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p:cNvSpPr txBox="1">
            <a:spLocks noGrp="1"/>
          </p:cNvSpPr>
          <p:nvPr>
            <p:ph type="dt" sz="half" idx="7"/>
          </p:nvPr>
        </p:nvSpPr>
        <p:spPr/>
        <p:txBody>
          <a:bodyPr/>
          <a:lstStyle>
            <a:lvl1pPr>
              <a:defRPr/>
            </a:lvl1pPr>
          </a:lstStyle>
          <a:p>
            <a:pPr lvl="0"/>
            <a:fld id="{1672B974-C201-43B0-8C1A-8274EB73B86D}" type="datetime1">
              <a:rPr lang="en-GB"/>
              <a:pPr lvl="0"/>
              <a:t>09/11/2022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0A5BE911-806E-4059-BD50-F0FA296E32D5}" type="slidenum">
              <a:t>‹#›</a:t>
            </a:fld>
            <a:endParaRPr lang="en-GB"/>
          </a:p>
        </p:txBody>
      </p:sp>
    </p:spTree>
    <p:extLst>
      <p:ext uri="{BB962C8B-B14F-4D97-AF65-F5344CB8AC3E}">
        <p14:creationId xmlns:p14="http://schemas.microsoft.com/office/powerpoint/2010/main" val="15444253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6275DCC0-3E7B-4A0D-B81F-8E742D0CFABA}" type="datetime1">
              <a:rPr lang="en-GB"/>
              <a:pPr lvl="0"/>
              <a:t>09/11/2022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D3B3B98A-E8E3-4C4E-8D7B-D1728B50ECF0}" type="slidenum">
              <a:t>‹#›</a:t>
            </a:fld>
            <a:endParaRPr lang="en-GB"/>
          </a:p>
        </p:txBody>
      </p:sp>
    </p:spTree>
    <p:extLst>
      <p:ext uri="{BB962C8B-B14F-4D97-AF65-F5344CB8AC3E}">
        <p14:creationId xmlns:p14="http://schemas.microsoft.com/office/powerpoint/2010/main" val="2851705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852016C7-D82C-4A12-B5C4-763DF9A0D758}" type="datetime1">
              <a:rPr lang="en-GB"/>
              <a:pPr lvl="0"/>
              <a:t>09/11/2022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D99FACEC-8EF2-4BFE-93D5-BB7B85B88058}" type="slidenum">
              <a:t>‹#›</a:t>
            </a:fld>
            <a:endParaRPr lang="en-GB"/>
          </a:p>
        </p:txBody>
      </p:sp>
    </p:spTree>
    <p:extLst>
      <p:ext uri="{BB962C8B-B14F-4D97-AF65-F5344CB8AC3E}">
        <p14:creationId xmlns:p14="http://schemas.microsoft.com/office/powerpoint/2010/main" val="2816238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024B534B-4189-4A5A-AC1C-0EB271E35368}" type="datetime1">
              <a:rPr lang="en-GB"/>
              <a:pPr lvl="0"/>
              <a:t>09/11/2022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21ED2A60-1936-4611-BA6F-2FD0D9E8153D}" type="slidenum">
              <a:t>‹#›</a:t>
            </a:fld>
            <a:endParaRPr lang="en-GB"/>
          </a:p>
        </p:txBody>
      </p:sp>
    </p:spTree>
    <p:extLst>
      <p:ext uri="{BB962C8B-B14F-4D97-AF65-F5344CB8AC3E}">
        <p14:creationId xmlns:p14="http://schemas.microsoft.com/office/powerpoint/2010/main" val="25719872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fld id="{942F95DE-093D-414E-B525-7BBA8C218D0F}" type="datetime1">
              <a:rPr lang="en-GB"/>
              <a:pPr lvl="0"/>
              <a:t>09/11/2022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3B096162-2245-4D35-8979-2544B0354242}" type="slidenum">
              <a:t>‹#›</a:t>
            </a:fld>
            <a:endParaRPr lang="en-GB"/>
          </a:p>
        </p:txBody>
      </p:sp>
    </p:spTree>
    <p:extLst>
      <p:ext uri="{BB962C8B-B14F-4D97-AF65-F5344CB8AC3E}">
        <p14:creationId xmlns:p14="http://schemas.microsoft.com/office/powerpoint/2010/main" val="38308182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txBox="1">
            <a:spLocks noGrp="1"/>
          </p:cNvSpPr>
          <p:nvPr>
            <p:ph type="dt" sz="half" idx="7"/>
          </p:nvPr>
        </p:nvSpPr>
        <p:spPr/>
        <p:txBody>
          <a:bodyPr/>
          <a:lstStyle>
            <a:lvl1pPr>
              <a:defRPr/>
            </a:lvl1pPr>
          </a:lstStyle>
          <a:p>
            <a:pPr lvl="0"/>
            <a:fld id="{D0A35F96-E97B-493C-A86F-A642EFB8C5C7}" type="datetime1">
              <a:rPr lang="en-GB"/>
              <a:pPr lvl="0"/>
              <a:t>09/11/2022</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Slide Number Placeholder 6"/>
          <p:cNvSpPr txBox="1">
            <a:spLocks noGrp="1"/>
          </p:cNvSpPr>
          <p:nvPr>
            <p:ph type="sldNum" sz="quarter" idx="8"/>
          </p:nvPr>
        </p:nvSpPr>
        <p:spPr/>
        <p:txBody>
          <a:bodyPr/>
          <a:lstStyle>
            <a:lvl1pPr>
              <a:defRPr/>
            </a:lvl1pPr>
          </a:lstStyle>
          <a:p>
            <a:pPr lvl="0"/>
            <a:fld id="{5F800DDC-BF6C-4BF2-A40E-9482BBB3EAD4}" type="slidenum">
              <a:t>‹#›</a:t>
            </a:fld>
            <a:endParaRPr lang="en-GB"/>
          </a:p>
        </p:txBody>
      </p:sp>
    </p:spTree>
    <p:extLst>
      <p:ext uri="{BB962C8B-B14F-4D97-AF65-F5344CB8AC3E}">
        <p14:creationId xmlns:p14="http://schemas.microsoft.com/office/powerpoint/2010/main" val="231863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txBox="1">
            <a:spLocks noGrp="1"/>
          </p:cNvSpPr>
          <p:nvPr>
            <p:ph type="dt" sz="half" idx="7"/>
          </p:nvPr>
        </p:nvSpPr>
        <p:spPr/>
        <p:txBody>
          <a:bodyPr/>
          <a:lstStyle>
            <a:lvl1pPr>
              <a:defRPr/>
            </a:lvl1pPr>
          </a:lstStyle>
          <a:p>
            <a:pPr lvl="0"/>
            <a:fld id="{90593F12-A859-40CA-B988-C6E9750105EC}" type="datetime1">
              <a:rPr lang="en-GB"/>
              <a:pPr lvl="0"/>
              <a:t>09/11/2022</a:t>
            </a:fld>
            <a:endParaRPr lang="en-GB"/>
          </a:p>
        </p:txBody>
      </p:sp>
      <p:sp>
        <p:nvSpPr>
          <p:cNvPr id="8" name="Footer Placeholder 7"/>
          <p:cNvSpPr txBox="1">
            <a:spLocks noGrp="1"/>
          </p:cNvSpPr>
          <p:nvPr>
            <p:ph type="ftr" sz="quarter" idx="9"/>
          </p:nvPr>
        </p:nvSpPr>
        <p:spPr/>
        <p:txBody>
          <a:bodyPr/>
          <a:lstStyle>
            <a:lvl1pPr>
              <a:defRPr/>
            </a:lvl1pPr>
          </a:lstStyle>
          <a:p>
            <a:pPr lvl="0"/>
            <a:endParaRPr lang="en-GB"/>
          </a:p>
        </p:txBody>
      </p:sp>
      <p:sp>
        <p:nvSpPr>
          <p:cNvPr id="9" name="Slide Number Placeholder 8"/>
          <p:cNvSpPr txBox="1">
            <a:spLocks noGrp="1"/>
          </p:cNvSpPr>
          <p:nvPr>
            <p:ph type="sldNum" sz="quarter" idx="8"/>
          </p:nvPr>
        </p:nvSpPr>
        <p:spPr/>
        <p:txBody>
          <a:bodyPr/>
          <a:lstStyle>
            <a:lvl1pPr>
              <a:defRPr/>
            </a:lvl1pPr>
          </a:lstStyle>
          <a:p>
            <a:pPr lvl="0"/>
            <a:fld id="{CE6A241D-8693-4B18-A581-1CA8E91374B6}" type="slidenum">
              <a:t>‹#›</a:t>
            </a:fld>
            <a:endParaRPr lang="en-GB"/>
          </a:p>
        </p:txBody>
      </p:sp>
    </p:spTree>
    <p:extLst>
      <p:ext uri="{BB962C8B-B14F-4D97-AF65-F5344CB8AC3E}">
        <p14:creationId xmlns:p14="http://schemas.microsoft.com/office/powerpoint/2010/main" val="22711827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p:cNvSpPr txBox="1">
            <a:spLocks noGrp="1"/>
          </p:cNvSpPr>
          <p:nvPr>
            <p:ph type="dt" sz="half" idx="7"/>
          </p:nvPr>
        </p:nvSpPr>
        <p:spPr/>
        <p:txBody>
          <a:bodyPr/>
          <a:lstStyle>
            <a:lvl1pPr>
              <a:defRPr/>
            </a:lvl1pPr>
          </a:lstStyle>
          <a:p>
            <a:pPr lvl="0"/>
            <a:fld id="{5EAB66A7-0717-4A89-8734-0C71E568D5C1}" type="datetime1">
              <a:rPr lang="en-GB"/>
              <a:pPr lvl="0"/>
              <a:t>09/11/2022</a:t>
            </a:fld>
            <a:endParaRPr lang="en-GB"/>
          </a:p>
        </p:txBody>
      </p:sp>
      <p:sp>
        <p:nvSpPr>
          <p:cNvPr id="4" name="Footer Placeholder 3"/>
          <p:cNvSpPr txBox="1">
            <a:spLocks noGrp="1"/>
          </p:cNvSpPr>
          <p:nvPr>
            <p:ph type="ftr" sz="quarter" idx="9"/>
          </p:nvPr>
        </p:nvSpPr>
        <p:spPr/>
        <p:txBody>
          <a:bodyPr/>
          <a:lstStyle>
            <a:lvl1pPr>
              <a:defRPr/>
            </a:lvl1pPr>
          </a:lstStyle>
          <a:p>
            <a:pPr lvl="0"/>
            <a:endParaRPr lang="en-GB"/>
          </a:p>
        </p:txBody>
      </p:sp>
      <p:sp>
        <p:nvSpPr>
          <p:cNvPr id="5" name="Slide Number Placeholder 4"/>
          <p:cNvSpPr txBox="1">
            <a:spLocks noGrp="1"/>
          </p:cNvSpPr>
          <p:nvPr>
            <p:ph type="sldNum" sz="quarter" idx="8"/>
          </p:nvPr>
        </p:nvSpPr>
        <p:spPr/>
        <p:txBody>
          <a:bodyPr/>
          <a:lstStyle>
            <a:lvl1pPr>
              <a:defRPr/>
            </a:lvl1pPr>
          </a:lstStyle>
          <a:p>
            <a:pPr lvl="0"/>
            <a:fld id="{C4EF662D-3836-41B9-A796-760ADF8C1399}" type="slidenum">
              <a:t>‹#›</a:t>
            </a:fld>
            <a:endParaRPr lang="en-GB"/>
          </a:p>
        </p:txBody>
      </p:sp>
    </p:spTree>
    <p:extLst>
      <p:ext uri="{BB962C8B-B14F-4D97-AF65-F5344CB8AC3E}">
        <p14:creationId xmlns:p14="http://schemas.microsoft.com/office/powerpoint/2010/main" val="6700320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C3810494-1AE8-40D0-807A-9F4EB7180466}" type="datetime1">
              <a:rPr lang="en-GB"/>
              <a:pPr lvl="0"/>
              <a:t>09/11/2022</a:t>
            </a:fld>
            <a:endParaRPr lang="en-GB"/>
          </a:p>
        </p:txBody>
      </p:sp>
      <p:sp>
        <p:nvSpPr>
          <p:cNvPr id="3" name="Footer Placeholder 2"/>
          <p:cNvSpPr txBox="1">
            <a:spLocks noGrp="1"/>
          </p:cNvSpPr>
          <p:nvPr>
            <p:ph type="ftr" sz="quarter" idx="9"/>
          </p:nvPr>
        </p:nvSpPr>
        <p:spPr/>
        <p:txBody>
          <a:bodyPr/>
          <a:lstStyle>
            <a:lvl1pPr>
              <a:defRPr/>
            </a:lvl1pPr>
          </a:lstStyle>
          <a:p>
            <a:pPr lvl="0"/>
            <a:endParaRPr lang="en-GB"/>
          </a:p>
        </p:txBody>
      </p:sp>
      <p:sp>
        <p:nvSpPr>
          <p:cNvPr id="4" name="Slide Number Placeholder 3"/>
          <p:cNvSpPr txBox="1">
            <a:spLocks noGrp="1"/>
          </p:cNvSpPr>
          <p:nvPr>
            <p:ph type="sldNum" sz="quarter" idx="8"/>
          </p:nvPr>
        </p:nvSpPr>
        <p:spPr/>
        <p:txBody>
          <a:bodyPr/>
          <a:lstStyle>
            <a:lvl1pPr>
              <a:defRPr/>
            </a:lvl1pPr>
          </a:lstStyle>
          <a:p>
            <a:pPr lvl="0"/>
            <a:fld id="{F59BFB20-7A73-4DF1-AF57-84D321CB1F00}" type="slidenum">
              <a:t>‹#›</a:t>
            </a:fld>
            <a:endParaRPr lang="en-GB"/>
          </a:p>
        </p:txBody>
      </p:sp>
    </p:spTree>
    <p:extLst>
      <p:ext uri="{BB962C8B-B14F-4D97-AF65-F5344CB8AC3E}">
        <p14:creationId xmlns:p14="http://schemas.microsoft.com/office/powerpoint/2010/main" val="29858323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fld id="{6C6D4D8E-890C-4C14-AE96-FF54CB2F2F03}" type="datetime1">
              <a:rPr lang="en-GB"/>
              <a:pPr lvl="0"/>
              <a:t>09/11/2022</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Slide Number Placeholder 6"/>
          <p:cNvSpPr txBox="1">
            <a:spLocks noGrp="1"/>
          </p:cNvSpPr>
          <p:nvPr>
            <p:ph type="sldNum" sz="quarter" idx="8"/>
          </p:nvPr>
        </p:nvSpPr>
        <p:spPr/>
        <p:txBody>
          <a:bodyPr/>
          <a:lstStyle>
            <a:lvl1pPr>
              <a:defRPr/>
            </a:lvl1pPr>
          </a:lstStyle>
          <a:p>
            <a:pPr lvl="0"/>
            <a:fld id="{76CFC6CC-979C-45C5-A9BD-A2F36C612B4D}" type="slidenum">
              <a:t>‹#›</a:t>
            </a:fld>
            <a:endParaRPr lang="en-GB"/>
          </a:p>
        </p:txBody>
      </p:sp>
    </p:spTree>
    <p:extLst>
      <p:ext uri="{BB962C8B-B14F-4D97-AF65-F5344CB8AC3E}">
        <p14:creationId xmlns:p14="http://schemas.microsoft.com/office/powerpoint/2010/main" val="941350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fld id="{6163E415-F911-49ED-BD57-47F13A233D07}" type="datetime1">
              <a:rPr lang="en-GB"/>
              <a:pPr lvl="0"/>
              <a:t>09/11/2022</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Slide Number Placeholder 6"/>
          <p:cNvSpPr txBox="1">
            <a:spLocks noGrp="1"/>
          </p:cNvSpPr>
          <p:nvPr>
            <p:ph type="sldNum" sz="quarter" idx="8"/>
          </p:nvPr>
        </p:nvSpPr>
        <p:spPr/>
        <p:txBody>
          <a:bodyPr/>
          <a:lstStyle>
            <a:lvl1pPr>
              <a:defRPr/>
            </a:lvl1pPr>
          </a:lstStyle>
          <a:p>
            <a:pPr lvl="0"/>
            <a:fld id="{A6E166D1-4D9F-4910-A3DE-1D56EC7C398E}" type="slidenum">
              <a:t>‹#›</a:t>
            </a:fld>
            <a:endParaRPr lang="en-GB"/>
          </a:p>
        </p:txBody>
      </p:sp>
    </p:spTree>
    <p:extLst>
      <p:ext uri="{BB962C8B-B14F-4D97-AF65-F5344CB8AC3E}">
        <p14:creationId xmlns:p14="http://schemas.microsoft.com/office/powerpoint/2010/main" val="1590056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lstStyle/>
          <a:p>
            <a:pPr lvl="0"/>
            <a:r>
              <a:rPr lang="en-US"/>
              <a:t>Click to edit Master title style</a:t>
            </a:r>
            <a:endParaRPr lang="en-GB"/>
          </a:p>
        </p:txBody>
      </p:sp>
      <p:sp>
        <p:nvSpPr>
          <p:cNvPr id="3" name="Text Placeholder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2B8DC451-8E25-4AE5-A289-4E52CC7E7F2A}" type="datetime1">
              <a:rPr lang="en-GB"/>
              <a:pPr lvl="0"/>
              <a:t>09/11/2022</a:t>
            </a:fld>
            <a:endParaRPr lang="en-GB"/>
          </a:p>
        </p:txBody>
      </p:sp>
      <p:sp>
        <p:nvSpPr>
          <p:cNvPr id="5" name="Footer Placeholder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AC52984-D78B-4D25-88CE-627755F07381}"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developer.android.com/reference/android/view/View"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er.android.com/guide/topics/resources/layout-resource#view-element" TargetMode="External"/><Relationship Id="rId2" Type="http://schemas.openxmlformats.org/officeDocument/2006/relationships/hyperlink" Target="https://developer.android.com/guide/topics/resources/layout-resource#viewgroup-element" TargetMode="External"/><Relationship Id="rId1" Type="http://schemas.openxmlformats.org/officeDocument/2006/relationships/slideLayout" Target="../slideLayouts/slideLayout2.xml"/><Relationship Id="rId5" Type="http://schemas.openxmlformats.org/officeDocument/2006/relationships/hyperlink" Target="https://developer.android.com/guide/topics/resources/layout-resource#include-element" TargetMode="External"/><Relationship Id="rId4" Type="http://schemas.openxmlformats.org/officeDocument/2006/relationships/hyperlink" Target="https://developer.android.com/guide/topics/resources/layout-resource#requestfocus-element"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er.android.com/reference/android/view/View" TargetMode="External"/><Relationship Id="rId2" Type="http://schemas.openxmlformats.org/officeDocument/2006/relationships/hyperlink" Target="https://developer.android.com/reference/android/view/ViewGroup" TargetMode="External"/><Relationship Id="rId1" Type="http://schemas.openxmlformats.org/officeDocument/2006/relationships/slideLayout" Target="../slideLayouts/slideLayout2.xml"/><Relationship Id="rId4" Type="http://schemas.openxmlformats.org/officeDocument/2006/relationships/hyperlink" Target="https://developer.android.com/guide/topics/resources/layout-resource#merge-element"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eveloper.android.com/reference/android/view/View" TargetMode="External"/><Relationship Id="rId2" Type="http://schemas.openxmlformats.org/officeDocument/2006/relationships/hyperlink" Target="https://developer.android.com/reference/android/view/ViewGrou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cxnSp>
        <p:nvCxnSpPr>
          <p:cNvPr id="2" name="Straight Connector 10"/>
          <p:cNvCxnSpPr/>
          <p:nvPr/>
        </p:nvCxnSpPr>
        <p:spPr>
          <a:xfrm>
            <a:off x="1690222" y="6155749"/>
            <a:ext cx="8820467" cy="0"/>
          </a:xfrm>
          <a:prstGeom prst="straightConnector1">
            <a:avLst/>
          </a:prstGeom>
          <a:noFill/>
          <a:ln w="19046">
            <a:solidFill>
              <a:srgbClr val="ED7D31"/>
            </a:solidFill>
            <a:prstDash val="solid"/>
            <a:miter/>
          </a:ln>
        </p:spPr>
      </p:cxnSp>
      <p:pic>
        <p:nvPicPr>
          <p:cNvPr id="3" name="Picture 6"/>
          <p:cNvPicPr>
            <a:picLocks noChangeAspect="1"/>
          </p:cNvPicPr>
          <p:nvPr/>
        </p:nvPicPr>
        <p:blipFill>
          <a:blip r:embed="rId2"/>
          <a:stretch>
            <a:fillRect/>
          </a:stretch>
        </p:blipFill>
        <p:spPr>
          <a:xfrm>
            <a:off x="0" y="0"/>
            <a:ext cx="12191996" cy="1772811"/>
          </a:xfrm>
          <a:prstGeom prst="rect">
            <a:avLst/>
          </a:prstGeom>
          <a:noFill/>
          <a:ln>
            <a:noFill/>
          </a:ln>
        </p:spPr>
      </p:pic>
      <p:pic>
        <p:nvPicPr>
          <p:cNvPr id="4" name="Picture 8"/>
          <p:cNvPicPr>
            <a:picLocks noChangeAspect="1"/>
          </p:cNvPicPr>
          <p:nvPr/>
        </p:nvPicPr>
        <p:blipFill>
          <a:blip r:embed="rId3"/>
          <a:stretch>
            <a:fillRect/>
          </a:stretch>
        </p:blipFill>
        <p:spPr>
          <a:xfrm>
            <a:off x="0" y="5137858"/>
            <a:ext cx="1728792" cy="1720141"/>
          </a:xfrm>
          <a:prstGeom prst="rect">
            <a:avLst/>
          </a:prstGeom>
          <a:noFill/>
          <a:ln>
            <a:noFill/>
          </a:ln>
        </p:spPr>
      </p:pic>
      <p:sp>
        <p:nvSpPr>
          <p:cNvPr id="5" name="Title 1"/>
          <p:cNvSpPr txBox="1">
            <a:spLocks noGrp="1"/>
          </p:cNvSpPr>
          <p:nvPr>
            <p:ph type="ctrTitle"/>
          </p:nvPr>
        </p:nvSpPr>
        <p:spPr>
          <a:xfrm>
            <a:off x="2928402" y="2489984"/>
            <a:ext cx="8574621" cy="1506281"/>
          </a:xfrm>
        </p:spPr>
        <p:txBody>
          <a:bodyPr/>
          <a:lstStyle/>
          <a:p>
            <a:pPr lvl="0"/>
            <a:r>
              <a:rPr lang="en-GB">
                <a:solidFill>
                  <a:srgbClr val="C00000"/>
                </a:solidFill>
              </a:rPr>
              <a:t>Mobile Computing</a:t>
            </a:r>
          </a:p>
        </p:txBody>
      </p:sp>
      <p:sp>
        <p:nvSpPr>
          <p:cNvPr id="6" name="Subtitle 2"/>
          <p:cNvSpPr txBox="1">
            <a:spLocks noGrp="1"/>
          </p:cNvSpPr>
          <p:nvPr>
            <p:ph type="subTitle" idx="1"/>
          </p:nvPr>
        </p:nvSpPr>
        <p:spPr>
          <a:xfrm>
            <a:off x="3721891" y="4413964"/>
            <a:ext cx="6987643" cy="1388534"/>
          </a:xfrm>
        </p:spPr>
        <p:txBody>
          <a:bodyPr/>
          <a:lstStyle/>
          <a:p>
            <a:pPr lvl="0"/>
            <a:r>
              <a:rPr lang="en-GB" sz="3100" dirty="0">
                <a:solidFill>
                  <a:srgbClr val="002060"/>
                </a:solidFill>
              </a:rPr>
              <a:t>Mobile Development</a:t>
            </a:r>
          </a:p>
          <a:p>
            <a:pPr lvl="0"/>
            <a:r>
              <a:rPr lang="en-GB" sz="3100" dirty="0">
                <a:solidFill>
                  <a:srgbClr val="002060"/>
                </a:solidFill>
              </a:rPr>
              <a:t>Introduction to Android User Interface (UI)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pic>
        <p:nvPicPr>
          <p:cNvPr id="2" name="Content Placeholder 3"/>
          <p:cNvPicPr>
            <a:picLocks noGrp="1" noChangeAspect="1"/>
          </p:cNvPicPr>
          <p:nvPr>
            <p:ph idx="1"/>
          </p:nvPr>
        </p:nvPicPr>
        <p:blipFill>
          <a:blip r:embed="rId2"/>
          <a:stretch>
            <a:fillRect/>
          </a:stretch>
        </p:blipFill>
        <p:spPr>
          <a:xfrm>
            <a:off x="407959" y="253215"/>
            <a:ext cx="11577712" cy="6358600"/>
          </a:xfr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239152" y="379832"/>
            <a:ext cx="11760592" cy="6478176"/>
          </a:xfrm>
        </p:spPr>
        <p:txBody>
          <a:bodyPr/>
          <a:lstStyle/>
          <a:p>
            <a:pPr lvl="0"/>
            <a:r>
              <a:rPr lang="en-GB" b="1">
                <a:solidFill>
                  <a:srgbClr val="0070C0"/>
                </a:solidFill>
                <a:latin typeface="Times New Roman" pitchFamily="18"/>
                <a:cs typeface="Times New Roman" pitchFamily="18"/>
              </a:rPr>
              <a:t>Views</a:t>
            </a:r>
            <a:r>
              <a:rPr lang="en-GB" b="1">
                <a:latin typeface="Times New Roman" pitchFamily="18"/>
                <a:cs typeface="Times New Roman" pitchFamily="18"/>
              </a:rPr>
              <a:t> </a:t>
            </a:r>
            <a:r>
              <a:rPr lang="en-GB">
                <a:latin typeface="Times New Roman" pitchFamily="18"/>
                <a:cs typeface="Times New Roman" pitchFamily="18"/>
              </a:rPr>
              <a:t>— Views are the base class for all visual interface elements (commonly known as </a:t>
            </a:r>
            <a:r>
              <a:rPr lang="en-GB" i="1">
                <a:latin typeface="Times New Roman" pitchFamily="18"/>
                <a:cs typeface="Times New Roman" pitchFamily="18"/>
              </a:rPr>
              <a:t>controls </a:t>
            </a:r>
            <a:r>
              <a:rPr lang="en-GB">
                <a:latin typeface="Times New Roman" pitchFamily="18"/>
                <a:cs typeface="Times New Roman" pitchFamily="18"/>
              </a:rPr>
              <a:t>or </a:t>
            </a:r>
            <a:r>
              <a:rPr lang="en-GB" i="1">
                <a:latin typeface="Times New Roman" pitchFamily="18"/>
                <a:cs typeface="Times New Roman" pitchFamily="18"/>
              </a:rPr>
              <a:t>widgets</a:t>
            </a:r>
            <a:r>
              <a:rPr lang="en-GB">
                <a:latin typeface="Times New Roman" pitchFamily="18"/>
                <a:cs typeface="Times New Roman" pitchFamily="18"/>
              </a:rPr>
              <a:t>). All UI controls, including the layout classes, are derived from View.</a:t>
            </a:r>
          </a:p>
          <a:p>
            <a:pPr lvl="0"/>
            <a:r>
              <a:rPr lang="en-GB" b="1">
                <a:solidFill>
                  <a:srgbClr val="0070C0"/>
                </a:solidFill>
                <a:latin typeface="Times New Roman" pitchFamily="18"/>
                <a:cs typeface="Times New Roman" pitchFamily="18"/>
              </a:rPr>
              <a:t>View Groups </a:t>
            </a:r>
            <a:r>
              <a:rPr lang="en-GB">
                <a:latin typeface="Times New Roman" pitchFamily="18"/>
                <a:cs typeface="Times New Roman" pitchFamily="18"/>
              </a:rPr>
              <a:t>— View Groups are extensions of the </a:t>
            </a:r>
            <a:r>
              <a:rPr lang="en-GB">
                <a:solidFill>
                  <a:srgbClr val="0070C0"/>
                </a:solidFill>
                <a:latin typeface="Times New Roman" pitchFamily="18"/>
                <a:cs typeface="Times New Roman" pitchFamily="18"/>
              </a:rPr>
              <a:t>View class </a:t>
            </a:r>
            <a:r>
              <a:rPr lang="en-GB">
                <a:latin typeface="Times New Roman" pitchFamily="18"/>
                <a:cs typeface="Times New Roman" pitchFamily="18"/>
              </a:rPr>
              <a:t>that can contain multiple child Views. Extend the </a:t>
            </a:r>
            <a:r>
              <a:rPr lang="en-GB">
                <a:solidFill>
                  <a:srgbClr val="0070C0"/>
                </a:solidFill>
                <a:latin typeface="Times New Roman" pitchFamily="18"/>
                <a:cs typeface="Times New Roman" pitchFamily="18"/>
              </a:rPr>
              <a:t>ViewGroup</a:t>
            </a:r>
            <a:r>
              <a:rPr lang="en-GB">
                <a:latin typeface="Times New Roman" pitchFamily="18"/>
                <a:cs typeface="Times New Roman" pitchFamily="18"/>
              </a:rPr>
              <a:t> class to create compound controls made up of interconnected child Views. </a:t>
            </a:r>
          </a:p>
          <a:p>
            <a:pPr lvl="0"/>
            <a:r>
              <a:rPr lang="en-GB">
                <a:latin typeface="Times New Roman" pitchFamily="18"/>
                <a:cs typeface="Times New Roman" pitchFamily="18"/>
              </a:rPr>
              <a:t>The </a:t>
            </a:r>
            <a:r>
              <a:rPr lang="en-GB">
                <a:solidFill>
                  <a:srgbClr val="0070C0"/>
                </a:solidFill>
                <a:latin typeface="Times New Roman" pitchFamily="18"/>
                <a:cs typeface="Times New Roman" pitchFamily="18"/>
              </a:rPr>
              <a:t>ViewGroup</a:t>
            </a:r>
            <a:r>
              <a:rPr lang="en-GB">
                <a:latin typeface="Times New Roman" pitchFamily="18"/>
                <a:cs typeface="Times New Roman" pitchFamily="18"/>
              </a:rPr>
              <a:t> class is also extended to provide the </a:t>
            </a:r>
            <a:r>
              <a:rPr lang="en-GB">
                <a:solidFill>
                  <a:srgbClr val="0070C0"/>
                </a:solidFill>
                <a:latin typeface="Times New Roman" pitchFamily="18"/>
                <a:cs typeface="Times New Roman" pitchFamily="18"/>
              </a:rPr>
              <a:t>Layout Managers </a:t>
            </a:r>
            <a:r>
              <a:rPr lang="en-GB">
                <a:latin typeface="Times New Roman" pitchFamily="18"/>
                <a:cs typeface="Times New Roman" pitchFamily="18"/>
              </a:rPr>
              <a:t>that help you lay out controls within your Activities.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323560" y="337623"/>
            <a:ext cx="11746519" cy="5839340"/>
          </a:xfrm>
        </p:spPr>
        <p:txBody>
          <a:bodyPr/>
          <a:lstStyle/>
          <a:p>
            <a:pPr lvl="0"/>
            <a:r>
              <a:rPr lang="en-GB" b="1">
                <a:solidFill>
                  <a:srgbClr val="0070C0"/>
                </a:solidFill>
                <a:latin typeface="Times New Roman" pitchFamily="18"/>
                <a:cs typeface="Times New Roman" pitchFamily="18"/>
              </a:rPr>
              <a:t>Fragments</a:t>
            </a:r>
            <a:r>
              <a:rPr lang="en-GB" b="1">
                <a:latin typeface="Times New Roman" pitchFamily="18"/>
                <a:cs typeface="Times New Roman" pitchFamily="18"/>
              </a:rPr>
              <a:t> </a:t>
            </a:r>
            <a:r>
              <a:rPr lang="en-GB">
                <a:latin typeface="Times New Roman" pitchFamily="18"/>
                <a:cs typeface="Times New Roman" pitchFamily="18"/>
              </a:rPr>
              <a:t>— Fragments, introduced in Android 3.0 (API level 11), are used to encapsulate portions of your UI. </a:t>
            </a:r>
          </a:p>
          <a:p>
            <a:pPr lvl="0"/>
            <a:r>
              <a:rPr lang="en-GB">
                <a:latin typeface="Times New Roman" pitchFamily="18"/>
                <a:cs typeface="Times New Roman" pitchFamily="18"/>
              </a:rPr>
              <a:t>This encapsulation makes Fragments particularly useful when optimizing your UI layouts for different screen sizes and creating reusable UI elements.</a:t>
            </a:r>
          </a:p>
          <a:p>
            <a:pPr lvl="0"/>
            <a:r>
              <a:rPr lang="en-GB">
                <a:latin typeface="Times New Roman" pitchFamily="18"/>
                <a:cs typeface="Times New Roman" pitchFamily="18"/>
              </a:rPr>
              <a:t> Each Fragment includes its own UI layout and receives the related input events but is tightly bound to the Activity into which each must be embedded.  Fragments are similar to </a:t>
            </a:r>
            <a:r>
              <a:rPr lang="en-GB">
                <a:solidFill>
                  <a:srgbClr val="00B050"/>
                </a:solidFill>
                <a:latin typeface="Times New Roman" pitchFamily="18"/>
                <a:cs typeface="Times New Roman" pitchFamily="18"/>
              </a:rPr>
              <a:t>UI View Controllers</a:t>
            </a:r>
            <a:r>
              <a:rPr lang="en-GB">
                <a:latin typeface="Times New Roman" pitchFamily="18"/>
                <a:cs typeface="Times New Roman" pitchFamily="18"/>
              </a:rPr>
              <a:t> in iPhone development.</a:t>
            </a:r>
          </a:p>
          <a:p>
            <a:pPr lvl="0"/>
            <a:r>
              <a:rPr lang="en-GB" b="1">
                <a:solidFill>
                  <a:srgbClr val="0070C0"/>
                </a:solidFill>
                <a:latin typeface="Times New Roman" pitchFamily="18"/>
                <a:cs typeface="Times New Roman" pitchFamily="18"/>
              </a:rPr>
              <a:t>Activities </a:t>
            </a:r>
            <a:r>
              <a:rPr lang="en-GB">
                <a:latin typeface="Times New Roman" pitchFamily="18"/>
                <a:cs typeface="Times New Roman" pitchFamily="18"/>
              </a:rPr>
              <a:t>— Activities, described in detail in the previous Lecture, represent the window, or screen, being displayed. </a:t>
            </a:r>
          </a:p>
          <a:p>
            <a:pPr lvl="0"/>
            <a:r>
              <a:rPr lang="en-GB">
                <a:latin typeface="Times New Roman" pitchFamily="18"/>
                <a:cs typeface="Times New Roman" pitchFamily="18"/>
              </a:rPr>
              <a:t>Activities are the Android equivalent of </a:t>
            </a:r>
            <a:r>
              <a:rPr lang="en-GB">
                <a:solidFill>
                  <a:srgbClr val="00B050"/>
                </a:solidFill>
                <a:latin typeface="Times New Roman" pitchFamily="18"/>
                <a:cs typeface="Times New Roman" pitchFamily="18"/>
              </a:rPr>
              <a:t>Forms</a:t>
            </a:r>
            <a:r>
              <a:rPr lang="en-GB">
                <a:latin typeface="Times New Roman" pitchFamily="18"/>
                <a:cs typeface="Times New Roman" pitchFamily="18"/>
              </a:rPr>
              <a:t> in traditional Windows desktop development. </a:t>
            </a:r>
          </a:p>
          <a:p>
            <a:pPr lvl="0"/>
            <a:r>
              <a:rPr lang="en-GB">
                <a:latin typeface="Times New Roman" pitchFamily="18"/>
                <a:cs typeface="Times New Roman" pitchFamily="18"/>
              </a:rPr>
              <a:t>To display a </a:t>
            </a:r>
            <a:r>
              <a:rPr lang="en-GB">
                <a:solidFill>
                  <a:srgbClr val="C00000"/>
                </a:solidFill>
                <a:latin typeface="Times New Roman" pitchFamily="18"/>
                <a:cs typeface="Times New Roman" pitchFamily="18"/>
              </a:rPr>
              <a:t>UI</a:t>
            </a:r>
            <a:r>
              <a:rPr lang="en-GB">
                <a:latin typeface="Times New Roman" pitchFamily="18"/>
                <a:cs typeface="Times New Roman" pitchFamily="18"/>
              </a:rPr>
              <a:t>, you assign a </a:t>
            </a:r>
            <a:r>
              <a:rPr lang="en-GB">
                <a:solidFill>
                  <a:srgbClr val="C00000"/>
                </a:solidFill>
                <a:latin typeface="Times New Roman" pitchFamily="18"/>
                <a:cs typeface="Times New Roman" pitchFamily="18"/>
              </a:rPr>
              <a:t>View</a:t>
            </a:r>
            <a:r>
              <a:rPr lang="en-GB">
                <a:latin typeface="Times New Roman" pitchFamily="18"/>
                <a:cs typeface="Times New Roman" pitchFamily="18"/>
              </a:rPr>
              <a:t> (</a:t>
            </a:r>
            <a:r>
              <a:rPr lang="en-GB">
                <a:solidFill>
                  <a:srgbClr val="00B050"/>
                </a:solidFill>
                <a:latin typeface="Times New Roman" pitchFamily="18"/>
                <a:cs typeface="Times New Roman" pitchFamily="18"/>
              </a:rPr>
              <a:t>usually a layout or Fragment</a:t>
            </a:r>
            <a:r>
              <a:rPr lang="en-GB">
                <a:latin typeface="Times New Roman" pitchFamily="18"/>
                <a:cs typeface="Times New Roman" pitchFamily="18"/>
              </a:rPr>
              <a:t>) to an Activity.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379823" y="506440"/>
            <a:ext cx="10973970" cy="5670523"/>
          </a:xfrm>
        </p:spPr>
        <p:txBody>
          <a:bodyPr/>
          <a:lstStyle/>
          <a:p>
            <a:pPr lvl="0"/>
            <a:r>
              <a:rPr lang="en-GB">
                <a:latin typeface="Times New Roman" pitchFamily="18"/>
                <a:cs typeface="Times New Roman" pitchFamily="18"/>
              </a:rPr>
              <a:t>Android provides several common </a:t>
            </a:r>
            <a:r>
              <a:rPr lang="en-GB">
                <a:solidFill>
                  <a:srgbClr val="C00000"/>
                </a:solidFill>
                <a:latin typeface="Times New Roman" pitchFamily="18"/>
                <a:cs typeface="Times New Roman" pitchFamily="18"/>
              </a:rPr>
              <a:t>UI controls</a:t>
            </a:r>
            <a:r>
              <a:rPr lang="en-GB">
                <a:latin typeface="Times New Roman" pitchFamily="18"/>
                <a:cs typeface="Times New Roman" pitchFamily="18"/>
              </a:rPr>
              <a:t>, </a:t>
            </a:r>
            <a:r>
              <a:rPr lang="en-GB">
                <a:solidFill>
                  <a:srgbClr val="00B0F0"/>
                </a:solidFill>
                <a:latin typeface="Times New Roman" pitchFamily="18"/>
                <a:cs typeface="Times New Roman" pitchFamily="18"/>
              </a:rPr>
              <a:t>widgets</a:t>
            </a:r>
            <a:r>
              <a:rPr lang="en-GB">
                <a:latin typeface="Times New Roman" pitchFamily="18"/>
                <a:cs typeface="Times New Roman" pitchFamily="18"/>
              </a:rPr>
              <a:t>, and </a:t>
            </a:r>
            <a:r>
              <a:rPr lang="en-GB">
                <a:solidFill>
                  <a:srgbClr val="00B0F0"/>
                </a:solidFill>
                <a:latin typeface="Times New Roman" pitchFamily="18"/>
                <a:cs typeface="Times New Roman" pitchFamily="18"/>
              </a:rPr>
              <a:t>Layout Managers</a:t>
            </a:r>
            <a:r>
              <a:rPr lang="en-GB">
                <a:latin typeface="Times New Roman" pitchFamily="18"/>
                <a:cs typeface="Times New Roman" pitchFamily="18"/>
              </a:rPr>
              <a:t>.</a:t>
            </a:r>
          </a:p>
          <a:p>
            <a:pPr lvl="0"/>
            <a:r>
              <a:rPr lang="en-GB">
                <a:latin typeface="Times New Roman" pitchFamily="18"/>
                <a:cs typeface="Times New Roman" pitchFamily="18"/>
              </a:rPr>
              <a:t>For most graphical applications, it’s likely that you’ll need to extend and modify these standard Views — or create composite or entirely new Views — to provide your own user experience.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le 1"/>
          <p:cNvSpPr txBox="1">
            <a:spLocks noGrp="1"/>
          </p:cNvSpPr>
          <p:nvPr>
            <p:ph type="title"/>
          </p:nvPr>
        </p:nvSpPr>
        <p:spPr>
          <a:xfrm>
            <a:off x="261426" y="168176"/>
            <a:ext cx="10515600" cy="732150"/>
          </a:xfrm>
        </p:spPr>
        <p:txBody>
          <a:bodyPr/>
          <a:lstStyle/>
          <a:p>
            <a:pPr lvl="0"/>
            <a:r>
              <a:rPr lang="en-GB" b="1">
                <a:solidFill>
                  <a:srgbClr val="0070C0"/>
                </a:solidFill>
                <a:latin typeface="Times New Roman" pitchFamily="18"/>
                <a:cs typeface="Times New Roman" pitchFamily="18"/>
              </a:rPr>
              <a:t>Assigning User Interfaces to Activities</a:t>
            </a:r>
            <a:endParaRPr lang="en-GB">
              <a:solidFill>
                <a:srgbClr val="0070C0"/>
              </a:solidFill>
              <a:latin typeface="Times New Roman" pitchFamily="18"/>
              <a:cs typeface="Times New Roman" pitchFamily="18"/>
            </a:endParaRPr>
          </a:p>
        </p:txBody>
      </p:sp>
      <p:sp>
        <p:nvSpPr>
          <p:cNvPr id="3" name="Content Placeholder 2"/>
          <p:cNvSpPr txBox="1">
            <a:spLocks noGrp="1"/>
          </p:cNvSpPr>
          <p:nvPr>
            <p:ph idx="1"/>
          </p:nvPr>
        </p:nvSpPr>
        <p:spPr>
          <a:xfrm>
            <a:off x="261426" y="1275094"/>
            <a:ext cx="11669152" cy="5276627"/>
          </a:xfrm>
        </p:spPr>
        <p:txBody>
          <a:bodyPr/>
          <a:lstStyle/>
          <a:p>
            <a:pPr lvl="0">
              <a:lnSpc>
                <a:spcPct val="70000"/>
              </a:lnSpc>
            </a:pPr>
            <a:r>
              <a:rPr lang="en-GB" sz="2600">
                <a:latin typeface="Times New Roman" pitchFamily="18"/>
                <a:cs typeface="Times New Roman" pitchFamily="18"/>
              </a:rPr>
              <a:t>A new Activity starts with a temptingly empty screen onto which you place your UI. </a:t>
            </a:r>
          </a:p>
          <a:p>
            <a:pPr lvl="0">
              <a:lnSpc>
                <a:spcPct val="70000"/>
              </a:lnSpc>
            </a:pPr>
            <a:r>
              <a:rPr lang="en-GB" sz="2600">
                <a:latin typeface="Times New Roman" pitchFamily="18"/>
                <a:cs typeface="Times New Roman" pitchFamily="18"/>
              </a:rPr>
              <a:t>To do so, call </a:t>
            </a:r>
            <a:r>
              <a:rPr lang="en-GB" sz="2600" i="1">
                <a:solidFill>
                  <a:srgbClr val="C00000"/>
                </a:solidFill>
                <a:latin typeface="Times New Roman" pitchFamily="18"/>
                <a:cs typeface="Times New Roman" pitchFamily="18"/>
              </a:rPr>
              <a:t>setContentView</a:t>
            </a:r>
            <a:r>
              <a:rPr lang="en-GB" sz="2600">
                <a:latin typeface="Times New Roman" pitchFamily="18"/>
                <a:cs typeface="Times New Roman" pitchFamily="18"/>
              </a:rPr>
              <a:t>, passing in the View instance, or layout resource, to display. </a:t>
            </a:r>
          </a:p>
          <a:p>
            <a:pPr lvl="0">
              <a:lnSpc>
                <a:spcPct val="70000"/>
              </a:lnSpc>
            </a:pPr>
            <a:r>
              <a:rPr lang="en-GB" sz="2600">
                <a:latin typeface="Times New Roman" pitchFamily="18"/>
                <a:cs typeface="Times New Roman" pitchFamily="18"/>
              </a:rPr>
              <a:t>Because empty screens aren’t particularly inspiring, you will almost always use </a:t>
            </a:r>
            <a:r>
              <a:rPr lang="en-GB" sz="2600" i="1">
                <a:solidFill>
                  <a:srgbClr val="C00000"/>
                </a:solidFill>
                <a:latin typeface="Times New Roman" pitchFamily="18"/>
                <a:cs typeface="Times New Roman" pitchFamily="18"/>
              </a:rPr>
              <a:t>setContentView</a:t>
            </a:r>
            <a:r>
              <a:rPr lang="en-GB" sz="2600">
                <a:latin typeface="Times New Roman" pitchFamily="18"/>
                <a:cs typeface="Times New Roman" pitchFamily="18"/>
              </a:rPr>
              <a:t> to assign an Activity’s UI when overriding its </a:t>
            </a:r>
            <a:r>
              <a:rPr lang="en-GB" sz="2600" i="1">
                <a:solidFill>
                  <a:srgbClr val="C00000"/>
                </a:solidFill>
                <a:latin typeface="Times New Roman" pitchFamily="18"/>
                <a:cs typeface="Times New Roman" pitchFamily="18"/>
              </a:rPr>
              <a:t>onCreate</a:t>
            </a:r>
            <a:r>
              <a:rPr lang="en-GB" sz="2600">
                <a:latin typeface="Times New Roman" pitchFamily="18"/>
                <a:cs typeface="Times New Roman" pitchFamily="18"/>
              </a:rPr>
              <a:t> handler.</a:t>
            </a:r>
          </a:p>
          <a:p>
            <a:pPr lvl="0">
              <a:lnSpc>
                <a:spcPct val="70000"/>
              </a:lnSpc>
            </a:pPr>
            <a:r>
              <a:rPr lang="en-GB" sz="2600">
                <a:latin typeface="Times New Roman" pitchFamily="18"/>
                <a:cs typeface="Times New Roman" pitchFamily="18"/>
              </a:rPr>
              <a:t>The </a:t>
            </a:r>
            <a:r>
              <a:rPr lang="en-GB" sz="2600">
                <a:solidFill>
                  <a:srgbClr val="C00000"/>
                </a:solidFill>
                <a:latin typeface="Times New Roman" pitchFamily="18"/>
                <a:cs typeface="Times New Roman" pitchFamily="18"/>
              </a:rPr>
              <a:t>setContentView</a:t>
            </a:r>
            <a:r>
              <a:rPr lang="en-GB" sz="2600">
                <a:latin typeface="Times New Roman" pitchFamily="18"/>
                <a:cs typeface="Times New Roman" pitchFamily="18"/>
              </a:rPr>
              <a:t> method accepts either a layout’s resource ID or a single View instance. This lets you define your UI either in code or using the preferred technique of external layout resources.</a:t>
            </a:r>
          </a:p>
          <a:p>
            <a:pPr lvl="0">
              <a:lnSpc>
                <a:spcPct val="70000"/>
              </a:lnSpc>
            </a:pPr>
            <a:endParaRPr lang="en-GB" sz="2600"/>
          </a:p>
          <a:p>
            <a:pPr marL="0" lvl="0" indent="0">
              <a:lnSpc>
                <a:spcPct val="70000"/>
              </a:lnSpc>
              <a:buNone/>
            </a:pPr>
            <a:r>
              <a:rPr lang="en-GB" sz="2600">
                <a:solidFill>
                  <a:srgbClr val="002060"/>
                </a:solidFill>
              </a:rPr>
              <a:t>@Override</a:t>
            </a:r>
          </a:p>
          <a:p>
            <a:pPr marL="0" lvl="0" indent="0">
              <a:lnSpc>
                <a:spcPct val="70000"/>
              </a:lnSpc>
              <a:buNone/>
            </a:pPr>
            <a:r>
              <a:rPr lang="en-GB" sz="2600">
                <a:solidFill>
                  <a:srgbClr val="002060"/>
                </a:solidFill>
              </a:rPr>
              <a:t>public void onCreate(Bundle savedInstanceState) {</a:t>
            </a:r>
          </a:p>
          <a:p>
            <a:pPr marL="0" lvl="0" indent="450854">
              <a:lnSpc>
                <a:spcPct val="70000"/>
              </a:lnSpc>
              <a:buNone/>
            </a:pPr>
            <a:r>
              <a:rPr lang="en-GB" sz="2600">
                <a:solidFill>
                  <a:srgbClr val="002060"/>
                </a:solidFill>
              </a:rPr>
              <a:t>super.onCreate(savedInstanceState);</a:t>
            </a:r>
          </a:p>
          <a:p>
            <a:pPr marL="0" lvl="0" indent="450854">
              <a:lnSpc>
                <a:spcPct val="70000"/>
              </a:lnSpc>
              <a:buNone/>
            </a:pPr>
            <a:r>
              <a:rPr lang="en-GB" sz="2600" b="1">
                <a:solidFill>
                  <a:srgbClr val="002060"/>
                </a:solidFill>
              </a:rPr>
              <a:t>setContentView(</a:t>
            </a:r>
            <a:r>
              <a:rPr lang="en-GB" sz="2600" b="1">
                <a:solidFill>
                  <a:srgbClr val="34C620"/>
                </a:solidFill>
              </a:rPr>
              <a:t>R.layout.main</a:t>
            </a:r>
            <a:r>
              <a:rPr lang="en-GB" sz="2600" b="1">
                <a:solidFill>
                  <a:srgbClr val="002060"/>
                </a:solidFill>
              </a:rPr>
              <a:t>);</a:t>
            </a:r>
          </a:p>
          <a:p>
            <a:pPr marL="0" lvl="0" indent="0">
              <a:lnSpc>
                <a:spcPct val="70000"/>
              </a:lnSpc>
              <a:buNone/>
            </a:pPr>
            <a:r>
              <a:rPr lang="en-GB" sz="2600">
                <a:solidFill>
                  <a:srgbClr val="002060"/>
                </a:solidFill>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82880" y="407959"/>
            <a:ext cx="11774655" cy="6260119"/>
          </a:xfrm>
        </p:spPr>
        <p:txBody>
          <a:bodyPr/>
          <a:lstStyle/>
          <a:p>
            <a:pPr lvl="0"/>
            <a:r>
              <a:rPr lang="en-GB">
                <a:latin typeface="Times New Roman" pitchFamily="18"/>
                <a:cs typeface="Times New Roman" pitchFamily="18"/>
              </a:rPr>
              <a:t>Using layout resources decouples your presentation layer from the application logic, providing the flexibility to change the presentation without changing code. </a:t>
            </a:r>
          </a:p>
          <a:p>
            <a:pPr lvl="0"/>
            <a:r>
              <a:rPr lang="en-GB">
                <a:latin typeface="Times New Roman" pitchFamily="18"/>
                <a:cs typeface="Times New Roman" pitchFamily="18"/>
              </a:rPr>
              <a:t>This makes it possible to specify different layouts optimized for different hardware configurations, even changing them at run time based on hardware changes (such as screen orientation changes).</a:t>
            </a:r>
          </a:p>
          <a:p>
            <a:pPr lvl="0"/>
            <a:r>
              <a:rPr lang="en-GB">
                <a:latin typeface="Times New Roman" pitchFamily="18"/>
                <a:cs typeface="Times New Roman" pitchFamily="18"/>
              </a:rPr>
              <a:t>You can obtain a reference to each of the Views within a layout using the </a:t>
            </a:r>
            <a:r>
              <a:rPr lang="en-GB" i="1">
                <a:solidFill>
                  <a:srgbClr val="C00000"/>
                </a:solidFill>
                <a:latin typeface="Times New Roman" pitchFamily="18"/>
                <a:cs typeface="Times New Roman" pitchFamily="18"/>
              </a:rPr>
              <a:t>findViewById </a:t>
            </a:r>
            <a:r>
              <a:rPr lang="en-GB">
                <a:latin typeface="Times New Roman" pitchFamily="18"/>
                <a:cs typeface="Times New Roman" pitchFamily="18"/>
              </a:rPr>
              <a:t>method:</a:t>
            </a:r>
          </a:p>
          <a:p>
            <a:pPr lvl="0"/>
            <a:endParaRPr lang="en-GB"/>
          </a:p>
          <a:p>
            <a:pPr marL="0" lvl="0" indent="0">
              <a:buNone/>
            </a:pPr>
            <a:r>
              <a:rPr lang="en-GB" b="1"/>
              <a:t>   </a:t>
            </a:r>
            <a:r>
              <a:rPr lang="en-GB" b="1">
                <a:solidFill>
                  <a:srgbClr val="002060"/>
                </a:solidFill>
              </a:rPr>
              <a:t>TextView myTextView = (TextView)findViewById(R.id.myTextView);</a:t>
            </a:r>
          </a:p>
          <a:p>
            <a:pPr marL="0" lvl="0" indent="0">
              <a:buNone/>
            </a:pPr>
            <a:endParaRPr lang="en-GB" b="1">
              <a:solidFill>
                <a:srgbClr val="002060"/>
              </a:solidFill>
            </a:endParaRPr>
          </a:p>
          <a:p>
            <a:pPr marL="0" lvl="0" indent="0">
              <a:buNone/>
            </a:pPr>
            <a:r>
              <a:rPr lang="en-GB">
                <a:solidFill>
                  <a:srgbClr val="C00000"/>
                </a:solidFill>
              </a:rPr>
              <a:t>If you prefer the more </a:t>
            </a:r>
            <a:r>
              <a:rPr lang="en-GB" i="1">
                <a:solidFill>
                  <a:srgbClr val="C00000"/>
                </a:solidFill>
              </a:rPr>
              <a:t>traditional </a:t>
            </a:r>
            <a:r>
              <a:rPr lang="en-GB">
                <a:solidFill>
                  <a:srgbClr val="C00000"/>
                </a:solidFill>
              </a:rPr>
              <a:t>approach, you can construct the UI in code: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984735" y="675247"/>
            <a:ext cx="10353824" cy="5501716"/>
          </a:xfrm>
        </p:spPr>
        <p:txBody>
          <a:bodyPr/>
          <a:lstStyle/>
          <a:p>
            <a:pPr marL="0" lvl="0" indent="0">
              <a:buNone/>
            </a:pPr>
            <a:r>
              <a:rPr lang="en-GB">
                <a:solidFill>
                  <a:srgbClr val="002060"/>
                </a:solidFill>
              </a:rPr>
              <a:t>@Override</a:t>
            </a:r>
          </a:p>
          <a:p>
            <a:pPr marL="0" lvl="0" indent="0">
              <a:buNone/>
            </a:pPr>
            <a:r>
              <a:rPr lang="en-GB">
                <a:solidFill>
                  <a:srgbClr val="002060"/>
                </a:solidFill>
              </a:rPr>
              <a:t>public void onCreate(Bundle savedInstanceState) {</a:t>
            </a:r>
          </a:p>
          <a:p>
            <a:pPr marL="0" lvl="0" indent="717547">
              <a:buNone/>
            </a:pPr>
            <a:r>
              <a:rPr lang="en-GB">
                <a:solidFill>
                  <a:srgbClr val="002060"/>
                </a:solidFill>
              </a:rPr>
              <a:t>super.onCreate(savedInstanceState);</a:t>
            </a:r>
          </a:p>
          <a:p>
            <a:pPr marL="0" lvl="0" indent="717547">
              <a:buNone/>
            </a:pPr>
            <a:r>
              <a:rPr lang="en-GB" b="1">
                <a:solidFill>
                  <a:srgbClr val="002060"/>
                </a:solidFill>
              </a:rPr>
              <a:t>TextView myTextView = new TextView(this);</a:t>
            </a:r>
          </a:p>
          <a:p>
            <a:pPr marL="0" lvl="0" indent="717547">
              <a:buNone/>
            </a:pPr>
            <a:r>
              <a:rPr lang="en-GB" b="1">
                <a:solidFill>
                  <a:srgbClr val="002060"/>
                </a:solidFill>
              </a:rPr>
              <a:t>setContentView(myTextView);</a:t>
            </a:r>
          </a:p>
          <a:p>
            <a:pPr marL="0" lvl="0" indent="717547">
              <a:buNone/>
            </a:pPr>
            <a:r>
              <a:rPr lang="en-GB">
                <a:solidFill>
                  <a:srgbClr val="002060"/>
                </a:solidFill>
              </a:rPr>
              <a:t>myTextView.setText(“Hello, Android”);</a:t>
            </a:r>
          </a:p>
          <a:p>
            <a:pPr marL="0" lvl="0" indent="0">
              <a:buNone/>
            </a:pPr>
            <a:r>
              <a:rPr lang="en-GB">
                <a:solidFill>
                  <a:srgbClr val="002060"/>
                </a:solidFill>
              </a:rPr>
              <a:t>}</a:t>
            </a:r>
          </a:p>
          <a:p>
            <a:pPr marL="0" lvl="0" indent="0">
              <a:buNone/>
            </a:pPr>
            <a:endParaRPr lang="en-GB">
              <a:solidFill>
                <a:srgbClr val="002060"/>
              </a:solidFill>
            </a:endParaRPr>
          </a:p>
          <a:p>
            <a:pPr marL="0" lvl="0" indent="0">
              <a:buNone/>
            </a:pPr>
            <a:endParaRPr lang="en-GB">
              <a:solidFill>
                <a:srgbClr val="002060"/>
              </a:solidFill>
            </a:endParaRPr>
          </a:p>
          <a:p>
            <a:pPr lvl="0"/>
            <a:r>
              <a:rPr lang="en-GB">
                <a:solidFill>
                  <a:srgbClr val="002060"/>
                </a:solidFill>
                <a:latin typeface="Times New Roman" pitchFamily="18"/>
                <a:cs typeface="Times New Roman" pitchFamily="18"/>
              </a:rPr>
              <a:t>The </a:t>
            </a:r>
            <a:r>
              <a:rPr lang="en-GB" i="1">
                <a:solidFill>
                  <a:srgbClr val="C00000"/>
                </a:solidFill>
                <a:latin typeface="Times New Roman" pitchFamily="18"/>
                <a:cs typeface="Times New Roman" pitchFamily="18"/>
              </a:rPr>
              <a:t>setContentView</a:t>
            </a:r>
            <a:r>
              <a:rPr lang="en-GB">
                <a:solidFill>
                  <a:srgbClr val="002060"/>
                </a:solidFill>
                <a:latin typeface="Times New Roman" pitchFamily="18"/>
                <a:cs typeface="Times New Roman" pitchFamily="18"/>
              </a:rPr>
              <a:t> method accepts a single </a:t>
            </a:r>
            <a:r>
              <a:rPr lang="en-GB">
                <a:solidFill>
                  <a:srgbClr val="C00000"/>
                </a:solidFill>
                <a:latin typeface="Times New Roman" pitchFamily="18"/>
                <a:cs typeface="Times New Roman" pitchFamily="18"/>
              </a:rPr>
              <a:t>View instance</a:t>
            </a:r>
            <a:r>
              <a:rPr lang="en-GB">
                <a:solidFill>
                  <a:srgbClr val="002060"/>
                </a:solidFill>
                <a:latin typeface="Times New Roman" pitchFamily="18"/>
                <a:cs typeface="Times New Roman" pitchFamily="18"/>
              </a:rPr>
              <a:t>; as a result, you use layouts to add multiple controls to your Activity.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p:cNvSpPr txBox="1">
            <a:spLocks noGrp="1"/>
          </p:cNvSpPr>
          <p:nvPr>
            <p:ph type="title"/>
          </p:nvPr>
        </p:nvSpPr>
        <p:spPr>
          <a:xfrm>
            <a:off x="261426" y="196312"/>
            <a:ext cx="10515600" cy="619615"/>
          </a:xfrm>
        </p:spPr>
        <p:txBody>
          <a:bodyPr/>
          <a:lstStyle/>
          <a:p>
            <a:pPr lvl="0"/>
            <a:r>
              <a:rPr lang="en-GB" sz="3600" b="1">
                <a:solidFill>
                  <a:srgbClr val="0070C0"/>
                </a:solidFill>
                <a:latin typeface="Times New Roman" pitchFamily="18"/>
                <a:cs typeface="Times New Roman" pitchFamily="18"/>
              </a:rPr>
              <a:t>Introducing Layouts</a:t>
            </a:r>
            <a:endParaRPr lang="en-GB" sz="3600">
              <a:solidFill>
                <a:srgbClr val="0070C0"/>
              </a:solidFill>
              <a:latin typeface="Times New Roman" pitchFamily="18"/>
              <a:cs typeface="Times New Roman" pitchFamily="18"/>
            </a:endParaRPr>
          </a:p>
        </p:txBody>
      </p:sp>
      <p:sp>
        <p:nvSpPr>
          <p:cNvPr id="3" name="Content Placeholder 2"/>
          <p:cNvSpPr txBox="1">
            <a:spLocks noGrp="1"/>
          </p:cNvSpPr>
          <p:nvPr>
            <p:ph idx="1"/>
          </p:nvPr>
        </p:nvSpPr>
        <p:spPr>
          <a:xfrm>
            <a:off x="261426" y="815928"/>
            <a:ext cx="11669152" cy="5361035"/>
          </a:xfrm>
        </p:spPr>
        <p:txBody>
          <a:bodyPr/>
          <a:lstStyle/>
          <a:p>
            <a:pPr lvl="0"/>
            <a:r>
              <a:rPr lang="en-GB" i="1">
                <a:solidFill>
                  <a:srgbClr val="0070C0"/>
                </a:solidFill>
                <a:latin typeface="Times New Roman" pitchFamily="18"/>
                <a:cs typeface="Times New Roman" pitchFamily="18"/>
              </a:rPr>
              <a:t>Layout Managers </a:t>
            </a:r>
            <a:r>
              <a:rPr lang="en-GB">
                <a:latin typeface="Times New Roman" pitchFamily="18"/>
                <a:cs typeface="Times New Roman" pitchFamily="18"/>
              </a:rPr>
              <a:t>(or simply </a:t>
            </a:r>
            <a:r>
              <a:rPr lang="en-GB" i="1">
                <a:solidFill>
                  <a:srgbClr val="0070C0"/>
                </a:solidFill>
                <a:latin typeface="Times New Roman" pitchFamily="18"/>
                <a:cs typeface="Times New Roman" pitchFamily="18"/>
              </a:rPr>
              <a:t>layouts</a:t>
            </a:r>
            <a:r>
              <a:rPr lang="en-GB">
                <a:latin typeface="Times New Roman" pitchFamily="18"/>
                <a:cs typeface="Times New Roman" pitchFamily="18"/>
              </a:rPr>
              <a:t>) are extensions of the </a:t>
            </a:r>
            <a:r>
              <a:rPr lang="en-GB">
                <a:solidFill>
                  <a:srgbClr val="0070C0"/>
                </a:solidFill>
                <a:latin typeface="Times New Roman" pitchFamily="18"/>
                <a:cs typeface="Times New Roman" pitchFamily="18"/>
              </a:rPr>
              <a:t>ViewGroup class</a:t>
            </a:r>
            <a:r>
              <a:rPr lang="en-GB">
                <a:latin typeface="Times New Roman" pitchFamily="18"/>
                <a:cs typeface="Times New Roman" pitchFamily="18"/>
              </a:rPr>
              <a:t> and are used to position child Views within your UI.</a:t>
            </a:r>
          </a:p>
          <a:p>
            <a:pPr lvl="0"/>
            <a:r>
              <a:rPr lang="en-GB">
                <a:latin typeface="Times New Roman" pitchFamily="18"/>
                <a:cs typeface="Times New Roman" pitchFamily="18"/>
              </a:rPr>
              <a:t> </a:t>
            </a:r>
            <a:r>
              <a:rPr lang="en-GB">
                <a:solidFill>
                  <a:srgbClr val="0070C0"/>
                </a:solidFill>
                <a:latin typeface="Times New Roman" pitchFamily="18"/>
                <a:cs typeface="Times New Roman" pitchFamily="18"/>
              </a:rPr>
              <a:t>Layouts</a:t>
            </a:r>
            <a:r>
              <a:rPr lang="en-GB">
                <a:latin typeface="Times New Roman" pitchFamily="18"/>
                <a:cs typeface="Times New Roman" pitchFamily="18"/>
              </a:rPr>
              <a:t> can be </a:t>
            </a:r>
            <a:r>
              <a:rPr lang="en-GB">
                <a:solidFill>
                  <a:srgbClr val="C00000"/>
                </a:solidFill>
                <a:latin typeface="Times New Roman" pitchFamily="18"/>
                <a:cs typeface="Times New Roman" pitchFamily="18"/>
              </a:rPr>
              <a:t>nested</a:t>
            </a:r>
            <a:r>
              <a:rPr lang="en-GB">
                <a:latin typeface="Times New Roman" pitchFamily="18"/>
                <a:cs typeface="Times New Roman" pitchFamily="18"/>
              </a:rPr>
              <a:t>, letting you create arbitrarily complex UIs using a </a:t>
            </a:r>
            <a:r>
              <a:rPr lang="en-GB">
                <a:solidFill>
                  <a:srgbClr val="0070C0"/>
                </a:solidFill>
                <a:latin typeface="Times New Roman" pitchFamily="18"/>
                <a:cs typeface="Times New Roman" pitchFamily="18"/>
              </a:rPr>
              <a:t>combination of layouts</a:t>
            </a:r>
          </a:p>
          <a:p>
            <a:pPr lvl="0"/>
            <a:r>
              <a:rPr lang="en-GB">
                <a:latin typeface="Times New Roman" pitchFamily="18"/>
                <a:cs typeface="Times New Roman" pitchFamily="18"/>
              </a:rPr>
              <a:t>The Android SDK includes a number of layout classes. You can use these, modify them, or create your own to construct the UI for your Views, Fragments, and Activities. </a:t>
            </a:r>
          </a:p>
          <a:p>
            <a:pPr lvl="0"/>
            <a:r>
              <a:rPr lang="en-GB">
                <a:latin typeface="Times New Roman" pitchFamily="18"/>
                <a:cs typeface="Times New Roman" pitchFamily="18"/>
              </a:rPr>
              <a:t>It’s up to you to select and use the right combination of layouts to make your UI aesthetically pleasing, easy to use, and efficient to display. </a:t>
            </a:r>
          </a:p>
          <a:p>
            <a:pPr lvl="0"/>
            <a:r>
              <a:rPr lang="en-GB">
                <a:solidFill>
                  <a:srgbClr val="0070C0"/>
                </a:solidFill>
                <a:latin typeface="Times New Roman" pitchFamily="18"/>
                <a:cs typeface="Times New Roman" pitchFamily="18"/>
              </a:rPr>
              <a:t>The following list includes some of the most commonly used layout classes available in the Android SDK:</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96943" y="253215"/>
            <a:ext cx="11760592" cy="6414863"/>
          </a:xfrm>
        </p:spPr>
        <p:txBody>
          <a:bodyPr/>
          <a:lstStyle/>
          <a:p>
            <a:pPr lvl="0"/>
            <a:r>
              <a:rPr lang="en-GB">
                <a:solidFill>
                  <a:srgbClr val="4472C4"/>
                </a:solidFill>
                <a:latin typeface="Times New Roman" pitchFamily="18"/>
                <a:cs typeface="Times New Roman" pitchFamily="18"/>
              </a:rPr>
              <a:t>FrameLayout </a:t>
            </a:r>
            <a:r>
              <a:rPr lang="en-GB">
                <a:latin typeface="Times New Roman" pitchFamily="18"/>
                <a:cs typeface="Times New Roman" pitchFamily="18"/>
              </a:rPr>
              <a:t>— The simplest of the Layout Managers, the Frame Layout pins each child view within its frame. </a:t>
            </a:r>
          </a:p>
          <a:p>
            <a:pPr lvl="0"/>
            <a:r>
              <a:rPr lang="en-GB">
                <a:latin typeface="Times New Roman" pitchFamily="18"/>
                <a:cs typeface="Times New Roman" pitchFamily="18"/>
              </a:rPr>
              <a:t>The default position is the </a:t>
            </a:r>
            <a:r>
              <a:rPr lang="en-GB">
                <a:solidFill>
                  <a:srgbClr val="00B050"/>
                </a:solidFill>
                <a:latin typeface="Times New Roman" pitchFamily="18"/>
                <a:cs typeface="Times New Roman" pitchFamily="18"/>
              </a:rPr>
              <a:t>top-left corner</a:t>
            </a:r>
            <a:r>
              <a:rPr lang="en-GB">
                <a:latin typeface="Times New Roman" pitchFamily="18"/>
                <a:cs typeface="Times New Roman" pitchFamily="18"/>
              </a:rPr>
              <a:t>, though you can use the </a:t>
            </a:r>
            <a:r>
              <a:rPr lang="en-GB" i="1">
                <a:solidFill>
                  <a:srgbClr val="0070C0"/>
                </a:solidFill>
                <a:latin typeface="Times New Roman" pitchFamily="18"/>
                <a:cs typeface="Times New Roman" pitchFamily="18"/>
              </a:rPr>
              <a:t>gravity</a:t>
            </a:r>
            <a:r>
              <a:rPr lang="en-GB">
                <a:solidFill>
                  <a:srgbClr val="0070C0"/>
                </a:solidFill>
                <a:latin typeface="Times New Roman" pitchFamily="18"/>
                <a:cs typeface="Times New Roman" pitchFamily="18"/>
              </a:rPr>
              <a:t> attribute </a:t>
            </a:r>
            <a:r>
              <a:rPr lang="en-GB">
                <a:latin typeface="Times New Roman" pitchFamily="18"/>
                <a:cs typeface="Times New Roman" pitchFamily="18"/>
              </a:rPr>
              <a:t>to alter its location. Adding multiple children stacks each new child on top of the one before, with each new View potentially </a:t>
            </a:r>
            <a:r>
              <a:rPr lang="en-GB">
                <a:solidFill>
                  <a:srgbClr val="C00000"/>
                </a:solidFill>
                <a:latin typeface="Times New Roman" pitchFamily="18"/>
                <a:cs typeface="Times New Roman" pitchFamily="18"/>
              </a:rPr>
              <a:t>obscuring</a:t>
            </a:r>
            <a:r>
              <a:rPr lang="en-GB">
                <a:latin typeface="Times New Roman" pitchFamily="18"/>
                <a:cs typeface="Times New Roman" pitchFamily="18"/>
              </a:rPr>
              <a:t> the previous ones.</a:t>
            </a:r>
          </a:p>
          <a:p>
            <a:pPr lvl="0"/>
            <a:r>
              <a:rPr lang="en-GB">
                <a:solidFill>
                  <a:srgbClr val="4472C4"/>
                </a:solidFill>
                <a:latin typeface="Times New Roman" pitchFamily="18"/>
                <a:cs typeface="Times New Roman" pitchFamily="18"/>
              </a:rPr>
              <a:t>LinearLayout</a:t>
            </a:r>
            <a:r>
              <a:rPr lang="en-GB">
                <a:latin typeface="Times New Roman" pitchFamily="18"/>
                <a:cs typeface="Times New Roman" pitchFamily="18"/>
              </a:rPr>
              <a:t> — A Linear Layout aligns each child View in either a </a:t>
            </a:r>
            <a:r>
              <a:rPr lang="en-GB">
                <a:solidFill>
                  <a:srgbClr val="00B050"/>
                </a:solidFill>
                <a:latin typeface="Times New Roman" pitchFamily="18"/>
                <a:cs typeface="Times New Roman" pitchFamily="18"/>
              </a:rPr>
              <a:t>vertical</a:t>
            </a:r>
            <a:r>
              <a:rPr lang="en-GB">
                <a:latin typeface="Times New Roman" pitchFamily="18"/>
                <a:cs typeface="Times New Roman" pitchFamily="18"/>
              </a:rPr>
              <a:t> or a </a:t>
            </a:r>
            <a:r>
              <a:rPr lang="en-GB">
                <a:solidFill>
                  <a:srgbClr val="00B050"/>
                </a:solidFill>
                <a:latin typeface="Times New Roman" pitchFamily="18"/>
                <a:cs typeface="Times New Roman" pitchFamily="18"/>
              </a:rPr>
              <a:t>horizontal</a:t>
            </a:r>
            <a:r>
              <a:rPr lang="en-GB">
                <a:latin typeface="Times New Roman" pitchFamily="18"/>
                <a:cs typeface="Times New Roman" pitchFamily="18"/>
              </a:rPr>
              <a:t> line. </a:t>
            </a:r>
            <a:r>
              <a:rPr lang="en-GB">
                <a:solidFill>
                  <a:srgbClr val="00B050"/>
                </a:solidFill>
                <a:latin typeface="Times New Roman" pitchFamily="18"/>
                <a:cs typeface="Times New Roman" pitchFamily="18"/>
              </a:rPr>
              <a:t>A vertical layout </a:t>
            </a:r>
            <a:r>
              <a:rPr lang="en-GB">
                <a:latin typeface="Times New Roman" pitchFamily="18"/>
                <a:cs typeface="Times New Roman" pitchFamily="18"/>
              </a:rPr>
              <a:t>has a column of Views, whereas a </a:t>
            </a:r>
            <a:r>
              <a:rPr lang="en-GB">
                <a:solidFill>
                  <a:srgbClr val="00B050"/>
                </a:solidFill>
                <a:latin typeface="Times New Roman" pitchFamily="18"/>
                <a:cs typeface="Times New Roman" pitchFamily="18"/>
              </a:rPr>
              <a:t>horizontal layout </a:t>
            </a:r>
            <a:r>
              <a:rPr lang="en-GB">
                <a:latin typeface="Times New Roman" pitchFamily="18"/>
                <a:cs typeface="Times New Roman" pitchFamily="18"/>
              </a:rPr>
              <a:t>has a row of Views.</a:t>
            </a:r>
          </a:p>
          <a:p>
            <a:pPr lvl="0"/>
            <a:r>
              <a:rPr lang="en-GB">
                <a:latin typeface="Times New Roman" pitchFamily="18"/>
                <a:cs typeface="Times New Roman" pitchFamily="18"/>
              </a:rPr>
              <a:t> The Linear Layout supports a </a:t>
            </a:r>
            <a:r>
              <a:rPr lang="en-GB" i="1">
                <a:solidFill>
                  <a:srgbClr val="C00000"/>
                </a:solidFill>
                <a:latin typeface="Times New Roman" pitchFamily="18"/>
                <a:cs typeface="Times New Roman" pitchFamily="18"/>
              </a:rPr>
              <a:t>weight</a:t>
            </a:r>
            <a:r>
              <a:rPr lang="en-GB">
                <a:solidFill>
                  <a:srgbClr val="C00000"/>
                </a:solidFill>
                <a:latin typeface="Times New Roman" pitchFamily="18"/>
                <a:cs typeface="Times New Roman" pitchFamily="18"/>
              </a:rPr>
              <a:t> </a:t>
            </a:r>
            <a:r>
              <a:rPr lang="en-GB">
                <a:latin typeface="Times New Roman" pitchFamily="18"/>
                <a:cs typeface="Times New Roman" pitchFamily="18"/>
              </a:rPr>
              <a:t>attribute for each child View that can control the relative size of each child View within the available space.</a:t>
            </a:r>
          </a:p>
          <a:p>
            <a:pPr lvl="0"/>
            <a:r>
              <a:rPr lang="en-GB">
                <a:solidFill>
                  <a:srgbClr val="0070C0"/>
                </a:solidFill>
                <a:latin typeface="Times New Roman" pitchFamily="18"/>
                <a:cs typeface="Times New Roman" pitchFamily="18"/>
              </a:rPr>
              <a:t>RelativeLayout</a:t>
            </a:r>
            <a:r>
              <a:rPr lang="en-GB">
                <a:latin typeface="Times New Roman" pitchFamily="18"/>
                <a:cs typeface="Times New Roman" pitchFamily="18"/>
              </a:rPr>
              <a:t> — One of the </a:t>
            </a:r>
            <a:r>
              <a:rPr lang="en-GB">
                <a:solidFill>
                  <a:srgbClr val="C00000"/>
                </a:solidFill>
                <a:latin typeface="Times New Roman" pitchFamily="18"/>
                <a:cs typeface="Times New Roman" pitchFamily="18"/>
              </a:rPr>
              <a:t>most flexible of the native layouts</a:t>
            </a:r>
            <a:r>
              <a:rPr lang="en-GB">
                <a:latin typeface="Times New Roman" pitchFamily="18"/>
                <a:cs typeface="Times New Roman" pitchFamily="18"/>
              </a:rPr>
              <a:t>, the Relative Layout lets you define the positions of each child View relative to the others and to the screen boundaries.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253215" y="351696"/>
            <a:ext cx="11816864" cy="6288255"/>
          </a:xfrm>
        </p:spPr>
        <p:txBody>
          <a:bodyPr/>
          <a:lstStyle/>
          <a:p>
            <a:pPr lvl="0"/>
            <a:r>
              <a:rPr lang="en-GB">
                <a:solidFill>
                  <a:srgbClr val="0070C0"/>
                </a:solidFill>
                <a:latin typeface="Times New Roman" pitchFamily="18"/>
                <a:cs typeface="Times New Roman" pitchFamily="18"/>
              </a:rPr>
              <a:t>GridLayout</a:t>
            </a:r>
            <a:r>
              <a:rPr lang="en-GB">
                <a:latin typeface="Times New Roman" pitchFamily="18"/>
                <a:cs typeface="Times New Roman" pitchFamily="18"/>
              </a:rPr>
              <a:t> — Introduced in Android 4.0 (API level 14), the Grid Layout uses a rectangular grid of infinitely thin lines to lay out Views in a series of rows and columns. </a:t>
            </a:r>
          </a:p>
          <a:p>
            <a:pPr lvl="0"/>
            <a:r>
              <a:rPr lang="en-GB">
                <a:solidFill>
                  <a:srgbClr val="0070C0"/>
                </a:solidFill>
                <a:latin typeface="Times New Roman" pitchFamily="18"/>
                <a:cs typeface="Times New Roman" pitchFamily="18"/>
              </a:rPr>
              <a:t>The Grid Layout </a:t>
            </a:r>
            <a:r>
              <a:rPr lang="en-GB">
                <a:latin typeface="Times New Roman" pitchFamily="18"/>
                <a:cs typeface="Times New Roman" pitchFamily="18"/>
              </a:rPr>
              <a:t>is </a:t>
            </a:r>
            <a:r>
              <a:rPr lang="en-GB">
                <a:solidFill>
                  <a:srgbClr val="C00000"/>
                </a:solidFill>
                <a:latin typeface="Times New Roman" pitchFamily="18"/>
                <a:cs typeface="Times New Roman" pitchFamily="18"/>
              </a:rPr>
              <a:t>incredibly flexible </a:t>
            </a:r>
            <a:r>
              <a:rPr lang="en-GB">
                <a:latin typeface="Times New Roman" pitchFamily="18"/>
                <a:cs typeface="Times New Roman" pitchFamily="18"/>
              </a:rPr>
              <a:t>and can be used to greatly simplify layouts and reduce or eliminate the complex nesting often required to construct UIs using the layouts described above. </a:t>
            </a:r>
          </a:p>
          <a:p>
            <a:pPr lvl="0"/>
            <a:endParaRPr lang="en-GB">
              <a:latin typeface="Times New Roman" pitchFamily="18"/>
              <a:cs typeface="Times New Roman" pitchFamily="18"/>
            </a:endParaRPr>
          </a:p>
          <a:p>
            <a:pPr lvl="0"/>
            <a:r>
              <a:rPr lang="en-GB">
                <a:latin typeface="Times New Roman" pitchFamily="18"/>
                <a:cs typeface="Times New Roman" pitchFamily="18"/>
              </a:rPr>
              <a:t>Each of these layouts is designed to scale to suit the host device’s screen </a:t>
            </a:r>
            <a:r>
              <a:rPr lang="en-GB">
                <a:solidFill>
                  <a:srgbClr val="00B050"/>
                </a:solidFill>
                <a:latin typeface="Times New Roman" pitchFamily="18"/>
                <a:cs typeface="Times New Roman" pitchFamily="18"/>
              </a:rPr>
              <a:t>size</a:t>
            </a:r>
            <a:r>
              <a:rPr lang="en-GB">
                <a:latin typeface="Times New Roman" pitchFamily="18"/>
                <a:cs typeface="Times New Roman" pitchFamily="18"/>
              </a:rPr>
              <a:t> by avoiding the use of absolute positions or predetermined pixel values. </a:t>
            </a:r>
          </a:p>
          <a:p>
            <a:pPr lvl="0"/>
            <a:r>
              <a:rPr lang="en-GB">
                <a:latin typeface="Times New Roman" pitchFamily="18"/>
                <a:cs typeface="Times New Roman" pitchFamily="18"/>
              </a:rPr>
              <a:t>This makes them particularly </a:t>
            </a:r>
            <a:r>
              <a:rPr lang="en-GB">
                <a:solidFill>
                  <a:srgbClr val="00B050"/>
                </a:solidFill>
                <a:latin typeface="Times New Roman" pitchFamily="18"/>
                <a:cs typeface="Times New Roman" pitchFamily="18"/>
              </a:rPr>
              <a:t>useful</a:t>
            </a:r>
            <a:r>
              <a:rPr lang="en-GB">
                <a:latin typeface="Times New Roman" pitchFamily="18"/>
                <a:cs typeface="Times New Roman" pitchFamily="18"/>
              </a:rPr>
              <a:t> when designing applications that work well on a </a:t>
            </a:r>
            <a:r>
              <a:rPr lang="en-GB">
                <a:solidFill>
                  <a:srgbClr val="00B050"/>
                </a:solidFill>
                <a:latin typeface="Times New Roman" pitchFamily="18"/>
                <a:cs typeface="Times New Roman" pitchFamily="18"/>
              </a:rPr>
              <a:t>diverse set of Android hardware</a:t>
            </a:r>
            <a:r>
              <a:rPr lang="en-GB">
                <a:latin typeface="Times New Roman" pitchFamily="18"/>
                <a:cs typeface="Times New Roman" pitchFamily="18"/>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37">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a:solidFill>
                  <a:srgbClr val="0070C0"/>
                </a:solidFill>
              </a:rPr>
              <a:t>Outline </a:t>
            </a:r>
          </a:p>
        </p:txBody>
      </p:sp>
      <p:sp>
        <p:nvSpPr>
          <p:cNvPr id="3" name="Content Placeholder 2"/>
          <p:cNvSpPr txBox="1">
            <a:spLocks noGrp="1"/>
          </p:cNvSpPr>
          <p:nvPr>
            <p:ph idx="1"/>
          </p:nvPr>
        </p:nvSpPr>
        <p:spPr/>
        <p:txBody>
          <a:bodyPr/>
          <a:lstStyle/>
          <a:p>
            <a:pPr lvl="0"/>
            <a:r>
              <a:rPr lang="en-GB" sz="2400">
                <a:solidFill>
                  <a:srgbClr val="0070C0"/>
                </a:solidFill>
                <a:latin typeface="Times New Roman" pitchFamily="18"/>
                <a:cs typeface="Times New Roman" pitchFamily="18"/>
              </a:rPr>
              <a:t>Understanding an Application’s Priority and its Process’ States</a:t>
            </a:r>
          </a:p>
          <a:p>
            <a:pPr lvl="0"/>
            <a:r>
              <a:rPr lang="en-GB" sz="2400">
                <a:solidFill>
                  <a:srgbClr val="0070C0"/>
                </a:solidFill>
                <a:latin typeface="Times New Roman" pitchFamily="18"/>
                <a:cs typeface="Times New Roman" pitchFamily="18"/>
              </a:rPr>
              <a:t>Android User Interface (UI) Fundamentals</a:t>
            </a:r>
          </a:p>
          <a:p>
            <a:pPr lvl="0"/>
            <a:r>
              <a:rPr lang="en-GB" sz="2400">
                <a:solidFill>
                  <a:srgbClr val="0070C0"/>
                </a:solidFill>
                <a:latin typeface="Times New Roman" pitchFamily="18"/>
                <a:cs typeface="Times New Roman" pitchFamily="18"/>
              </a:rPr>
              <a:t>Assigning User Interfaces to Activities</a:t>
            </a:r>
          </a:p>
          <a:p>
            <a:pPr lvl="0"/>
            <a:r>
              <a:rPr lang="en-GB" sz="2400">
                <a:solidFill>
                  <a:srgbClr val="0070C0"/>
                </a:solidFill>
                <a:latin typeface="Times New Roman" pitchFamily="18"/>
                <a:cs typeface="Times New Roman" pitchFamily="18"/>
              </a:rPr>
              <a:t>Introducing Layouts</a:t>
            </a:r>
          </a:p>
          <a:p>
            <a:pPr lvl="0"/>
            <a:r>
              <a:rPr lang="en-GB" sz="2400">
                <a:solidFill>
                  <a:srgbClr val="0070C0"/>
                </a:solidFill>
                <a:latin typeface="Times New Roman" pitchFamily="18"/>
                <a:cs typeface="Times New Roman" pitchFamily="18"/>
              </a:rPr>
              <a:t>Defining Layouts</a:t>
            </a:r>
          </a:p>
          <a:p>
            <a:pPr lvl="0"/>
            <a:r>
              <a:rPr lang="en-GB" sz="2400">
                <a:solidFill>
                  <a:srgbClr val="0070C0"/>
                </a:solidFill>
                <a:latin typeface="Times New Roman" pitchFamily="18"/>
                <a:cs typeface="Times New Roman" pitchFamily="18"/>
              </a:rPr>
              <a:t>Layout Resource</a:t>
            </a:r>
          </a:p>
          <a:p>
            <a:pPr lvl="0"/>
            <a:r>
              <a:rPr lang="en-GB" sz="2400">
                <a:solidFill>
                  <a:srgbClr val="0070C0"/>
                </a:solidFill>
                <a:latin typeface="Times New Roman" pitchFamily="18"/>
                <a:cs typeface="Times New Roman" pitchFamily="18"/>
              </a:rPr>
              <a:t>Exercise </a:t>
            </a:r>
          </a:p>
          <a:p>
            <a:pPr lvl="0"/>
            <a:endParaRPr lang="en-GB" sz="2400">
              <a:solidFill>
                <a:srgbClr val="0070C0"/>
              </a:solidFill>
              <a:latin typeface="Times New Roman" pitchFamily="18"/>
              <a:cs typeface="Times New Roman" pitchFamily="18"/>
            </a:endParaRPr>
          </a:p>
          <a:p>
            <a:pPr lvl="0"/>
            <a:endParaRPr lang="en-GB" sz="2400">
              <a:solidFill>
                <a:srgbClr val="0070C0"/>
              </a:solidFill>
              <a:latin typeface="Times New Roman"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le 1"/>
          <p:cNvSpPr txBox="1">
            <a:spLocks noGrp="1"/>
          </p:cNvSpPr>
          <p:nvPr>
            <p:ph type="title"/>
          </p:nvPr>
        </p:nvSpPr>
        <p:spPr>
          <a:xfrm>
            <a:off x="838203" y="365129"/>
            <a:ext cx="10515600" cy="577407"/>
          </a:xfrm>
        </p:spPr>
        <p:txBody>
          <a:bodyPr/>
          <a:lstStyle/>
          <a:p>
            <a:pPr lvl="0"/>
            <a:r>
              <a:rPr lang="en-GB" sz="3200" b="1">
                <a:solidFill>
                  <a:srgbClr val="0070C0"/>
                </a:solidFill>
                <a:latin typeface="Times New Roman" pitchFamily="18"/>
                <a:cs typeface="Times New Roman" pitchFamily="18"/>
              </a:rPr>
              <a:t>Defining Layouts</a:t>
            </a:r>
            <a:endParaRPr lang="en-GB" sz="3200">
              <a:solidFill>
                <a:srgbClr val="0070C0"/>
              </a:solidFill>
              <a:latin typeface="Times New Roman" pitchFamily="18"/>
              <a:cs typeface="Times New Roman" pitchFamily="18"/>
            </a:endParaRPr>
          </a:p>
        </p:txBody>
      </p:sp>
      <p:sp>
        <p:nvSpPr>
          <p:cNvPr id="3" name="Content Placeholder 2"/>
          <p:cNvSpPr txBox="1">
            <a:spLocks noGrp="1"/>
          </p:cNvSpPr>
          <p:nvPr>
            <p:ph idx="1"/>
          </p:nvPr>
        </p:nvSpPr>
        <p:spPr>
          <a:xfrm>
            <a:off x="309487" y="1407883"/>
            <a:ext cx="11044315" cy="4769080"/>
          </a:xfrm>
        </p:spPr>
        <p:txBody>
          <a:bodyPr/>
          <a:lstStyle/>
          <a:p>
            <a:pPr lvl="0"/>
            <a:r>
              <a:rPr lang="en-GB">
                <a:latin typeface="Times New Roman" pitchFamily="18"/>
                <a:cs typeface="Times New Roman" pitchFamily="18"/>
              </a:rPr>
              <a:t>The preferred way to define a layout is by using XML external resources.</a:t>
            </a:r>
          </a:p>
          <a:p>
            <a:pPr lvl="0"/>
            <a:r>
              <a:rPr lang="en-GB">
                <a:latin typeface="Times New Roman" pitchFamily="18"/>
                <a:cs typeface="Times New Roman" pitchFamily="18"/>
              </a:rPr>
              <a:t>Each </a:t>
            </a:r>
            <a:r>
              <a:rPr lang="en-GB">
                <a:solidFill>
                  <a:srgbClr val="C00000"/>
                </a:solidFill>
                <a:latin typeface="Times New Roman" pitchFamily="18"/>
                <a:cs typeface="Times New Roman" pitchFamily="18"/>
              </a:rPr>
              <a:t>layout XML </a:t>
            </a:r>
            <a:r>
              <a:rPr lang="en-GB">
                <a:latin typeface="Times New Roman" pitchFamily="18"/>
                <a:cs typeface="Times New Roman" pitchFamily="18"/>
              </a:rPr>
              <a:t>must contain a single root element. This root node can contain as many </a:t>
            </a:r>
            <a:r>
              <a:rPr lang="en-GB">
                <a:solidFill>
                  <a:srgbClr val="00B050"/>
                </a:solidFill>
                <a:latin typeface="Times New Roman" pitchFamily="18"/>
                <a:cs typeface="Times New Roman" pitchFamily="18"/>
              </a:rPr>
              <a:t>nested layouts </a:t>
            </a:r>
            <a:r>
              <a:rPr lang="en-GB">
                <a:latin typeface="Times New Roman" pitchFamily="18"/>
                <a:cs typeface="Times New Roman" pitchFamily="18"/>
              </a:rPr>
              <a:t>and </a:t>
            </a:r>
            <a:r>
              <a:rPr lang="en-GB">
                <a:solidFill>
                  <a:srgbClr val="00B050"/>
                </a:solidFill>
                <a:latin typeface="Times New Roman" pitchFamily="18"/>
                <a:cs typeface="Times New Roman" pitchFamily="18"/>
              </a:rPr>
              <a:t>Views </a:t>
            </a:r>
            <a:r>
              <a:rPr lang="en-GB">
                <a:latin typeface="Times New Roman" pitchFamily="18"/>
                <a:cs typeface="Times New Roman" pitchFamily="18"/>
              </a:rPr>
              <a:t>as necessary to construct an arbitrarily complex UI.</a:t>
            </a:r>
          </a:p>
          <a:p>
            <a:pPr lvl="0"/>
            <a:r>
              <a:rPr lang="en-GB">
                <a:latin typeface="Times New Roman" pitchFamily="18"/>
                <a:cs typeface="Times New Roman" pitchFamily="18"/>
              </a:rPr>
              <a:t>The following snippet shows a simple layout that places a </a:t>
            </a:r>
            <a:r>
              <a:rPr lang="en-GB" i="1">
                <a:solidFill>
                  <a:srgbClr val="C00000"/>
                </a:solidFill>
                <a:latin typeface="Times New Roman" pitchFamily="18"/>
                <a:cs typeface="Times New Roman" pitchFamily="18"/>
              </a:rPr>
              <a:t>TextView</a:t>
            </a:r>
            <a:r>
              <a:rPr lang="en-GB">
                <a:latin typeface="Times New Roman" pitchFamily="18"/>
                <a:cs typeface="Times New Roman" pitchFamily="18"/>
              </a:rPr>
              <a:t> above an </a:t>
            </a:r>
            <a:r>
              <a:rPr lang="en-GB" i="1">
                <a:solidFill>
                  <a:srgbClr val="C00000"/>
                </a:solidFill>
                <a:latin typeface="Times New Roman" pitchFamily="18"/>
                <a:cs typeface="Times New Roman" pitchFamily="18"/>
              </a:rPr>
              <a:t>EditText</a:t>
            </a:r>
            <a:r>
              <a:rPr lang="en-GB">
                <a:latin typeface="Times New Roman" pitchFamily="18"/>
                <a:cs typeface="Times New Roman" pitchFamily="18"/>
              </a:rPr>
              <a:t> control using a vertical </a:t>
            </a:r>
            <a:r>
              <a:rPr lang="en-GB" i="1">
                <a:solidFill>
                  <a:srgbClr val="C00000"/>
                </a:solidFill>
                <a:latin typeface="Times New Roman" pitchFamily="18"/>
                <a:cs typeface="Times New Roman" pitchFamily="18"/>
              </a:rPr>
              <a:t>LinearLayout</a:t>
            </a:r>
            <a:r>
              <a:rPr lang="en-GB">
                <a:latin typeface="Times New Roman" pitchFamily="18"/>
                <a:cs typeface="Times New Roman" pitchFamily="18"/>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Title 1"/>
          <p:cNvSpPr txBox="1">
            <a:spLocks noGrp="1"/>
          </p:cNvSpPr>
          <p:nvPr>
            <p:ph type="title"/>
          </p:nvPr>
        </p:nvSpPr>
        <p:spPr>
          <a:xfrm>
            <a:off x="303626" y="413436"/>
            <a:ext cx="10515600" cy="535207"/>
          </a:xfrm>
        </p:spPr>
        <p:txBody>
          <a:bodyPr/>
          <a:lstStyle/>
          <a:p>
            <a:pPr lvl="0"/>
            <a:r>
              <a:rPr lang="en-GB" sz="3200">
                <a:solidFill>
                  <a:srgbClr val="0070C0"/>
                </a:solidFill>
                <a:latin typeface="Times New Roman" pitchFamily="18"/>
                <a:cs typeface="Times New Roman" pitchFamily="18"/>
              </a:rPr>
              <a:t>Layout Resource</a:t>
            </a:r>
            <a:br>
              <a:rPr lang="en-GB" sz="3200">
                <a:solidFill>
                  <a:srgbClr val="0070C0"/>
                </a:solidFill>
                <a:latin typeface="Times New Roman" pitchFamily="18"/>
                <a:cs typeface="Times New Roman" pitchFamily="18"/>
              </a:rPr>
            </a:br>
            <a:endParaRPr lang="en-GB" sz="3200">
              <a:solidFill>
                <a:srgbClr val="0070C0"/>
              </a:solidFill>
              <a:latin typeface="Times New Roman" pitchFamily="18"/>
              <a:cs typeface="Times New Roman" pitchFamily="18"/>
            </a:endParaRPr>
          </a:p>
        </p:txBody>
      </p:sp>
      <p:sp>
        <p:nvSpPr>
          <p:cNvPr id="3" name="TextBox 4"/>
          <p:cNvSpPr txBox="1"/>
          <p:nvPr/>
        </p:nvSpPr>
        <p:spPr>
          <a:xfrm>
            <a:off x="303626" y="948644"/>
            <a:ext cx="10669173" cy="5262975"/>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202124"/>
                </a:solidFill>
                <a:uFillTx/>
                <a:latin typeface="Times New Roman" pitchFamily="18"/>
                <a:cs typeface="Times New Roman" pitchFamily="18"/>
              </a:rPr>
              <a:t>A layout resource defines the architecture for the UI in an Activity or a component of a UI.</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pitchFamily="18"/>
              <a:cs typeface="Times New Roman" pitchFamily="18"/>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2400" b="1" i="0" u="none" strike="noStrike" kern="1200" cap="none" spc="0" baseline="0">
                <a:solidFill>
                  <a:srgbClr val="202124"/>
                </a:solidFill>
                <a:uFillTx/>
                <a:latin typeface="Times New Roman" pitchFamily="18"/>
                <a:cs typeface="Times New Roman" pitchFamily="18"/>
              </a:rPr>
              <a:t>file location:</a:t>
            </a:r>
          </a:p>
          <a:p>
            <a:pPr marL="457200" marR="0" lvl="1" indent="-6345"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37474F"/>
                </a:solidFill>
                <a:uFillTx/>
                <a:latin typeface="Times New Roman" pitchFamily="18"/>
                <a:cs typeface="Times New Roman" pitchFamily="18"/>
              </a:rPr>
              <a:t>res/layout/</a:t>
            </a:r>
            <a:r>
              <a:rPr lang="en-US" sz="2400" b="0" i="1" u="none" strike="noStrike" kern="1200" cap="none" spc="0" baseline="0">
                <a:solidFill>
                  <a:srgbClr val="00B050"/>
                </a:solidFill>
                <a:uFillTx/>
                <a:latin typeface="Times New Roman" pitchFamily="18"/>
                <a:cs typeface="Times New Roman" pitchFamily="18"/>
              </a:rPr>
              <a:t>filename</a:t>
            </a:r>
            <a:r>
              <a:rPr lang="en-US" sz="2400" b="0" i="0" u="none" strike="noStrike" kern="1200" cap="none" spc="0" baseline="0">
                <a:solidFill>
                  <a:srgbClr val="37474F"/>
                </a:solidFill>
                <a:uFillTx/>
                <a:latin typeface="Times New Roman" pitchFamily="18"/>
                <a:cs typeface="Times New Roman" pitchFamily="18"/>
              </a:rPr>
              <a:t>.xml</a:t>
            </a:r>
            <a:r>
              <a:rPr lang="en-US" sz="2400" b="0" i="0" u="none" strike="noStrike" kern="1200" cap="none" spc="0" baseline="0">
                <a:solidFill>
                  <a:srgbClr val="202124"/>
                </a:solidFill>
                <a:uFillTx/>
                <a:latin typeface="Times New Roman" pitchFamily="18"/>
                <a:cs typeface="Times New Roman" pitchFamily="18"/>
              </a:rPr>
              <a:t/>
            </a:r>
            <a:br>
              <a:rPr lang="en-US" sz="2400" b="0" i="0" u="none" strike="noStrike" kern="1200" cap="none" spc="0" baseline="0">
                <a:solidFill>
                  <a:srgbClr val="202124"/>
                </a:solidFill>
                <a:uFillTx/>
                <a:latin typeface="Times New Roman" pitchFamily="18"/>
                <a:cs typeface="Times New Roman" pitchFamily="18"/>
              </a:rPr>
            </a:br>
            <a:r>
              <a:rPr lang="en-US" sz="2400" b="0" i="0" u="none" strike="noStrike" kern="1200" cap="none" spc="0" baseline="0">
                <a:solidFill>
                  <a:srgbClr val="202124"/>
                </a:solidFill>
                <a:uFillTx/>
                <a:latin typeface="Times New Roman" pitchFamily="18"/>
                <a:cs typeface="Times New Roman" pitchFamily="18"/>
              </a:rPr>
              <a:t>The filename will be used as the resource ID.</a:t>
            </a:r>
          </a:p>
          <a:p>
            <a:pPr marL="457200" marR="0" lvl="1" indent="-6345"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202124"/>
              </a:solidFill>
              <a:uFillTx/>
              <a:latin typeface="Times New Roman" pitchFamily="18"/>
              <a:cs typeface="Times New Roman" pitchFamily="18"/>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2400" b="1" i="0" u="none" strike="noStrike" kern="1200" cap="none" spc="0" baseline="0">
                <a:solidFill>
                  <a:srgbClr val="202124"/>
                </a:solidFill>
                <a:uFillTx/>
                <a:latin typeface="Times New Roman" pitchFamily="18"/>
                <a:cs typeface="Times New Roman" pitchFamily="18"/>
              </a:rPr>
              <a:t>compiled resource datatype:</a:t>
            </a:r>
          </a:p>
          <a:p>
            <a:pPr marL="457200" marR="0" lvl="1" indent="-45720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202124"/>
                </a:solidFill>
                <a:uFillTx/>
                <a:latin typeface="Times New Roman" pitchFamily="18"/>
                <a:cs typeface="Times New Roman" pitchFamily="18"/>
              </a:rPr>
              <a:t>Resource pointer to a </a:t>
            </a:r>
            <a:r>
              <a:rPr lang="en-US" sz="2400" b="0" i="0" u="none" strike="noStrike" kern="1200" cap="none" spc="0" baseline="0">
                <a:solidFill>
                  <a:srgbClr val="039BE5"/>
                </a:solidFill>
                <a:uFillTx/>
                <a:latin typeface="Times New Roman" pitchFamily="18"/>
                <a:cs typeface="Times New Roman" pitchFamily="18"/>
                <a:hlinkClick r:id="rId2"/>
              </a:rPr>
              <a:t>View</a:t>
            </a:r>
            <a:r>
              <a:rPr lang="en-US" sz="2400" b="0" i="0" u="none" strike="noStrike" kern="1200" cap="none" spc="0" baseline="0">
                <a:solidFill>
                  <a:srgbClr val="202124"/>
                </a:solidFill>
                <a:uFillTx/>
                <a:latin typeface="Times New Roman" pitchFamily="18"/>
                <a:cs typeface="Times New Roman" pitchFamily="18"/>
              </a:rPr>
              <a:t> (or subclass) resource.</a:t>
            </a:r>
          </a:p>
          <a:p>
            <a:pPr marL="457200" marR="0" lvl="1" indent="-45720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202124"/>
              </a:solidFill>
              <a:uFillTx/>
              <a:latin typeface="Times New Roman" pitchFamily="18"/>
              <a:cs typeface="Times New Roman" pitchFamily="18"/>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2400" b="1" i="0" u="none" strike="noStrike" kern="1200" cap="none" spc="0" baseline="0">
                <a:solidFill>
                  <a:srgbClr val="202124"/>
                </a:solidFill>
                <a:uFillTx/>
                <a:latin typeface="Times New Roman" pitchFamily="18"/>
                <a:cs typeface="Times New Roman" pitchFamily="18"/>
              </a:rPr>
              <a:t>resource reference:</a:t>
            </a:r>
          </a:p>
          <a:p>
            <a:pPr marL="457200" marR="0" lvl="1" indent="-6345"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70C0"/>
                </a:solidFill>
                <a:uFillTx/>
                <a:latin typeface="Times New Roman" pitchFamily="18"/>
                <a:cs typeface="Times New Roman" pitchFamily="18"/>
              </a:rPr>
              <a:t>In Java</a:t>
            </a:r>
            <a:r>
              <a:rPr lang="en-US" sz="2400" b="0" i="0" u="none" strike="noStrike" kern="1200" cap="none" spc="0" baseline="0">
                <a:solidFill>
                  <a:srgbClr val="202124"/>
                </a:solidFill>
                <a:uFillTx/>
                <a:latin typeface="Times New Roman" pitchFamily="18"/>
                <a:cs typeface="Times New Roman" pitchFamily="18"/>
              </a:rPr>
              <a:t>: </a:t>
            </a:r>
            <a:r>
              <a:rPr lang="en-US" sz="2200" b="0" i="0" u="none" strike="noStrike" kern="1200" cap="none" spc="0" baseline="0">
                <a:solidFill>
                  <a:srgbClr val="9C27B0"/>
                </a:solidFill>
                <a:uFillTx/>
                <a:latin typeface="Roboto Mono"/>
              </a:rPr>
              <a:t>R.layout.filename</a:t>
            </a:r>
            <a:r>
              <a:rPr lang="en-US" sz="2400" b="0" i="0" u="none" strike="noStrike" kern="1200" cap="none" spc="0" baseline="0">
                <a:solidFill>
                  <a:srgbClr val="202124"/>
                </a:solidFill>
                <a:uFillTx/>
                <a:latin typeface="Times New Roman" pitchFamily="18"/>
                <a:cs typeface="Times New Roman" pitchFamily="18"/>
              </a:rPr>
              <a:t/>
            </a:r>
            <a:br>
              <a:rPr lang="en-US" sz="2400" b="0" i="0" u="none" strike="noStrike" kern="1200" cap="none" spc="0" baseline="0">
                <a:solidFill>
                  <a:srgbClr val="202124"/>
                </a:solidFill>
                <a:uFillTx/>
                <a:latin typeface="Times New Roman" pitchFamily="18"/>
                <a:cs typeface="Times New Roman" pitchFamily="18"/>
              </a:rPr>
            </a:br>
            <a:r>
              <a:rPr lang="en-US" sz="2400" b="0" i="0" u="none" strike="noStrike" kern="1200" cap="none" spc="0" baseline="0">
                <a:solidFill>
                  <a:srgbClr val="0070C0"/>
                </a:solidFill>
                <a:uFillTx/>
                <a:latin typeface="Times New Roman" pitchFamily="18"/>
                <a:cs typeface="Times New Roman" pitchFamily="18"/>
              </a:rPr>
              <a:t>In XML</a:t>
            </a:r>
            <a:r>
              <a:rPr lang="en-US" sz="2400" b="0" i="0" u="none" strike="noStrike" kern="1200" cap="none" spc="0" baseline="0">
                <a:solidFill>
                  <a:srgbClr val="202124"/>
                </a:solidFill>
                <a:uFillTx/>
                <a:latin typeface="Times New Roman" pitchFamily="18"/>
                <a:cs typeface="Times New Roman" pitchFamily="18"/>
              </a:rPr>
              <a:t>: </a:t>
            </a:r>
            <a:r>
              <a:rPr lang="en-US" sz="2200" b="0" i="0" u="none" strike="noStrike" kern="1200" cap="none" spc="0" baseline="0">
                <a:solidFill>
                  <a:srgbClr val="9C27B0"/>
                </a:solidFill>
                <a:uFillTx/>
                <a:latin typeface="Roboto Mono"/>
              </a:rPr>
              <a:t>@[package:]layout/filename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400" b="0" i="0" u="none" strike="noStrike" kern="1200" cap="none" spc="0" baseline="0">
              <a:solidFill>
                <a:srgbClr val="000000"/>
              </a:solidFill>
              <a:uFillTx/>
              <a:latin typeface="Times New Roman"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Title 1"/>
          <p:cNvSpPr txBox="1">
            <a:spLocks noGrp="1"/>
          </p:cNvSpPr>
          <p:nvPr>
            <p:ph type="title"/>
          </p:nvPr>
        </p:nvSpPr>
        <p:spPr>
          <a:xfrm>
            <a:off x="191082" y="145828"/>
            <a:ext cx="10515600" cy="535207"/>
          </a:xfrm>
        </p:spPr>
        <p:txBody>
          <a:bodyPr/>
          <a:lstStyle/>
          <a:p>
            <a:pPr lvl="0"/>
            <a:r>
              <a:rPr lang="en-GB" sz="3200">
                <a:solidFill>
                  <a:srgbClr val="0070C0"/>
                </a:solidFill>
              </a:rPr>
              <a:t>Syntax</a:t>
            </a:r>
            <a:r>
              <a:rPr lang="en-GB" sz="3200"/>
              <a:t> </a:t>
            </a:r>
          </a:p>
        </p:txBody>
      </p:sp>
      <p:sp>
        <p:nvSpPr>
          <p:cNvPr id="3" name="Rectangle 1"/>
          <p:cNvSpPr txBox="1">
            <a:spLocks noGrp="1"/>
          </p:cNvSpPr>
          <p:nvPr>
            <p:ph idx="1"/>
          </p:nvPr>
        </p:nvSpPr>
        <p:spPr>
          <a:xfrm>
            <a:off x="309487" y="650257"/>
            <a:ext cx="11183816" cy="5909309"/>
          </a:xfrm>
          <a:solidFill>
            <a:srgbClr val="F1F3F4"/>
          </a:solidFill>
        </p:spPr>
        <p:txBody>
          <a:bodyPr lIns="0" tIns="0" rIns="0" bIns="0" anchor="ctr">
            <a:spAutoFit/>
          </a:bodyPr>
          <a:lstStyle/>
          <a:p>
            <a:pPr marL="0" lvl="0" indent="0" hangingPunct="0">
              <a:lnSpc>
                <a:spcPct val="100000"/>
              </a:lnSpc>
              <a:spcBef>
                <a:spcPts val="0"/>
              </a:spcBef>
              <a:buNone/>
            </a:pPr>
            <a:r>
              <a:rPr lang="en-US" sz="2000">
                <a:solidFill>
                  <a:srgbClr val="37474F"/>
                </a:solidFill>
                <a:latin typeface="Roboto Mono"/>
              </a:rPr>
              <a:t>&lt;?xml version=</a:t>
            </a:r>
            <a:r>
              <a:rPr lang="en-US" sz="2000">
                <a:solidFill>
                  <a:srgbClr val="0D904F"/>
                </a:solidFill>
                <a:latin typeface="Roboto Mono"/>
              </a:rPr>
              <a:t>"1.0"</a:t>
            </a:r>
            <a:r>
              <a:rPr lang="en-US" sz="2000">
                <a:solidFill>
                  <a:srgbClr val="37474F"/>
                </a:solidFill>
                <a:latin typeface="Roboto Mono"/>
              </a:rPr>
              <a:t> encoding=</a:t>
            </a:r>
            <a:r>
              <a:rPr lang="en-US" sz="2000">
                <a:solidFill>
                  <a:srgbClr val="0D904F"/>
                </a:solidFill>
                <a:latin typeface="Roboto Mono"/>
              </a:rPr>
              <a:t>"utf-8"</a:t>
            </a:r>
            <a:r>
              <a:rPr lang="en-US" sz="2000">
                <a:solidFill>
                  <a:srgbClr val="37474F"/>
                </a:solidFill>
                <a:latin typeface="Roboto Mono"/>
              </a:rPr>
              <a:t>?&gt;</a:t>
            </a:r>
            <a:br>
              <a:rPr lang="en-US" sz="2000">
                <a:solidFill>
                  <a:srgbClr val="37474F"/>
                </a:solidFill>
                <a:latin typeface="Roboto Mono"/>
              </a:rPr>
            </a:br>
            <a:r>
              <a:rPr lang="en-US" sz="2000">
                <a:solidFill>
                  <a:srgbClr val="3B78E7"/>
                </a:solidFill>
                <a:latin typeface="Roboto Mono"/>
              </a:rPr>
              <a:t>&lt;</a:t>
            </a:r>
            <a:r>
              <a:rPr lang="en-US" sz="2000" b="1" i="1">
                <a:solidFill>
                  <a:srgbClr val="039BE5"/>
                </a:solidFill>
                <a:latin typeface="Roboto Mono"/>
                <a:hlinkClick r:id="rId2"/>
              </a:rPr>
              <a:t>ViewGroup</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400">
                <a:solidFill>
                  <a:srgbClr val="9C27B0"/>
                </a:solidFill>
                <a:latin typeface="Roboto Mono"/>
              </a:rPr>
              <a:t>xmlns</a:t>
            </a:r>
            <a:r>
              <a:rPr lang="en-US" sz="2000">
                <a:solidFill>
                  <a:srgbClr val="9C27B0"/>
                </a:solidFill>
                <a:latin typeface="Roboto Mono"/>
              </a:rPr>
              <a:t>:android</a:t>
            </a:r>
            <a:r>
              <a:rPr lang="en-US" sz="2000">
                <a:solidFill>
                  <a:srgbClr val="37474F"/>
                </a:solidFill>
                <a:latin typeface="Roboto Mono"/>
              </a:rPr>
              <a:t>=</a:t>
            </a:r>
            <a:r>
              <a:rPr lang="en-US" sz="2000">
                <a:solidFill>
                  <a:srgbClr val="0D904F"/>
                </a:solidFill>
                <a:latin typeface="Roboto Mono"/>
              </a:rPr>
              <a:t>"http://schemas.android.com/apk/res/android"</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9C27B0"/>
                </a:solidFill>
                <a:latin typeface="Roboto Mono"/>
              </a:rPr>
              <a:t>android:id</a:t>
            </a:r>
            <a:r>
              <a:rPr lang="en-US" sz="2000">
                <a:solidFill>
                  <a:srgbClr val="37474F"/>
                </a:solidFill>
                <a:latin typeface="Roboto Mono"/>
              </a:rPr>
              <a:t>=</a:t>
            </a:r>
            <a:r>
              <a:rPr lang="en-US" sz="2000">
                <a:solidFill>
                  <a:srgbClr val="0D904F"/>
                </a:solidFill>
                <a:latin typeface="Roboto Mono"/>
              </a:rPr>
              <a:t>"@[+][</a:t>
            </a:r>
            <a:r>
              <a:rPr lang="en-US" sz="2000" i="1">
                <a:solidFill>
                  <a:srgbClr val="0D904F"/>
                </a:solidFill>
                <a:latin typeface="Roboto Mono"/>
              </a:rPr>
              <a:t>package</a:t>
            </a:r>
            <a:r>
              <a:rPr lang="en-US" sz="2000">
                <a:solidFill>
                  <a:srgbClr val="0D904F"/>
                </a:solidFill>
                <a:latin typeface="Roboto Mono"/>
              </a:rPr>
              <a:t>:]id/</a:t>
            </a:r>
            <a:r>
              <a:rPr lang="en-US" sz="2000" i="1">
                <a:solidFill>
                  <a:srgbClr val="0D904F"/>
                </a:solidFill>
                <a:latin typeface="Roboto Mono"/>
              </a:rPr>
              <a:t>resource_name</a:t>
            </a:r>
            <a:r>
              <a:rPr lang="en-US" sz="2000">
                <a:solidFill>
                  <a:srgbClr val="0D904F"/>
                </a:solidFill>
                <a:latin typeface="Roboto Mono"/>
              </a:rPr>
              <a: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9C27B0"/>
                </a:solidFill>
                <a:latin typeface="Roboto Mono"/>
              </a:rPr>
              <a:t>android:layout_height</a:t>
            </a:r>
            <a:r>
              <a:rPr lang="en-US" sz="2000">
                <a:solidFill>
                  <a:srgbClr val="37474F"/>
                </a:solidFill>
                <a:latin typeface="Roboto Mono"/>
              </a:rPr>
              <a:t>=</a:t>
            </a:r>
            <a:r>
              <a:rPr lang="en-US" sz="2000">
                <a:solidFill>
                  <a:srgbClr val="0D904F"/>
                </a:solidFill>
                <a:latin typeface="Roboto Mono"/>
              </a:rPr>
              <a:t>["</a:t>
            </a:r>
            <a:r>
              <a:rPr lang="en-US" sz="2000" i="1">
                <a:solidFill>
                  <a:srgbClr val="0D904F"/>
                </a:solidFill>
                <a:latin typeface="Roboto Mono"/>
              </a:rPr>
              <a:t>dimension</a:t>
            </a:r>
            <a:r>
              <a:rPr lang="en-US" sz="2000">
                <a:solidFill>
                  <a:srgbClr val="0D904F"/>
                </a:solidFill>
                <a:latin typeface="Roboto Mono"/>
              </a:rPr>
              <a:t>"</a:t>
            </a:r>
            <a:r>
              <a:rPr lang="en-US" sz="2000">
                <a:solidFill>
                  <a:srgbClr val="37474F"/>
                </a:solidFill>
                <a:latin typeface="Roboto Mono"/>
              </a:rPr>
              <a:t> | </a:t>
            </a:r>
            <a:r>
              <a:rPr lang="en-US" sz="2000">
                <a:solidFill>
                  <a:srgbClr val="0D904F"/>
                </a:solidFill>
                <a:latin typeface="Roboto Mono"/>
              </a:rPr>
              <a:t>"match_parent"</a:t>
            </a:r>
            <a:r>
              <a:rPr lang="en-US" sz="2000">
                <a:solidFill>
                  <a:srgbClr val="37474F"/>
                </a:solidFill>
                <a:latin typeface="Roboto Mono"/>
              </a:rPr>
              <a:t> | </a:t>
            </a:r>
            <a:r>
              <a:rPr lang="en-US" sz="2000">
                <a:solidFill>
                  <a:srgbClr val="0D904F"/>
                </a:solidFill>
                <a:latin typeface="Roboto Mono"/>
              </a:rPr>
              <a:t>"wrap_content"</a:t>
            </a:r>
            <a:r>
              <a:rPr lang="en-US" sz="2000">
                <a:solidFill>
                  <a:srgbClr val="37474F"/>
                </a:solidFill>
                <a:latin typeface="Roboto Mono"/>
              </a:rPr>
              <a:t>]</a:t>
            </a:r>
            <a:br>
              <a:rPr lang="en-US" sz="2000">
                <a:solidFill>
                  <a:srgbClr val="37474F"/>
                </a:solidFill>
                <a:latin typeface="Roboto Mono"/>
              </a:rPr>
            </a:br>
            <a:r>
              <a:rPr lang="en-US" sz="2000">
                <a:solidFill>
                  <a:srgbClr val="37474F"/>
                </a:solidFill>
                <a:latin typeface="Roboto Mono"/>
              </a:rPr>
              <a:t>    </a:t>
            </a:r>
            <a:r>
              <a:rPr lang="en-US" sz="2000">
                <a:solidFill>
                  <a:srgbClr val="9C27B0"/>
                </a:solidFill>
                <a:latin typeface="Roboto Mono"/>
              </a:rPr>
              <a:t>android:layout_width</a:t>
            </a:r>
            <a:r>
              <a:rPr lang="en-US" sz="2000">
                <a:solidFill>
                  <a:srgbClr val="37474F"/>
                </a:solidFill>
                <a:latin typeface="Roboto Mono"/>
              </a:rPr>
              <a:t>=</a:t>
            </a:r>
            <a:r>
              <a:rPr lang="en-US" sz="2000">
                <a:solidFill>
                  <a:srgbClr val="0D904F"/>
                </a:solidFill>
                <a:latin typeface="Roboto Mono"/>
              </a:rPr>
              <a:t>["</a:t>
            </a:r>
            <a:r>
              <a:rPr lang="en-US" sz="2000" i="1">
                <a:solidFill>
                  <a:srgbClr val="0D904F"/>
                </a:solidFill>
                <a:latin typeface="Roboto Mono"/>
              </a:rPr>
              <a:t>dimension</a:t>
            </a:r>
            <a:r>
              <a:rPr lang="en-US" sz="2000">
                <a:solidFill>
                  <a:srgbClr val="0D904F"/>
                </a:solidFill>
                <a:latin typeface="Roboto Mono"/>
              </a:rPr>
              <a:t>"</a:t>
            </a:r>
            <a:r>
              <a:rPr lang="en-US" sz="2000">
                <a:solidFill>
                  <a:srgbClr val="37474F"/>
                </a:solidFill>
                <a:latin typeface="Roboto Mono"/>
              </a:rPr>
              <a:t> | </a:t>
            </a:r>
            <a:r>
              <a:rPr lang="en-US" sz="2000">
                <a:solidFill>
                  <a:srgbClr val="0D904F"/>
                </a:solidFill>
                <a:latin typeface="Roboto Mono"/>
              </a:rPr>
              <a:t>"match_parent"</a:t>
            </a:r>
            <a:r>
              <a:rPr lang="en-US" sz="2000">
                <a:solidFill>
                  <a:srgbClr val="37474F"/>
                </a:solidFill>
                <a:latin typeface="Roboto Mono"/>
              </a:rPr>
              <a:t> | </a:t>
            </a:r>
            <a:r>
              <a:rPr lang="en-US" sz="2000">
                <a:solidFill>
                  <a:srgbClr val="0D904F"/>
                </a:solidFill>
                <a:latin typeface="Roboto Mono"/>
              </a:rPr>
              <a:t>"wrap_content"</a:t>
            </a:r>
            <a:r>
              <a:rPr lang="en-US" sz="2000">
                <a:solidFill>
                  <a:srgbClr val="37474F"/>
                </a:solidFill>
                <a:latin typeface="Roboto Mono"/>
              </a:rPr>
              <a:t>]</a:t>
            </a:r>
            <a:br>
              <a:rPr lang="en-US" sz="2000">
                <a:solidFill>
                  <a:srgbClr val="37474F"/>
                </a:solidFill>
                <a:latin typeface="Roboto Mono"/>
              </a:rPr>
            </a:br>
            <a:r>
              <a:rPr lang="en-US" sz="2000">
                <a:solidFill>
                  <a:srgbClr val="37474F"/>
                </a:solidFill>
                <a:latin typeface="Roboto Mono"/>
              </a:rPr>
              <a:t>    [</a:t>
            </a:r>
            <a:r>
              <a:rPr lang="en-US" sz="2000" i="1">
                <a:solidFill>
                  <a:srgbClr val="9C27B0"/>
                </a:solidFill>
                <a:latin typeface="Roboto Mono"/>
              </a:rPr>
              <a:t>ViewGroup-specific</a:t>
            </a:r>
            <a:r>
              <a:rPr lang="en-US" sz="2000" i="1">
                <a:solidFill>
                  <a:srgbClr val="37474F"/>
                </a:solidFill>
                <a:latin typeface="Roboto Mono"/>
              </a:rPr>
              <a:t> </a:t>
            </a:r>
            <a:r>
              <a:rPr lang="en-US" sz="2000" i="1">
                <a:solidFill>
                  <a:srgbClr val="9C27B0"/>
                </a:solidFill>
                <a:latin typeface="Roboto Mono"/>
              </a:rPr>
              <a:t>attributes</a:t>
            </a:r>
            <a:r>
              <a:rPr lang="en-US" sz="2000">
                <a:solidFill>
                  <a:srgbClr val="37474F"/>
                </a:solidFill>
                <a:latin typeface="Roboto Mono"/>
              </a:rPr>
              <a:t>] </a:t>
            </a:r>
            <a:r>
              <a:rPr lang="en-US" sz="2000">
                <a:solidFill>
                  <a:srgbClr val="3B78E7"/>
                </a:solidFill>
                <a:latin typeface="Roboto Mono"/>
              </a:rPr>
              <a:t>&gt;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3B78E7"/>
                </a:solidFill>
                <a:latin typeface="Roboto Mono"/>
              </a:rPr>
              <a:t>&lt;</a:t>
            </a:r>
            <a:r>
              <a:rPr lang="en-US" sz="2000" b="1" i="1">
                <a:solidFill>
                  <a:srgbClr val="039BE5"/>
                </a:solidFill>
                <a:latin typeface="Roboto Mono"/>
                <a:hlinkClick r:id="rId3"/>
              </a:rPr>
              <a:t>View</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9C27B0"/>
                </a:solidFill>
                <a:latin typeface="Roboto Mono"/>
              </a:rPr>
              <a:t>android:id</a:t>
            </a:r>
            <a:r>
              <a:rPr lang="en-US" sz="2000">
                <a:solidFill>
                  <a:srgbClr val="37474F"/>
                </a:solidFill>
                <a:latin typeface="Roboto Mono"/>
              </a:rPr>
              <a:t>=</a:t>
            </a:r>
            <a:r>
              <a:rPr lang="en-US" sz="2000">
                <a:solidFill>
                  <a:srgbClr val="0D904F"/>
                </a:solidFill>
                <a:latin typeface="Roboto Mono"/>
              </a:rPr>
              <a:t>"@[+][</a:t>
            </a:r>
            <a:r>
              <a:rPr lang="en-US" sz="2000" i="1">
                <a:solidFill>
                  <a:srgbClr val="0D904F"/>
                </a:solidFill>
                <a:latin typeface="Roboto Mono"/>
              </a:rPr>
              <a:t>package</a:t>
            </a:r>
            <a:r>
              <a:rPr lang="en-US" sz="2000">
                <a:solidFill>
                  <a:srgbClr val="0D904F"/>
                </a:solidFill>
                <a:latin typeface="Roboto Mono"/>
              </a:rPr>
              <a:t>:]id/</a:t>
            </a:r>
            <a:r>
              <a:rPr lang="en-US" sz="2000" i="1">
                <a:solidFill>
                  <a:srgbClr val="0D904F"/>
                </a:solidFill>
                <a:latin typeface="Roboto Mono"/>
              </a:rPr>
              <a:t>resource_name</a:t>
            </a:r>
            <a:r>
              <a:rPr lang="en-US" sz="2000">
                <a:solidFill>
                  <a:srgbClr val="0D904F"/>
                </a:solidFill>
                <a:latin typeface="Roboto Mono"/>
              </a:rPr>
              <a: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9C27B0"/>
                </a:solidFill>
                <a:latin typeface="Roboto Mono"/>
              </a:rPr>
              <a:t>android:layout_height</a:t>
            </a:r>
            <a:r>
              <a:rPr lang="en-US" sz="2000">
                <a:solidFill>
                  <a:srgbClr val="37474F"/>
                </a:solidFill>
                <a:latin typeface="Roboto Mono"/>
              </a:rPr>
              <a:t>=</a:t>
            </a:r>
            <a:r>
              <a:rPr lang="en-US" sz="2000">
                <a:solidFill>
                  <a:srgbClr val="0D904F"/>
                </a:solidFill>
                <a:latin typeface="Roboto Mono"/>
              </a:rPr>
              <a:t>["</a:t>
            </a:r>
            <a:r>
              <a:rPr lang="en-US" sz="2000" i="1">
                <a:solidFill>
                  <a:srgbClr val="0D904F"/>
                </a:solidFill>
                <a:latin typeface="Roboto Mono"/>
              </a:rPr>
              <a:t>dimension</a:t>
            </a:r>
            <a:r>
              <a:rPr lang="en-US" sz="2000">
                <a:solidFill>
                  <a:srgbClr val="0D904F"/>
                </a:solidFill>
                <a:latin typeface="Roboto Mono"/>
              </a:rPr>
              <a:t>"</a:t>
            </a:r>
            <a:r>
              <a:rPr lang="en-US" sz="2000">
                <a:solidFill>
                  <a:srgbClr val="37474F"/>
                </a:solidFill>
                <a:latin typeface="Roboto Mono"/>
              </a:rPr>
              <a:t> | </a:t>
            </a:r>
            <a:r>
              <a:rPr lang="en-US" sz="2000">
                <a:solidFill>
                  <a:srgbClr val="0D904F"/>
                </a:solidFill>
                <a:latin typeface="Roboto Mono"/>
              </a:rPr>
              <a:t>"match_parent"</a:t>
            </a:r>
            <a:r>
              <a:rPr lang="en-US" sz="2000">
                <a:solidFill>
                  <a:srgbClr val="37474F"/>
                </a:solidFill>
                <a:latin typeface="Roboto Mono"/>
              </a:rPr>
              <a:t> | </a:t>
            </a:r>
            <a:r>
              <a:rPr lang="en-US" sz="2000">
                <a:solidFill>
                  <a:srgbClr val="0D904F"/>
                </a:solidFill>
                <a:latin typeface="Roboto Mono"/>
              </a:rPr>
              <a:t>"wrap_content"</a:t>
            </a:r>
            <a:r>
              <a:rPr lang="en-US" sz="2000">
                <a:solidFill>
                  <a:srgbClr val="37474F"/>
                </a:solidFill>
                <a:latin typeface="Roboto Mono"/>
              </a:rPr>
              <a:t>]</a:t>
            </a:r>
            <a:br>
              <a:rPr lang="en-US" sz="2000">
                <a:solidFill>
                  <a:srgbClr val="37474F"/>
                </a:solidFill>
                <a:latin typeface="Roboto Mono"/>
              </a:rPr>
            </a:br>
            <a:r>
              <a:rPr lang="en-US" sz="2000">
                <a:solidFill>
                  <a:srgbClr val="37474F"/>
                </a:solidFill>
                <a:latin typeface="Roboto Mono"/>
              </a:rPr>
              <a:t>        </a:t>
            </a:r>
            <a:r>
              <a:rPr lang="en-US" sz="2000">
                <a:solidFill>
                  <a:srgbClr val="9C27B0"/>
                </a:solidFill>
                <a:latin typeface="Roboto Mono"/>
              </a:rPr>
              <a:t>android:layout_width</a:t>
            </a:r>
            <a:r>
              <a:rPr lang="en-US" sz="2000">
                <a:solidFill>
                  <a:srgbClr val="37474F"/>
                </a:solidFill>
                <a:latin typeface="Roboto Mono"/>
              </a:rPr>
              <a:t>=</a:t>
            </a:r>
            <a:r>
              <a:rPr lang="en-US" sz="2000">
                <a:solidFill>
                  <a:srgbClr val="0D904F"/>
                </a:solidFill>
                <a:latin typeface="Roboto Mono"/>
              </a:rPr>
              <a:t>["</a:t>
            </a:r>
            <a:r>
              <a:rPr lang="en-US" sz="2000" i="1">
                <a:solidFill>
                  <a:srgbClr val="0D904F"/>
                </a:solidFill>
                <a:latin typeface="Roboto Mono"/>
              </a:rPr>
              <a:t>dimension</a:t>
            </a:r>
            <a:r>
              <a:rPr lang="en-US" sz="2000">
                <a:solidFill>
                  <a:srgbClr val="0D904F"/>
                </a:solidFill>
                <a:latin typeface="Roboto Mono"/>
              </a:rPr>
              <a:t>"</a:t>
            </a:r>
            <a:r>
              <a:rPr lang="en-US" sz="2000">
                <a:solidFill>
                  <a:srgbClr val="37474F"/>
                </a:solidFill>
                <a:latin typeface="Roboto Mono"/>
              </a:rPr>
              <a:t> | </a:t>
            </a:r>
            <a:r>
              <a:rPr lang="en-US" sz="2000">
                <a:solidFill>
                  <a:srgbClr val="0D904F"/>
                </a:solidFill>
                <a:latin typeface="Roboto Mono"/>
              </a:rPr>
              <a:t>"match_parent"</a:t>
            </a:r>
            <a:r>
              <a:rPr lang="en-US" sz="2000">
                <a:solidFill>
                  <a:srgbClr val="37474F"/>
                </a:solidFill>
                <a:latin typeface="Roboto Mono"/>
              </a:rPr>
              <a:t> | </a:t>
            </a:r>
            <a:r>
              <a:rPr lang="en-US" sz="2000">
                <a:solidFill>
                  <a:srgbClr val="0D904F"/>
                </a:solidFill>
                <a:latin typeface="Roboto Mono"/>
              </a:rPr>
              <a:t>"wrap_content"</a:t>
            </a:r>
            <a:r>
              <a:rPr lang="en-US" sz="2000">
                <a:solidFill>
                  <a:srgbClr val="37474F"/>
                </a:solidFill>
                <a:latin typeface="Roboto Mono"/>
              </a:rPr>
              <a:t>]</a:t>
            </a:r>
            <a:br>
              <a:rPr lang="en-US" sz="2000">
                <a:solidFill>
                  <a:srgbClr val="37474F"/>
                </a:solidFill>
                <a:latin typeface="Roboto Mono"/>
              </a:rPr>
            </a:br>
            <a:r>
              <a:rPr lang="en-US" sz="2000">
                <a:solidFill>
                  <a:srgbClr val="37474F"/>
                </a:solidFill>
                <a:latin typeface="Roboto Mono"/>
              </a:rPr>
              <a:t>        [</a:t>
            </a:r>
            <a:r>
              <a:rPr lang="en-US" sz="2000" i="1">
                <a:solidFill>
                  <a:srgbClr val="9C27B0"/>
                </a:solidFill>
                <a:latin typeface="Roboto Mono"/>
              </a:rPr>
              <a:t>View-specific</a:t>
            </a:r>
            <a:r>
              <a:rPr lang="en-US" sz="2000" i="1">
                <a:solidFill>
                  <a:srgbClr val="37474F"/>
                </a:solidFill>
                <a:latin typeface="Roboto Mono"/>
              </a:rPr>
              <a:t> </a:t>
            </a:r>
            <a:r>
              <a:rPr lang="en-US" sz="2000" i="1">
                <a:solidFill>
                  <a:srgbClr val="9C27B0"/>
                </a:solidFill>
                <a:latin typeface="Roboto Mono"/>
              </a:rPr>
              <a:t>attributes</a:t>
            </a:r>
            <a:r>
              <a:rPr lang="en-US" sz="2000">
                <a:solidFill>
                  <a:srgbClr val="37474F"/>
                </a:solidFill>
                <a:latin typeface="Roboto Mono"/>
              </a:rPr>
              <a:t>] </a:t>
            </a:r>
            <a:r>
              <a:rPr lang="en-US" sz="2000">
                <a:solidFill>
                  <a:srgbClr val="3B78E7"/>
                </a:solidFill>
                <a:latin typeface="Roboto Mono"/>
              </a:rPr>
              <a:t>&gt;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3B78E7"/>
                </a:solidFill>
                <a:latin typeface="Roboto Mono"/>
              </a:rPr>
              <a:t>&lt;</a:t>
            </a:r>
            <a:r>
              <a:rPr lang="en-US" sz="2000" b="1">
                <a:solidFill>
                  <a:srgbClr val="039BE5"/>
                </a:solidFill>
                <a:latin typeface="Roboto Mono"/>
                <a:hlinkClick r:id="rId4"/>
              </a:rPr>
              <a:t>requestFocus</a:t>
            </a:r>
            <a:r>
              <a:rPr lang="en-US" sz="2000">
                <a:solidFill>
                  <a:srgbClr val="3B78E7"/>
                </a:solidFill>
                <a:latin typeface="Roboto Mono"/>
              </a:rPr>
              <a:t>/&gt;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3B78E7"/>
                </a:solidFill>
                <a:latin typeface="Roboto Mono"/>
              </a:rPr>
              <a:t>&lt;/</a:t>
            </a:r>
            <a:r>
              <a:rPr lang="en-US" sz="2000" i="1">
                <a:solidFill>
                  <a:srgbClr val="3B78E7"/>
                </a:solidFill>
                <a:latin typeface="Roboto Mono"/>
              </a:rPr>
              <a:t>View</a:t>
            </a:r>
            <a:r>
              <a:rPr lang="en-US" sz="2000">
                <a:solidFill>
                  <a:srgbClr val="3B78E7"/>
                </a:solidFill>
                <a:latin typeface="Roboto Mono"/>
              </a:rPr>
              <a:t>&gt;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3B78E7"/>
                </a:solidFill>
                <a:latin typeface="Roboto Mono"/>
              </a:rPr>
              <a:t>&lt;</a:t>
            </a:r>
            <a:r>
              <a:rPr lang="en-US" sz="2000" b="1" i="1">
                <a:solidFill>
                  <a:srgbClr val="039BE5"/>
                </a:solidFill>
                <a:latin typeface="Roboto Mono"/>
                <a:hlinkClick r:id="rId2"/>
              </a:rPr>
              <a:t>ViewGroup</a:t>
            </a:r>
            <a:r>
              <a:rPr lang="en-US" sz="2000">
                <a:solidFill>
                  <a:srgbClr val="37474F"/>
                </a:solidFill>
                <a:latin typeface="Roboto Mono"/>
              </a:rPr>
              <a:t> </a:t>
            </a:r>
            <a:r>
              <a:rPr lang="en-US" sz="2000">
                <a:solidFill>
                  <a:srgbClr val="3B78E7"/>
                </a:solidFill>
                <a:latin typeface="Roboto Mono"/>
              </a:rPr>
              <a:t>&gt;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3B78E7"/>
                </a:solidFill>
                <a:latin typeface="Roboto Mono"/>
              </a:rPr>
              <a:t>&lt;</a:t>
            </a:r>
            <a:r>
              <a:rPr lang="en-US" sz="2000" b="1" i="1">
                <a:solidFill>
                  <a:srgbClr val="039BE5"/>
                </a:solidFill>
                <a:latin typeface="Roboto Mono"/>
                <a:hlinkClick r:id="rId3"/>
              </a:rPr>
              <a:t>View</a:t>
            </a:r>
            <a:r>
              <a:rPr lang="en-US" sz="2000">
                <a:solidFill>
                  <a:srgbClr val="37474F"/>
                </a:solidFill>
                <a:latin typeface="Roboto Mono"/>
              </a:rPr>
              <a:t> </a:t>
            </a:r>
            <a:r>
              <a:rPr lang="en-US" sz="2000">
                <a:solidFill>
                  <a:srgbClr val="3B78E7"/>
                </a:solidFill>
                <a:latin typeface="Roboto Mono"/>
              </a:rPr>
              <a:t>/&gt;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3B78E7"/>
                </a:solidFill>
                <a:latin typeface="Roboto Mono"/>
              </a:rPr>
              <a:t>&lt;/</a:t>
            </a:r>
            <a:r>
              <a:rPr lang="en-US" sz="2000" i="1">
                <a:solidFill>
                  <a:srgbClr val="3B78E7"/>
                </a:solidFill>
                <a:latin typeface="Roboto Mono"/>
              </a:rPr>
              <a:t>ViewGroup</a:t>
            </a:r>
            <a:r>
              <a:rPr lang="en-US" sz="2000">
                <a:solidFill>
                  <a:srgbClr val="3B78E7"/>
                </a:solidFill>
                <a:latin typeface="Roboto Mono"/>
              </a:rPr>
              <a:t>&gt;</a:t>
            </a:r>
            <a:r>
              <a:rPr lang="en-US" sz="2000">
                <a:solidFill>
                  <a:srgbClr val="37474F"/>
                </a:solidFill>
                <a:latin typeface="Roboto Mono"/>
              </a:rPr>
              <a:t/>
            </a:r>
            <a:br>
              <a:rPr lang="en-US" sz="2000">
                <a:solidFill>
                  <a:srgbClr val="37474F"/>
                </a:solidFill>
                <a:latin typeface="Roboto Mono"/>
              </a:rPr>
            </a:br>
            <a:r>
              <a:rPr lang="en-US" sz="2000">
                <a:solidFill>
                  <a:srgbClr val="37474F"/>
                </a:solidFill>
                <a:latin typeface="Roboto Mono"/>
              </a:rPr>
              <a:t>    </a:t>
            </a:r>
            <a:r>
              <a:rPr lang="en-US" sz="2000">
                <a:solidFill>
                  <a:srgbClr val="3B78E7"/>
                </a:solidFill>
                <a:latin typeface="Roboto Mono"/>
              </a:rPr>
              <a:t>&lt;</a:t>
            </a:r>
            <a:r>
              <a:rPr lang="en-US" sz="2000" b="1">
                <a:solidFill>
                  <a:srgbClr val="039BE5"/>
                </a:solidFill>
                <a:latin typeface="Roboto Mono"/>
                <a:hlinkClick r:id="rId5"/>
              </a:rPr>
              <a:t>include</a:t>
            </a:r>
            <a:r>
              <a:rPr lang="en-US" sz="2000">
                <a:solidFill>
                  <a:srgbClr val="37474F"/>
                </a:solidFill>
                <a:latin typeface="Roboto Mono"/>
              </a:rPr>
              <a:t> </a:t>
            </a:r>
            <a:r>
              <a:rPr lang="en-US" sz="2000">
                <a:solidFill>
                  <a:srgbClr val="9C27B0"/>
                </a:solidFill>
                <a:latin typeface="Roboto Mono"/>
              </a:rPr>
              <a:t>layout</a:t>
            </a:r>
            <a:r>
              <a:rPr lang="en-US" sz="2000">
                <a:solidFill>
                  <a:srgbClr val="37474F"/>
                </a:solidFill>
                <a:latin typeface="Roboto Mono"/>
              </a:rPr>
              <a:t>=</a:t>
            </a:r>
            <a:r>
              <a:rPr lang="en-US" sz="2000">
                <a:solidFill>
                  <a:srgbClr val="0D904F"/>
                </a:solidFill>
                <a:latin typeface="Roboto Mono"/>
              </a:rPr>
              <a:t>"@layout/</a:t>
            </a:r>
            <a:r>
              <a:rPr lang="en-US" sz="2000" i="1">
                <a:solidFill>
                  <a:srgbClr val="0D904F"/>
                </a:solidFill>
                <a:latin typeface="Roboto Mono"/>
              </a:rPr>
              <a:t>layout_resource</a:t>
            </a:r>
            <a:r>
              <a:rPr lang="en-US" sz="2000">
                <a:solidFill>
                  <a:srgbClr val="0D904F"/>
                </a:solidFill>
                <a:latin typeface="Roboto Mono"/>
              </a:rPr>
              <a:t>"</a:t>
            </a:r>
            <a:r>
              <a:rPr lang="en-US" sz="2000">
                <a:solidFill>
                  <a:srgbClr val="3B78E7"/>
                </a:solidFill>
                <a:latin typeface="Roboto Mono"/>
              </a:rPr>
              <a:t>/&gt;</a:t>
            </a:r>
            <a:r>
              <a:rPr lang="en-US" sz="2000">
                <a:solidFill>
                  <a:srgbClr val="37474F"/>
                </a:solidFill>
                <a:latin typeface="Roboto Mono"/>
              </a:rPr>
              <a:t/>
            </a:r>
            <a:br>
              <a:rPr lang="en-US" sz="2000">
                <a:solidFill>
                  <a:srgbClr val="37474F"/>
                </a:solidFill>
                <a:latin typeface="Roboto Mono"/>
              </a:rPr>
            </a:br>
            <a:r>
              <a:rPr lang="en-US" sz="2000">
                <a:solidFill>
                  <a:srgbClr val="3B78E7"/>
                </a:solidFill>
                <a:latin typeface="Roboto Mono"/>
              </a:rPr>
              <a:t>&lt;/</a:t>
            </a:r>
            <a:r>
              <a:rPr lang="en-US" sz="2000" i="1">
                <a:solidFill>
                  <a:srgbClr val="3B78E7"/>
                </a:solidFill>
                <a:latin typeface="Roboto Mono"/>
              </a:rPr>
              <a:t>ViewGroup</a:t>
            </a:r>
            <a:r>
              <a:rPr lang="en-US" sz="2000">
                <a:solidFill>
                  <a:srgbClr val="3B78E7"/>
                </a:solidFill>
                <a:latin typeface="Roboto Mono"/>
              </a:rPr>
              <a:t>&gt;</a:t>
            </a:r>
            <a:r>
              <a:rPr lang="en-US" sz="2000"/>
              <a:t> </a:t>
            </a:r>
            <a:endParaRPr lang="en-US" sz="2000">
              <a:latin typeface="Arial" pitchFamily="3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TextBox 4"/>
          <p:cNvSpPr txBox="1"/>
          <p:nvPr/>
        </p:nvSpPr>
        <p:spPr>
          <a:xfrm>
            <a:off x="337623" y="604912"/>
            <a:ext cx="11662120" cy="2554540"/>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1200" cap="none" spc="0" baseline="0">
                <a:solidFill>
                  <a:srgbClr val="C00000"/>
                </a:solidFill>
                <a:uFillTx/>
                <a:latin typeface="Times New Roman" pitchFamily="18"/>
                <a:cs typeface="Times New Roman" pitchFamily="18"/>
              </a:rPr>
              <a:t>Note:</a:t>
            </a:r>
            <a:r>
              <a:rPr lang="en-US" sz="3200" b="0" i="0" u="none" strike="noStrike" kern="1200" cap="none" spc="0" baseline="0">
                <a:solidFill>
                  <a:srgbClr val="01579B"/>
                </a:solidFill>
                <a:uFillTx/>
                <a:latin typeface="Times New Roman" pitchFamily="18"/>
                <a:cs typeface="Times New Roman" pitchFamily="18"/>
              </a:rPr>
              <a:t> The root element can be either a </a:t>
            </a:r>
            <a:r>
              <a:rPr lang="en-US" sz="3200" b="1" i="0" u="sng" strike="noStrike" kern="1200" cap="none" spc="0" baseline="0">
                <a:solidFill>
                  <a:srgbClr val="01579B"/>
                </a:solidFill>
                <a:uFillTx/>
                <a:latin typeface="Times New Roman" pitchFamily="18"/>
                <a:cs typeface="Times New Roman" pitchFamily="18"/>
                <a:hlinkClick r:id="rId2"/>
              </a:rPr>
              <a:t>ViewGroup</a:t>
            </a:r>
            <a:r>
              <a:rPr lang="en-US" sz="3200" b="0" i="0" u="none" strike="noStrike" kern="1200" cap="none" spc="0" baseline="0">
                <a:solidFill>
                  <a:srgbClr val="01579B"/>
                </a:solidFill>
                <a:uFillTx/>
                <a:latin typeface="Times New Roman" pitchFamily="18"/>
                <a:cs typeface="Times New Roman" pitchFamily="18"/>
              </a:rPr>
              <a:t>, a </a:t>
            </a:r>
            <a:r>
              <a:rPr lang="en-US" sz="3200" b="1" i="0" u="sng" strike="noStrike" kern="1200" cap="none" spc="0" baseline="0">
                <a:solidFill>
                  <a:srgbClr val="01579B"/>
                </a:solidFill>
                <a:uFillTx/>
                <a:latin typeface="Times New Roman" pitchFamily="18"/>
                <a:cs typeface="Times New Roman" pitchFamily="18"/>
                <a:hlinkClick r:id="rId3"/>
              </a:rPr>
              <a:t>View</a:t>
            </a:r>
            <a:r>
              <a:rPr lang="en-US" sz="3200" b="0" i="0" u="none" strike="noStrike" kern="1200" cap="none" spc="0" baseline="0">
                <a:solidFill>
                  <a:srgbClr val="01579B"/>
                </a:solidFill>
                <a:uFillTx/>
                <a:latin typeface="Times New Roman" pitchFamily="18"/>
                <a:cs typeface="Times New Roman" pitchFamily="18"/>
              </a:rPr>
              <a:t>, or a </a:t>
            </a:r>
            <a:r>
              <a:rPr lang="en-US" sz="3200" b="1" i="0" u="sng" strike="noStrike" kern="1200" cap="none" spc="0" baseline="0">
                <a:solidFill>
                  <a:srgbClr val="01579B"/>
                </a:solidFill>
                <a:uFillTx/>
                <a:latin typeface="Times New Roman" pitchFamily="18"/>
                <a:cs typeface="Times New Roman" pitchFamily="18"/>
                <a:hlinkClick r:id="rId4"/>
              </a:rPr>
              <a:t>&lt;merge&gt;</a:t>
            </a:r>
            <a:r>
              <a:rPr lang="en-US" sz="3200" b="0" i="0" u="none" strike="noStrike" kern="1200" cap="none" spc="0" baseline="0">
                <a:solidFill>
                  <a:srgbClr val="01579B"/>
                </a:solidFill>
                <a:uFillTx/>
                <a:latin typeface="Times New Roman" pitchFamily="18"/>
                <a:cs typeface="Times New Roman" pitchFamily="18"/>
              </a:rPr>
              <a:t> element, but there must be only one root element and it must contain the </a:t>
            </a:r>
            <a:r>
              <a:rPr lang="en-US" sz="3200" b="1" i="0" u="none" strike="noStrike" kern="1200" cap="none" spc="0" baseline="0">
                <a:solidFill>
                  <a:srgbClr val="01579B"/>
                </a:solidFill>
                <a:uFillTx/>
                <a:latin typeface="Times New Roman" pitchFamily="18"/>
                <a:cs typeface="Times New Roman" pitchFamily="18"/>
              </a:rPr>
              <a:t>xmlns:android</a:t>
            </a:r>
            <a:r>
              <a:rPr lang="en-US" sz="3200" b="0" i="0" u="none" strike="noStrike" kern="1200" cap="none" spc="0" baseline="0">
                <a:solidFill>
                  <a:srgbClr val="01579B"/>
                </a:solidFill>
                <a:uFillTx/>
                <a:latin typeface="Times New Roman" pitchFamily="18"/>
                <a:cs typeface="Times New Roman" pitchFamily="18"/>
              </a:rPr>
              <a:t> attribute with the </a:t>
            </a:r>
            <a:r>
              <a:rPr lang="en-US" sz="3200" b="1" i="0" u="none" strike="noStrike" kern="1200" cap="none" spc="0" baseline="0">
                <a:solidFill>
                  <a:srgbClr val="01579B"/>
                </a:solidFill>
                <a:uFillTx/>
                <a:latin typeface="Times New Roman" pitchFamily="18"/>
                <a:cs typeface="Times New Roman" pitchFamily="18"/>
              </a:rPr>
              <a:t>android</a:t>
            </a:r>
            <a:r>
              <a:rPr lang="en-US" sz="3200" b="0" i="0" u="none" strike="noStrike" kern="1200" cap="none" spc="0" baseline="0">
                <a:solidFill>
                  <a:srgbClr val="01579B"/>
                </a:solidFill>
                <a:uFillTx/>
                <a:latin typeface="Times New Roman" pitchFamily="18"/>
                <a:cs typeface="Times New Roman" pitchFamily="18"/>
              </a:rPr>
              <a:t> namespace as shown.</a:t>
            </a:r>
            <a:r>
              <a:rPr lang="en-US" sz="3200" b="0" i="0" u="none" strike="noStrike" kern="1200" cap="none" spc="0" baseline="0">
                <a:solidFill>
                  <a:srgbClr val="000000"/>
                </a:solidFill>
                <a:uFillTx/>
                <a:latin typeface="Times New Roman" pitchFamily="18"/>
                <a:cs typeface="Times New Roman" pitchFamily="18"/>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0" i="0" u="none" strike="noStrike" kern="1200" cap="none" spc="0" baseline="0">
              <a:solidFill>
                <a:srgbClr val="000000"/>
              </a:solidFill>
              <a:uFillTx/>
              <a:latin typeface="Times New Roman"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82880" y="323560"/>
            <a:ext cx="11648047" cy="6175720"/>
          </a:xfrm>
        </p:spPr>
        <p:txBody>
          <a:bodyPr/>
          <a:lstStyle/>
          <a:p>
            <a:pPr marL="0" lvl="0" indent="0">
              <a:lnSpc>
                <a:spcPct val="70000"/>
              </a:lnSpc>
              <a:buNone/>
            </a:pPr>
            <a:r>
              <a:rPr lang="en-GB" sz="2000"/>
              <a:t>&lt;?xml version=”1.0” encoding=”utf-8”?&gt;</a:t>
            </a:r>
          </a:p>
          <a:p>
            <a:pPr marL="0" lvl="0" indent="0">
              <a:lnSpc>
                <a:spcPct val="70000"/>
              </a:lnSpc>
              <a:buNone/>
            </a:pPr>
            <a:r>
              <a:rPr lang="en-GB" sz="2000"/>
              <a:t>&lt;</a:t>
            </a:r>
            <a:r>
              <a:rPr lang="en-GB" sz="1800" b="1" i="1">
                <a:solidFill>
                  <a:srgbClr val="039BE5"/>
                </a:solidFill>
                <a:latin typeface="Roboto Mono"/>
              </a:rPr>
              <a:t>LinearLayout </a:t>
            </a:r>
          </a:p>
          <a:p>
            <a:pPr marL="365129" lvl="0" indent="85725">
              <a:lnSpc>
                <a:spcPct val="70000"/>
              </a:lnSpc>
              <a:buNone/>
            </a:pPr>
            <a:r>
              <a:rPr lang="en-GB" sz="2200">
                <a:solidFill>
                  <a:srgbClr val="9C27B0"/>
                </a:solidFill>
                <a:latin typeface="Roboto Mono"/>
              </a:rPr>
              <a:t>xmlns:android</a:t>
            </a:r>
            <a:r>
              <a:rPr lang="en-GB" sz="2000"/>
              <a:t>=”</a:t>
            </a:r>
            <a:r>
              <a:rPr lang="en-GB" sz="1800">
                <a:solidFill>
                  <a:srgbClr val="0D904F"/>
                </a:solidFill>
                <a:latin typeface="Roboto Mono"/>
              </a:rPr>
              <a:t>http://schemas.android.com/apk/res/android</a:t>
            </a:r>
            <a:r>
              <a:rPr lang="en-GB" sz="2000"/>
              <a:t>”</a:t>
            </a:r>
          </a:p>
          <a:p>
            <a:pPr marL="0" lvl="0" indent="365129">
              <a:lnSpc>
                <a:spcPct val="70000"/>
              </a:lnSpc>
              <a:buNone/>
            </a:pPr>
            <a:r>
              <a:rPr lang="en-GB" sz="2000"/>
              <a:t>   </a:t>
            </a:r>
            <a:r>
              <a:rPr lang="en-GB" sz="2200">
                <a:solidFill>
                  <a:srgbClr val="9C27B0"/>
                </a:solidFill>
                <a:latin typeface="Roboto Mono"/>
              </a:rPr>
              <a:t>android:orientation</a:t>
            </a:r>
            <a:r>
              <a:rPr lang="en-GB" sz="2000"/>
              <a:t>=”</a:t>
            </a:r>
            <a:r>
              <a:rPr lang="en-GB" sz="1800">
                <a:solidFill>
                  <a:srgbClr val="0D904F"/>
                </a:solidFill>
                <a:latin typeface="Roboto Mono"/>
              </a:rPr>
              <a:t>vertical</a:t>
            </a:r>
            <a:r>
              <a:rPr lang="en-GB" sz="2000"/>
              <a:t>”</a:t>
            </a:r>
          </a:p>
          <a:p>
            <a:pPr marL="0" lvl="0" indent="365129">
              <a:lnSpc>
                <a:spcPct val="70000"/>
              </a:lnSpc>
              <a:buNone/>
            </a:pPr>
            <a:r>
              <a:rPr lang="en-GB" sz="2000"/>
              <a:t>   </a:t>
            </a:r>
            <a:r>
              <a:rPr lang="en-GB" sz="2200">
                <a:solidFill>
                  <a:srgbClr val="9C27B0"/>
                </a:solidFill>
                <a:latin typeface="Roboto Mono"/>
              </a:rPr>
              <a:t>android:layout_width</a:t>
            </a:r>
            <a:r>
              <a:rPr lang="en-GB" sz="2000"/>
              <a:t>=”</a:t>
            </a:r>
            <a:r>
              <a:rPr lang="en-GB" sz="1800">
                <a:solidFill>
                  <a:srgbClr val="0D904F"/>
                </a:solidFill>
                <a:latin typeface="Roboto Mono"/>
              </a:rPr>
              <a:t>match_parent</a:t>
            </a:r>
            <a:r>
              <a:rPr lang="en-GB" sz="2000"/>
              <a:t>”</a:t>
            </a:r>
          </a:p>
          <a:p>
            <a:pPr marL="0" lvl="0" indent="365129">
              <a:lnSpc>
                <a:spcPct val="70000"/>
              </a:lnSpc>
              <a:buNone/>
            </a:pPr>
            <a:r>
              <a:rPr lang="en-GB" sz="2000"/>
              <a:t>   </a:t>
            </a:r>
            <a:r>
              <a:rPr lang="en-GB" sz="2200">
                <a:solidFill>
                  <a:srgbClr val="9C27B0"/>
                </a:solidFill>
                <a:latin typeface="Roboto Mono"/>
              </a:rPr>
              <a:t>android:layout_height</a:t>
            </a:r>
            <a:r>
              <a:rPr lang="en-GB" sz="2000"/>
              <a:t>=”</a:t>
            </a:r>
            <a:r>
              <a:rPr lang="en-GB" sz="1800">
                <a:solidFill>
                  <a:srgbClr val="0D904F"/>
                </a:solidFill>
                <a:latin typeface="Roboto Mono"/>
              </a:rPr>
              <a:t>match_parent</a:t>
            </a:r>
            <a:r>
              <a:rPr lang="en-GB" sz="2000"/>
              <a:t>”&gt;</a:t>
            </a:r>
          </a:p>
          <a:p>
            <a:pPr marL="0" lvl="0" indent="0">
              <a:lnSpc>
                <a:spcPct val="70000"/>
              </a:lnSpc>
              <a:buNone/>
            </a:pPr>
            <a:r>
              <a:rPr lang="en-GB" sz="2000"/>
              <a:t>&lt;</a:t>
            </a:r>
            <a:r>
              <a:rPr lang="en-GB" sz="1800" b="1" i="1">
                <a:solidFill>
                  <a:srgbClr val="039BE5"/>
                </a:solidFill>
                <a:latin typeface="Roboto Mono"/>
              </a:rPr>
              <a:t>TextView</a:t>
            </a:r>
          </a:p>
          <a:p>
            <a:pPr marL="0" lvl="0" indent="450854">
              <a:lnSpc>
                <a:spcPct val="70000"/>
              </a:lnSpc>
              <a:buNone/>
            </a:pPr>
            <a:r>
              <a:rPr lang="en-GB" sz="2000"/>
              <a:t>   </a:t>
            </a:r>
            <a:r>
              <a:rPr lang="en-GB" sz="2200">
                <a:solidFill>
                  <a:srgbClr val="9C27B0"/>
                </a:solidFill>
                <a:latin typeface="Roboto Mono"/>
              </a:rPr>
              <a:t>android:layout_width</a:t>
            </a:r>
            <a:r>
              <a:rPr lang="en-GB" sz="2000"/>
              <a:t>=”</a:t>
            </a:r>
            <a:r>
              <a:rPr lang="en-GB" sz="1800">
                <a:solidFill>
                  <a:srgbClr val="0D904F"/>
                </a:solidFill>
                <a:latin typeface="Roboto Mono"/>
              </a:rPr>
              <a:t>match_parent</a:t>
            </a:r>
            <a:r>
              <a:rPr lang="en-GB" sz="2000"/>
              <a:t>”</a:t>
            </a:r>
          </a:p>
          <a:p>
            <a:pPr marL="0" lvl="0" indent="450854">
              <a:lnSpc>
                <a:spcPct val="70000"/>
              </a:lnSpc>
              <a:buNone/>
            </a:pPr>
            <a:r>
              <a:rPr lang="en-GB" sz="2000"/>
              <a:t>   </a:t>
            </a:r>
            <a:r>
              <a:rPr lang="en-GB" sz="2200">
                <a:solidFill>
                  <a:srgbClr val="9C27B0"/>
                </a:solidFill>
                <a:latin typeface="Roboto Mono"/>
              </a:rPr>
              <a:t>android:layout_height</a:t>
            </a:r>
            <a:r>
              <a:rPr lang="en-GB" sz="2000"/>
              <a:t>=”</a:t>
            </a:r>
            <a:r>
              <a:rPr lang="en-GB" sz="1800">
                <a:solidFill>
                  <a:srgbClr val="0D904F"/>
                </a:solidFill>
                <a:latin typeface="Roboto Mono"/>
              </a:rPr>
              <a:t>wrap_content</a:t>
            </a:r>
            <a:r>
              <a:rPr lang="en-GB" sz="2000"/>
              <a:t>”</a:t>
            </a:r>
          </a:p>
          <a:p>
            <a:pPr marL="0" lvl="0" indent="450854">
              <a:lnSpc>
                <a:spcPct val="70000"/>
              </a:lnSpc>
              <a:buNone/>
            </a:pPr>
            <a:r>
              <a:rPr lang="en-GB" sz="2000"/>
              <a:t>   </a:t>
            </a:r>
            <a:r>
              <a:rPr lang="en-GB" sz="2200">
                <a:solidFill>
                  <a:srgbClr val="9C27B0"/>
                </a:solidFill>
                <a:latin typeface="Roboto Mono"/>
              </a:rPr>
              <a:t>android:text</a:t>
            </a:r>
            <a:r>
              <a:rPr lang="en-GB" sz="2000"/>
              <a:t>=”</a:t>
            </a:r>
            <a:r>
              <a:rPr lang="en-GB" sz="1800">
                <a:solidFill>
                  <a:srgbClr val="0D904F"/>
                </a:solidFill>
                <a:latin typeface="Roboto Mono"/>
              </a:rPr>
              <a:t>Enter Text Below</a:t>
            </a:r>
            <a:r>
              <a:rPr lang="en-GB" sz="2000"/>
              <a:t>”</a:t>
            </a:r>
          </a:p>
          <a:p>
            <a:pPr marL="0" lvl="0" indent="450854">
              <a:lnSpc>
                <a:spcPct val="70000"/>
              </a:lnSpc>
              <a:buNone/>
            </a:pPr>
            <a:r>
              <a:rPr lang="en-GB" sz="2000"/>
              <a:t>/&gt;</a:t>
            </a:r>
          </a:p>
          <a:p>
            <a:pPr marL="0" lvl="0" indent="0">
              <a:lnSpc>
                <a:spcPct val="70000"/>
              </a:lnSpc>
              <a:buNone/>
            </a:pPr>
            <a:r>
              <a:rPr lang="en-GB" sz="2000"/>
              <a:t>&lt;</a:t>
            </a:r>
            <a:r>
              <a:rPr lang="en-GB" sz="1800" b="1" i="1">
                <a:solidFill>
                  <a:srgbClr val="039BE5"/>
                </a:solidFill>
                <a:latin typeface="Roboto Mono"/>
              </a:rPr>
              <a:t>EditText</a:t>
            </a:r>
          </a:p>
          <a:p>
            <a:pPr marL="0" lvl="0" indent="534988">
              <a:lnSpc>
                <a:spcPct val="70000"/>
              </a:lnSpc>
              <a:buNone/>
            </a:pPr>
            <a:r>
              <a:rPr lang="en-GB" sz="2000"/>
              <a:t>   </a:t>
            </a:r>
            <a:r>
              <a:rPr lang="en-GB" sz="2200">
                <a:solidFill>
                  <a:srgbClr val="9C27B0"/>
                </a:solidFill>
                <a:latin typeface="Roboto Mono"/>
              </a:rPr>
              <a:t>android:layout_width</a:t>
            </a:r>
            <a:r>
              <a:rPr lang="en-GB" sz="2000"/>
              <a:t>=”</a:t>
            </a:r>
            <a:r>
              <a:rPr lang="en-GB" sz="1800">
                <a:solidFill>
                  <a:srgbClr val="0D904F"/>
                </a:solidFill>
                <a:latin typeface="Roboto Mono"/>
              </a:rPr>
              <a:t>match_parent</a:t>
            </a:r>
            <a:r>
              <a:rPr lang="en-GB" sz="2000"/>
              <a:t>”</a:t>
            </a:r>
          </a:p>
          <a:p>
            <a:pPr marL="0" lvl="0" indent="534988">
              <a:lnSpc>
                <a:spcPct val="70000"/>
              </a:lnSpc>
              <a:buNone/>
            </a:pPr>
            <a:r>
              <a:rPr lang="en-GB" sz="2000"/>
              <a:t>   </a:t>
            </a:r>
            <a:r>
              <a:rPr lang="en-GB" sz="2200">
                <a:solidFill>
                  <a:srgbClr val="9C27B0"/>
                </a:solidFill>
                <a:latin typeface="Roboto Mono"/>
              </a:rPr>
              <a:t>android:layout_height</a:t>
            </a:r>
            <a:r>
              <a:rPr lang="en-GB" sz="2000"/>
              <a:t>=”</a:t>
            </a:r>
            <a:r>
              <a:rPr lang="en-GB" sz="1800">
                <a:solidFill>
                  <a:srgbClr val="0D904F"/>
                </a:solidFill>
                <a:latin typeface="Roboto Mono"/>
              </a:rPr>
              <a:t>wrap_content</a:t>
            </a:r>
            <a:r>
              <a:rPr lang="en-GB" sz="2000"/>
              <a:t>”</a:t>
            </a:r>
          </a:p>
          <a:p>
            <a:pPr marL="0" lvl="0" indent="534988">
              <a:lnSpc>
                <a:spcPct val="70000"/>
              </a:lnSpc>
              <a:buNone/>
            </a:pPr>
            <a:r>
              <a:rPr lang="en-GB" sz="2000"/>
              <a:t>   </a:t>
            </a:r>
            <a:r>
              <a:rPr lang="en-GB" sz="2200">
                <a:solidFill>
                  <a:srgbClr val="9C27B0"/>
                </a:solidFill>
                <a:latin typeface="Roboto Mono"/>
              </a:rPr>
              <a:t>android:text</a:t>
            </a:r>
            <a:r>
              <a:rPr lang="en-GB" sz="2000"/>
              <a:t>=”</a:t>
            </a:r>
            <a:r>
              <a:rPr lang="en-GB" sz="1800">
                <a:solidFill>
                  <a:srgbClr val="0D904F"/>
                </a:solidFill>
                <a:latin typeface="Roboto Mono"/>
              </a:rPr>
              <a:t>Text Goes Here!”</a:t>
            </a:r>
          </a:p>
          <a:p>
            <a:pPr marL="0" lvl="0" indent="450854">
              <a:lnSpc>
                <a:spcPct val="70000"/>
              </a:lnSpc>
              <a:buNone/>
            </a:pPr>
            <a:r>
              <a:rPr lang="en-GB" sz="2000"/>
              <a:t>/&gt;</a:t>
            </a:r>
          </a:p>
          <a:p>
            <a:pPr marL="0" lvl="0" indent="0">
              <a:lnSpc>
                <a:spcPct val="70000"/>
              </a:lnSpc>
              <a:buNone/>
            </a:pPr>
            <a:r>
              <a:rPr lang="en-GB" sz="2000"/>
              <a:t>&lt;/</a:t>
            </a:r>
            <a:r>
              <a:rPr lang="en-GB" sz="1800" b="1" i="1">
                <a:solidFill>
                  <a:srgbClr val="039BE5"/>
                </a:solidFill>
                <a:latin typeface="Roboto Mono"/>
              </a:rPr>
              <a:t>LinearLayout</a:t>
            </a:r>
            <a:r>
              <a:rPr lang="en-GB" sz="2000"/>
              <a:t>&gt;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Slide36">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634995" y="998314"/>
            <a:ext cx="10515600" cy="4351336"/>
          </a:xfrm>
        </p:spPr>
        <p:txBody>
          <a:bodyPr/>
          <a:lstStyle/>
          <a:p>
            <a:pPr lvl="0"/>
            <a:r>
              <a:rPr lang="en-GB">
                <a:latin typeface="Times New Roman" pitchFamily="18"/>
                <a:cs typeface="Times New Roman" pitchFamily="18"/>
              </a:rPr>
              <a:t>When preferred, or required, you can implement layouts in code.</a:t>
            </a:r>
          </a:p>
          <a:p>
            <a:pPr lvl="0"/>
            <a:r>
              <a:rPr lang="en-GB">
                <a:latin typeface="Times New Roman" pitchFamily="18"/>
                <a:cs typeface="Times New Roman" pitchFamily="18"/>
              </a:rPr>
              <a:t> When assigning Views to layouts in code, it’s important to </a:t>
            </a:r>
            <a:r>
              <a:rPr lang="en-GB">
                <a:solidFill>
                  <a:srgbClr val="C00000"/>
                </a:solidFill>
                <a:latin typeface="Times New Roman" pitchFamily="18"/>
                <a:cs typeface="Times New Roman" pitchFamily="18"/>
              </a:rPr>
              <a:t>apply LayoutParameters </a:t>
            </a:r>
            <a:r>
              <a:rPr lang="en-GB">
                <a:latin typeface="Times New Roman" pitchFamily="18"/>
                <a:cs typeface="Times New Roman" pitchFamily="18"/>
              </a:rPr>
              <a:t>using the </a:t>
            </a:r>
            <a:r>
              <a:rPr lang="en-GB">
                <a:solidFill>
                  <a:srgbClr val="C00000"/>
                </a:solidFill>
                <a:latin typeface="Times New Roman" pitchFamily="18"/>
                <a:cs typeface="Times New Roman" pitchFamily="18"/>
              </a:rPr>
              <a:t>setLayoutParams</a:t>
            </a:r>
            <a:r>
              <a:rPr lang="en-GB">
                <a:latin typeface="Times New Roman" pitchFamily="18"/>
                <a:cs typeface="Times New Roman" pitchFamily="18"/>
              </a:rPr>
              <a:t> method, or by passing them in to the </a:t>
            </a:r>
            <a:r>
              <a:rPr lang="en-GB">
                <a:solidFill>
                  <a:srgbClr val="C00000"/>
                </a:solidFill>
                <a:latin typeface="Times New Roman" pitchFamily="18"/>
                <a:cs typeface="Times New Roman" pitchFamily="18"/>
              </a:rPr>
              <a:t>addView</a:t>
            </a:r>
            <a:r>
              <a:rPr lang="en-GB">
                <a:latin typeface="Times New Roman" pitchFamily="18"/>
                <a:cs typeface="Times New Roman" pitchFamily="18"/>
              </a:rPr>
              <a:t> call:</a:t>
            </a:r>
          </a:p>
          <a:p>
            <a:pPr lvl="0"/>
            <a:endParaRPr lang="en-GB">
              <a:latin typeface="Times New Roman"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365760" y="126607"/>
            <a:ext cx="10988043" cy="6549966"/>
          </a:xfrm>
        </p:spPr>
        <p:txBody>
          <a:bodyPr/>
          <a:lstStyle/>
          <a:p>
            <a:pPr marL="0" lvl="0" indent="0">
              <a:lnSpc>
                <a:spcPct val="70000"/>
              </a:lnSpc>
              <a:buNone/>
            </a:pPr>
            <a:r>
              <a:rPr lang="en-GB" sz="2400">
                <a:solidFill>
                  <a:srgbClr val="002060"/>
                </a:solidFill>
              </a:rPr>
              <a:t>LinearLayout </a:t>
            </a:r>
            <a:r>
              <a:rPr lang="en-GB" sz="2400">
                <a:solidFill>
                  <a:srgbClr val="34C620"/>
                </a:solidFill>
              </a:rPr>
              <a:t>ll</a:t>
            </a:r>
            <a:r>
              <a:rPr lang="en-GB" sz="2400">
                <a:solidFill>
                  <a:srgbClr val="002060"/>
                </a:solidFill>
              </a:rPr>
              <a:t> = new LinearLayout(this);</a:t>
            </a:r>
          </a:p>
          <a:p>
            <a:pPr marL="0" lvl="0" indent="0">
              <a:lnSpc>
                <a:spcPct val="70000"/>
              </a:lnSpc>
              <a:buNone/>
            </a:pPr>
            <a:r>
              <a:rPr lang="en-GB" sz="2400">
                <a:solidFill>
                  <a:srgbClr val="34C620"/>
                </a:solidFill>
              </a:rPr>
              <a:t>ll</a:t>
            </a:r>
            <a:r>
              <a:rPr lang="en-GB" sz="2400">
                <a:solidFill>
                  <a:srgbClr val="002060"/>
                </a:solidFill>
              </a:rPr>
              <a:t>.setOrientation(</a:t>
            </a:r>
            <a:r>
              <a:rPr lang="en-GB" sz="2400">
                <a:solidFill>
                  <a:srgbClr val="D224BD"/>
                </a:solidFill>
              </a:rPr>
              <a:t>LinearLayout.VERTICAL</a:t>
            </a:r>
            <a:r>
              <a:rPr lang="en-GB" sz="2400">
                <a:solidFill>
                  <a:srgbClr val="002060"/>
                </a:solidFill>
              </a:rPr>
              <a:t>);</a:t>
            </a:r>
          </a:p>
          <a:p>
            <a:pPr marL="0" lvl="0" indent="0">
              <a:lnSpc>
                <a:spcPct val="70000"/>
              </a:lnSpc>
              <a:buNone/>
            </a:pPr>
            <a:endParaRPr lang="en-GB" sz="2400">
              <a:solidFill>
                <a:srgbClr val="002060"/>
              </a:solidFill>
            </a:endParaRPr>
          </a:p>
          <a:p>
            <a:pPr marL="0" lvl="0" indent="0">
              <a:lnSpc>
                <a:spcPct val="70000"/>
              </a:lnSpc>
              <a:buNone/>
            </a:pPr>
            <a:r>
              <a:rPr lang="en-GB" sz="2400">
                <a:solidFill>
                  <a:srgbClr val="002060"/>
                </a:solidFill>
              </a:rPr>
              <a:t>TextView myTextView = </a:t>
            </a:r>
            <a:r>
              <a:rPr lang="en-GB" sz="2400">
                <a:solidFill>
                  <a:srgbClr val="00B0F0"/>
                </a:solidFill>
              </a:rPr>
              <a:t>new</a:t>
            </a:r>
            <a:r>
              <a:rPr lang="en-GB" sz="2400">
                <a:solidFill>
                  <a:srgbClr val="002060"/>
                </a:solidFill>
              </a:rPr>
              <a:t> TextView(this);</a:t>
            </a:r>
          </a:p>
          <a:p>
            <a:pPr marL="0" lvl="0" indent="0">
              <a:lnSpc>
                <a:spcPct val="70000"/>
              </a:lnSpc>
              <a:buNone/>
            </a:pPr>
            <a:r>
              <a:rPr lang="en-GB" sz="2400">
                <a:solidFill>
                  <a:srgbClr val="002060"/>
                </a:solidFill>
              </a:rPr>
              <a:t>EditText myEditText = </a:t>
            </a:r>
            <a:r>
              <a:rPr lang="en-GB" sz="2400">
                <a:solidFill>
                  <a:srgbClr val="00B0F0"/>
                </a:solidFill>
              </a:rPr>
              <a:t>new</a:t>
            </a:r>
            <a:r>
              <a:rPr lang="en-GB" sz="2400">
                <a:solidFill>
                  <a:srgbClr val="002060"/>
                </a:solidFill>
              </a:rPr>
              <a:t> EditText(this);</a:t>
            </a:r>
          </a:p>
          <a:p>
            <a:pPr marL="0" lvl="0" indent="0">
              <a:lnSpc>
                <a:spcPct val="70000"/>
              </a:lnSpc>
              <a:buNone/>
            </a:pPr>
            <a:endParaRPr lang="en-GB" sz="2400">
              <a:solidFill>
                <a:srgbClr val="002060"/>
              </a:solidFill>
            </a:endParaRPr>
          </a:p>
          <a:p>
            <a:pPr marL="0" lvl="0" indent="0">
              <a:lnSpc>
                <a:spcPct val="70000"/>
              </a:lnSpc>
              <a:buNone/>
            </a:pPr>
            <a:r>
              <a:rPr lang="en-GB" sz="2400">
                <a:solidFill>
                  <a:srgbClr val="D224BD"/>
                </a:solidFill>
              </a:rPr>
              <a:t>myTextView</a:t>
            </a:r>
            <a:r>
              <a:rPr lang="en-GB" sz="2400">
                <a:solidFill>
                  <a:srgbClr val="002060"/>
                </a:solidFill>
              </a:rPr>
              <a:t>.setText(“</a:t>
            </a:r>
            <a:r>
              <a:rPr lang="en-GB" sz="2400">
                <a:solidFill>
                  <a:srgbClr val="00B050"/>
                </a:solidFill>
              </a:rPr>
              <a:t>Enter Text Below</a:t>
            </a:r>
            <a:r>
              <a:rPr lang="en-GB" sz="2400">
                <a:solidFill>
                  <a:srgbClr val="002060"/>
                </a:solidFill>
              </a:rPr>
              <a:t>”);</a:t>
            </a:r>
          </a:p>
          <a:p>
            <a:pPr marL="0" lvl="0" indent="0">
              <a:lnSpc>
                <a:spcPct val="70000"/>
              </a:lnSpc>
              <a:buNone/>
            </a:pPr>
            <a:r>
              <a:rPr lang="en-GB" sz="2400">
                <a:solidFill>
                  <a:srgbClr val="D224BD"/>
                </a:solidFill>
              </a:rPr>
              <a:t>myEditText</a:t>
            </a:r>
            <a:r>
              <a:rPr lang="en-GB" sz="2400">
                <a:solidFill>
                  <a:srgbClr val="002060"/>
                </a:solidFill>
              </a:rPr>
              <a:t>.setText(“</a:t>
            </a:r>
            <a:r>
              <a:rPr lang="en-GB" sz="2400">
                <a:solidFill>
                  <a:srgbClr val="00B050"/>
                </a:solidFill>
              </a:rPr>
              <a:t>Text Goes Here!”);</a:t>
            </a:r>
          </a:p>
          <a:p>
            <a:pPr marL="0" lvl="0" indent="0">
              <a:lnSpc>
                <a:spcPct val="70000"/>
              </a:lnSpc>
              <a:buNone/>
            </a:pPr>
            <a:endParaRPr lang="en-GB" sz="2400">
              <a:solidFill>
                <a:srgbClr val="002060"/>
              </a:solidFill>
            </a:endParaRPr>
          </a:p>
          <a:p>
            <a:pPr marL="0" lvl="0" indent="0">
              <a:lnSpc>
                <a:spcPct val="70000"/>
              </a:lnSpc>
              <a:buNone/>
            </a:pPr>
            <a:r>
              <a:rPr lang="en-GB" sz="2400">
                <a:solidFill>
                  <a:srgbClr val="0070C0"/>
                </a:solidFill>
              </a:rPr>
              <a:t>int</a:t>
            </a:r>
            <a:r>
              <a:rPr lang="en-GB" sz="2400">
                <a:solidFill>
                  <a:srgbClr val="002060"/>
                </a:solidFill>
              </a:rPr>
              <a:t> lHeight = </a:t>
            </a:r>
            <a:r>
              <a:rPr lang="en-GB" sz="2400">
                <a:solidFill>
                  <a:srgbClr val="D224BD"/>
                </a:solidFill>
              </a:rPr>
              <a:t>LinearLayout.LayoutParams.MATCH_PARENT</a:t>
            </a:r>
            <a:r>
              <a:rPr lang="en-GB" sz="2400">
                <a:solidFill>
                  <a:srgbClr val="002060"/>
                </a:solidFill>
              </a:rPr>
              <a:t>;</a:t>
            </a:r>
          </a:p>
          <a:p>
            <a:pPr marL="0" lvl="0" indent="0">
              <a:lnSpc>
                <a:spcPct val="70000"/>
              </a:lnSpc>
              <a:buNone/>
            </a:pPr>
            <a:r>
              <a:rPr lang="en-GB" sz="2400">
                <a:solidFill>
                  <a:srgbClr val="0070C0"/>
                </a:solidFill>
              </a:rPr>
              <a:t>int</a:t>
            </a:r>
            <a:r>
              <a:rPr lang="en-GB" sz="2400">
                <a:solidFill>
                  <a:srgbClr val="002060"/>
                </a:solidFill>
              </a:rPr>
              <a:t> lWidth = </a:t>
            </a:r>
            <a:r>
              <a:rPr lang="en-GB" sz="2400">
                <a:solidFill>
                  <a:srgbClr val="D224BD"/>
                </a:solidFill>
              </a:rPr>
              <a:t>LinearLayout.LayoutParams.WRAP_CONTENT</a:t>
            </a:r>
            <a:r>
              <a:rPr lang="en-GB" sz="2400">
                <a:solidFill>
                  <a:srgbClr val="002060"/>
                </a:solidFill>
              </a:rPr>
              <a:t>;</a:t>
            </a:r>
          </a:p>
          <a:p>
            <a:pPr marL="0" lvl="0" indent="0">
              <a:lnSpc>
                <a:spcPct val="70000"/>
              </a:lnSpc>
              <a:buNone/>
            </a:pPr>
            <a:endParaRPr lang="en-GB" sz="2400">
              <a:solidFill>
                <a:srgbClr val="002060"/>
              </a:solidFill>
            </a:endParaRPr>
          </a:p>
          <a:p>
            <a:pPr marL="0" lvl="0" indent="0">
              <a:lnSpc>
                <a:spcPct val="70000"/>
              </a:lnSpc>
              <a:buNone/>
            </a:pPr>
            <a:r>
              <a:rPr lang="en-GB" sz="2400">
                <a:solidFill>
                  <a:srgbClr val="34C620"/>
                </a:solidFill>
              </a:rPr>
              <a:t>ll</a:t>
            </a:r>
            <a:r>
              <a:rPr lang="en-GB" sz="2400">
                <a:solidFill>
                  <a:srgbClr val="002060"/>
                </a:solidFill>
              </a:rPr>
              <a:t>.addView(myTextView, new </a:t>
            </a:r>
            <a:r>
              <a:rPr lang="en-GB" sz="2400">
                <a:solidFill>
                  <a:srgbClr val="00B050"/>
                </a:solidFill>
              </a:rPr>
              <a:t>LinearLayout.LayoutParams(lHeight, lWidth));</a:t>
            </a:r>
          </a:p>
          <a:p>
            <a:pPr marL="0" lvl="0" indent="0">
              <a:lnSpc>
                <a:spcPct val="70000"/>
              </a:lnSpc>
              <a:buNone/>
            </a:pPr>
            <a:r>
              <a:rPr lang="en-GB" sz="2400">
                <a:solidFill>
                  <a:srgbClr val="34C620"/>
                </a:solidFill>
              </a:rPr>
              <a:t>ll</a:t>
            </a:r>
            <a:r>
              <a:rPr lang="en-GB" sz="2400">
                <a:solidFill>
                  <a:srgbClr val="002060"/>
                </a:solidFill>
              </a:rPr>
              <a:t>.addView(myEditText, new </a:t>
            </a:r>
            <a:r>
              <a:rPr lang="en-GB" sz="2400">
                <a:solidFill>
                  <a:srgbClr val="00B050"/>
                </a:solidFill>
              </a:rPr>
              <a:t>LinearLayout.LayoutParams(lHeight, lWidth</a:t>
            </a:r>
            <a:r>
              <a:rPr lang="en-GB" sz="2400">
                <a:solidFill>
                  <a:srgbClr val="002060"/>
                </a:solidFill>
              </a:rPr>
              <a:t>));</a:t>
            </a:r>
          </a:p>
          <a:p>
            <a:pPr marL="0" lvl="0" indent="0">
              <a:lnSpc>
                <a:spcPct val="70000"/>
              </a:lnSpc>
              <a:buNone/>
            </a:pPr>
            <a:endParaRPr lang="en-GB" sz="2400">
              <a:solidFill>
                <a:srgbClr val="002060"/>
              </a:solidFill>
            </a:endParaRPr>
          </a:p>
          <a:p>
            <a:pPr marL="0" lvl="0" indent="0">
              <a:lnSpc>
                <a:spcPct val="70000"/>
              </a:lnSpc>
              <a:buNone/>
            </a:pPr>
            <a:r>
              <a:rPr lang="en-GB" sz="2400">
                <a:solidFill>
                  <a:srgbClr val="D224BD"/>
                </a:solidFill>
              </a:rPr>
              <a:t>setContentView</a:t>
            </a:r>
            <a:r>
              <a:rPr lang="en-GB" sz="2400">
                <a:solidFill>
                  <a:srgbClr val="002060"/>
                </a:solidFill>
              </a:rPr>
              <a:t>(ll);</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Slide38">
    <p:spTree>
      <p:nvGrpSpPr>
        <p:cNvPr id="1" name=""/>
        <p:cNvGrpSpPr/>
        <p:nvPr/>
      </p:nvGrpSpPr>
      <p:grpSpPr>
        <a:xfrm>
          <a:off x="0" y="0"/>
          <a:ext cx="0" cy="0"/>
          <a:chOff x="0" y="0"/>
          <a:chExt cx="0" cy="0"/>
        </a:xfrm>
      </p:grpSpPr>
      <p:sp>
        <p:nvSpPr>
          <p:cNvPr id="2" name="Title 1"/>
          <p:cNvSpPr txBox="1">
            <a:spLocks noGrp="1"/>
          </p:cNvSpPr>
          <p:nvPr>
            <p:ph type="title"/>
          </p:nvPr>
        </p:nvSpPr>
        <p:spPr>
          <a:xfrm>
            <a:off x="116110" y="147410"/>
            <a:ext cx="10515600" cy="723445"/>
          </a:xfrm>
        </p:spPr>
        <p:txBody>
          <a:bodyPr/>
          <a:lstStyle/>
          <a:p>
            <a:pPr lvl="0"/>
            <a:r>
              <a:rPr lang="en-GB" b="1">
                <a:solidFill>
                  <a:srgbClr val="0070C0"/>
                </a:solidFill>
                <a:latin typeface="Times New Roman" pitchFamily="18"/>
                <a:cs typeface="Times New Roman" pitchFamily="18"/>
              </a:rPr>
              <a:t>Exercise </a:t>
            </a:r>
          </a:p>
        </p:txBody>
      </p:sp>
      <p:sp>
        <p:nvSpPr>
          <p:cNvPr id="3" name="Content Placeholder 2"/>
          <p:cNvSpPr txBox="1">
            <a:spLocks noGrp="1"/>
          </p:cNvSpPr>
          <p:nvPr>
            <p:ph idx="1"/>
          </p:nvPr>
        </p:nvSpPr>
        <p:spPr>
          <a:xfrm>
            <a:off x="116110" y="870856"/>
            <a:ext cx="11858167" cy="5306107"/>
          </a:xfrm>
        </p:spPr>
        <p:txBody>
          <a:bodyPr/>
          <a:lstStyle/>
          <a:p>
            <a:pPr lvl="0" algn="just"/>
            <a:r>
              <a:rPr lang="en-GB" sz="3200">
                <a:solidFill>
                  <a:srgbClr val="C00000"/>
                </a:solidFill>
                <a:latin typeface="Times New Roman" pitchFamily="18"/>
                <a:cs typeface="Times New Roman" pitchFamily="18"/>
              </a:rPr>
              <a:t>Read the following scenario carefully and answer the questions:</a:t>
            </a:r>
          </a:p>
          <a:p>
            <a:pPr marL="269876" lvl="0" indent="0" algn="just">
              <a:buNone/>
            </a:pPr>
            <a:r>
              <a:rPr lang="en-GB" sz="3200">
                <a:solidFill>
                  <a:srgbClr val="002060"/>
                </a:solidFill>
                <a:latin typeface="Times New Roman" pitchFamily="18"/>
                <a:cs typeface="Times New Roman" pitchFamily="18"/>
              </a:rPr>
              <a:t>While Ahmed was browsing on his Facebook app through mobile phone, He noticed an advertisement about a scholarship for a one-month training course in Europe, he clicked on the provided link and then he was directed to the main page of the organisation that provide the scholarship. Ahmed read the details of the scholarship and then wanted to ask a few questions regarding something that he did not understand, so Ahmed used the provided </a:t>
            </a:r>
            <a:r>
              <a:rPr lang="en-GB" sz="3200" b="1" i="1">
                <a:solidFill>
                  <a:srgbClr val="002060"/>
                </a:solidFill>
                <a:latin typeface="Times New Roman" pitchFamily="18"/>
                <a:cs typeface="Times New Roman" pitchFamily="18"/>
              </a:rPr>
              <a:t>email</a:t>
            </a:r>
            <a:r>
              <a:rPr lang="en-GB" sz="3200">
                <a:solidFill>
                  <a:srgbClr val="002060"/>
                </a:solidFill>
                <a:latin typeface="Times New Roman" pitchFamily="18"/>
                <a:cs typeface="Times New Roman" pitchFamily="18"/>
              </a:rPr>
              <a:t> </a:t>
            </a:r>
            <a:r>
              <a:rPr lang="en-GB" sz="3200" b="1" i="1">
                <a:solidFill>
                  <a:srgbClr val="002060"/>
                </a:solidFill>
                <a:latin typeface="Times New Roman" pitchFamily="18"/>
                <a:cs typeface="Times New Roman" pitchFamily="18"/>
              </a:rPr>
              <a:t>link</a:t>
            </a:r>
            <a:r>
              <a:rPr lang="en-GB" sz="3200">
                <a:solidFill>
                  <a:srgbClr val="002060"/>
                </a:solidFill>
                <a:latin typeface="Times New Roman" pitchFamily="18"/>
                <a:cs typeface="Times New Roman" pitchFamily="18"/>
              </a:rPr>
              <a:t> to contact the organiser; a new page in his email app was opened to compose an email. Ahmed sent the email and after he clicked done was brought back to Facebook. </a:t>
            </a:r>
          </a:p>
          <a:p>
            <a:pPr lvl="0" algn="just"/>
            <a:endParaRPr lang="en-GB" sz="3200">
              <a:solidFill>
                <a:srgbClr val="002060"/>
              </a:solidFill>
              <a:latin typeface="Times New Roman"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Slide39">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304796" y="725713"/>
            <a:ext cx="11048996" cy="5451250"/>
          </a:xfrm>
        </p:spPr>
        <p:txBody>
          <a:bodyPr/>
          <a:lstStyle/>
          <a:p>
            <a:pPr marL="514350" lvl="0" indent="-514350">
              <a:buFont typeface="Calibri Light"/>
              <a:buAutoNum type="alphaLcParenR"/>
            </a:pPr>
            <a:r>
              <a:rPr lang="en-GB">
                <a:solidFill>
                  <a:srgbClr val="002060"/>
                </a:solidFill>
              </a:rPr>
              <a:t>State what are the types of requests were made in these two occasions when Ahmed was directed to different pages than the original?</a:t>
            </a:r>
          </a:p>
          <a:p>
            <a:pPr marL="514350" lvl="0" indent="-514350">
              <a:buFont typeface="Calibri Light"/>
              <a:buAutoNum type="alphaLcParenR"/>
            </a:pPr>
            <a:r>
              <a:rPr lang="en-GB">
                <a:solidFill>
                  <a:srgbClr val="002060"/>
                </a:solidFill>
              </a:rPr>
              <a:t>What happened to the Facebook app while Ahmed was browsing on the scholarship provider’s site? Which state(s) the app was during the whole process (the Facebook) and which callbacks the system should call for every state? </a:t>
            </a:r>
          </a:p>
          <a:p>
            <a:pPr marL="514350" lvl="0" indent="-514350">
              <a:buFont typeface="Calibri Light"/>
              <a:buAutoNum type="alphaLcParenR"/>
            </a:pPr>
            <a:r>
              <a:rPr lang="en-GB">
                <a:solidFill>
                  <a:srgbClr val="002060"/>
                </a:solidFill>
              </a:rPr>
              <a:t>Explain the previous point (</a:t>
            </a:r>
            <a:r>
              <a:rPr lang="en-GB" i="1">
                <a:solidFill>
                  <a:srgbClr val="002060"/>
                </a:solidFill>
              </a:rPr>
              <a:t>b</a:t>
            </a:r>
            <a:r>
              <a:rPr lang="en-GB">
                <a:solidFill>
                  <a:srgbClr val="002060"/>
                </a:solidFill>
              </a:rPr>
              <a:t>) using the diagram of the lifecycle of the Activity. </a:t>
            </a:r>
          </a:p>
          <a:p>
            <a:pPr lvl="0"/>
            <a:endParaRPr lang="en-GB">
              <a:solidFill>
                <a:srgbClr val="00206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Slide34">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722083" y="1944910"/>
            <a:ext cx="10515600" cy="3462796"/>
          </a:xfrm>
        </p:spPr>
        <p:txBody>
          <a:bodyPr anchorCtr="1"/>
          <a:lstStyle/>
          <a:p>
            <a:pPr marL="0" lvl="0" indent="0" algn="ctr">
              <a:buNone/>
            </a:pPr>
            <a:r>
              <a:rPr lang="en-GB" sz="4400" b="1">
                <a:solidFill>
                  <a:srgbClr val="D224BD"/>
                </a:solidFill>
                <a:latin typeface="Times New Roman" pitchFamily="18"/>
                <a:cs typeface="Times New Roman" pitchFamily="18"/>
              </a:rPr>
              <a:t>Take home quiz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p:cNvSpPr txBox="1">
            <a:spLocks noGrp="1"/>
          </p:cNvSpPr>
          <p:nvPr>
            <p:ph type="title"/>
          </p:nvPr>
        </p:nvSpPr>
        <p:spPr>
          <a:xfrm>
            <a:off x="351696" y="147410"/>
            <a:ext cx="11840309" cy="1325559"/>
          </a:xfrm>
        </p:spPr>
        <p:txBody>
          <a:bodyPr/>
          <a:lstStyle/>
          <a:p>
            <a:pPr lvl="0"/>
            <a:r>
              <a:rPr lang="en-GB" b="1">
                <a:solidFill>
                  <a:srgbClr val="0070C0"/>
                </a:solidFill>
                <a:latin typeface="Times New Roman" pitchFamily="18"/>
                <a:cs typeface="Times New Roman" pitchFamily="18"/>
              </a:rPr>
              <a:t>Understanding an Application’s Priority and its Process’ States</a:t>
            </a:r>
            <a:endParaRPr lang="en-GB">
              <a:solidFill>
                <a:srgbClr val="0070C0"/>
              </a:solidFill>
              <a:latin typeface="Times New Roman" pitchFamily="18"/>
              <a:cs typeface="Times New Roman" pitchFamily="18"/>
            </a:endParaRPr>
          </a:p>
        </p:txBody>
      </p:sp>
      <p:sp>
        <p:nvSpPr>
          <p:cNvPr id="3" name="Content Placeholder 2"/>
          <p:cNvSpPr txBox="1">
            <a:spLocks noGrp="1"/>
          </p:cNvSpPr>
          <p:nvPr>
            <p:ph idx="1"/>
          </p:nvPr>
        </p:nvSpPr>
        <p:spPr>
          <a:xfrm>
            <a:off x="351696" y="1670727"/>
            <a:ext cx="11633984" cy="5032372"/>
          </a:xfrm>
        </p:spPr>
        <p:txBody>
          <a:bodyPr/>
          <a:lstStyle/>
          <a:p>
            <a:pPr lvl="0"/>
            <a:r>
              <a:rPr lang="en-GB">
                <a:latin typeface="Times New Roman" pitchFamily="18"/>
                <a:cs typeface="Times New Roman" pitchFamily="18"/>
              </a:rPr>
              <a:t>The order in which processes are killed to reclaim resources is determined by the priority of their hosted applications. </a:t>
            </a:r>
          </a:p>
          <a:p>
            <a:pPr lvl="0"/>
            <a:r>
              <a:rPr lang="en-GB">
                <a:latin typeface="Times New Roman" pitchFamily="18"/>
                <a:cs typeface="Times New Roman" pitchFamily="18"/>
              </a:rPr>
              <a:t>An application’s priority is equal to that of its </a:t>
            </a:r>
            <a:r>
              <a:rPr lang="en-GB">
                <a:solidFill>
                  <a:srgbClr val="C00000"/>
                </a:solidFill>
                <a:latin typeface="Times New Roman" pitchFamily="18"/>
                <a:cs typeface="Times New Roman" pitchFamily="18"/>
              </a:rPr>
              <a:t>highest-priority</a:t>
            </a:r>
            <a:r>
              <a:rPr lang="en-GB">
                <a:latin typeface="Times New Roman" pitchFamily="18"/>
                <a:cs typeface="Times New Roman" pitchFamily="18"/>
              </a:rPr>
              <a:t> component.</a:t>
            </a:r>
          </a:p>
          <a:p>
            <a:pPr lvl="0"/>
            <a:r>
              <a:rPr lang="en-GB">
                <a:latin typeface="Times New Roman" pitchFamily="18"/>
                <a:cs typeface="Times New Roman" pitchFamily="18"/>
              </a:rPr>
              <a:t>If two applications have the same priority, the process that has been at that priority </a:t>
            </a:r>
            <a:r>
              <a:rPr lang="en-GB">
                <a:solidFill>
                  <a:srgbClr val="C00000"/>
                </a:solidFill>
                <a:latin typeface="Times New Roman" pitchFamily="18"/>
                <a:cs typeface="Times New Roman" pitchFamily="18"/>
              </a:rPr>
              <a:t>longest will be killed first</a:t>
            </a:r>
            <a:r>
              <a:rPr lang="en-GB">
                <a:latin typeface="Times New Roman" pitchFamily="18"/>
                <a:cs typeface="Times New Roman" pitchFamily="18"/>
              </a:rPr>
              <a:t>. </a:t>
            </a:r>
          </a:p>
          <a:p>
            <a:pPr lvl="0"/>
            <a:r>
              <a:rPr lang="en-GB">
                <a:latin typeface="Times New Roman" pitchFamily="18"/>
                <a:cs typeface="Times New Roman" pitchFamily="18"/>
              </a:rPr>
              <a:t>Process priority is also affected by interprocess dependencies; if an application has a dependency on a </a:t>
            </a:r>
            <a:r>
              <a:rPr lang="en-GB">
                <a:solidFill>
                  <a:srgbClr val="C00000"/>
                </a:solidFill>
                <a:latin typeface="Times New Roman" pitchFamily="18"/>
                <a:cs typeface="Times New Roman" pitchFamily="18"/>
              </a:rPr>
              <a:t>Service</a:t>
            </a:r>
            <a:r>
              <a:rPr lang="en-GB">
                <a:latin typeface="Times New Roman" pitchFamily="18"/>
                <a:cs typeface="Times New Roman" pitchFamily="18"/>
              </a:rPr>
              <a:t> or </a:t>
            </a:r>
            <a:r>
              <a:rPr lang="en-GB">
                <a:solidFill>
                  <a:srgbClr val="C00000"/>
                </a:solidFill>
                <a:latin typeface="Times New Roman" pitchFamily="18"/>
                <a:cs typeface="Times New Roman" pitchFamily="18"/>
              </a:rPr>
              <a:t>Content Provider </a:t>
            </a:r>
            <a:r>
              <a:rPr lang="en-GB">
                <a:latin typeface="Times New Roman" pitchFamily="18"/>
                <a:cs typeface="Times New Roman" pitchFamily="18"/>
              </a:rPr>
              <a:t>supplied by a second application, the secondary application has at least as high a priority as the application it supports.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Slide35">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838203" y="2670633"/>
            <a:ext cx="10515600" cy="3506330"/>
          </a:xfrm>
        </p:spPr>
        <p:txBody>
          <a:bodyPr anchorCtr="1"/>
          <a:lstStyle/>
          <a:p>
            <a:pPr marL="0" lvl="0" indent="0" algn="ctr">
              <a:buNone/>
            </a:pPr>
            <a:r>
              <a:rPr lang="en-GB" sz="6000">
                <a:solidFill>
                  <a:srgbClr val="D224BD"/>
                </a:solidFill>
                <a:latin typeface="Times New Roman" pitchFamily="18"/>
                <a:cs typeface="Times New Roman" pitchFamily="18"/>
              </a:rPr>
              <a:t>Thank you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pic>
        <p:nvPicPr>
          <p:cNvPr id="2" name="Content Placeholder 3"/>
          <p:cNvPicPr>
            <a:picLocks noGrp="1" noChangeAspect="1"/>
          </p:cNvPicPr>
          <p:nvPr>
            <p:ph idx="1"/>
          </p:nvPr>
        </p:nvPicPr>
        <p:blipFill>
          <a:blip r:embed="rId2"/>
          <a:stretch>
            <a:fillRect/>
          </a:stretch>
        </p:blipFill>
        <p:spPr>
          <a:xfrm>
            <a:off x="0" y="-19677"/>
            <a:ext cx="6072914" cy="6758101"/>
          </a:xfrm>
        </p:spPr>
      </p:pic>
      <p:sp>
        <p:nvSpPr>
          <p:cNvPr id="3" name="TextBox 4"/>
          <p:cNvSpPr txBox="1"/>
          <p:nvPr/>
        </p:nvSpPr>
        <p:spPr>
          <a:xfrm>
            <a:off x="6400800" y="661184"/>
            <a:ext cx="5598944" cy="3970315"/>
          </a:xfrm>
          <a:prstGeom prst="rect">
            <a:avLst/>
          </a:prstGeom>
          <a:noFill/>
          <a:ln>
            <a:noFill/>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800" b="0" i="0" u="none" strike="noStrike" kern="1200" cap="none" spc="0" baseline="0">
                <a:solidFill>
                  <a:srgbClr val="C00000"/>
                </a:solidFill>
                <a:uFillTx/>
                <a:latin typeface="Times New Roman" pitchFamily="18"/>
                <a:cs typeface="Times New Roman" pitchFamily="18"/>
              </a:rPr>
              <a:t>It’s important to structure your application to ensure that its priority is appropriate for the work it’s doing. If you don’t, your application could be killed while it’s in the middle of something important, or it could remain running when it is no longer needed.</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800" b="0" i="0" u="none" strike="noStrike" kern="1200" cap="none" spc="0" baseline="0">
              <a:solidFill>
                <a:srgbClr val="000000"/>
              </a:solidFill>
              <a:uFillTx/>
              <a:latin typeface="Times New Roman" pitchFamily="18"/>
              <a:cs typeface="Times New Roman" pitchFamily="18"/>
            </a:endParaRPr>
          </a:p>
        </p:txBody>
      </p:sp>
      <p:sp>
        <p:nvSpPr>
          <p:cNvPr id="4" name="TextBox 5"/>
          <p:cNvSpPr txBox="1"/>
          <p:nvPr/>
        </p:nvSpPr>
        <p:spPr>
          <a:xfrm>
            <a:off x="4445392" y="5895539"/>
            <a:ext cx="7878269" cy="646334"/>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Figure 1: shows the priority tree used to determine the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order of application termination.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253215" y="196943"/>
            <a:ext cx="11718383" cy="6471135"/>
          </a:xfrm>
        </p:spPr>
        <p:txBody>
          <a:bodyPr/>
          <a:lstStyle/>
          <a:p>
            <a:pPr lvl="0">
              <a:lnSpc>
                <a:spcPct val="80000"/>
              </a:lnSpc>
            </a:pPr>
            <a:r>
              <a:rPr lang="en-GB">
                <a:latin typeface="Times New Roman" pitchFamily="18"/>
                <a:cs typeface="Times New Roman" pitchFamily="18"/>
              </a:rPr>
              <a:t>The following list details each of the application states shown in Figure 1, explaining how the state is determined by the application components of which it comprises:</a:t>
            </a:r>
          </a:p>
          <a:p>
            <a:pPr lvl="0">
              <a:lnSpc>
                <a:spcPct val="80000"/>
              </a:lnSpc>
            </a:pPr>
            <a:r>
              <a:rPr lang="en-GB" b="1">
                <a:solidFill>
                  <a:srgbClr val="0070C0"/>
                </a:solidFill>
                <a:latin typeface="Times New Roman" pitchFamily="18"/>
                <a:cs typeface="Times New Roman" pitchFamily="18"/>
              </a:rPr>
              <a:t>Active processes </a:t>
            </a:r>
            <a:r>
              <a:rPr lang="en-GB">
                <a:solidFill>
                  <a:srgbClr val="0070C0"/>
                </a:solidFill>
                <a:latin typeface="Times New Roman" pitchFamily="18"/>
                <a:cs typeface="Times New Roman" pitchFamily="18"/>
              </a:rPr>
              <a:t>— </a:t>
            </a:r>
            <a:r>
              <a:rPr lang="en-GB">
                <a:latin typeface="Times New Roman" pitchFamily="18"/>
                <a:cs typeface="Times New Roman" pitchFamily="18"/>
              </a:rPr>
              <a:t>Active (</a:t>
            </a:r>
            <a:r>
              <a:rPr lang="en-GB">
                <a:solidFill>
                  <a:srgbClr val="0070C0"/>
                </a:solidFill>
                <a:latin typeface="Times New Roman" pitchFamily="18"/>
                <a:cs typeface="Times New Roman" pitchFamily="18"/>
              </a:rPr>
              <a:t>foreground</a:t>
            </a:r>
            <a:r>
              <a:rPr lang="en-GB">
                <a:latin typeface="Times New Roman" pitchFamily="18"/>
                <a:cs typeface="Times New Roman" pitchFamily="18"/>
              </a:rPr>
              <a:t>) processes have application components the user is interacting with. </a:t>
            </a:r>
          </a:p>
          <a:p>
            <a:pPr lvl="0">
              <a:lnSpc>
                <a:spcPct val="80000"/>
              </a:lnSpc>
            </a:pPr>
            <a:r>
              <a:rPr lang="en-GB">
                <a:latin typeface="Times New Roman" pitchFamily="18"/>
                <a:cs typeface="Times New Roman" pitchFamily="18"/>
              </a:rPr>
              <a:t>These are the processes Android tries to keep responsive by reclaiming resources from other applications. </a:t>
            </a:r>
          </a:p>
          <a:p>
            <a:pPr lvl="0">
              <a:lnSpc>
                <a:spcPct val="80000"/>
              </a:lnSpc>
            </a:pPr>
            <a:r>
              <a:rPr lang="en-GB">
                <a:latin typeface="Times New Roman" pitchFamily="18"/>
                <a:cs typeface="Times New Roman" pitchFamily="18"/>
              </a:rPr>
              <a:t>There are generally very few of these processes, and they will be killed only as a last resort. </a:t>
            </a:r>
          </a:p>
          <a:p>
            <a:pPr lvl="0">
              <a:lnSpc>
                <a:spcPct val="80000"/>
              </a:lnSpc>
            </a:pPr>
            <a:r>
              <a:rPr lang="en-GB">
                <a:latin typeface="Times New Roman" pitchFamily="18"/>
                <a:cs typeface="Times New Roman" pitchFamily="18"/>
              </a:rPr>
              <a:t>Active processes include the following:</a:t>
            </a:r>
          </a:p>
          <a:p>
            <a:pPr marL="1090614" lvl="0" indent="-457200">
              <a:lnSpc>
                <a:spcPct val="80000"/>
              </a:lnSpc>
              <a:buChar char="-"/>
            </a:pPr>
            <a:r>
              <a:rPr lang="en-GB">
                <a:solidFill>
                  <a:srgbClr val="0070C0"/>
                </a:solidFill>
                <a:latin typeface="Times New Roman" pitchFamily="18"/>
                <a:cs typeface="Times New Roman" pitchFamily="18"/>
              </a:rPr>
              <a:t>Activities in an active state </a:t>
            </a:r>
            <a:r>
              <a:rPr lang="en-GB">
                <a:latin typeface="Times New Roman" pitchFamily="18"/>
                <a:cs typeface="Times New Roman" pitchFamily="18"/>
              </a:rPr>
              <a:t>— that is, those in the foreground responding to user events.</a:t>
            </a:r>
          </a:p>
          <a:p>
            <a:pPr marL="1090614" lvl="0" indent="-457200">
              <a:lnSpc>
                <a:spcPct val="80000"/>
              </a:lnSpc>
              <a:buChar char="-"/>
            </a:pPr>
            <a:r>
              <a:rPr lang="en-GB">
                <a:solidFill>
                  <a:srgbClr val="0070C0"/>
                </a:solidFill>
                <a:latin typeface="Times New Roman" pitchFamily="18"/>
                <a:cs typeface="Times New Roman" pitchFamily="18"/>
              </a:rPr>
              <a:t>Broadcast Receivers executing</a:t>
            </a:r>
            <a:r>
              <a:rPr lang="en-GB">
                <a:latin typeface="Times New Roman" pitchFamily="18"/>
                <a:cs typeface="Times New Roman" pitchFamily="18"/>
              </a:rPr>
              <a:t> </a:t>
            </a:r>
            <a:r>
              <a:rPr lang="en-GB" i="1">
                <a:solidFill>
                  <a:srgbClr val="C00000"/>
                </a:solidFill>
                <a:latin typeface="Times New Roman" pitchFamily="18"/>
                <a:cs typeface="Times New Roman" pitchFamily="18"/>
              </a:rPr>
              <a:t>onReceive</a:t>
            </a:r>
            <a:r>
              <a:rPr lang="en-GB">
                <a:latin typeface="Times New Roman" pitchFamily="18"/>
                <a:cs typeface="Times New Roman" pitchFamily="18"/>
              </a:rPr>
              <a:t> event handlers. </a:t>
            </a:r>
          </a:p>
          <a:p>
            <a:pPr marL="1090614" lvl="0" indent="-457200">
              <a:lnSpc>
                <a:spcPct val="80000"/>
              </a:lnSpc>
              <a:buChar char="-"/>
            </a:pPr>
            <a:r>
              <a:rPr lang="en-GB">
                <a:solidFill>
                  <a:srgbClr val="0070C0"/>
                </a:solidFill>
                <a:latin typeface="Times New Roman" pitchFamily="18"/>
                <a:cs typeface="Times New Roman" pitchFamily="18"/>
              </a:rPr>
              <a:t>Services executing </a:t>
            </a:r>
            <a:r>
              <a:rPr lang="en-GB" i="1">
                <a:solidFill>
                  <a:srgbClr val="C00000"/>
                </a:solidFill>
                <a:latin typeface="Times New Roman" pitchFamily="18"/>
                <a:cs typeface="Times New Roman" pitchFamily="18"/>
              </a:rPr>
              <a:t>onStart</a:t>
            </a:r>
            <a:r>
              <a:rPr lang="en-GB">
                <a:latin typeface="Times New Roman" pitchFamily="18"/>
                <a:cs typeface="Times New Roman" pitchFamily="18"/>
              </a:rPr>
              <a:t>, </a:t>
            </a:r>
            <a:r>
              <a:rPr lang="en-GB" i="1">
                <a:solidFill>
                  <a:srgbClr val="C00000"/>
                </a:solidFill>
                <a:latin typeface="Times New Roman" pitchFamily="18"/>
                <a:cs typeface="Times New Roman" pitchFamily="18"/>
              </a:rPr>
              <a:t>onCreate</a:t>
            </a:r>
            <a:r>
              <a:rPr lang="en-GB">
                <a:latin typeface="Times New Roman" pitchFamily="18"/>
                <a:cs typeface="Times New Roman" pitchFamily="18"/>
              </a:rPr>
              <a:t>, or </a:t>
            </a:r>
            <a:r>
              <a:rPr lang="en-GB" i="1">
                <a:solidFill>
                  <a:srgbClr val="C00000"/>
                </a:solidFill>
                <a:latin typeface="Times New Roman" pitchFamily="18"/>
                <a:cs typeface="Times New Roman" pitchFamily="18"/>
              </a:rPr>
              <a:t>onDestroy </a:t>
            </a:r>
            <a:r>
              <a:rPr lang="en-GB">
                <a:latin typeface="Times New Roman" pitchFamily="18"/>
                <a:cs typeface="Times New Roman" pitchFamily="18"/>
              </a:rPr>
              <a:t>event handlers.</a:t>
            </a:r>
          </a:p>
          <a:p>
            <a:pPr marL="1090614" lvl="0" indent="-457200">
              <a:lnSpc>
                <a:spcPct val="80000"/>
              </a:lnSpc>
              <a:buChar char="-"/>
            </a:pPr>
            <a:r>
              <a:rPr lang="en-GB">
                <a:solidFill>
                  <a:srgbClr val="0070C0"/>
                </a:solidFill>
                <a:latin typeface="Times New Roman" pitchFamily="18"/>
                <a:cs typeface="Times New Roman" pitchFamily="18"/>
              </a:rPr>
              <a:t>Running Services </a:t>
            </a:r>
            <a:r>
              <a:rPr lang="en-GB">
                <a:latin typeface="Times New Roman" pitchFamily="18"/>
                <a:cs typeface="Times New Roman" pitchFamily="18"/>
              </a:rPr>
              <a:t>that have been </a:t>
            </a:r>
            <a:r>
              <a:rPr lang="en-GB">
                <a:solidFill>
                  <a:srgbClr val="C00000"/>
                </a:solidFill>
                <a:latin typeface="Times New Roman" pitchFamily="18"/>
                <a:cs typeface="Times New Roman" pitchFamily="18"/>
              </a:rPr>
              <a:t>flagged</a:t>
            </a:r>
            <a:r>
              <a:rPr lang="en-GB">
                <a:latin typeface="Times New Roman" pitchFamily="18"/>
                <a:cs typeface="Times New Roman" pitchFamily="18"/>
              </a:rPr>
              <a:t> to run in the foreground.</a:t>
            </a:r>
          </a:p>
          <a:p>
            <a:pPr marL="1090614" lvl="0" indent="-457200">
              <a:lnSpc>
                <a:spcPct val="80000"/>
              </a:lnSpc>
              <a:buChar char="-"/>
            </a:pPr>
            <a:endParaRPr lang="en-GB">
              <a:latin typeface="Times New Roman"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239152" y="267288"/>
            <a:ext cx="11746519" cy="6590711"/>
          </a:xfrm>
        </p:spPr>
        <p:txBody>
          <a:bodyPr/>
          <a:lstStyle/>
          <a:p>
            <a:pPr lvl="0"/>
            <a:r>
              <a:rPr lang="en-GB" b="1">
                <a:solidFill>
                  <a:srgbClr val="0070C0"/>
                </a:solidFill>
                <a:latin typeface="Times New Roman" pitchFamily="18"/>
                <a:cs typeface="Times New Roman" pitchFamily="18"/>
              </a:rPr>
              <a:t>Visible processes </a:t>
            </a:r>
            <a:r>
              <a:rPr lang="en-GB">
                <a:solidFill>
                  <a:srgbClr val="0070C0"/>
                </a:solidFill>
                <a:latin typeface="Times New Roman" pitchFamily="18"/>
                <a:cs typeface="Times New Roman" pitchFamily="18"/>
              </a:rPr>
              <a:t>— </a:t>
            </a:r>
            <a:r>
              <a:rPr lang="en-GB">
                <a:latin typeface="Times New Roman" pitchFamily="18"/>
                <a:cs typeface="Times New Roman" pitchFamily="18"/>
              </a:rPr>
              <a:t>Visible but </a:t>
            </a:r>
            <a:r>
              <a:rPr lang="en-GB">
                <a:solidFill>
                  <a:srgbClr val="C00000"/>
                </a:solidFill>
                <a:latin typeface="Times New Roman" pitchFamily="18"/>
                <a:cs typeface="Times New Roman" pitchFamily="18"/>
              </a:rPr>
              <a:t>inactive</a:t>
            </a:r>
            <a:r>
              <a:rPr lang="en-GB">
                <a:latin typeface="Times New Roman" pitchFamily="18"/>
                <a:cs typeface="Times New Roman" pitchFamily="18"/>
              </a:rPr>
              <a:t> processes are those hosting “</a:t>
            </a:r>
            <a:r>
              <a:rPr lang="en-GB">
                <a:solidFill>
                  <a:srgbClr val="C00000"/>
                </a:solidFill>
                <a:latin typeface="Times New Roman" pitchFamily="18"/>
                <a:cs typeface="Times New Roman" pitchFamily="18"/>
              </a:rPr>
              <a:t>visible</a:t>
            </a:r>
            <a:r>
              <a:rPr lang="en-GB">
                <a:latin typeface="Times New Roman" pitchFamily="18"/>
                <a:cs typeface="Times New Roman" pitchFamily="18"/>
              </a:rPr>
              <a:t>” Activities. As the name suggests, visible Activities are visible, but they aren’t in the foreground or responding to user events. </a:t>
            </a:r>
          </a:p>
          <a:p>
            <a:pPr lvl="0"/>
            <a:r>
              <a:rPr lang="en-GB">
                <a:latin typeface="Times New Roman" pitchFamily="18"/>
                <a:cs typeface="Times New Roman" pitchFamily="18"/>
              </a:rPr>
              <a:t>This happens when an Activity is only partially obscured (</a:t>
            </a:r>
            <a:r>
              <a:rPr lang="en-GB">
                <a:solidFill>
                  <a:srgbClr val="00B050"/>
                </a:solidFill>
                <a:latin typeface="Times New Roman" pitchFamily="18"/>
                <a:cs typeface="Times New Roman" pitchFamily="18"/>
              </a:rPr>
              <a:t>by a non-full-screen or transparent Activity</a:t>
            </a:r>
            <a:r>
              <a:rPr lang="en-GB">
                <a:latin typeface="Times New Roman" pitchFamily="18"/>
                <a:cs typeface="Times New Roman" pitchFamily="18"/>
              </a:rPr>
              <a:t>). </a:t>
            </a:r>
          </a:p>
          <a:p>
            <a:pPr lvl="0"/>
            <a:r>
              <a:rPr lang="en-GB">
                <a:latin typeface="Times New Roman" pitchFamily="18"/>
                <a:cs typeface="Times New Roman" pitchFamily="18"/>
              </a:rPr>
              <a:t>There are generally very few visible processes, and they’ll be killed only under </a:t>
            </a:r>
            <a:r>
              <a:rPr lang="en-GB">
                <a:solidFill>
                  <a:srgbClr val="C00000"/>
                </a:solidFill>
                <a:latin typeface="Times New Roman" pitchFamily="18"/>
                <a:cs typeface="Times New Roman" pitchFamily="18"/>
              </a:rPr>
              <a:t>extreme circumstances </a:t>
            </a:r>
            <a:r>
              <a:rPr lang="en-GB">
                <a:latin typeface="Times New Roman" pitchFamily="18"/>
                <a:cs typeface="Times New Roman" pitchFamily="18"/>
              </a:rPr>
              <a:t>to allow active processes to continue.</a:t>
            </a:r>
          </a:p>
          <a:p>
            <a:pPr lvl="0"/>
            <a:r>
              <a:rPr lang="en-GB" b="1">
                <a:solidFill>
                  <a:srgbClr val="4472C4"/>
                </a:solidFill>
                <a:latin typeface="Times New Roman" pitchFamily="18"/>
                <a:cs typeface="Times New Roman" pitchFamily="18"/>
              </a:rPr>
              <a:t>Started Service processes </a:t>
            </a:r>
            <a:r>
              <a:rPr lang="en-GB">
                <a:solidFill>
                  <a:srgbClr val="4472C4"/>
                </a:solidFill>
                <a:latin typeface="Times New Roman" pitchFamily="18"/>
                <a:cs typeface="Times New Roman" pitchFamily="18"/>
              </a:rPr>
              <a:t>— </a:t>
            </a:r>
            <a:r>
              <a:rPr lang="en-GB">
                <a:latin typeface="Times New Roman" pitchFamily="18"/>
                <a:cs typeface="Times New Roman" pitchFamily="18"/>
              </a:rPr>
              <a:t>Processes hosting Services that have been started. Because these Services don’t interact directly with the user, they receive a slightly lower priority than visible Activities or foreground Services.</a:t>
            </a:r>
          </a:p>
          <a:p>
            <a:pPr lvl="0"/>
            <a:r>
              <a:rPr lang="en-GB">
                <a:latin typeface="Times New Roman" pitchFamily="18"/>
                <a:cs typeface="Times New Roman" pitchFamily="18"/>
              </a:rPr>
              <a:t> Applications with running Services are still considered foreground processes and won’t be killed unless resources are needed for active or visible processes. </a:t>
            </a:r>
          </a:p>
          <a:p>
            <a:pPr lvl="0"/>
            <a:r>
              <a:rPr lang="en-GB">
                <a:latin typeface="Times New Roman" pitchFamily="18"/>
                <a:cs typeface="Times New Roman" pitchFamily="18"/>
              </a:rPr>
              <a:t>When the system terminates a running Service it will attempt to restart them (unless you specify that it shouldn’t) when resources become available.</a:t>
            </a:r>
          </a:p>
          <a:p>
            <a:pPr lvl="0"/>
            <a:endParaRPr lang="en-GB">
              <a:latin typeface="Times New Roman"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281351" y="351696"/>
            <a:ext cx="11718383" cy="5825267"/>
          </a:xfrm>
        </p:spPr>
        <p:txBody>
          <a:bodyPr/>
          <a:lstStyle/>
          <a:p>
            <a:pPr lvl="0"/>
            <a:r>
              <a:rPr lang="en-GB" b="1">
                <a:solidFill>
                  <a:srgbClr val="4472C4"/>
                </a:solidFill>
                <a:latin typeface="Times New Roman" pitchFamily="18"/>
                <a:cs typeface="Times New Roman" pitchFamily="18"/>
              </a:rPr>
              <a:t>Background processes </a:t>
            </a:r>
            <a:r>
              <a:rPr lang="en-GB">
                <a:latin typeface="Times New Roman" pitchFamily="18"/>
                <a:cs typeface="Times New Roman" pitchFamily="18"/>
              </a:rPr>
              <a:t>— Processes </a:t>
            </a:r>
            <a:r>
              <a:rPr lang="en-GB">
                <a:solidFill>
                  <a:srgbClr val="C00000"/>
                </a:solidFill>
                <a:latin typeface="Times New Roman" pitchFamily="18"/>
                <a:cs typeface="Times New Roman" pitchFamily="18"/>
              </a:rPr>
              <a:t>hosting Activities </a:t>
            </a:r>
            <a:r>
              <a:rPr lang="en-GB">
                <a:latin typeface="Times New Roman" pitchFamily="18"/>
                <a:cs typeface="Times New Roman" pitchFamily="18"/>
              </a:rPr>
              <a:t>that </a:t>
            </a:r>
            <a:r>
              <a:rPr lang="en-GB">
                <a:solidFill>
                  <a:srgbClr val="C00000"/>
                </a:solidFill>
                <a:latin typeface="Times New Roman" pitchFamily="18"/>
                <a:cs typeface="Times New Roman" pitchFamily="18"/>
              </a:rPr>
              <a:t>aren’t visible </a:t>
            </a:r>
            <a:r>
              <a:rPr lang="en-GB">
                <a:latin typeface="Times New Roman" pitchFamily="18"/>
                <a:cs typeface="Times New Roman" pitchFamily="18"/>
              </a:rPr>
              <a:t>and that don’t have any running Services. </a:t>
            </a:r>
          </a:p>
          <a:p>
            <a:pPr lvl="0"/>
            <a:r>
              <a:rPr lang="en-GB">
                <a:latin typeface="Times New Roman" pitchFamily="18"/>
                <a:cs typeface="Times New Roman" pitchFamily="18"/>
              </a:rPr>
              <a:t>There will generally be a large number of background processes that Android will kill using a </a:t>
            </a:r>
            <a:r>
              <a:rPr lang="en-GB">
                <a:solidFill>
                  <a:srgbClr val="C00000"/>
                </a:solidFill>
                <a:latin typeface="Times New Roman" pitchFamily="18"/>
                <a:cs typeface="Times New Roman" pitchFamily="18"/>
              </a:rPr>
              <a:t>last-seen-first-killed</a:t>
            </a:r>
            <a:r>
              <a:rPr lang="en-GB">
                <a:latin typeface="Times New Roman" pitchFamily="18"/>
                <a:cs typeface="Times New Roman" pitchFamily="18"/>
              </a:rPr>
              <a:t> pattern in order to obtain resources for foreground processes.</a:t>
            </a:r>
          </a:p>
          <a:p>
            <a:pPr lvl="0"/>
            <a:r>
              <a:rPr lang="en-GB" b="1">
                <a:solidFill>
                  <a:srgbClr val="0070C0"/>
                </a:solidFill>
                <a:latin typeface="Times New Roman" pitchFamily="18"/>
                <a:cs typeface="Times New Roman" pitchFamily="18"/>
              </a:rPr>
              <a:t>Empty processes </a:t>
            </a:r>
            <a:r>
              <a:rPr lang="en-GB">
                <a:latin typeface="Times New Roman" pitchFamily="18"/>
                <a:cs typeface="Times New Roman" pitchFamily="18"/>
              </a:rPr>
              <a:t>— To improve overall system performance, Android will often </a:t>
            </a:r>
            <a:r>
              <a:rPr lang="en-GB">
                <a:solidFill>
                  <a:srgbClr val="C00000"/>
                </a:solidFill>
                <a:latin typeface="Times New Roman" pitchFamily="18"/>
                <a:cs typeface="Times New Roman" pitchFamily="18"/>
              </a:rPr>
              <a:t>retain an application in memory after it has reached the end of its lifetime</a:t>
            </a:r>
            <a:r>
              <a:rPr lang="en-GB">
                <a:latin typeface="Times New Roman" pitchFamily="18"/>
                <a:cs typeface="Times New Roman" pitchFamily="18"/>
              </a:rPr>
              <a:t>. </a:t>
            </a:r>
          </a:p>
          <a:p>
            <a:pPr lvl="0"/>
            <a:r>
              <a:rPr lang="en-GB">
                <a:latin typeface="Times New Roman" pitchFamily="18"/>
                <a:cs typeface="Times New Roman" pitchFamily="18"/>
              </a:rPr>
              <a:t>Android </a:t>
            </a:r>
            <a:r>
              <a:rPr lang="en-GB">
                <a:solidFill>
                  <a:srgbClr val="C00000"/>
                </a:solidFill>
                <a:latin typeface="Times New Roman" pitchFamily="18"/>
                <a:cs typeface="Times New Roman" pitchFamily="18"/>
              </a:rPr>
              <a:t>maintains this cache </a:t>
            </a:r>
            <a:r>
              <a:rPr lang="en-GB">
                <a:latin typeface="Times New Roman" pitchFamily="18"/>
                <a:cs typeface="Times New Roman" pitchFamily="18"/>
              </a:rPr>
              <a:t>to improve the </a:t>
            </a:r>
            <a:r>
              <a:rPr lang="en-GB">
                <a:solidFill>
                  <a:srgbClr val="C00000"/>
                </a:solidFill>
                <a:latin typeface="Times New Roman" pitchFamily="18"/>
                <a:cs typeface="Times New Roman" pitchFamily="18"/>
              </a:rPr>
              <a:t>start-up</a:t>
            </a:r>
            <a:r>
              <a:rPr lang="en-GB">
                <a:latin typeface="Times New Roman" pitchFamily="18"/>
                <a:cs typeface="Times New Roman" pitchFamily="18"/>
              </a:rPr>
              <a:t> time of applications when they’re relaunched. </a:t>
            </a:r>
            <a:r>
              <a:rPr lang="en-GB">
                <a:solidFill>
                  <a:srgbClr val="C00000"/>
                </a:solidFill>
                <a:latin typeface="Times New Roman" pitchFamily="18"/>
                <a:cs typeface="Times New Roman" pitchFamily="18"/>
              </a:rPr>
              <a:t>These processes are routinely killed, as required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p:cNvSpPr txBox="1">
            <a:spLocks noGrp="1"/>
          </p:cNvSpPr>
          <p:nvPr>
            <p:ph type="title"/>
          </p:nvPr>
        </p:nvSpPr>
        <p:spPr>
          <a:xfrm>
            <a:off x="430234" y="140040"/>
            <a:ext cx="10515600" cy="858767"/>
          </a:xfrm>
        </p:spPr>
        <p:txBody>
          <a:bodyPr/>
          <a:lstStyle/>
          <a:p>
            <a:pPr lvl="0"/>
            <a:r>
              <a:rPr lang="en-GB" b="1">
                <a:solidFill>
                  <a:srgbClr val="0070C0"/>
                </a:solidFill>
                <a:latin typeface="Times New Roman" pitchFamily="18"/>
                <a:cs typeface="Times New Roman" pitchFamily="18"/>
              </a:rPr>
              <a:t>Android User Interface Fundamentals</a:t>
            </a:r>
            <a:endParaRPr lang="en-GB">
              <a:solidFill>
                <a:srgbClr val="0070C0"/>
              </a:solidFill>
              <a:latin typeface="Times New Roman" pitchFamily="18"/>
              <a:cs typeface="Times New Roman" pitchFamily="18"/>
            </a:endParaRPr>
          </a:p>
        </p:txBody>
      </p:sp>
      <p:sp>
        <p:nvSpPr>
          <p:cNvPr id="3" name="Content Placeholder 2"/>
          <p:cNvSpPr txBox="1">
            <a:spLocks noGrp="1"/>
          </p:cNvSpPr>
          <p:nvPr>
            <p:ph idx="1"/>
          </p:nvPr>
        </p:nvSpPr>
        <p:spPr>
          <a:xfrm>
            <a:off x="267288" y="998808"/>
            <a:ext cx="11619911" cy="5719151"/>
          </a:xfrm>
        </p:spPr>
        <p:txBody>
          <a:bodyPr/>
          <a:lstStyle/>
          <a:p>
            <a:pPr lvl="0"/>
            <a:r>
              <a:rPr lang="en-GB">
                <a:latin typeface="Times New Roman" pitchFamily="18"/>
                <a:cs typeface="Times New Roman" pitchFamily="18"/>
              </a:rPr>
              <a:t>All visual components in Android descend from the </a:t>
            </a:r>
            <a:r>
              <a:rPr lang="en-GB">
                <a:solidFill>
                  <a:srgbClr val="0070C0"/>
                </a:solidFill>
                <a:latin typeface="Times New Roman" pitchFamily="18"/>
                <a:cs typeface="Times New Roman" pitchFamily="18"/>
              </a:rPr>
              <a:t>View class </a:t>
            </a:r>
            <a:r>
              <a:rPr lang="en-GB">
                <a:latin typeface="Times New Roman" pitchFamily="18"/>
                <a:cs typeface="Times New Roman" pitchFamily="18"/>
              </a:rPr>
              <a:t>and are referred to generically as </a:t>
            </a:r>
            <a:r>
              <a:rPr lang="en-GB" i="1">
                <a:solidFill>
                  <a:srgbClr val="C00000"/>
                </a:solidFill>
                <a:latin typeface="Times New Roman" pitchFamily="18"/>
                <a:cs typeface="Times New Roman" pitchFamily="18"/>
              </a:rPr>
              <a:t>Views</a:t>
            </a:r>
            <a:r>
              <a:rPr lang="en-GB">
                <a:latin typeface="Times New Roman" pitchFamily="18"/>
                <a:cs typeface="Times New Roman" pitchFamily="18"/>
              </a:rPr>
              <a:t>. You’ll often see Views referred to as </a:t>
            </a:r>
            <a:r>
              <a:rPr lang="en-GB" i="1">
                <a:solidFill>
                  <a:srgbClr val="C00000"/>
                </a:solidFill>
                <a:latin typeface="Times New Roman" pitchFamily="18"/>
                <a:cs typeface="Times New Roman" pitchFamily="18"/>
              </a:rPr>
              <a:t>controls </a:t>
            </a:r>
            <a:r>
              <a:rPr lang="en-GB">
                <a:latin typeface="Times New Roman" pitchFamily="18"/>
                <a:cs typeface="Times New Roman" pitchFamily="18"/>
              </a:rPr>
              <a:t>or </a:t>
            </a:r>
            <a:r>
              <a:rPr lang="en-GB" i="1">
                <a:solidFill>
                  <a:srgbClr val="C00000"/>
                </a:solidFill>
                <a:latin typeface="Times New Roman" pitchFamily="18"/>
                <a:cs typeface="Times New Roman" pitchFamily="18"/>
              </a:rPr>
              <a:t>widgets</a:t>
            </a:r>
            <a:r>
              <a:rPr lang="en-GB">
                <a:latin typeface="Times New Roman" pitchFamily="18"/>
                <a:cs typeface="Times New Roman" pitchFamily="18"/>
              </a:rPr>
              <a:t>— terms you’re probably familiar with if you’ve previously done any GUI development.</a:t>
            </a:r>
          </a:p>
          <a:p>
            <a:pPr lvl="0"/>
            <a:r>
              <a:rPr lang="en-GB">
                <a:latin typeface="Times New Roman" pitchFamily="18"/>
                <a:cs typeface="Times New Roman" pitchFamily="18"/>
              </a:rPr>
              <a:t>The </a:t>
            </a:r>
            <a:r>
              <a:rPr lang="en-GB">
                <a:solidFill>
                  <a:srgbClr val="0070C0"/>
                </a:solidFill>
                <a:latin typeface="Times New Roman" pitchFamily="18"/>
                <a:cs typeface="Times New Roman" pitchFamily="18"/>
              </a:rPr>
              <a:t>ViewGroup class </a:t>
            </a:r>
            <a:r>
              <a:rPr lang="en-GB">
                <a:latin typeface="Times New Roman" pitchFamily="18"/>
                <a:cs typeface="Times New Roman" pitchFamily="18"/>
              </a:rPr>
              <a:t>is an extension of </a:t>
            </a:r>
            <a:r>
              <a:rPr lang="en-GB">
                <a:solidFill>
                  <a:srgbClr val="0070C0"/>
                </a:solidFill>
                <a:latin typeface="Times New Roman" pitchFamily="18"/>
                <a:cs typeface="Times New Roman" pitchFamily="18"/>
              </a:rPr>
              <a:t>View</a:t>
            </a:r>
            <a:r>
              <a:rPr lang="en-GB">
                <a:latin typeface="Times New Roman" pitchFamily="18"/>
                <a:cs typeface="Times New Roman" pitchFamily="18"/>
              </a:rPr>
              <a:t> designed to contain multiple Views. </a:t>
            </a:r>
            <a:r>
              <a:rPr lang="en-GB">
                <a:solidFill>
                  <a:srgbClr val="0070C0"/>
                </a:solidFill>
                <a:latin typeface="Times New Roman" pitchFamily="18"/>
                <a:cs typeface="Times New Roman" pitchFamily="18"/>
              </a:rPr>
              <a:t>View Groups </a:t>
            </a:r>
            <a:r>
              <a:rPr lang="en-GB">
                <a:latin typeface="Times New Roman" pitchFamily="18"/>
                <a:cs typeface="Times New Roman" pitchFamily="18"/>
              </a:rPr>
              <a:t>are used most commonly to manage the layout of child Views, but they can also be used to create atomic reusable components.</a:t>
            </a:r>
          </a:p>
          <a:p>
            <a:pPr lvl="0"/>
            <a:r>
              <a:rPr lang="en-GB">
                <a:latin typeface="Times New Roman" pitchFamily="18"/>
                <a:cs typeface="Times New Roman" pitchFamily="18"/>
              </a:rPr>
              <a:t> </a:t>
            </a:r>
            <a:r>
              <a:rPr lang="en-GB">
                <a:solidFill>
                  <a:srgbClr val="0070C0"/>
                </a:solidFill>
                <a:latin typeface="Times New Roman" pitchFamily="18"/>
                <a:cs typeface="Times New Roman" pitchFamily="18"/>
              </a:rPr>
              <a:t>View Groups </a:t>
            </a:r>
            <a:r>
              <a:rPr lang="en-GB">
                <a:latin typeface="Times New Roman" pitchFamily="18"/>
                <a:cs typeface="Times New Roman" pitchFamily="18"/>
              </a:rPr>
              <a:t>that perform the former function are generally referred to as </a:t>
            </a:r>
            <a:r>
              <a:rPr lang="en-GB" i="1">
                <a:solidFill>
                  <a:srgbClr val="C00000"/>
                </a:solidFill>
                <a:latin typeface="Times New Roman" pitchFamily="18"/>
                <a:cs typeface="Times New Roman" pitchFamily="18"/>
              </a:rPr>
              <a:t>layouts</a:t>
            </a:r>
            <a:r>
              <a:rPr lang="en-GB">
                <a:latin typeface="Times New Roman" pitchFamily="18"/>
                <a:cs typeface="Times New Roman" pitchFamily="18"/>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extBox 4"/>
          <p:cNvSpPr txBox="1"/>
          <p:nvPr/>
        </p:nvSpPr>
        <p:spPr>
          <a:xfrm>
            <a:off x="155082" y="1069143"/>
            <a:ext cx="11903613" cy="3539432"/>
          </a:xfrm>
          <a:prstGeom prst="rect">
            <a:avLst/>
          </a:prstGeom>
          <a:noFill/>
          <a:ln>
            <a:noFill/>
          </a:ln>
        </p:spPr>
        <p:txBody>
          <a:bodyPr vert="horz" wrap="square" lIns="91440" tIns="45720" rIns="91440" bIns="45720" anchor="t" anchorCtr="0" compatLnSpc="1">
            <a:spAutoFit/>
          </a:bodyPr>
          <a:lstStyle/>
          <a:p>
            <a:pPr marL="571500" marR="0" lvl="0" indent="-5715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3200" b="0" i="0" u="none" strike="noStrike" kern="1200" cap="none" spc="0" baseline="0">
                <a:solidFill>
                  <a:srgbClr val="202124"/>
                </a:solidFill>
                <a:uFillTx/>
                <a:latin typeface="Times New Roman" pitchFamily="18"/>
                <a:cs typeface="Times New Roman" pitchFamily="18"/>
              </a:rPr>
              <a:t>The user interface (UI) for an Android app is built as a hierarchy of </a:t>
            </a:r>
            <a:r>
              <a:rPr lang="en-US" sz="3200" b="0" i="1" u="none" strike="noStrike" kern="1200" cap="none" spc="0" baseline="0">
                <a:solidFill>
                  <a:srgbClr val="C00000"/>
                </a:solidFill>
                <a:uFillTx/>
                <a:latin typeface="Times New Roman" pitchFamily="18"/>
                <a:cs typeface="Times New Roman" pitchFamily="18"/>
              </a:rPr>
              <a:t>layouts</a:t>
            </a:r>
            <a:r>
              <a:rPr lang="en-US" sz="3200" b="0" i="0" u="none" strike="noStrike" kern="1200" cap="none" spc="0" baseline="0">
                <a:solidFill>
                  <a:srgbClr val="202124"/>
                </a:solidFill>
                <a:uFillTx/>
                <a:latin typeface="Times New Roman" pitchFamily="18"/>
                <a:cs typeface="Times New Roman" pitchFamily="18"/>
              </a:rPr>
              <a:t> and </a:t>
            </a:r>
            <a:r>
              <a:rPr lang="en-US" sz="3200" b="0" i="1" u="none" strike="noStrike" kern="1200" cap="none" spc="0" baseline="0">
                <a:solidFill>
                  <a:srgbClr val="C00000"/>
                </a:solidFill>
                <a:uFillTx/>
                <a:latin typeface="Times New Roman" pitchFamily="18"/>
                <a:cs typeface="Times New Roman" pitchFamily="18"/>
              </a:rPr>
              <a:t>widgets</a:t>
            </a:r>
            <a:r>
              <a:rPr lang="en-US" sz="3200" b="0" i="0" u="none" strike="noStrike" kern="1200" cap="none" spc="0" baseline="0">
                <a:solidFill>
                  <a:srgbClr val="202124"/>
                </a:solidFill>
                <a:uFillTx/>
                <a:latin typeface="Times New Roman" pitchFamily="18"/>
                <a:cs typeface="Times New Roman" pitchFamily="18"/>
              </a:rPr>
              <a:t>. </a:t>
            </a:r>
          </a:p>
          <a:p>
            <a:pPr marL="571500" marR="0" lvl="0" indent="-5715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US" sz="3200" b="0" i="0" u="none" strike="noStrike" kern="1200" cap="none" spc="0" baseline="0">
              <a:solidFill>
                <a:srgbClr val="202124"/>
              </a:solidFill>
              <a:uFillTx/>
              <a:latin typeface="Times New Roman" pitchFamily="18"/>
              <a:cs typeface="Times New Roman" pitchFamily="18"/>
            </a:endParaRPr>
          </a:p>
          <a:p>
            <a:pPr marL="571500" marR="0" lvl="0" indent="-5715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3200" b="0" i="0" u="none" strike="noStrike" kern="1200" cap="none" spc="0" baseline="0">
                <a:solidFill>
                  <a:srgbClr val="202124"/>
                </a:solidFill>
                <a:uFillTx/>
                <a:latin typeface="Times New Roman" pitchFamily="18"/>
                <a:cs typeface="Times New Roman" pitchFamily="18"/>
              </a:rPr>
              <a:t>The layouts are </a:t>
            </a:r>
            <a:r>
              <a:rPr lang="en-US" sz="3200" b="0" i="0" u="none" strike="noStrike" kern="1200" cap="none" spc="0" baseline="0">
                <a:solidFill>
                  <a:srgbClr val="039BE5"/>
                </a:solidFill>
                <a:uFillTx/>
                <a:latin typeface="Times New Roman" pitchFamily="18"/>
                <a:cs typeface="Times New Roman" pitchFamily="18"/>
                <a:hlinkClick r:id="rId2"/>
              </a:rPr>
              <a:t>ViewGroup</a:t>
            </a:r>
            <a:r>
              <a:rPr lang="en-US" sz="3200" b="0" i="0" u="none" strike="noStrike" kern="1200" cap="none" spc="0" baseline="0">
                <a:solidFill>
                  <a:srgbClr val="202124"/>
                </a:solidFill>
                <a:uFillTx/>
                <a:latin typeface="Times New Roman" pitchFamily="18"/>
                <a:cs typeface="Times New Roman" pitchFamily="18"/>
              </a:rPr>
              <a:t> objects, containers that control how their child views are positioned on the screen. Widgets are </a:t>
            </a:r>
            <a:r>
              <a:rPr lang="en-US" sz="3200" b="0" i="0" u="none" strike="noStrike" kern="1200" cap="none" spc="0" baseline="0">
                <a:solidFill>
                  <a:srgbClr val="039BE5"/>
                </a:solidFill>
                <a:uFillTx/>
                <a:latin typeface="Times New Roman" pitchFamily="18"/>
                <a:cs typeface="Times New Roman" pitchFamily="18"/>
                <a:hlinkClick r:id="rId3"/>
              </a:rPr>
              <a:t>View</a:t>
            </a:r>
            <a:r>
              <a:rPr lang="en-US" sz="3200" b="0" i="0" u="none" strike="noStrike" kern="1200" cap="none" spc="0" baseline="0">
                <a:solidFill>
                  <a:srgbClr val="202124"/>
                </a:solidFill>
                <a:uFillTx/>
                <a:latin typeface="Times New Roman" pitchFamily="18"/>
                <a:cs typeface="Times New Roman" pitchFamily="18"/>
              </a:rPr>
              <a:t> objects, UI components such as buttons and text boxes.</a:t>
            </a:r>
            <a:r>
              <a:rPr lang="en-US" sz="3200" b="0" i="0" u="none" strike="noStrike" kern="1200" cap="none" spc="0" baseline="0">
                <a:solidFill>
                  <a:srgbClr val="000000"/>
                </a:solidFill>
                <a:uFillTx/>
                <a:latin typeface="Times New Roman" pitchFamily="18"/>
                <a:cs typeface="Times New Roman" pitchFamily="18"/>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0" i="0" u="none" strike="noStrike" kern="1200" cap="none" spc="0" baseline="0">
              <a:solidFill>
                <a:srgbClr val="000000"/>
              </a:solidFill>
              <a:uFillTx/>
              <a:latin typeface="Times New Roman"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2628</TotalTime>
  <Words>2139</Words>
  <Application>Microsoft Office PowerPoint</Application>
  <PresentationFormat>On-screen Show (4:3)</PresentationFormat>
  <Paragraphs>161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Mobile Computing</vt:lpstr>
      <vt:lpstr>Outline </vt:lpstr>
      <vt:lpstr>Understanding an Application’s Priority and its Process’ States</vt:lpstr>
      <vt:lpstr>PowerPoint Presentation</vt:lpstr>
      <vt:lpstr>PowerPoint Presentation</vt:lpstr>
      <vt:lpstr>PowerPoint Presentation</vt:lpstr>
      <vt:lpstr>PowerPoint Presentation</vt:lpstr>
      <vt:lpstr>Android User Interface Fundamentals</vt:lpstr>
      <vt:lpstr>PowerPoint Presentation</vt:lpstr>
      <vt:lpstr>PowerPoint Presentation</vt:lpstr>
      <vt:lpstr>PowerPoint Presentation</vt:lpstr>
      <vt:lpstr>PowerPoint Presentation</vt:lpstr>
      <vt:lpstr>PowerPoint Presentation</vt:lpstr>
      <vt:lpstr>Assigning User Interfaces to Activities</vt:lpstr>
      <vt:lpstr>PowerPoint Presentation</vt:lpstr>
      <vt:lpstr>PowerPoint Presentation</vt:lpstr>
      <vt:lpstr>Introducing Layouts</vt:lpstr>
      <vt:lpstr>PowerPoint Presentation</vt:lpstr>
      <vt:lpstr>PowerPoint Presentation</vt:lpstr>
      <vt:lpstr>Defining Layouts</vt:lpstr>
      <vt:lpstr>Layout Resource </vt:lpstr>
      <vt:lpstr>Syntax </vt:lpstr>
      <vt:lpstr>PowerPoint Presentation</vt:lpstr>
      <vt:lpstr>PowerPoint Presentation</vt:lpstr>
      <vt:lpstr>PowerPoint Presentation</vt:lpstr>
      <vt:lpstr>PowerPoint Presentation</vt:lpstr>
      <vt:lpstr>Exercise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Allo</dc:creator>
  <cp:lastModifiedBy>DR.Ahmed Saker 2O11</cp:lastModifiedBy>
  <cp:revision>6</cp:revision>
  <dcterms:created xsi:type="dcterms:W3CDTF">2020-02-24T11:22:23Z</dcterms:created>
  <dcterms:modified xsi:type="dcterms:W3CDTF">2022-11-09T01:52:03Z</dcterms:modified>
</cp:coreProperties>
</file>