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5" r:id="rId2"/>
    <p:sldId id="266" r:id="rId3"/>
    <p:sldId id="267" r:id="rId4"/>
    <p:sldId id="268" r:id="rId5"/>
    <p:sldId id="269" r:id="rId6"/>
    <p:sldId id="270" r:id="rId7"/>
    <p:sldId id="271" r:id="rId8"/>
    <p:sldId id="272" r:id="rId9"/>
    <p:sldId id="273" r:id="rId10"/>
    <p:sldId id="275" r:id="rId11"/>
    <p:sldId id="280" r:id="rId12"/>
    <p:sldId id="274" r:id="rId13"/>
    <p:sldId id="276" r:id="rId14"/>
    <p:sldId id="277" r:id="rId15"/>
    <p:sldId id="278" r:id="rId16"/>
    <p:sldId id="285" r:id="rId17"/>
    <p:sldId id="279" r:id="rId18"/>
    <p:sldId id="281" r:id="rId19"/>
    <p:sldId id="282" r:id="rId20"/>
    <p:sldId id="286" r:id="rId21"/>
    <p:sldId id="283" r:id="rId22"/>
    <p:sldId id="28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33D8F4-D8ED-4F3A-B0DB-B729E91CA591}" type="datetimeFigureOut">
              <a:rPr lang="en-GB" smtClean="0"/>
              <a:t>05/12/2020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D68AE2-FA3B-40D0-BE1F-7930F42AD4BF}" type="slidenum">
              <a:rPr lang="en-GB" smtClean="0"/>
              <a:t>‹#›</a:t>
            </a:fld>
            <a:endParaRPr lang="en-GB"/>
          </a:p>
        </p:txBody>
      </p:sp>
    </p:spTree>
    <p:extLst>
      <p:ext uri="{BB962C8B-B14F-4D97-AF65-F5344CB8AC3E}">
        <p14:creationId xmlns:p14="http://schemas.microsoft.com/office/powerpoint/2010/main" val="3043034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2D68AE2-FA3B-40D0-BE1F-7930F42AD4BF}" type="slidenum">
              <a:rPr lang="en-GB" smtClean="0"/>
              <a:t>21</a:t>
            </a:fld>
            <a:endParaRPr lang="en-GB"/>
          </a:p>
        </p:txBody>
      </p:sp>
    </p:spTree>
    <p:extLst>
      <p:ext uri="{BB962C8B-B14F-4D97-AF65-F5344CB8AC3E}">
        <p14:creationId xmlns:p14="http://schemas.microsoft.com/office/powerpoint/2010/main" val="4181219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1AF33B-516E-4D9F-AD74-7A9FD1D165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2D245244-679B-4FAD-A5C1-47462BB314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981BECD3-3A68-4FD4-8E49-1BD72306075D}"/>
              </a:ext>
            </a:extLst>
          </p:cNvPr>
          <p:cNvSpPr>
            <a:spLocks noGrp="1"/>
          </p:cNvSpPr>
          <p:nvPr>
            <p:ph type="dt" sz="half" idx="10"/>
          </p:nvPr>
        </p:nvSpPr>
        <p:spPr/>
        <p:txBody>
          <a:bodyPr/>
          <a:lstStyle/>
          <a:p>
            <a:fld id="{07447E87-4816-48D8-94E1-51BC046A4EEB}" type="datetimeFigureOut">
              <a:rPr lang="en-GB" smtClean="0"/>
              <a:t>05/12/2020</a:t>
            </a:fld>
            <a:endParaRPr lang="en-GB"/>
          </a:p>
        </p:txBody>
      </p:sp>
      <p:sp>
        <p:nvSpPr>
          <p:cNvPr id="5" name="Footer Placeholder 4">
            <a:extLst>
              <a:ext uri="{FF2B5EF4-FFF2-40B4-BE49-F238E27FC236}">
                <a16:creationId xmlns="" xmlns:a16="http://schemas.microsoft.com/office/drawing/2014/main" id="{FC76817F-AD7A-49E9-A7F6-EF4BD5443E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AB05A629-D8CF-4989-ADAB-5926EBA72D0D}"/>
              </a:ext>
            </a:extLst>
          </p:cNvPr>
          <p:cNvSpPr>
            <a:spLocks noGrp="1"/>
          </p:cNvSpPr>
          <p:nvPr>
            <p:ph type="sldNum" sz="quarter" idx="12"/>
          </p:nvPr>
        </p:nvSpPr>
        <p:spPr/>
        <p:txBody>
          <a:bodyPr/>
          <a:lstStyle/>
          <a:p>
            <a:fld id="{0BDED9F4-BEAA-418B-B0A2-8A63BACB33AA}" type="slidenum">
              <a:rPr lang="en-GB" smtClean="0"/>
              <a:t>‹#›</a:t>
            </a:fld>
            <a:endParaRPr lang="en-GB"/>
          </a:p>
        </p:txBody>
      </p:sp>
    </p:spTree>
    <p:extLst>
      <p:ext uri="{BB962C8B-B14F-4D97-AF65-F5344CB8AC3E}">
        <p14:creationId xmlns:p14="http://schemas.microsoft.com/office/powerpoint/2010/main" val="165070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54D2CD-7796-4062-A34A-F60055616DD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E45CA35F-2316-4312-A060-C9E8B517D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745AD364-9C40-4BFA-A7AD-A26C389ECF11}"/>
              </a:ext>
            </a:extLst>
          </p:cNvPr>
          <p:cNvSpPr>
            <a:spLocks noGrp="1"/>
          </p:cNvSpPr>
          <p:nvPr>
            <p:ph type="dt" sz="half" idx="10"/>
          </p:nvPr>
        </p:nvSpPr>
        <p:spPr/>
        <p:txBody>
          <a:bodyPr/>
          <a:lstStyle/>
          <a:p>
            <a:fld id="{07447E87-4816-48D8-94E1-51BC046A4EEB}" type="datetimeFigureOut">
              <a:rPr lang="en-GB" smtClean="0"/>
              <a:t>05/12/2020</a:t>
            </a:fld>
            <a:endParaRPr lang="en-GB"/>
          </a:p>
        </p:txBody>
      </p:sp>
      <p:sp>
        <p:nvSpPr>
          <p:cNvPr id="5" name="Footer Placeholder 4">
            <a:extLst>
              <a:ext uri="{FF2B5EF4-FFF2-40B4-BE49-F238E27FC236}">
                <a16:creationId xmlns="" xmlns:a16="http://schemas.microsoft.com/office/drawing/2014/main" id="{813F2C89-D3AA-4D1F-B638-39EF2CC60E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0D0C7533-C7CB-4B96-889D-4DE87AB8CC23}"/>
              </a:ext>
            </a:extLst>
          </p:cNvPr>
          <p:cNvSpPr>
            <a:spLocks noGrp="1"/>
          </p:cNvSpPr>
          <p:nvPr>
            <p:ph type="sldNum" sz="quarter" idx="12"/>
          </p:nvPr>
        </p:nvSpPr>
        <p:spPr/>
        <p:txBody>
          <a:bodyPr/>
          <a:lstStyle/>
          <a:p>
            <a:fld id="{0BDED9F4-BEAA-418B-B0A2-8A63BACB33AA}" type="slidenum">
              <a:rPr lang="en-GB" smtClean="0"/>
              <a:t>‹#›</a:t>
            </a:fld>
            <a:endParaRPr lang="en-GB"/>
          </a:p>
        </p:txBody>
      </p:sp>
    </p:spTree>
    <p:extLst>
      <p:ext uri="{BB962C8B-B14F-4D97-AF65-F5344CB8AC3E}">
        <p14:creationId xmlns:p14="http://schemas.microsoft.com/office/powerpoint/2010/main" val="2776350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FB08766-BB8D-4A88-AC0A-5BB8CCB76F8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76338C8F-9C37-400A-8B3F-8F5D749AB5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8678CD3A-A50A-4951-B437-A36BEF4A03CB}"/>
              </a:ext>
            </a:extLst>
          </p:cNvPr>
          <p:cNvSpPr>
            <a:spLocks noGrp="1"/>
          </p:cNvSpPr>
          <p:nvPr>
            <p:ph type="dt" sz="half" idx="10"/>
          </p:nvPr>
        </p:nvSpPr>
        <p:spPr/>
        <p:txBody>
          <a:bodyPr/>
          <a:lstStyle/>
          <a:p>
            <a:fld id="{07447E87-4816-48D8-94E1-51BC046A4EEB}" type="datetimeFigureOut">
              <a:rPr lang="en-GB" smtClean="0"/>
              <a:t>05/12/2020</a:t>
            </a:fld>
            <a:endParaRPr lang="en-GB"/>
          </a:p>
        </p:txBody>
      </p:sp>
      <p:sp>
        <p:nvSpPr>
          <p:cNvPr id="5" name="Footer Placeholder 4">
            <a:extLst>
              <a:ext uri="{FF2B5EF4-FFF2-40B4-BE49-F238E27FC236}">
                <a16:creationId xmlns="" xmlns:a16="http://schemas.microsoft.com/office/drawing/2014/main" id="{A369656A-39F0-410A-8D9D-6881F7E956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8A2A8B88-0525-4D1C-AF48-E0987F11B24C}"/>
              </a:ext>
            </a:extLst>
          </p:cNvPr>
          <p:cNvSpPr>
            <a:spLocks noGrp="1"/>
          </p:cNvSpPr>
          <p:nvPr>
            <p:ph type="sldNum" sz="quarter" idx="12"/>
          </p:nvPr>
        </p:nvSpPr>
        <p:spPr/>
        <p:txBody>
          <a:bodyPr/>
          <a:lstStyle/>
          <a:p>
            <a:fld id="{0BDED9F4-BEAA-418B-B0A2-8A63BACB33AA}" type="slidenum">
              <a:rPr lang="en-GB" smtClean="0"/>
              <a:t>‹#›</a:t>
            </a:fld>
            <a:endParaRPr lang="en-GB"/>
          </a:p>
        </p:txBody>
      </p:sp>
    </p:spTree>
    <p:extLst>
      <p:ext uri="{BB962C8B-B14F-4D97-AF65-F5344CB8AC3E}">
        <p14:creationId xmlns:p14="http://schemas.microsoft.com/office/powerpoint/2010/main" val="318836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DAAB01-624F-419F-9B44-DCD5A41DD1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627E93C2-DFA6-4238-895A-B306FD27252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B427F1DE-E9DD-438E-A80F-DD605BCF90F2}"/>
              </a:ext>
            </a:extLst>
          </p:cNvPr>
          <p:cNvSpPr>
            <a:spLocks noGrp="1"/>
          </p:cNvSpPr>
          <p:nvPr>
            <p:ph type="dt" sz="half" idx="10"/>
          </p:nvPr>
        </p:nvSpPr>
        <p:spPr/>
        <p:txBody>
          <a:bodyPr/>
          <a:lstStyle/>
          <a:p>
            <a:fld id="{07447E87-4816-48D8-94E1-51BC046A4EEB}" type="datetimeFigureOut">
              <a:rPr lang="en-GB" smtClean="0"/>
              <a:t>05/12/2020</a:t>
            </a:fld>
            <a:endParaRPr lang="en-GB"/>
          </a:p>
        </p:txBody>
      </p:sp>
      <p:sp>
        <p:nvSpPr>
          <p:cNvPr id="5" name="Footer Placeholder 4">
            <a:extLst>
              <a:ext uri="{FF2B5EF4-FFF2-40B4-BE49-F238E27FC236}">
                <a16:creationId xmlns="" xmlns:a16="http://schemas.microsoft.com/office/drawing/2014/main" id="{20574660-3410-4F4F-99F5-FCE72D2BC3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9A648B61-921E-4C51-AFAE-53E0E06C10D5}"/>
              </a:ext>
            </a:extLst>
          </p:cNvPr>
          <p:cNvSpPr>
            <a:spLocks noGrp="1"/>
          </p:cNvSpPr>
          <p:nvPr>
            <p:ph type="sldNum" sz="quarter" idx="12"/>
          </p:nvPr>
        </p:nvSpPr>
        <p:spPr/>
        <p:txBody>
          <a:bodyPr/>
          <a:lstStyle/>
          <a:p>
            <a:fld id="{0BDED9F4-BEAA-418B-B0A2-8A63BACB33AA}" type="slidenum">
              <a:rPr lang="en-GB" smtClean="0"/>
              <a:t>‹#›</a:t>
            </a:fld>
            <a:endParaRPr lang="en-GB"/>
          </a:p>
        </p:txBody>
      </p:sp>
    </p:spTree>
    <p:extLst>
      <p:ext uri="{BB962C8B-B14F-4D97-AF65-F5344CB8AC3E}">
        <p14:creationId xmlns:p14="http://schemas.microsoft.com/office/powerpoint/2010/main" val="3746704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2CCDFA-6FA6-43BB-92DC-0C875BE5381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D03EA5B9-CF23-4C02-93A6-7CD7A59194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D870E680-E8EB-40C1-A620-4B7F63A81B08}"/>
              </a:ext>
            </a:extLst>
          </p:cNvPr>
          <p:cNvSpPr>
            <a:spLocks noGrp="1"/>
          </p:cNvSpPr>
          <p:nvPr>
            <p:ph type="dt" sz="half" idx="10"/>
          </p:nvPr>
        </p:nvSpPr>
        <p:spPr/>
        <p:txBody>
          <a:bodyPr/>
          <a:lstStyle/>
          <a:p>
            <a:fld id="{07447E87-4816-48D8-94E1-51BC046A4EEB}" type="datetimeFigureOut">
              <a:rPr lang="en-GB" smtClean="0"/>
              <a:t>05/12/2020</a:t>
            </a:fld>
            <a:endParaRPr lang="en-GB"/>
          </a:p>
        </p:txBody>
      </p:sp>
      <p:sp>
        <p:nvSpPr>
          <p:cNvPr id="5" name="Footer Placeholder 4">
            <a:extLst>
              <a:ext uri="{FF2B5EF4-FFF2-40B4-BE49-F238E27FC236}">
                <a16:creationId xmlns="" xmlns:a16="http://schemas.microsoft.com/office/drawing/2014/main" id="{C90D7363-AE81-4F96-AA26-46CE37D1A7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D3D01127-C52A-4360-B415-4161AC0C0BC0}"/>
              </a:ext>
            </a:extLst>
          </p:cNvPr>
          <p:cNvSpPr>
            <a:spLocks noGrp="1"/>
          </p:cNvSpPr>
          <p:nvPr>
            <p:ph type="sldNum" sz="quarter" idx="12"/>
          </p:nvPr>
        </p:nvSpPr>
        <p:spPr/>
        <p:txBody>
          <a:bodyPr/>
          <a:lstStyle/>
          <a:p>
            <a:fld id="{0BDED9F4-BEAA-418B-B0A2-8A63BACB33AA}" type="slidenum">
              <a:rPr lang="en-GB" smtClean="0"/>
              <a:t>‹#›</a:t>
            </a:fld>
            <a:endParaRPr lang="en-GB"/>
          </a:p>
        </p:txBody>
      </p:sp>
    </p:spTree>
    <p:extLst>
      <p:ext uri="{BB962C8B-B14F-4D97-AF65-F5344CB8AC3E}">
        <p14:creationId xmlns:p14="http://schemas.microsoft.com/office/powerpoint/2010/main" val="4064650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0780AB-8115-4A45-8B36-B8485CB8E1D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CF71258F-D362-4C54-BE8A-4FD4370EE6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08AE5367-7DDC-4798-B31E-C241A65DB1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8383DFED-2DFF-4C9C-9D7F-7EA752EF31B7}"/>
              </a:ext>
            </a:extLst>
          </p:cNvPr>
          <p:cNvSpPr>
            <a:spLocks noGrp="1"/>
          </p:cNvSpPr>
          <p:nvPr>
            <p:ph type="dt" sz="half" idx="10"/>
          </p:nvPr>
        </p:nvSpPr>
        <p:spPr/>
        <p:txBody>
          <a:bodyPr/>
          <a:lstStyle/>
          <a:p>
            <a:fld id="{07447E87-4816-48D8-94E1-51BC046A4EEB}" type="datetimeFigureOut">
              <a:rPr lang="en-GB" smtClean="0"/>
              <a:t>05/12/2020</a:t>
            </a:fld>
            <a:endParaRPr lang="en-GB"/>
          </a:p>
        </p:txBody>
      </p:sp>
      <p:sp>
        <p:nvSpPr>
          <p:cNvPr id="6" name="Footer Placeholder 5">
            <a:extLst>
              <a:ext uri="{FF2B5EF4-FFF2-40B4-BE49-F238E27FC236}">
                <a16:creationId xmlns="" xmlns:a16="http://schemas.microsoft.com/office/drawing/2014/main" id="{83009C31-B337-4732-A5C9-614658CB413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6E1915F0-6C37-49B1-A64E-B2FCD20926DC}"/>
              </a:ext>
            </a:extLst>
          </p:cNvPr>
          <p:cNvSpPr>
            <a:spLocks noGrp="1"/>
          </p:cNvSpPr>
          <p:nvPr>
            <p:ph type="sldNum" sz="quarter" idx="12"/>
          </p:nvPr>
        </p:nvSpPr>
        <p:spPr/>
        <p:txBody>
          <a:bodyPr/>
          <a:lstStyle/>
          <a:p>
            <a:fld id="{0BDED9F4-BEAA-418B-B0A2-8A63BACB33AA}" type="slidenum">
              <a:rPr lang="en-GB" smtClean="0"/>
              <a:t>‹#›</a:t>
            </a:fld>
            <a:endParaRPr lang="en-GB"/>
          </a:p>
        </p:txBody>
      </p:sp>
    </p:spTree>
    <p:extLst>
      <p:ext uri="{BB962C8B-B14F-4D97-AF65-F5344CB8AC3E}">
        <p14:creationId xmlns:p14="http://schemas.microsoft.com/office/powerpoint/2010/main" val="2293146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B486CF-1B7B-4E1C-94BC-98B635B4812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6D39E7B6-ED35-425D-A8ED-6670CAB1EF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22BAB8AF-A859-4FF5-ACB3-5CB53DBA05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E453DF89-B608-4507-BB7E-D656539CA8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7FA7F98C-6774-4807-8FE4-47F8679F9F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F9EF3740-4C42-415D-8762-C749F6E0C5D4}"/>
              </a:ext>
            </a:extLst>
          </p:cNvPr>
          <p:cNvSpPr>
            <a:spLocks noGrp="1"/>
          </p:cNvSpPr>
          <p:nvPr>
            <p:ph type="dt" sz="half" idx="10"/>
          </p:nvPr>
        </p:nvSpPr>
        <p:spPr/>
        <p:txBody>
          <a:bodyPr/>
          <a:lstStyle/>
          <a:p>
            <a:fld id="{07447E87-4816-48D8-94E1-51BC046A4EEB}" type="datetimeFigureOut">
              <a:rPr lang="en-GB" smtClean="0"/>
              <a:t>05/12/2020</a:t>
            </a:fld>
            <a:endParaRPr lang="en-GB"/>
          </a:p>
        </p:txBody>
      </p:sp>
      <p:sp>
        <p:nvSpPr>
          <p:cNvPr id="8" name="Footer Placeholder 7">
            <a:extLst>
              <a:ext uri="{FF2B5EF4-FFF2-40B4-BE49-F238E27FC236}">
                <a16:creationId xmlns="" xmlns:a16="http://schemas.microsoft.com/office/drawing/2014/main" id="{3A2A145C-B5E5-4BF0-876C-52CDC8E24ED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EF0241B2-B575-4D98-822D-4A9F26C9304F}"/>
              </a:ext>
            </a:extLst>
          </p:cNvPr>
          <p:cNvSpPr>
            <a:spLocks noGrp="1"/>
          </p:cNvSpPr>
          <p:nvPr>
            <p:ph type="sldNum" sz="quarter" idx="12"/>
          </p:nvPr>
        </p:nvSpPr>
        <p:spPr/>
        <p:txBody>
          <a:bodyPr/>
          <a:lstStyle/>
          <a:p>
            <a:fld id="{0BDED9F4-BEAA-418B-B0A2-8A63BACB33AA}" type="slidenum">
              <a:rPr lang="en-GB" smtClean="0"/>
              <a:t>‹#›</a:t>
            </a:fld>
            <a:endParaRPr lang="en-GB"/>
          </a:p>
        </p:txBody>
      </p:sp>
    </p:spTree>
    <p:extLst>
      <p:ext uri="{BB962C8B-B14F-4D97-AF65-F5344CB8AC3E}">
        <p14:creationId xmlns:p14="http://schemas.microsoft.com/office/powerpoint/2010/main" val="633802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BA50FD9-9912-4165-BD1F-55D469C8C91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71D0E183-F85F-4D2E-B9AB-1C2FBEB616A3}"/>
              </a:ext>
            </a:extLst>
          </p:cNvPr>
          <p:cNvSpPr>
            <a:spLocks noGrp="1"/>
          </p:cNvSpPr>
          <p:nvPr>
            <p:ph type="dt" sz="half" idx="10"/>
          </p:nvPr>
        </p:nvSpPr>
        <p:spPr/>
        <p:txBody>
          <a:bodyPr/>
          <a:lstStyle/>
          <a:p>
            <a:fld id="{07447E87-4816-48D8-94E1-51BC046A4EEB}" type="datetimeFigureOut">
              <a:rPr lang="en-GB" smtClean="0"/>
              <a:t>05/12/2020</a:t>
            </a:fld>
            <a:endParaRPr lang="en-GB"/>
          </a:p>
        </p:txBody>
      </p:sp>
      <p:sp>
        <p:nvSpPr>
          <p:cNvPr id="4" name="Footer Placeholder 3">
            <a:extLst>
              <a:ext uri="{FF2B5EF4-FFF2-40B4-BE49-F238E27FC236}">
                <a16:creationId xmlns="" xmlns:a16="http://schemas.microsoft.com/office/drawing/2014/main" id="{B6F78DD4-58BB-435E-8C46-257999F0136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DB90D27E-1456-4660-ACE2-EF6C81F2FC4D}"/>
              </a:ext>
            </a:extLst>
          </p:cNvPr>
          <p:cNvSpPr>
            <a:spLocks noGrp="1"/>
          </p:cNvSpPr>
          <p:nvPr>
            <p:ph type="sldNum" sz="quarter" idx="12"/>
          </p:nvPr>
        </p:nvSpPr>
        <p:spPr/>
        <p:txBody>
          <a:bodyPr/>
          <a:lstStyle/>
          <a:p>
            <a:fld id="{0BDED9F4-BEAA-418B-B0A2-8A63BACB33AA}" type="slidenum">
              <a:rPr lang="en-GB" smtClean="0"/>
              <a:t>‹#›</a:t>
            </a:fld>
            <a:endParaRPr lang="en-GB"/>
          </a:p>
        </p:txBody>
      </p:sp>
    </p:spTree>
    <p:extLst>
      <p:ext uri="{BB962C8B-B14F-4D97-AF65-F5344CB8AC3E}">
        <p14:creationId xmlns:p14="http://schemas.microsoft.com/office/powerpoint/2010/main" val="4063363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7BBE308B-4EF8-4D7D-B117-8EF91D850CF7}"/>
              </a:ext>
            </a:extLst>
          </p:cNvPr>
          <p:cNvSpPr>
            <a:spLocks noGrp="1"/>
          </p:cNvSpPr>
          <p:nvPr>
            <p:ph type="dt" sz="half" idx="10"/>
          </p:nvPr>
        </p:nvSpPr>
        <p:spPr/>
        <p:txBody>
          <a:bodyPr/>
          <a:lstStyle/>
          <a:p>
            <a:fld id="{07447E87-4816-48D8-94E1-51BC046A4EEB}" type="datetimeFigureOut">
              <a:rPr lang="en-GB" smtClean="0"/>
              <a:t>05/12/2020</a:t>
            </a:fld>
            <a:endParaRPr lang="en-GB"/>
          </a:p>
        </p:txBody>
      </p:sp>
      <p:sp>
        <p:nvSpPr>
          <p:cNvPr id="3" name="Footer Placeholder 2">
            <a:extLst>
              <a:ext uri="{FF2B5EF4-FFF2-40B4-BE49-F238E27FC236}">
                <a16:creationId xmlns="" xmlns:a16="http://schemas.microsoft.com/office/drawing/2014/main" id="{BD37F450-A8A8-4F16-8EC9-343BF417EA8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7E3EA12C-C81A-4795-B605-9592CD35EAE3}"/>
              </a:ext>
            </a:extLst>
          </p:cNvPr>
          <p:cNvSpPr>
            <a:spLocks noGrp="1"/>
          </p:cNvSpPr>
          <p:nvPr>
            <p:ph type="sldNum" sz="quarter" idx="12"/>
          </p:nvPr>
        </p:nvSpPr>
        <p:spPr/>
        <p:txBody>
          <a:bodyPr/>
          <a:lstStyle/>
          <a:p>
            <a:fld id="{0BDED9F4-BEAA-418B-B0A2-8A63BACB33AA}" type="slidenum">
              <a:rPr lang="en-GB" smtClean="0"/>
              <a:t>‹#›</a:t>
            </a:fld>
            <a:endParaRPr lang="en-GB"/>
          </a:p>
        </p:txBody>
      </p:sp>
    </p:spTree>
    <p:extLst>
      <p:ext uri="{BB962C8B-B14F-4D97-AF65-F5344CB8AC3E}">
        <p14:creationId xmlns:p14="http://schemas.microsoft.com/office/powerpoint/2010/main" val="284170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47EFDC-C384-4C16-BAEB-7B2E94DB5C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7CDBFD56-B610-4F5F-9D62-D1B6ABC674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014B04EA-A20A-48B6-8DF6-864E5B722B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0A17B8BE-803D-4B1D-8F55-2F5A4FAFBF67}"/>
              </a:ext>
            </a:extLst>
          </p:cNvPr>
          <p:cNvSpPr>
            <a:spLocks noGrp="1"/>
          </p:cNvSpPr>
          <p:nvPr>
            <p:ph type="dt" sz="half" idx="10"/>
          </p:nvPr>
        </p:nvSpPr>
        <p:spPr/>
        <p:txBody>
          <a:bodyPr/>
          <a:lstStyle/>
          <a:p>
            <a:fld id="{07447E87-4816-48D8-94E1-51BC046A4EEB}" type="datetimeFigureOut">
              <a:rPr lang="en-GB" smtClean="0"/>
              <a:t>05/12/2020</a:t>
            </a:fld>
            <a:endParaRPr lang="en-GB"/>
          </a:p>
        </p:txBody>
      </p:sp>
      <p:sp>
        <p:nvSpPr>
          <p:cNvPr id="6" name="Footer Placeholder 5">
            <a:extLst>
              <a:ext uri="{FF2B5EF4-FFF2-40B4-BE49-F238E27FC236}">
                <a16:creationId xmlns="" xmlns:a16="http://schemas.microsoft.com/office/drawing/2014/main" id="{B98427E8-3039-49FC-A1A1-14137783DE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C4AF8C53-FFA5-480A-A3DA-67881FE28805}"/>
              </a:ext>
            </a:extLst>
          </p:cNvPr>
          <p:cNvSpPr>
            <a:spLocks noGrp="1"/>
          </p:cNvSpPr>
          <p:nvPr>
            <p:ph type="sldNum" sz="quarter" idx="12"/>
          </p:nvPr>
        </p:nvSpPr>
        <p:spPr/>
        <p:txBody>
          <a:bodyPr/>
          <a:lstStyle/>
          <a:p>
            <a:fld id="{0BDED9F4-BEAA-418B-B0A2-8A63BACB33AA}" type="slidenum">
              <a:rPr lang="en-GB" smtClean="0"/>
              <a:t>‹#›</a:t>
            </a:fld>
            <a:endParaRPr lang="en-GB"/>
          </a:p>
        </p:txBody>
      </p:sp>
    </p:spTree>
    <p:extLst>
      <p:ext uri="{BB962C8B-B14F-4D97-AF65-F5344CB8AC3E}">
        <p14:creationId xmlns:p14="http://schemas.microsoft.com/office/powerpoint/2010/main" val="1229734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D752B8-3E26-442A-86B6-B1CFBF9514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E7842F39-33F9-4326-8536-C884CF6222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39763392-B1F5-46E0-9CD2-96D2C7DFC6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C46CD255-CE34-47DA-BCD3-5EA219109948}"/>
              </a:ext>
            </a:extLst>
          </p:cNvPr>
          <p:cNvSpPr>
            <a:spLocks noGrp="1"/>
          </p:cNvSpPr>
          <p:nvPr>
            <p:ph type="dt" sz="half" idx="10"/>
          </p:nvPr>
        </p:nvSpPr>
        <p:spPr/>
        <p:txBody>
          <a:bodyPr/>
          <a:lstStyle/>
          <a:p>
            <a:fld id="{07447E87-4816-48D8-94E1-51BC046A4EEB}" type="datetimeFigureOut">
              <a:rPr lang="en-GB" smtClean="0"/>
              <a:t>05/12/2020</a:t>
            </a:fld>
            <a:endParaRPr lang="en-GB"/>
          </a:p>
        </p:txBody>
      </p:sp>
      <p:sp>
        <p:nvSpPr>
          <p:cNvPr id="6" name="Footer Placeholder 5">
            <a:extLst>
              <a:ext uri="{FF2B5EF4-FFF2-40B4-BE49-F238E27FC236}">
                <a16:creationId xmlns="" xmlns:a16="http://schemas.microsoft.com/office/drawing/2014/main" id="{C4FE8ACD-2418-4ABC-B66F-1C875DAEF79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E5D260D8-FE85-4E14-9C4F-A0E07BB3E12E}"/>
              </a:ext>
            </a:extLst>
          </p:cNvPr>
          <p:cNvSpPr>
            <a:spLocks noGrp="1"/>
          </p:cNvSpPr>
          <p:nvPr>
            <p:ph type="sldNum" sz="quarter" idx="12"/>
          </p:nvPr>
        </p:nvSpPr>
        <p:spPr/>
        <p:txBody>
          <a:bodyPr/>
          <a:lstStyle/>
          <a:p>
            <a:fld id="{0BDED9F4-BEAA-418B-B0A2-8A63BACB33AA}" type="slidenum">
              <a:rPr lang="en-GB" smtClean="0"/>
              <a:t>‹#›</a:t>
            </a:fld>
            <a:endParaRPr lang="en-GB"/>
          </a:p>
        </p:txBody>
      </p:sp>
    </p:spTree>
    <p:extLst>
      <p:ext uri="{BB962C8B-B14F-4D97-AF65-F5344CB8AC3E}">
        <p14:creationId xmlns:p14="http://schemas.microsoft.com/office/powerpoint/2010/main" val="2096861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D0EA484D-4EAE-4D98-AA94-41234DC86C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C93E095C-725F-46C4-8BB2-CE622CBA52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393BDEA4-1E69-44AB-9DF8-4C9ABA4733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447E87-4816-48D8-94E1-51BC046A4EEB}" type="datetimeFigureOut">
              <a:rPr lang="en-GB" smtClean="0"/>
              <a:t>05/12/2020</a:t>
            </a:fld>
            <a:endParaRPr lang="en-GB"/>
          </a:p>
        </p:txBody>
      </p:sp>
      <p:sp>
        <p:nvSpPr>
          <p:cNvPr id="5" name="Footer Placeholder 4">
            <a:extLst>
              <a:ext uri="{FF2B5EF4-FFF2-40B4-BE49-F238E27FC236}">
                <a16:creationId xmlns="" xmlns:a16="http://schemas.microsoft.com/office/drawing/2014/main" id="{8BB79EAD-3C4B-41FF-9299-EA3858F311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A445AEAB-D780-41B1-BA6A-65A603BF5E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ED9F4-BEAA-418B-B0A2-8A63BACB33AA}" type="slidenum">
              <a:rPr lang="en-GB" smtClean="0"/>
              <a:t>‹#›</a:t>
            </a:fld>
            <a:endParaRPr lang="en-GB"/>
          </a:p>
        </p:txBody>
      </p:sp>
    </p:spTree>
    <p:extLst>
      <p:ext uri="{BB962C8B-B14F-4D97-AF65-F5344CB8AC3E}">
        <p14:creationId xmlns:p14="http://schemas.microsoft.com/office/powerpoint/2010/main" val="3672214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developer.android.com/resources/community-group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a:off x="1690220" y="6155752"/>
            <a:ext cx="8820472" cy="0"/>
          </a:xfrm>
          <a:prstGeom prst="line">
            <a:avLst/>
          </a:prstGeom>
        </p:spPr>
        <p:style>
          <a:lnRef idx="3">
            <a:schemeClr val="accent2"/>
          </a:lnRef>
          <a:fillRef idx="0">
            <a:schemeClr val="accent2"/>
          </a:fillRef>
          <a:effectRef idx="2">
            <a:schemeClr val="accent2"/>
          </a:effectRef>
          <a:fontRef idx="minor">
            <a:schemeClr val="tx1"/>
          </a:fontRef>
        </p:style>
      </p:cxnSp>
      <p:pic>
        <p:nvPicPr>
          <p:cNvPr id="7" name="Picture 6">
            <a:extLst>
              <a:ext uri="{FF2B5EF4-FFF2-40B4-BE49-F238E27FC236}">
                <a16:creationId xmlns="" xmlns:a16="http://schemas.microsoft.com/office/drawing/2014/main" id="{D27E1DC7-7FD9-40F2-9DB6-B3B568B0E83A}"/>
              </a:ext>
            </a:extLst>
          </p:cNvPr>
          <p:cNvPicPr>
            <a:picLocks noChangeAspect="1"/>
          </p:cNvPicPr>
          <p:nvPr/>
        </p:nvPicPr>
        <p:blipFill>
          <a:blip r:embed="rId2"/>
          <a:stretch>
            <a:fillRect/>
          </a:stretch>
        </p:blipFill>
        <p:spPr>
          <a:xfrm>
            <a:off x="0" y="1"/>
            <a:ext cx="12191999" cy="1772811"/>
          </a:xfrm>
          <a:prstGeom prst="rect">
            <a:avLst/>
          </a:prstGeom>
        </p:spPr>
      </p:pic>
      <p:pic>
        <p:nvPicPr>
          <p:cNvPr id="9" name="Picture 8">
            <a:extLst>
              <a:ext uri="{FF2B5EF4-FFF2-40B4-BE49-F238E27FC236}">
                <a16:creationId xmlns="" xmlns:a16="http://schemas.microsoft.com/office/drawing/2014/main" id="{36821E12-C0C8-4894-BF0D-E5B9DB1D77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37856"/>
            <a:ext cx="1728788" cy="1720144"/>
          </a:xfrm>
          <a:prstGeom prst="ellipse">
            <a:avLst/>
          </a:prstGeom>
          <a:ln>
            <a:noFill/>
          </a:ln>
          <a:effectLst>
            <a:softEdge rad="112500"/>
          </a:effectLst>
        </p:spPr>
      </p:pic>
      <p:sp>
        <p:nvSpPr>
          <p:cNvPr id="12" name="Title 1">
            <a:extLst>
              <a:ext uri="{FF2B5EF4-FFF2-40B4-BE49-F238E27FC236}">
                <a16:creationId xmlns="" xmlns:a16="http://schemas.microsoft.com/office/drawing/2014/main" id="{78195335-6442-4977-8E42-E418CB96F883}"/>
              </a:ext>
            </a:extLst>
          </p:cNvPr>
          <p:cNvSpPr>
            <a:spLocks noGrp="1"/>
          </p:cNvSpPr>
          <p:nvPr>
            <p:ph type="ctrTitle"/>
          </p:nvPr>
        </p:nvSpPr>
        <p:spPr>
          <a:xfrm>
            <a:off x="2928401" y="2489984"/>
            <a:ext cx="8574622" cy="1506283"/>
          </a:xfrm>
        </p:spPr>
        <p:txBody>
          <a:bodyPr/>
          <a:lstStyle/>
          <a:p>
            <a:r>
              <a:rPr lang="en-GB" dirty="0">
                <a:solidFill>
                  <a:srgbClr val="C00000"/>
                </a:solidFill>
              </a:rPr>
              <a:t>Mobile Computing</a:t>
            </a:r>
          </a:p>
        </p:txBody>
      </p:sp>
      <p:sp>
        <p:nvSpPr>
          <p:cNvPr id="13" name="Subtitle 2">
            <a:extLst>
              <a:ext uri="{FF2B5EF4-FFF2-40B4-BE49-F238E27FC236}">
                <a16:creationId xmlns="" xmlns:a16="http://schemas.microsoft.com/office/drawing/2014/main" id="{798A056B-D2C0-4172-9C6B-B6509BAA7FC2}"/>
              </a:ext>
            </a:extLst>
          </p:cNvPr>
          <p:cNvSpPr>
            <a:spLocks noGrp="1"/>
          </p:cNvSpPr>
          <p:nvPr>
            <p:ph type="subTitle" idx="1"/>
          </p:nvPr>
        </p:nvSpPr>
        <p:spPr>
          <a:xfrm>
            <a:off x="3721889" y="4413960"/>
            <a:ext cx="6987645" cy="1388534"/>
          </a:xfrm>
        </p:spPr>
        <p:txBody>
          <a:bodyPr>
            <a:normAutofit/>
          </a:bodyPr>
          <a:lstStyle/>
          <a:p>
            <a:r>
              <a:rPr lang="en-GB" sz="3600" dirty="0">
                <a:solidFill>
                  <a:srgbClr val="002060"/>
                </a:solidFill>
              </a:rPr>
              <a:t>Mobile Development</a:t>
            </a:r>
          </a:p>
          <a:p>
            <a:r>
              <a:rPr lang="en-GB" sz="3600" dirty="0">
                <a:solidFill>
                  <a:srgbClr val="002060"/>
                </a:solidFill>
              </a:rPr>
              <a:t>Introduction to Android</a:t>
            </a:r>
          </a:p>
        </p:txBody>
      </p:sp>
    </p:spTree>
    <p:extLst>
      <p:ext uri="{BB962C8B-B14F-4D97-AF65-F5344CB8AC3E}">
        <p14:creationId xmlns:p14="http://schemas.microsoft.com/office/powerpoint/2010/main" val="2356919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340E50-6A76-4316-9B8F-29B48ED135CF}"/>
              </a:ext>
            </a:extLst>
          </p:cNvPr>
          <p:cNvSpPr>
            <a:spLocks noGrp="1"/>
          </p:cNvSpPr>
          <p:nvPr>
            <p:ph type="title"/>
          </p:nvPr>
        </p:nvSpPr>
        <p:spPr>
          <a:xfrm>
            <a:off x="729018" y="147423"/>
            <a:ext cx="10515600" cy="781287"/>
          </a:xfrm>
        </p:spPr>
        <p:txBody>
          <a:bodyPr/>
          <a:lstStyle/>
          <a:p>
            <a:r>
              <a:rPr lang="en-GB" b="1" dirty="0"/>
              <a:t>Understanding the Android Software Stack</a:t>
            </a:r>
            <a:endParaRPr lang="en-GB" dirty="0"/>
          </a:p>
        </p:txBody>
      </p:sp>
      <p:sp>
        <p:nvSpPr>
          <p:cNvPr id="3" name="Content Placeholder 2">
            <a:extLst>
              <a:ext uri="{FF2B5EF4-FFF2-40B4-BE49-F238E27FC236}">
                <a16:creationId xmlns="" xmlns:a16="http://schemas.microsoft.com/office/drawing/2014/main" id="{8EBC93B9-5CDE-4499-A3DA-766E3920A74A}"/>
              </a:ext>
            </a:extLst>
          </p:cNvPr>
          <p:cNvSpPr>
            <a:spLocks noGrp="1"/>
          </p:cNvSpPr>
          <p:nvPr>
            <p:ph idx="1"/>
          </p:nvPr>
        </p:nvSpPr>
        <p:spPr>
          <a:xfrm>
            <a:off x="729018" y="928709"/>
            <a:ext cx="10989039" cy="5781867"/>
          </a:xfrm>
        </p:spPr>
        <p:txBody>
          <a:bodyPr>
            <a:noAutofit/>
          </a:bodyPr>
          <a:lstStyle/>
          <a:p>
            <a:r>
              <a:rPr lang="en-GB" sz="2200" dirty="0">
                <a:latin typeface="Times New Roman" panose="02020603050405020304" pitchFamily="18" charset="0"/>
                <a:cs typeface="Times New Roman" panose="02020603050405020304" pitchFamily="18" charset="0"/>
              </a:rPr>
              <a:t>The Android software stack is composed of the elements shown in Figure 1-1.</a:t>
            </a:r>
          </a:p>
          <a:p>
            <a:r>
              <a:rPr lang="en-GB" sz="2200" b="1" dirty="0">
                <a:solidFill>
                  <a:srgbClr val="C00000"/>
                </a:solidFill>
                <a:latin typeface="Times New Roman" panose="02020603050405020304" pitchFamily="18" charset="0"/>
                <a:cs typeface="Times New Roman" panose="02020603050405020304" pitchFamily="18" charset="0"/>
              </a:rPr>
              <a:t>Linux kernel — </a:t>
            </a:r>
            <a:r>
              <a:rPr lang="en-GB" sz="2200" dirty="0">
                <a:latin typeface="Times New Roman" panose="02020603050405020304" pitchFamily="18" charset="0"/>
                <a:cs typeface="Times New Roman" panose="02020603050405020304" pitchFamily="18" charset="0"/>
              </a:rPr>
              <a:t>Core services (including hardware drivers, process and memory management, security, network, and power management) are handled by a Linux 2.6 kernel. The kernel also provides an abstraction layer between the hardware and the remainder of the stack.</a:t>
            </a:r>
          </a:p>
          <a:p>
            <a:r>
              <a:rPr lang="en-GB" sz="2200" b="1" dirty="0">
                <a:solidFill>
                  <a:srgbClr val="C00000"/>
                </a:solidFill>
                <a:latin typeface="Times New Roman" panose="02020603050405020304" pitchFamily="18" charset="0"/>
                <a:cs typeface="Times New Roman" panose="02020603050405020304" pitchFamily="18" charset="0"/>
              </a:rPr>
              <a:t>Libraries — </a:t>
            </a:r>
            <a:r>
              <a:rPr lang="en-GB" sz="2200" dirty="0">
                <a:latin typeface="Times New Roman" panose="02020603050405020304" pitchFamily="18" charset="0"/>
                <a:cs typeface="Times New Roman" panose="02020603050405020304" pitchFamily="18" charset="0"/>
              </a:rPr>
              <a:t>Running on top of the kernel, Android includes various C/C++ core libraries such as </a:t>
            </a:r>
            <a:r>
              <a:rPr lang="en-GB" sz="2200" dirty="0" err="1">
                <a:latin typeface="Times New Roman" panose="02020603050405020304" pitchFamily="18" charset="0"/>
                <a:cs typeface="Times New Roman" panose="02020603050405020304" pitchFamily="18" charset="0"/>
              </a:rPr>
              <a:t>libc</a:t>
            </a:r>
            <a:r>
              <a:rPr lang="en-GB" sz="2200" dirty="0">
                <a:latin typeface="Times New Roman" panose="02020603050405020304" pitchFamily="18" charset="0"/>
                <a:cs typeface="Times New Roman" panose="02020603050405020304" pitchFamily="18" charset="0"/>
              </a:rPr>
              <a:t> and SSL, as well as the following:</a:t>
            </a:r>
          </a:p>
          <a:p>
            <a:pPr indent="401638"/>
            <a:r>
              <a:rPr lang="en-GB" sz="2200" dirty="0">
                <a:latin typeface="Times New Roman" panose="02020603050405020304" pitchFamily="18" charset="0"/>
                <a:cs typeface="Times New Roman" panose="02020603050405020304" pitchFamily="18" charset="0"/>
              </a:rPr>
              <a:t>A media library for playback of audio and video media</a:t>
            </a:r>
          </a:p>
          <a:p>
            <a:pPr indent="401638"/>
            <a:r>
              <a:rPr lang="en-GB" sz="2200" dirty="0">
                <a:latin typeface="Times New Roman" panose="02020603050405020304" pitchFamily="18" charset="0"/>
                <a:cs typeface="Times New Roman" panose="02020603050405020304" pitchFamily="18" charset="0"/>
              </a:rPr>
              <a:t>A surface manager to provide display management</a:t>
            </a:r>
          </a:p>
          <a:p>
            <a:pPr indent="401638"/>
            <a:r>
              <a:rPr lang="en-GB" sz="2200" dirty="0">
                <a:latin typeface="Times New Roman" panose="02020603050405020304" pitchFamily="18" charset="0"/>
                <a:cs typeface="Times New Roman" panose="02020603050405020304" pitchFamily="18" charset="0"/>
              </a:rPr>
              <a:t>Graphics libraries that include SGL and OpenGL for 2D and 3D graphics</a:t>
            </a:r>
          </a:p>
          <a:p>
            <a:pPr indent="401638"/>
            <a:r>
              <a:rPr lang="en-GB" sz="2200" dirty="0">
                <a:latin typeface="Times New Roman" panose="02020603050405020304" pitchFamily="18" charset="0"/>
                <a:cs typeface="Times New Roman" panose="02020603050405020304" pitchFamily="18" charset="0"/>
              </a:rPr>
              <a:t>SQLite for native database support</a:t>
            </a:r>
          </a:p>
          <a:p>
            <a:pPr indent="401638"/>
            <a:r>
              <a:rPr lang="en-GB" sz="2200" dirty="0">
                <a:latin typeface="Times New Roman" panose="02020603050405020304" pitchFamily="18" charset="0"/>
                <a:cs typeface="Times New Roman" panose="02020603050405020304" pitchFamily="18" charset="0"/>
              </a:rPr>
              <a:t>SSL and </a:t>
            </a:r>
            <a:r>
              <a:rPr lang="en-GB" sz="2200" dirty="0" err="1">
                <a:latin typeface="Times New Roman" panose="02020603050405020304" pitchFamily="18" charset="0"/>
                <a:cs typeface="Times New Roman" panose="02020603050405020304" pitchFamily="18" charset="0"/>
              </a:rPr>
              <a:t>WebKit</a:t>
            </a:r>
            <a:r>
              <a:rPr lang="en-GB" sz="2200" dirty="0">
                <a:latin typeface="Times New Roman" panose="02020603050405020304" pitchFamily="18" charset="0"/>
                <a:cs typeface="Times New Roman" panose="02020603050405020304" pitchFamily="18" charset="0"/>
              </a:rPr>
              <a:t> for integrated web browser and Internet security</a:t>
            </a:r>
          </a:p>
        </p:txBody>
      </p:sp>
    </p:spTree>
    <p:extLst>
      <p:ext uri="{BB962C8B-B14F-4D97-AF65-F5344CB8AC3E}">
        <p14:creationId xmlns:p14="http://schemas.microsoft.com/office/powerpoint/2010/main" val="3513937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4548E7C-FD28-44B5-8305-D3F644F3983A}"/>
              </a:ext>
            </a:extLst>
          </p:cNvPr>
          <p:cNvSpPr>
            <a:spLocks noGrp="1"/>
          </p:cNvSpPr>
          <p:nvPr>
            <p:ph idx="1"/>
          </p:nvPr>
        </p:nvSpPr>
        <p:spPr>
          <a:xfrm>
            <a:off x="616470" y="240961"/>
            <a:ext cx="10959059" cy="5772229"/>
          </a:xfrm>
        </p:spPr>
        <p:txBody>
          <a:bodyPr>
            <a:normAutofit fontScale="85000" lnSpcReduction="20000"/>
          </a:bodyPr>
          <a:lstStyle/>
          <a:p>
            <a:r>
              <a:rPr lang="en-GB" b="1" dirty="0">
                <a:solidFill>
                  <a:srgbClr val="C00000"/>
                </a:solidFill>
                <a:latin typeface="Times New Roman" panose="02020603050405020304" pitchFamily="18" charset="0"/>
                <a:cs typeface="Times New Roman" panose="02020603050405020304" pitchFamily="18" charset="0"/>
              </a:rPr>
              <a:t>Android run time — </a:t>
            </a:r>
            <a:r>
              <a:rPr lang="en-GB" dirty="0">
                <a:latin typeface="Times New Roman" panose="02020603050405020304" pitchFamily="18" charset="0"/>
                <a:cs typeface="Times New Roman" panose="02020603050405020304" pitchFamily="18" charset="0"/>
              </a:rPr>
              <a:t>The run time is what makes an Android phone an Android phone rather than a mobile Linux implementation. Including the core libraries and the Dalvik VM, the Android run time is the engine that powers your applications and, along with the libraries, forms the basis for the application framework.</a:t>
            </a:r>
          </a:p>
          <a:p>
            <a:r>
              <a:rPr lang="en-GB" b="1" dirty="0">
                <a:solidFill>
                  <a:srgbClr val="C00000"/>
                </a:solidFill>
                <a:latin typeface="Times New Roman" panose="02020603050405020304" pitchFamily="18" charset="0"/>
                <a:cs typeface="Times New Roman" panose="02020603050405020304" pitchFamily="18" charset="0"/>
              </a:rPr>
              <a:t>Core libraries — </a:t>
            </a:r>
            <a:r>
              <a:rPr lang="en-GB" dirty="0">
                <a:latin typeface="Times New Roman" panose="02020603050405020304" pitchFamily="18" charset="0"/>
                <a:cs typeface="Times New Roman" panose="02020603050405020304" pitchFamily="18" charset="0"/>
              </a:rPr>
              <a:t>Although most Android application development is written using the Java language, Dalvik is not a Java VM. The core Android libraries provide most of the functionality available in the core Java libraries, as well as the Android specific libraries.</a:t>
            </a:r>
          </a:p>
          <a:p>
            <a:r>
              <a:rPr lang="en-GB" b="1" dirty="0">
                <a:solidFill>
                  <a:srgbClr val="C00000"/>
                </a:solidFill>
                <a:latin typeface="Times New Roman" panose="02020603050405020304" pitchFamily="18" charset="0"/>
                <a:cs typeface="Times New Roman" panose="02020603050405020304" pitchFamily="18" charset="0"/>
              </a:rPr>
              <a:t>Dalvik VM — </a:t>
            </a:r>
            <a:r>
              <a:rPr lang="en-GB" dirty="0">
                <a:latin typeface="Times New Roman" panose="02020603050405020304" pitchFamily="18" charset="0"/>
                <a:cs typeface="Times New Roman" panose="02020603050405020304" pitchFamily="18" charset="0"/>
              </a:rPr>
              <a:t>Dalvik is a register-based Virtual Machine that’s been optimized to ensure that a device can run multiple instances efficiently. It relies on the Linux kernel for threading and low-level memory management.</a:t>
            </a:r>
          </a:p>
          <a:p>
            <a:r>
              <a:rPr lang="en-GB" b="1" dirty="0">
                <a:solidFill>
                  <a:srgbClr val="C00000"/>
                </a:solidFill>
                <a:latin typeface="Times New Roman" panose="02020603050405020304" pitchFamily="18" charset="0"/>
                <a:cs typeface="Times New Roman" panose="02020603050405020304" pitchFamily="18" charset="0"/>
              </a:rPr>
              <a:t>Application framework — </a:t>
            </a:r>
            <a:r>
              <a:rPr lang="en-GB" dirty="0">
                <a:latin typeface="Times New Roman" panose="02020603050405020304" pitchFamily="18" charset="0"/>
                <a:cs typeface="Times New Roman" panose="02020603050405020304" pitchFamily="18" charset="0"/>
              </a:rPr>
              <a:t>The application framework provides the classes used to create Android applications. It also provides a generic abstraction for hardware access and manages the user interface and application resources.</a:t>
            </a:r>
          </a:p>
          <a:p>
            <a:r>
              <a:rPr lang="en-GB" b="1" dirty="0">
                <a:solidFill>
                  <a:srgbClr val="C00000"/>
                </a:solidFill>
                <a:latin typeface="Times New Roman" panose="02020603050405020304" pitchFamily="18" charset="0"/>
                <a:cs typeface="Times New Roman" panose="02020603050405020304" pitchFamily="18" charset="0"/>
              </a:rPr>
              <a:t>Application layer — </a:t>
            </a:r>
            <a:r>
              <a:rPr lang="en-GB" dirty="0">
                <a:latin typeface="Times New Roman" panose="02020603050405020304" pitchFamily="18" charset="0"/>
                <a:cs typeface="Times New Roman" panose="02020603050405020304" pitchFamily="18" charset="0"/>
              </a:rPr>
              <a:t>All applications, both native and third-party, are built on the  application layer by means of the same API libraries. The application layer runs within the Android run time, using the classes and services made available from the application framework.</a:t>
            </a:r>
          </a:p>
        </p:txBody>
      </p:sp>
    </p:spTree>
    <p:extLst>
      <p:ext uri="{BB962C8B-B14F-4D97-AF65-F5344CB8AC3E}">
        <p14:creationId xmlns:p14="http://schemas.microsoft.com/office/powerpoint/2010/main" val="668208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 xmlns:a16="http://schemas.microsoft.com/office/drawing/2014/main" id="{C2787865-6089-4284-A771-12F22F259E34}"/>
              </a:ext>
            </a:extLst>
          </p:cNvPr>
          <p:cNvSpPr>
            <a:spLocks noGrp="1"/>
          </p:cNvSpPr>
          <p:nvPr>
            <p:ph idx="1"/>
          </p:nvPr>
        </p:nvSpPr>
        <p:spPr/>
        <p:txBody>
          <a:bodyPr/>
          <a:lstStyle/>
          <a:p>
            <a:endParaRPr lang="en-GB"/>
          </a:p>
        </p:txBody>
      </p:sp>
      <p:pic>
        <p:nvPicPr>
          <p:cNvPr id="7" name="Picture 6">
            <a:extLst>
              <a:ext uri="{FF2B5EF4-FFF2-40B4-BE49-F238E27FC236}">
                <a16:creationId xmlns="" xmlns:a16="http://schemas.microsoft.com/office/drawing/2014/main" id="{48F09A8B-3025-45BA-8327-8F51BA6E0C84}"/>
              </a:ext>
            </a:extLst>
          </p:cNvPr>
          <p:cNvPicPr>
            <a:picLocks noChangeAspect="1"/>
          </p:cNvPicPr>
          <p:nvPr/>
        </p:nvPicPr>
        <p:blipFill>
          <a:blip r:embed="rId2"/>
          <a:stretch>
            <a:fillRect/>
          </a:stretch>
        </p:blipFill>
        <p:spPr>
          <a:xfrm>
            <a:off x="329784" y="0"/>
            <a:ext cx="11497455" cy="6665392"/>
          </a:xfrm>
          <a:prstGeom prst="rect">
            <a:avLst/>
          </a:prstGeom>
        </p:spPr>
      </p:pic>
    </p:spTree>
    <p:extLst>
      <p:ext uri="{BB962C8B-B14F-4D97-AF65-F5344CB8AC3E}">
        <p14:creationId xmlns:p14="http://schemas.microsoft.com/office/powerpoint/2010/main" val="3902557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8160437-A97F-43AE-A04C-0788F8E37A66}"/>
              </a:ext>
            </a:extLst>
          </p:cNvPr>
          <p:cNvSpPr>
            <a:spLocks noGrp="1"/>
          </p:cNvSpPr>
          <p:nvPr>
            <p:ph idx="1"/>
          </p:nvPr>
        </p:nvSpPr>
        <p:spPr>
          <a:xfrm>
            <a:off x="838200" y="419725"/>
            <a:ext cx="10515600" cy="5757238"/>
          </a:xfrm>
        </p:spPr>
        <p:txBody>
          <a:bodyPr>
            <a:normAutofit lnSpcReduction="10000"/>
          </a:bodyPr>
          <a:lstStyle/>
          <a:p>
            <a:r>
              <a:rPr lang="en-GB" b="1" dirty="0">
                <a:solidFill>
                  <a:srgbClr val="C00000"/>
                </a:solidFill>
                <a:latin typeface="Times New Roman" panose="02020603050405020304" pitchFamily="18" charset="0"/>
                <a:cs typeface="Times New Roman" panose="02020603050405020304" pitchFamily="18" charset="0"/>
              </a:rPr>
              <a:t>The Dalvik Virtual Machine</a:t>
            </a:r>
          </a:p>
          <a:p>
            <a:r>
              <a:rPr lang="en-GB" dirty="0">
                <a:latin typeface="Times New Roman" panose="02020603050405020304" pitchFamily="18" charset="0"/>
                <a:cs typeface="Times New Roman" panose="02020603050405020304" pitchFamily="18" charset="0"/>
              </a:rPr>
              <a:t>One of the key elements of Android is the Dalvik VM. Rather than using a traditional Java VM such as Java ME, Android uses its own custom VM designed to ensure that multiple instances run efficiently on a single device.</a:t>
            </a:r>
          </a:p>
          <a:p>
            <a:r>
              <a:rPr lang="en-GB" dirty="0">
                <a:solidFill>
                  <a:srgbClr val="C00000"/>
                </a:solidFill>
                <a:latin typeface="Times New Roman" panose="02020603050405020304" pitchFamily="18" charset="0"/>
                <a:cs typeface="Times New Roman" panose="02020603050405020304" pitchFamily="18" charset="0"/>
              </a:rPr>
              <a:t>The Dalvik VM </a:t>
            </a:r>
            <a:r>
              <a:rPr lang="en-GB" dirty="0">
                <a:latin typeface="Times New Roman" panose="02020603050405020304" pitchFamily="18" charset="0"/>
                <a:cs typeface="Times New Roman" panose="02020603050405020304" pitchFamily="18" charset="0"/>
              </a:rPr>
              <a:t>uses the device’s underlying </a:t>
            </a:r>
            <a:r>
              <a:rPr lang="en-GB" dirty="0">
                <a:solidFill>
                  <a:srgbClr val="C00000"/>
                </a:solidFill>
                <a:latin typeface="Times New Roman" panose="02020603050405020304" pitchFamily="18" charset="0"/>
                <a:cs typeface="Times New Roman" panose="02020603050405020304" pitchFamily="18" charset="0"/>
              </a:rPr>
              <a:t>Linux kernel </a:t>
            </a:r>
            <a:r>
              <a:rPr lang="en-GB" dirty="0">
                <a:latin typeface="Times New Roman" panose="02020603050405020304" pitchFamily="18" charset="0"/>
                <a:cs typeface="Times New Roman" panose="02020603050405020304" pitchFamily="18" charset="0"/>
              </a:rPr>
              <a:t>to handle </a:t>
            </a:r>
            <a:r>
              <a:rPr lang="en-GB" dirty="0">
                <a:solidFill>
                  <a:srgbClr val="C00000"/>
                </a:solidFill>
                <a:latin typeface="Times New Roman" panose="02020603050405020304" pitchFamily="18" charset="0"/>
                <a:cs typeface="Times New Roman" panose="02020603050405020304" pitchFamily="18" charset="0"/>
              </a:rPr>
              <a:t>low-level functionality</a:t>
            </a:r>
            <a:r>
              <a:rPr lang="en-GB" dirty="0">
                <a:latin typeface="Times New Roman" panose="02020603050405020304" pitchFamily="18" charset="0"/>
                <a:cs typeface="Times New Roman" panose="02020603050405020304" pitchFamily="18" charset="0"/>
              </a:rPr>
              <a:t>, including security, threading, and process and memory management. It’s also possible to write </a:t>
            </a:r>
            <a:r>
              <a:rPr lang="en-GB" dirty="0">
                <a:solidFill>
                  <a:schemeClr val="accent1"/>
                </a:solidFill>
                <a:latin typeface="Times New Roman" panose="02020603050405020304" pitchFamily="18" charset="0"/>
                <a:cs typeface="Times New Roman" panose="02020603050405020304" pitchFamily="18" charset="0"/>
              </a:rPr>
              <a:t>C/C++</a:t>
            </a:r>
            <a:r>
              <a:rPr lang="en-GB" dirty="0">
                <a:latin typeface="Times New Roman" panose="02020603050405020304" pitchFamily="18" charset="0"/>
                <a:cs typeface="Times New Roman" panose="02020603050405020304" pitchFamily="18" charset="0"/>
              </a:rPr>
              <a:t> applications that run closer to the underlying </a:t>
            </a:r>
            <a:r>
              <a:rPr lang="en-GB" dirty="0">
                <a:solidFill>
                  <a:schemeClr val="accent1"/>
                </a:solidFill>
                <a:latin typeface="Times New Roman" panose="02020603050405020304" pitchFamily="18" charset="0"/>
                <a:cs typeface="Times New Roman" panose="02020603050405020304" pitchFamily="18" charset="0"/>
              </a:rPr>
              <a:t>Linux OS</a:t>
            </a:r>
            <a:r>
              <a:rPr lang="en-GB" dirty="0">
                <a:latin typeface="Times New Roman" panose="02020603050405020304" pitchFamily="18" charset="0"/>
                <a:cs typeface="Times New Roman" panose="02020603050405020304" pitchFamily="18" charset="0"/>
              </a:rPr>
              <a:t>. Although you </a:t>
            </a:r>
            <a:r>
              <a:rPr lang="en-GB" i="1" dirty="0">
                <a:latin typeface="Times New Roman" panose="02020603050405020304" pitchFamily="18" charset="0"/>
                <a:cs typeface="Times New Roman" panose="02020603050405020304" pitchFamily="18" charset="0"/>
              </a:rPr>
              <a:t>can </a:t>
            </a:r>
            <a:r>
              <a:rPr lang="en-GB" dirty="0">
                <a:latin typeface="Times New Roman" panose="02020603050405020304" pitchFamily="18" charset="0"/>
                <a:cs typeface="Times New Roman" panose="02020603050405020304" pitchFamily="18" charset="0"/>
              </a:rPr>
              <a:t>do this, in most cases there’s no reason you should need to.</a:t>
            </a:r>
          </a:p>
          <a:p>
            <a:r>
              <a:rPr lang="en-GB" dirty="0">
                <a:latin typeface="Times New Roman" panose="02020603050405020304" pitchFamily="18" charset="0"/>
                <a:cs typeface="Times New Roman" panose="02020603050405020304" pitchFamily="18" charset="0"/>
              </a:rPr>
              <a:t>If the speed and efficiency of C/C++ is required for your application, Android provides a</a:t>
            </a:r>
            <a:r>
              <a:rPr lang="en-GB" dirty="0">
                <a:solidFill>
                  <a:srgbClr val="0070C0"/>
                </a:solidFill>
                <a:latin typeface="Times New Roman" panose="02020603050405020304" pitchFamily="18" charset="0"/>
                <a:cs typeface="Times New Roman" panose="02020603050405020304" pitchFamily="18" charset="0"/>
              </a:rPr>
              <a:t> native development kit (NDK). </a:t>
            </a:r>
            <a:r>
              <a:rPr lang="en-GB" dirty="0">
                <a:latin typeface="Times New Roman" panose="02020603050405020304" pitchFamily="18" charset="0"/>
                <a:cs typeface="Times New Roman" panose="02020603050405020304" pitchFamily="18" charset="0"/>
              </a:rPr>
              <a:t>The NDK is designed to enable you to create </a:t>
            </a:r>
            <a:r>
              <a:rPr lang="en-GB" dirty="0">
                <a:solidFill>
                  <a:schemeClr val="accent1"/>
                </a:solidFill>
                <a:latin typeface="Times New Roman" panose="02020603050405020304" pitchFamily="18" charset="0"/>
                <a:cs typeface="Times New Roman" panose="02020603050405020304" pitchFamily="18" charset="0"/>
              </a:rPr>
              <a:t>C++ </a:t>
            </a:r>
            <a:r>
              <a:rPr lang="en-GB" dirty="0">
                <a:latin typeface="Times New Roman" panose="02020603050405020304" pitchFamily="18" charset="0"/>
                <a:cs typeface="Times New Roman" panose="02020603050405020304" pitchFamily="18" charset="0"/>
              </a:rPr>
              <a:t>libraries using the </a:t>
            </a:r>
            <a:r>
              <a:rPr lang="en-GB" dirty="0" err="1">
                <a:solidFill>
                  <a:schemeClr val="accent1"/>
                </a:solidFill>
                <a:latin typeface="Times New Roman" panose="02020603050405020304" pitchFamily="18" charset="0"/>
                <a:cs typeface="Times New Roman" panose="02020603050405020304" pitchFamily="18" charset="0"/>
              </a:rPr>
              <a:t>libc</a:t>
            </a:r>
            <a:r>
              <a:rPr lang="en-GB" dirty="0">
                <a:latin typeface="Times New Roman" panose="02020603050405020304" pitchFamily="18" charset="0"/>
                <a:cs typeface="Times New Roman" panose="02020603050405020304" pitchFamily="18" charset="0"/>
              </a:rPr>
              <a:t> and </a:t>
            </a:r>
            <a:r>
              <a:rPr lang="en-GB" dirty="0" err="1">
                <a:solidFill>
                  <a:schemeClr val="accent1"/>
                </a:solidFill>
                <a:latin typeface="Times New Roman" panose="02020603050405020304" pitchFamily="18" charset="0"/>
                <a:cs typeface="Times New Roman" panose="02020603050405020304" pitchFamily="18" charset="0"/>
              </a:rPr>
              <a:t>libm</a:t>
            </a:r>
            <a:r>
              <a:rPr lang="en-GB" dirty="0">
                <a:latin typeface="Times New Roman" panose="02020603050405020304" pitchFamily="18" charset="0"/>
                <a:cs typeface="Times New Roman" panose="02020603050405020304" pitchFamily="18" charset="0"/>
              </a:rPr>
              <a:t> libraries, along with native access to OpenGL.</a:t>
            </a:r>
          </a:p>
        </p:txBody>
      </p:sp>
    </p:spTree>
    <p:extLst>
      <p:ext uri="{BB962C8B-B14F-4D97-AF65-F5344CB8AC3E}">
        <p14:creationId xmlns:p14="http://schemas.microsoft.com/office/powerpoint/2010/main" val="841892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DF3F23E-D77D-48F2-98ED-5D83F1969EC1}"/>
              </a:ext>
            </a:extLst>
          </p:cNvPr>
          <p:cNvSpPr>
            <a:spLocks noGrp="1"/>
          </p:cNvSpPr>
          <p:nvPr>
            <p:ph idx="1"/>
          </p:nvPr>
        </p:nvSpPr>
        <p:spPr>
          <a:xfrm>
            <a:off x="838200" y="704538"/>
            <a:ext cx="10515600" cy="5472425"/>
          </a:xfrm>
        </p:spPr>
        <p:txBody>
          <a:bodyPr>
            <a:normAutofit/>
          </a:bodyPr>
          <a:lstStyle/>
          <a:p>
            <a:r>
              <a:rPr lang="en-GB" dirty="0">
                <a:latin typeface="Times New Roman" panose="02020603050405020304" pitchFamily="18" charset="0"/>
                <a:cs typeface="Times New Roman" panose="02020603050405020304" pitchFamily="18" charset="0"/>
              </a:rPr>
              <a:t>All Android hardware and system service access is managed using </a:t>
            </a:r>
            <a:r>
              <a:rPr lang="en-GB" dirty="0">
                <a:solidFill>
                  <a:srgbClr val="C00000"/>
                </a:solidFill>
                <a:latin typeface="Times New Roman" panose="02020603050405020304" pitchFamily="18" charset="0"/>
                <a:cs typeface="Times New Roman" panose="02020603050405020304" pitchFamily="18" charset="0"/>
              </a:rPr>
              <a:t>Dalvik as a middle tier</a:t>
            </a:r>
            <a:r>
              <a:rPr lang="en-GB" dirty="0">
                <a:latin typeface="Times New Roman" panose="02020603050405020304" pitchFamily="18" charset="0"/>
                <a:cs typeface="Times New Roman" panose="02020603050405020304" pitchFamily="18" charset="0"/>
              </a:rPr>
              <a:t>. </a:t>
            </a:r>
          </a:p>
          <a:p>
            <a:r>
              <a:rPr lang="en-GB" dirty="0">
                <a:latin typeface="Times New Roman" panose="02020603050405020304" pitchFamily="18" charset="0"/>
                <a:cs typeface="Times New Roman" panose="02020603050405020304" pitchFamily="18" charset="0"/>
              </a:rPr>
              <a:t>By using a </a:t>
            </a:r>
            <a:r>
              <a:rPr lang="en-GB" dirty="0">
                <a:solidFill>
                  <a:srgbClr val="C00000"/>
                </a:solidFill>
                <a:latin typeface="Times New Roman" panose="02020603050405020304" pitchFamily="18" charset="0"/>
                <a:cs typeface="Times New Roman" panose="02020603050405020304" pitchFamily="18" charset="0"/>
              </a:rPr>
              <a:t>VM</a:t>
            </a:r>
            <a:r>
              <a:rPr lang="en-GB" dirty="0">
                <a:latin typeface="Times New Roman" panose="02020603050405020304" pitchFamily="18" charset="0"/>
                <a:cs typeface="Times New Roman" panose="02020603050405020304" pitchFamily="18" charset="0"/>
              </a:rPr>
              <a:t> to host application execution, developers have an abstraction layer that ensures they should never have to worry about a particular hardware implementation.</a:t>
            </a:r>
          </a:p>
          <a:p>
            <a:r>
              <a:rPr lang="en-GB" dirty="0">
                <a:latin typeface="Times New Roman" panose="02020603050405020304" pitchFamily="18" charset="0"/>
                <a:cs typeface="Times New Roman" panose="02020603050405020304" pitchFamily="18" charset="0"/>
              </a:rPr>
              <a:t>The </a:t>
            </a:r>
            <a:r>
              <a:rPr lang="en-GB" dirty="0">
                <a:solidFill>
                  <a:srgbClr val="C00000"/>
                </a:solidFill>
                <a:latin typeface="Times New Roman" panose="02020603050405020304" pitchFamily="18" charset="0"/>
                <a:cs typeface="Times New Roman" panose="02020603050405020304" pitchFamily="18" charset="0"/>
              </a:rPr>
              <a:t>Dalvik VM </a:t>
            </a:r>
            <a:r>
              <a:rPr lang="en-GB" dirty="0">
                <a:latin typeface="Times New Roman" panose="02020603050405020304" pitchFamily="18" charset="0"/>
                <a:cs typeface="Times New Roman" panose="02020603050405020304" pitchFamily="18" charset="0"/>
              </a:rPr>
              <a:t>executes </a:t>
            </a:r>
            <a:r>
              <a:rPr lang="en-GB" dirty="0">
                <a:solidFill>
                  <a:srgbClr val="C00000"/>
                </a:solidFill>
                <a:latin typeface="Times New Roman" panose="02020603050405020304" pitchFamily="18" charset="0"/>
                <a:cs typeface="Times New Roman" panose="02020603050405020304" pitchFamily="18" charset="0"/>
              </a:rPr>
              <a:t>Dalvik executable files</a:t>
            </a:r>
            <a:r>
              <a:rPr lang="en-GB" dirty="0">
                <a:latin typeface="Times New Roman" panose="02020603050405020304" pitchFamily="18" charset="0"/>
                <a:cs typeface="Times New Roman" panose="02020603050405020304" pitchFamily="18" charset="0"/>
              </a:rPr>
              <a:t>, a format optimized to ensure minimal memory footprint. You create “.</a:t>
            </a:r>
            <a:r>
              <a:rPr lang="en-GB" dirty="0" err="1">
                <a:solidFill>
                  <a:srgbClr val="C00000"/>
                </a:solidFill>
                <a:latin typeface="Times New Roman" panose="02020603050405020304" pitchFamily="18" charset="0"/>
                <a:cs typeface="Times New Roman" panose="02020603050405020304" pitchFamily="18" charset="0"/>
              </a:rPr>
              <a:t>dex</a:t>
            </a:r>
            <a:r>
              <a:rPr lang="en-GB" dirty="0">
                <a:latin typeface="Times New Roman" panose="02020603050405020304" pitchFamily="18" charset="0"/>
                <a:cs typeface="Times New Roman" panose="02020603050405020304" pitchFamily="18" charset="0"/>
              </a:rPr>
              <a:t>” executables by transforming Java language compiled classes using the tools supplied within the </a:t>
            </a:r>
            <a:r>
              <a:rPr lang="en-GB" dirty="0">
                <a:solidFill>
                  <a:srgbClr val="C00000"/>
                </a:solidFill>
                <a:latin typeface="Times New Roman" panose="02020603050405020304" pitchFamily="18" charset="0"/>
                <a:cs typeface="Times New Roman" panose="02020603050405020304" pitchFamily="18" charset="0"/>
              </a:rPr>
              <a:t>SDK</a:t>
            </a:r>
            <a:r>
              <a:rPr lang="en-GB"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77197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7E61A2F-BCB6-4762-BDD0-61DB5B5F7FF0}"/>
              </a:ext>
            </a:extLst>
          </p:cNvPr>
          <p:cNvSpPr>
            <a:spLocks noGrp="1"/>
          </p:cNvSpPr>
          <p:nvPr>
            <p:ph type="title"/>
          </p:nvPr>
        </p:nvSpPr>
        <p:spPr>
          <a:xfrm>
            <a:off x="673308" y="125283"/>
            <a:ext cx="10515600" cy="789118"/>
          </a:xfrm>
        </p:spPr>
        <p:txBody>
          <a:bodyPr/>
          <a:lstStyle/>
          <a:p>
            <a:r>
              <a:rPr lang="en-GB" b="1" dirty="0"/>
              <a:t>Android Application Architecture</a:t>
            </a:r>
            <a:endParaRPr lang="en-GB" dirty="0"/>
          </a:p>
        </p:txBody>
      </p:sp>
      <p:sp>
        <p:nvSpPr>
          <p:cNvPr id="3" name="Content Placeholder 2">
            <a:extLst>
              <a:ext uri="{FF2B5EF4-FFF2-40B4-BE49-F238E27FC236}">
                <a16:creationId xmlns="" xmlns:a16="http://schemas.microsoft.com/office/drawing/2014/main" id="{2A4CCB99-0B5C-4A27-B9B8-122B1A668CE3}"/>
              </a:ext>
            </a:extLst>
          </p:cNvPr>
          <p:cNvSpPr>
            <a:spLocks noGrp="1"/>
          </p:cNvSpPr>
          <p:nvPr>
            <p:ph idx="1"/>
          </p:nvPr>
        </p:nvSpPr>
        <p:spPr>
          <a:xfrm>
            <a:off x="344774" y="914402"/>
            <a:ext cx="11512446" cy="5621310"/>
          </a:xfrm>
        </p:spPr>
        <p:txBody>
          <a:bodyPr>
            <a:noAutofit/>
          </a:bodyPr>
          <a:lstStyle/>
          <a:p>
            <a:r>
              <a:rPr lang="en-GB" sz="2400" dirty="0">
                <a:solidFill>
                  <a:srgbClr val="C00000"/>
                </a:solidFill>
                <a:latin typeface="Times New Roman" panose="02020603050405020304" pitchFamily="18" charset="0"/>
                <a:cs typeface="Times New Roman" panose="02020603050405020304" pitchFamily="18" charset="0"/>
              </a:rPr>
              <a:t>Android’s architecture encourages component reuse</a:t>
            </a:r>
            <a:r>
              <a:rPr lang="en-GB" sz="2400" dirty="0">
                <a:latin typeface="Times New Roman" panose="02020603050405020304" pitchFamily="18" charset="0"/>
                <a:cs typeface="Times New Roman" panose="02020603050405020304" pitchFamily="18" charset="0"/>
              </a:rPr>
              <a:t>, enabling you to publish and share </a:t>
            </a:r>
            <a:r>
              <a:rPr lang="en-GB" sz="2400" dirty="0">
                <a:solidFill>
                  <a:srgbClr val="0070C0"/>
                </a:solidFill>
                <a:latin typeface="Times New Roman" panose="02020603050405020304" pitchFamily="18" charset="0"/>
                <a:cs typeface="Times New Roman" panose="02020603050405020304" pitchFamily="18" charset="0"/>
              </a:rPr>
              <a:t>Activities</a:t>
            </a:r>
            <a:r>
              <a:rPr lang="en-GB" sz="2400" dirty="0">
                <a:latin typeface="Times New Roman" panose="02020603050405020304" pitchFamily="18" charset="0"/>
                <a:cs typeface="Times New Roman" panose="02020603050405020304" pitchFamily="18" charset="0"/>
              </a:rPr>
              <a:t>, </a:t>
            </a:r>
            <a:r>
              <a:rPr lang="en-GB" sz="2400" dirty="0">
                <a:solidFill>
                  <a:srgbClr val="0070C0"/>
                </a:solidFill>
                <a:latin typeface="Times New Roman" panose="02020603050405020304" pitchFamily="18" charset="0"/>
                <a:cs typeface="Times New Roman" panose="02020603050405020304" pitchFamily="18" charset="0"/>
              </a:rPr>
              <a:t>Services</a:t>
            </a:r>
            <a:r>
              <a:rPr lang="en-GB" sz="2400" dirty="0">
                <a:latin typeface="Times New Roman" panose="02020603050405020304" pitchFamily="18" charset="0"/>
                <a:cs typeface="Times New Roman" panose="02020603050405020304" pitchFamily="18" charset="0"/>
              </a:rPr>
              <a:t>, and </a:t>
            </a:r>
            <a:r>
              <a:rPr lang="en-GB" sz="2400" dirty="0">
                <a:solidFill>
                  <a:srgbClr val="0070C0"/>
                </a:solidFill>
                <a:latin typeface="Times New Roman" panose="02020603050405020304" pitchFamily="18" charset="0"/>
                <a:cs typeface="Times New Roman" panose="02020603050405020304" pitchFamily="18" charset="0"/>
              </a:rPr>
              <a:t>data</a:t>
            </a:r>
            <a:r>
              <a:rPr lang="en-GB" sz="2400" dirty="0">
                <a:latin typeface="Times New Roman" panose="02020603050405020304" pitchFamily="18" charset="0"/>
                <a:cs typeface="Times New Roman" panose="02020603050405020304" pitchFamily="18" charset="0"/>
              </a:rPr>
              <a:t> with other applications, with access managed by the security restrictions you define.</a:t>
            </a:r>
          </a:p>
          <a:p>
            <a:r>
              <a:rPr lang="en-GB" sz="2400" dirty="0">
                <a:latin typeface="Times New Roman" panose="02020603050405020304" pitchFamily="18" charset="0"/>
                <a:cs typeface="Times New Roman" panose="02020603050405020304" pitchFamily="18" charset="0"/>
              </a:rPr>
              <a:t>The same mechanism that enables you to produce a replacement contact manager or phone </a:t>
            </a:r>
            <a:r>
              <a:rPr lang="en-GB" sz="2400" dirty="0" err="1">
                <a:latin typeface="Times New Roman" panose="02020603050405020304" pitchFamily="18" charset="0"/>
                <a:cs typeface="Times New Roman" panose="02020603050405020304" pitchFamily="18" charset="0"/>
              </a:rPr>
              <a:t>dialer</a:t>
            </a:r>
            <a:r>
              <a:rPr lang="en-GB" sz="2400" dirty="0">
                <a:latin typeface="Times New Roman" panose="02020603050405020304" pitchFamily="18" charset="0"/>
                <a:cs typeface="Times New Roman" panose="02020603050405020304" pitchFamily="18" charset="0"/>
              </a:rPr>
              <a:t> can let you expose your application’s components in order to let other developers build on them by creating new UI front ends or functionality extensions.</a:t>
            </a:r>
          </a:p>
          <a:p>
            <a:r>
              <a:rPr lang="en-GB" sz="2400" dirty="0">
                <a:solidFill>
                  <a:srgbClr val="0070C0"/>
                </a:solidFill>
                <a:latin typeface="Times New Roman" panose="02020603050405020304" pitchFamily="18" charset="0"/>
                <a:cs typeface="Times New Roman" panose="02020603050405020304" pitchFamily="18" charset="0"/>
              </a:rPr>
              <a:t>The following application services are the architectural cornerstones of all Android applications, providing the framework you’ll be using for your own software:</a:t>
            </a:r>
          </a:p>
        </p:txBody>
      </p:sp>
    </p:spTree>
    <p:extLst>
      <p:ext uri="{BB962C8B-B14F-4D97-AF65-F5344CB8AC3E}">
        <p14:creationId xmlns:p14="http://schemas.microsoft.com/office/powerpoint/2010/main" val="3342248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482D58C-235E-4CFF-932C-917E63A04A4A}"/>
              </a:ext>
            </a:extLst>
          </p:cNvPr>
          <p:cNvSpPr>
            <a:spLocks noGrp="1"/>
          </p:cNvSpPr>
          <p:nvPr>
            <p:ph idx="1"/>
          </p:nvPr>
        </p:nvSpPr>
        <p:spPr>
          <a:xfrm>
            <a:off x="606188" y="1061351"/>
            <a:ext cx="10515600" cy="4351338"/>
          </a:xfrm>
        </p:spPr>
        <p:txBody>
          <a:bodyPr>
            <a:normAutofit fontScale="92500" lnSpcReduction="20000"/>
          </a:bodyPr>
          <a:lstStyle/>
          <a:p>
            <a:r>
              <a:rPr lang="en-GB" b="1" dirty="0">
                <a:solidFill>
                  <a:srgbClr val="C00000"/>
                </a:solidFill>
                <a:latin typeface="Times New Roman" panose="02020603050405020304" pitchFamily="18" charset="0"/>
                <a:cs typeface="Times New Roman" panose="02020603050405020304" pitchFamily="18" charset="0"/>
              </a:rPr>
              <a:t>Activity Manager and Fragment Manager — </a:t>
            </a:r>
            <a:r>
              <a:rPr lang="en-GB" dirty="0">
                <a:latin typeface="Times New Roman" panose="02020603050405020304" pitchFamily="18" charset="0"/>
                <a:cs typeface="Times New Roman" panose="02020603050405020304" pitchFamily="18" charset="0"/>
              </a:rPr>
              <a:t>Control the lifecycle of your Activities and Fragments, respectively, including management of the Activity stack.</a:t>
            </a:r>
          </a:p>
          <a:p>
            <a:r>
              <a:rPr lang="en-GB" b="1" dirty="0">
                <a:solidFill>
                  <a:srgbClr val="C00000"/>
                </a:solidFill>
                <a:latin typeface="Times New Roman" panose="02020603050405020304" pitchFamily="18" charset="0"/>
                <a:cs typeface="Times New Roman" panose="02020603050405020304" pitchFamily="18" charset="0"/>
              </a:rPr>
              <a:t>Views — </a:t>
            </a:r>
            <a:r>
              <a:rPr lang="en-GB" dirty="0">
                <a:latin typeface="Times New Roman" panose="02020603050405020304" pitchFamily="18" charset="0"/>
                <a:cs typeface="Times New Roman" panose="02020603050405020304" pitchFamily="18" charset="0"/>
              </a:rPr>
              <a:t>Used to construct the user interfaces for your Activities and Fragments.</a:t>
            </a:r>
          </a:p>
          <a:p>
            <a:r>
              <a:rPr lang="en-GB" b="1" dirty="0">
                <a:solidFill>
                  <a:srgbClr val="C00000"/>
                </a:solidFill>
                <a:latin typeface="Times New Roman" panose="02020603050405020304" pitchFamily="18" charset="0"/>
                <a:cs typeface="Times New Roman" panose="02020603050405020304" pitchFamily="18" charset="0"/>
              </a:rPr>
              <a:t>Notification Manager — </a:t>
            </a:r>
            <a:r>
              <a:rPr lang="en-GB" dirty="0">
                <a:latin typeface="Times New Roman" panose="02020603050405020304" pitchFamily="18" charset="0"/>
                <a:cs typeface="Times New Roman" panose="02020603050405020304" pitchFamily="18" charset="0"/>
              </a:rPr>
              <a:t>Provides a consistent and nonintrusive mechanism for signalling your users.</a:t>
            </a:r>
          </a:p>
          <a:p>
            <a:r>
              <a:rPr lang="en-GB" b="1" dirty="0">
                <a:solidFill>
                  <a:srgbClr val="C00000"/>
                </a:solidFill>
                <a:latin typeface="Times New Roman" panose="02020603050405020304" pitchFamily="18" charset="0"/>
                <a:cs typeface="Times New Roman" panose="02020603050405020304" pitchFamily="18" charset="0"/>
              </a:rPr>
              <a:t>Content Providers — </a:t>
            </a:r>
            <a:r>
              <a:rPr lang="en-GB" dirty="0">
                <a:latin typeface="Times New Roman" panose="02020603050405020304" pitchFamily="18" charset="0"/>
                <a:cs typeface="Times New Roman" panose="02020603050405020304" pitchFamily="18" charset="0"/>
              </a:rPr>
              <a:t>Lets your applications share data.</a:t>
            </a:r>
          </a:p>
          <a:p>
            <a:r>
              <a:rPr lang="en-GB" b="1" dirty="0">
                <a:solidFill>
                  <a:srgbClr val="C00000"/>
                </a:solidFill>
                <a:latin typeface="Times New Roman" panose="02020603050405020304" pitchFamily="18" charset="0"/>
                <a:cs typeface="Times New Roman" panose="02020603050405020304" pitchFamily="18" charset="0"/>
              </a:rPr>
              <a:t>Resource Manager — </a:t>
            </a:r>
            <a:r>
              <a:rPr lang="en-GB" dirty="0">
                <a:latin typeface="Times New Roman" panose="02020603050405020304" pitchFamily="18" charset="0"/>
                <a:cs typeface="Times New Roman" panose="02020603050405020304" pitchFamily="18" charset="0"/>
              </a:rPr>
              <a:t>Enables non-code resources, such as strings and graphics, to be externalized.</a:t>
            </a:r>
          </a:p>
          <a:p>
            <a:r>
              <a:rPr lang="en-GB" dirty="0">
                <a:latin typeface="Times New Roman" panose="02020603050405020304" pitchFamily="18" charset="0"/>
                <a:cs typeface="Times New Roman" panose="02020603050405020304" pitchFamily="18" charset="0"/>
              </a:rPr>
              <a:t> </a:t>
            </a:r>
            <a:r>
              <a:rPr lang="en-GB" b="1" dirty="0">
                <a:solidFill>
                  <a:srgbClr val="C00000"/>
                </a:solidFill>
                <a:latin typeface="Times New Roman" panose="02020603050405020304" pitchFamily="18" charset="0"/>
                <a:cs typeface="Times New Roman" panose="02020603050405020304" pitchFamily="18" charset="0"/>
              </a:rPr>
              <a:t>Intents — </a:t>
            </a:r>
            <a:r>
              <a:rPr lang="en-GB" dirty="0">
                <a:latin typeface="Times New Roman" panose="02020603050405020304" pitchFamily="18" charset="0"/>
                <a:cs typeface="Times New Roman" panose="02020603050405020304" pitchFamily="18" charset="0"/>
              </a:rPr>
              <a:t>Provides a mechanism for transferring data between applications and their components.</a:t>
            </a:r>
          </a:p>
          <a:p>
            <a:endParaRPr lang="en-GB" dirty="0"/>
          </a:p>
        </p:txBody>
      </p:sp>
    </p:spTree>
    <p:extLst>
      <p:ext uri="{BB962C8B-B14F-4D97-AF65-F5344CB8AC3E}">
        <p14:creationId xmlns:p14="http://schemas.microsoft.com/office/powerpoint/2010/main" val="2351592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6BE549-4757-4786-8D4B-3AC63438BFA0}"/>
              </a:ext>
            </a:extLst>
          </p:cNvPr>
          <p:cNvSpPr>
            <a:spLocks noGrp="1"/>
          </p:cNvSpPr>
          <p:nvPr>
            <p:ph type="title"/>
          </p:nvPr>
        </p:nvSpPr>
        <p:spPr/>
        <p:txBody>
          <a:bodyPr/>
          <a:lstStyle/>
          <a:p>
            <a:r>
              <a:rPr lang="en-GB" dirty="0"/>
              <a:t>Getting started </a:t>
            </a:r>
          </a:p>
        </p:txBody>
      </p:sp>
      <p:sp>
        <p:nvSpPr>
          <p:cNvPr id="3" name="Content Placeholder 2">
            <a:extLst>
              <a:ext uri="{FF2B5EF4-FFF2-40B4-BE49-F238E27FC236}">
                <a16:creationId xmlns="" xmlns:a16="http://schemas.microsoft.com/office/drawing/2014/main" id="{0962EBAB-3645-416D-82EB-8BED29C84079}"/>
              </a:ext>
            </a:extLst>
          </p:cNvPr>
          <p:cNvSpPr>
            <a:spLocks noGrp="1"/>
          </p:cNvSpPr>
          <p:nvPr>
            <p:ph idx="1"/>
          </p:nvPr>
        </p:nvSpPr>
        <p:spPr>
          <a:xfrm>
            <a:off x="838199" y="1825625"/>
            <a:ext cx="10944069" cy="4351338"/>
          </a:xfrm>
        </p:spPr>
        <p:txBody>
          <a:bodyPr/>
          <a:lstStyle/>
          <a:p>
            <a:r>
              <a:rPr lang="en-GB" dirty="0">
                <a:latin typeface="Times New Roman" panose="02020603050405020304" pitchFamily="18" charset="0"/>
                <a:cs typeface="Times New Roman" panose="02020603050405020304" pitchFamily="18" charset="0"/>
              </a:rPr>
              <a:t>All you need to start writing your own Android applications is a copy of the </a:t>
            </a:r>
            <a:r>
              <a:rPr lang="en-GB" dirty="0">
                <a:solidFill>
                  <a:srgbClr val="C00000"/>
                </a:solidFill>
                <a:latin typeface="Times New Roman" panose="02020603050405020304" pitchFamily="18" charset="0"/>
                <a:cs typeface="Times New Roman" panose="02020603050405020304" pitchFamily="18" charset="0"/>
              </a:rPr>
              <a:t>Android SDK </a:t>
            </a:r>
            <a:r>
              <a:rPr lang="en-GB" dirty="0">
                <a:latin typeface="Times New Roman" panose="02020603050405020304" pitchFamily="18" charset="0"/>
                <a:cs typeface="Times New Roman" panose="02020603050405020304" pitchFamily="18" charset="0"/>
              </a:rPr>
              <a:t>and the </a:t>
            </a:r>
            <a:r>
              <a:rPr lang="en-GB" dirty="0">
                <a:solidFill>
                  <a:srgbClr val="C00000"/>
                </a:solidFill>
                <a:latin typeface="Times New Roman" panose="02020603050405020304" pitchFamily="18" charset="0"/>
                <a:cs typeface="Times New Roman" panose="02020603050405020304" pitchFamily="18" charset="0"/>
              </a:rPr>
              <a:t>Java Development Kit (JDK). </a:t>
            </a:r>
          </a:p>
          <a:p>
            <a:r>
              <a:rPr lang="en-GB" dirty="0">
                <a:latin typeface="Times New Roman" panose="02020603050405020304" pitchFamily="18" charset="0"/>
                <a:cs typeface="Times New Roman" panose="02020603050405020304" pitchFamily="18" charset="0"/>
              </a:rPr>
              <a:t>And also, you’ll probably want a </a:t>
            </a:r>
            <a:r>
              <a:rPr lang="en-GB" dirty="0">
                <a:solidFill>
                  <a:srgbClr val="C00000"/>
                </a:solidFill>
                <a:latin typeface="Times New Roman" panose="02020603050405020304" pitchFamily="18" charset="0"/>
                <a:cs typeface="Times New Roman" panose="02020603050405020304" pitchFamily="18" charset="0"/>
              </a:rPr>
              <a:t>Java integrated development environment (IDE).</a:t>
            </a:r>
          </a:p>
        </p:txBody>
      </p:sp>
    </p:spTree>
    <p:extLst>
      <p:ext uri="{BB962C8B-B14F-4D97-AF65-F5344CB8AC3E}">
        <p14:creationId xmlns:p14="http://schemas.microsoft.com/office/powerpoint/2010/main" val="1962368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D764C1-9187-4518-AB69-417662D37663}"/>
              </a:ext>
            </a:extLst>
          </p:cNvPr>
          <p:cNvSpPr>
            <a:spLocks noGrp="1"/>
          </p:cNvSpPr>
          <p:nvPr>
            <p:ph type="title"/>
          </p:nvPr>
        </p:nvSpPr>
        <p:spPr>
          <a:xfrm>
            <a:off x="838200" y="264780"/>
            <a:ext cx="10515600" cy="832514"/>
          </a:xfrm>
        </p:spPr>
        <p:txBody>
          <a:bodyPr>
            <a:normAutofit fontScale="90000"/>
          </a:bodyPr>
          <a:lstStyle/>
          <a:p>
            <a:r>
              <a:rPr lang="en-GB" dirty="0"/>
              <a:t>Application Fundamentals</a:t>
            </a:r>
            <a:br>
              <a:rPr lang="en-GB" dirty="0"/>
            </a:br>
            <a:endParaRPr lang="en-GB" dirty="0"/>
          </a:p>
        </p:txBody>
      </p:sp>
      <p:sp>
        <p:nvSpPr>
          <p:cNvPr id="5" name="Rectangle 2">
            <a:extLst>
              <a:ext uri="{FF2B5EF4-FFF2-40B4-BE49-F238E27FC236}">
                <a16:creationId xmlns="" xmlns:a16="http://schemas.microsoft.com/office/drawing/2014/main" id="{8702DBDA-EC59-4EC2-864A-C2B83DECFA0F}"/>
              </a:ext>
            </a:extLst>
          </p:cNvPr>
          <p:cNvSpPr>
            <a:spLocks noGrp="1" noChangeArrowheads="1"/>
          </p:cNvSpPr>
          <p:nvPr>
            <p:ph idx="1"/>
          </p:nvPr>
        </p:nvSpPr>
        <p:spPr bwMode="auto">
          <a:xfrm>
            <a:off x="300251" y="948743"/>
            <a:ext cx="11737074" cy="4739759"/>
          </a:xfrm>
          <a:prstGeom prst="rect">
            <a:avLst/>
          </a:prstGeom>
        </p:spPr>
        <p:txBody>
          <a:bodyPr vert="horz" lIns="91440" tIns="45720" rIns="91440" bIns="45720" rtlCol="0">
            <a:noAutofit/>
          </a:bodyPr>
          <a:lstStyle/>
          <a:p>
            <a:r>
              <a:rPr lang="en-US" altLang="en-US" sz="2400" dirty="0">
                <a:solidFill>
                  <a:srgbClr val="C00000"/>
                </a:solidFill>
                <a:latin typeface="Times New Roman" panose="02020603050405020304" pitchFamily="18" charset="0"/>
                <a:cs typeface="Times New Roman" panose="02020603050405020304" pitchFamily="18" charset="0"/>
              </a:rPr>
              <a:t>Android apps </a:t>
            </a:r>
            <a:r>
              <a:rPr lang="en-US" altLang="en-US" sz="2400" dirty="0">
                <a:latin typeface="Times New Roman" panose="02020603050405020304" pitchFamily="18" charset="0"/>
                <a:cs typeface="Times New Roman" panose="02020603050405020304" pitchFamily="18" charset="0"/>
              </a:rPr>
              <a:t>can be written using </a:t>
            </a:r>
            <a:r>
              <a:rPr lang="en-US" altLang="en-US" sz="2400" dirty="0">
                <a:solidFill>
                  <a:srgbClr val="0070C0"/>
                </a:solidFill>
                <a:latin typeface="Times New Roman" panose="02020603050405020304" pitchFamily="18" charset="0"/>
                <a:cs typeface="Times New Roman" panose="02020603050405020304" pitchFamily="18" charset="0"/>
              </a:rPr>
              <a:t>Kotlin</a:t>
            </a:r>
            <a:r>
              <a:rPr lang="en-US" altLang="en-US" sz="2400" dirty="0">
                <a:latin typeface="Times New Roman" panose="02020603050405020304" pitchFamily="18" charset="0"/>
                <a:cs typeface="Times New Roman" panose="02020603050405020304" pitchFamily="18" charset="0"/>
              </a:rPr>
              <a:t>, </a:t>
            </a:r>
            <a:r>
              <a:rPr lang="en-US" altLang="en-US" sz="2400" dirty="0">
                <a:solidFill>
                  <a:srgbClr val="0070C0"/>
                </a:solidFill>
                <a:latin typeface="Times New Roman" panose="02020603050405020304" pitchFamily="18" charset="0"/>
                <a:cs typeface="Times New Roman" panose="02020603050405020304" pitchFamily="18" charset="0"/>
              </a:rPr>
              <a:t>Java</a:t>
            </a:r>
            <a:r>
              <a:rPr lang="en-US" altLang="en-US" sz="2400" dirty="0">
                <a:latin typeface="Times New Roman" panose="02020603050405020304" pitchFamily="18" charset="0"/>
                <a:cs typeface="Times New Roman" panose="02020603050405020304" pitchFamily="18" charset="0"/>
              </a:rPr>
              <a:t>, and </a:t>
            </a:r>
            <a:r>
              <a:rPr lang="en-US" altLang="en-US" sz="2400" dirty="0">
                <a:solidFill>
                  <a:srgbClr val="0070C0"/>
                </a:solidFill>
                <a:latin typeface="Times New Roman" panose="02020603050405020304" pitchFamily="18" charset="0"/>
                <a:cs typeface="Times New Roman" panose="02020603050405020304" pitchFamily="18" charset="0"/>
              </a:rPr>
              <a:t>C++ </a:t>
            </a:r>
            <a:r>
              <a:rPr lang="en-US" altLang="en-US" sz="2400" dirty="0">
                <a:latin typeface="Times New Roman" panose="02020603050405020304" pitchFamily="18" charset="0"/>
                <a:cs typeface="Times New Roman" panose="02020603050405020304" pitchFamily="18" charset="0"/>
              </a:rPr>
              <a:t>languages.  The Android SDK tools compile your code along with any data and resource files into an </a:t>
            </a:r>
            <a:r>
              <a:rPr lang="en-US" altLang="en-US" sz="2400" dirty="0">
                <a:solidFill>
                  <a:srgbClr val="0070C0"/>
                </a:solidFill>
                <a:latin typeface="Times New Roman" panose="02020603050405020304" pitchFamily="18" charset="0"/>
                <a:cs typeface="Times New Roman" panose="02020603050405020304" pitchFamily="18" charset="0"/>
              </a:rPr>
              <a:t>APK</a:t>
            </a:r>
            <a:r>
              <a:rPr lang="en-US" altLang="en-US" sz="2400" dirty="0">
                <a:latin typeface="Times New Roman" panose="02020603050405020304" pitchFamily="18" charset="0"/>
                <a:cs typeface="Times New Roman" panose="02020603050405020304" pitchFamily="18" charset="0"/>
              </a:rPr>
              <a:t>, an Android package, which is an archive file with an .</a:t>
            </a:r>
            <a:r>
              <a:rPr lang="en-US" altLang="en-US" sz="2400" dirty="0" err="1">
                <a:latin typeface="Times New Roman" panose="02020603050405020304" pitchFamily="18" charset="0"/>
                <a:cs typeface="Times New Roman" panose="02020603050405020304" pitchFamily="18" charset="0"/>
              </a:rPr>
              <a:t>apk</a:t>
            </a:r>
            <a:r>
              <a:rPr lang="en-US" altLang="en-US" sz="2400" dirty="0">
                <a:latin typeface="Times New Roman" panose="02020603050405020304" pitchFamily="18" charset="0"/>
                <a:cs typeface="Times New Roman" panose="02020603050405020304" pitchFamily="18" charset="0"/>
              </a:rPr>
              <a:t> suffix.  </a:t>
            </a:r>
            <a:r>
              <a:rPr lang="en-US" altLang="en-US" sz="2400" dirty="0">
                <a:solidFill>
                  <a:srgbClr val="C00000"/>
                </a:solidFill>
                <a:latin typeface="Times New Roman" panose="02020603050405020304" pitchFamily="18" charset="0"/>
                <a:cs typeface="Times New Roman" panose="02020603050405020304" pitchFamily="18" charset="0"/>
              </a:rPr>
              <a:t>One APK file </a:t>
            </a:r>
            <a:r>
              <a:rPr lang="en-US" altLang="en-US" sz="2400" dirty="0">
                <a:latin typeface="Times New Roman" panose="02020603050405020304" pitchFamily="18" charset="0"/>
                <a:cs typeface="Times New Roman" panose="02020603050405020304" pitchFamily="18" charset="0"/>
              </a:rPr>
              <a:t>contains all the contents of an Android app and is the file that Android-powered devices use to install the app.</a:t>
            </a:r>
          </a:p>
          <a:p>
            <a:r>
              <a:rPr lang="en-GB" sz="2400" dirty="0">
                <a:solidFill>
                  <a:srgbClr val="0070C0"/>
                </a:solidFill>
                <a:latin typeface="Times New Roman" panose="02020603050405020304" pitchFamily="18" charset="0"/>
                <a:cs typeface="Times New Roman" panose="02020603050405020304" pitchFamily="18" charset="0"/>
              </a:rPr>
              <a:t>Each Android app lives in its own security sandbox, protected by the following Android security features:</a:t>
            </a:r>
          </a:p>
          <a:p>
            <a:r>
              <a:rPr lang="en-GB" sz="2400" dirty="0">
                <a:latin typeface="Times New Roman" panose="02020603050405020304" pitchFamily="18" charset="0"/>
                <a:cs typeface="Times New Roman" panose="02020603050405020304" pitchFamily="18" charset="0"/>
              </a:rPr>
              <a:t>The Android operating system is a </a:t>
            </a:r>
            <a:r>
              <a:rPr lang="en-GB" sz="2400" dirty="0">
                <a:solidFill>
                  <a:srgbClr val="C00000"/>
                </a:solidFill>
                <a:latin typeface="Times New Roman" panose="02020603050405020304" pitchFamily="18" charset="0"/>
                <a:cs typeface="Times New Roman" panose="02020603050405020304" pitchFamily="18" charset="0"/>
              </a:rPr>
              <a:t>multi-user Linux system </a:t>
            </a:r>
            <a:r>
              <a:rPr lang="en-GB" sz="2400" dirty="0">
                <a:latin typeface="Times New Roman" panose="02020603050405020304" pitchFamily="18" charset="0"/>
                <a:cs typeface="Times New Roman" panose="02020603050405020304" pitchFamily="18" charset="0"/>
              </a:rPr>
              <a:t>in which each app is a different user.</a:t>
            </a:r>
          </a:p>
          <a:p>
            <a:r>
              <a:rPr lang="en-GB" sz="2400" dirty="0">
                <a:latin typeface="Times New Roman" panose="02020603050405020304" pitchFamily="18" charset="0"/>
                <a:cs typeface="Times New Roman" panose="02020603050405020304" pitchFamily="18" charset="0"/>
              </a:rPr>
              <a:t>By default, the system assigns each app a </a:t>
            </a:r>
            <a:r>
              <a:rPr lang="en-GB" sz="2400" dirty="0">
                <a:solidFill>
                  <a:srgbClr val="C00000"/>
                </a:solidFill>
                <a:latin typeface="Times New Roman" panose="02020603050405020304" pitchFamily="18" charset="0"/>
                <a:cs typeface="Times New Roman" panose="02020603050405020304" pitchFamily="18" charset="0"/>
              </a:rPr>
              <a:t>unique Linux user ID </a:t>
            </a:r>
            <a:r>
              <a:rPr lang="en-GB" sz="2400" dirty="0">
                <a:latin typeface="Times New Roman" panose="02020603050405020304" pitchFamily="18" charset="0"/>
                <a:cs typeface="Times New Roman" panose="02020603050405020304" pitchFamily="18" charset="0"/>
              </a:rPr>
              <a:t>(the ID is used only by the system and is unknown to the app). The system sets permissions for all the files in an app so that only the user ID assigned to that app can access them.</a:t>
            </a:r>
          </a:p>
          <a:p>
            <a:r>
              <a:rPr lang="en-GB" sz="2400" dirty="0">
                <a:solidFill>
                  <a:srgbClr val="C00000"/>
                </a:solidFill>
                <a:latin typeface="Times New Roman" panose="02020603050405020304" pitchFamily="18" charset="0"/>
                <a:cs typeface="Times New Roman" panose="02020603050405020304" pitchFamily="18" charset="0"/>
              </a:rPr>
              <a:t>Each process has its own virtual machine (VM), </a:t>
            </a:r>
            <a:r>
              <a:rPr lang="en-GB" sz="2400" dirty="0">
                <a:latin typeface="Times New Roman" panose="02020603050405020304" pitchFamily="18" charset="0"/>
                <a:cs typeface="Times New Roman" panose="02020603050405020304" pitchFamily="18" charset="0"/>
              </a:rPr>
              <a:t>so an app's code runs in isolation from other apps.</a:t>
            </a:r>
          </a:p>
          <a:p>
            <a:r>
              <a:rPr lang="en-GB" sz="2400" dirty="0">
                <a:latin typeface="Times New Roman" panose="02020603050405020304" pitchFamily="18" charset="0"/>
                <a:cs typeface="Times New Roman" panose="02020603050405020304" pitchFamily="18" charset="0"/>
              </a:rPr>
              <a:t>By default, </a:t>
            </a:r>
            <a:r>
              <a:rPr lang="en-GB" sz="2400" dirty="0">
                <a:solidFill>
                  <a:srgbClr val="C00000"/>
                </a:solidFill>
                <a:latin typeface="Times New Roman" panose="02020603050405020304" pitchFamily="18" charset="0"/>
                <a:cs typeface="Times New Roman" panose="02020603050405020304" pitchFamily="18" charset="0"/>
              </a:rPr>
              <a:t>every app runs in its own Linux process</a:t>
            </a:r>
            <a:r>
              <a:rPr lang="en-GB" sz="2400" dirty="0">
                <a:latin typeface="Times New Roman" panose="02020603050405020304" pitchFamily="18" charset="0"/>
                <a:cs typeface="Times New Roman" panose="02020603050405020304" pitchFamily="18" charset="0"/>
              </a:rPr>
              <a:t>. The Android system starts the process when any of the app's components need to be executed, and then shuts down the process when it's no longer needed or when the system must recover memory for other apps.</a:t>
            </a:r>
          </a:p>
          <a:p>
            <a:r>
              <a:rPr lang="en-US" alt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35591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374FF1-CA36-4A7D-A6DA-603A1F2AC828}"/>
              </a:ext>
            </a:extLst>
          </p:cNvPr>
          <p:cNvSpPr>
            <a:spLocks noGrp="1"/>
          </p:cNvSpPr>
          <p:nvPr>
            <p:ph type="title"/>
          </p:nvPr>
        </p:nvSpPr>
        <p:spPr>
          <a:xfrm>
            <a:off x="259307" y="365126"/>
            <a:ext cx="11094493" cy="822230"/>
          </a:xfrm>
        </p:spPr>
        <p:txBody>
          <a:bodyPr>
            <a:normAutofit fontScale="90000"/>
          </a:bodyPr>
          <a:lstStyle/>
          <a:p>
            <a:r>
              <a:rPr lang="en-GB" dirty="0"/>
              <a:t>App components</a:t>
            </a:r>
            <a:br>
              <a:rPr lang="en-GB" dirty="0"/>
            </a:br>
            <a:endParaRPr lang="en-GB" dirty="0"/>
          </a:p>
        </p:txBody>
      </p:sp>
      <p:sp>
        <p:nvSpPr>
          <p:cNvPr id="3" name="Content Placeholder 2">
            <a:extLst>
              <a:ext uri="{FF2B5EF4-FFF2-40B4-BE49-F238E27FC236}">
                <a16:creationId xmlns="" xmlns:a16="http://schemas.microsoft.com/office/drawing/2014/main" id="{5046E030-BFDD-47B0-B07E-87007F179F37}"/>
              </a:ext>
            </a:extLst>
          </p:cNvPr>
          <p:cNvSpPr>
            <a:spLocks noGrp="1"/>
          </p:cNvSpPr>
          <p:nvPr>
            <p:ph idx="1"/>
          </p:nvPr>
        </p:nvSpPr>
        <p:spPr>
          <a:xfrm>
            <a:off x="259307" y="887104"/>
            <a:ext cx="11600597" cy="5800299"/>
          </a:xfrm>
        </p:spPr>
        <p:txBody>
          <a:bodyPr>
            <a:normAutofit/>
          </a:bodyPr>
          <a:lstStyle/>
          <a:p>
            <a:r>
              <a:rPr lang="en-GB" dirty="0">
                <a:solidFill>
                  <a:srgbClr val="0070C0"/>
                </a:solidFill>
                <a:latin typeface="Times New Roman" panose="02020603050405020304" pitchFamily="18" charset="0"/>
                <a:cs typeface="Times New Roman" panose="02020603050405020304" pitchFamily="18" charset="0"/>
              </a:rPr>
              <a:t>The following components comprise the building blocks for all your Android applications:</a:t>
            </a:r>
          </a:p>
          <a:p>
            <a:r>
              <a:rPr lang="en-GB" b="1" dirty="0">
                <a:solidFill>
                  <a:srgbClr val="C00000"/>
                </a:solidFill>
                <a:latin typeface="Times New Roman" panose="02020603050405020304" pitchFamily="18" charset="0"/>
                <a:cs typeface="Times New Roman" panose="02020603050405020304" pitchFamily="18" charset="0"/>
              </a:rPr>
              <a:t>Activities </a:t>
            </a:r>
            <a:r>
              <a:rPr lang="en-GB" dirty="0">
                <a:solidFill>
                  <a:srgbClr val="C00000"/>
                </a:solidFill>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Your application’s presentation layer. The UI of your application is built around one or more extensions of the Activity class. Activities use Fragments and Views to layout and display information, and to respond to user actions. Compared to desktop development, Activities are equivalent to Forms. You’ll learn more about Activities later in this chapter.</a:t>
            </a:r>
          </a:p>
          <a:p>
            <a:r>
              <a:rPr lang="en-GB" b="1" dirty="0">
                <a:solidFill>
                  <a:srgbClr val="C00000"/>
                </a:solidFill>
                <a:latin typeface="Times New Roman" panose="02020603050405020304" pitchFamily="18" charset="0"/>
                <a:cs typeface="Times New Roman" panose="02020603050405020304" pitchFamily="18" charset="0"/>
              </a:rPr>
              <a:t>Services </a:t>
            </a:r>
            <a:r>
              <a:rPr lang="en-GB" dirty="0">
                <a:solidFill>
                  <a:srgbClr val="C00000"/>
                </a:solidFill>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The invisible workers of your application. Service components run without a UI, updating your data sources and Activities, triggering Notifications, and broadcasting Intents. They’re used to perform long running tasks, or those that require no user interaction (such as network lookups or tasks that need to continue even when your application’s Activities aren’t active or visible.) You’ll learn more about how to create and use services in Chapter 9, “Working in the Background.”</a:t>
            </a:r>
          </a:p>
        </p:txBody>
      </p:sp>
    </p:spTree>
    <p:extLst>
      <p:ext uri="{BB962C8B-B14F-4D97-AF65-F5344CB8AC3E}">
        <p14:creationId xmlns:p14="http://schemas.microsoft.com/office/powerpoint/2010/main" val="2679837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BA33CE-3138-4C5E-A455-0436BD55CF97}"/>
              </a:ext>
            </a:extLst>
          </p:cNvPr>
          <p:cNvSpPr>
            <a:spLocks noGrp="1"/>
          </p:cNvSpPr>
          <p:nvPr>
            <p:ph type="title"/>
          </p:nvPr>
        </p:nvSpPr>
        <p:spPr/>
        <p:txBody>
          <a:bodyPr/>
          <a:lstStyle/>
          <a:p>
            <a:r>
              <a:rPr lang="en-GB" dirty="0"/>
              <a:t>Outline </a:t>
            </a:r>
          </a:p>
        </p:txBody>
      </p:sp>
      <p:sp>
        <p:nvSpPr>
          <p:cNvPr id="3" name="Content Placeholder 2">
            <a:extLst>
              <a:ext uri="{FF2B5EF4-FFF2-40B4-BE49-F238E27FC236}">
                <a16:creationId xmlns="" xmlns:a16="http://schemas.microsoft.com/office/drawing/2014/main" id="{A25DDF27-D95B-4D7F-AB4F-53359D3048E2}"/>
              </a:ext>
            </a:extLst>
          </p:cNvPr>
          <p:cNvSpPr>
            <a:spLocks noGrp="1"/>
          </p:cNvSpPr>
          <p:nvPr>
            <p:ph idx="1"/>
          </p:nvPr>
        </p:nvSpPr>
        <p:spPr>
          <a:xfrm>
            <a:off x="838200" y="1364105"/>
            <a:ext cx="10515600" cy="4812858"/>
          </a:xfrm>
        </p:spPr>
        <p:txBody>
          <a:bodyPr/>
          <a:lstStyle/>
          <a:p>
            <a:r>
              <a:rPr lang="en-GB" dirty="0">
                <a:latin typeface="Times New Roman" panose="02020603050405020304" pitchFamily="18" charset="0"/>
                <a:cs typeface="Times New Roman" panose="02020603050405020304" pitchFamily="18" charset="0"/>
              </a:rPr>
              <a:t>Introduction</a:t>
            </a:r>
          </a:p>
          <a:p>
            <a:r>
              <a:rPr lang="en-GB" dirty="0">
                <a:latin typeface="Times New Roman" panose="02020603050405020304" pitchFamily="18" charset="0"/>
                <a:cs typeface="Times New Roman" panose="02020603050405020304" pitchFamily="18" charset="0"/>
              </a:rPr>
              <a:t>Component of Android</a:t>
            </a:r>
          </a:p>
          <a:p>
            <a:r>
              <a:rPr lang="en-GB" dirty="0">
                <a:latin typeface="Times New Roman" panose="02020603050405020304" pitchFamily="18" charset="0"/>
                <a:cs typeface="Times New Roman" panose="02020603050405020304" pitchFamily="18" charset="0"/>
              </a:rPr>
              <a:t>Introducing the Development Framework</a:t>
            </a:r>
          </a:p>
          <a:p>
            <a:r>
              <a:rPr lang="en-GB" dirty="0">
                <a:latin typeface="Times New Roman" panose="02020603050405020304" pitchFamily="18" charset="0"/>
                <a:cs typeface="Times New Roman" panose="02020603050405020304" pitchFamily="18" charset="0"/>
              </a:rPr>
              <a:t>Understanding the Android Software Stack</a:t>
            </a:r>
          </a:p>
          <a:p>
            <a:r>
              <a:rPr lang="en-GB" dirty="0">
                <a:latin typeface="Times New Roman" panose="02020603050405020304" pitchFamily="18" charset="0"/>
                <a:cs typeface="Times New Roman" panose="02020603050405020304" pitchFamily="18" charset="0"/>
              </a:rPr>
              <a:t>Android Application Architecture</a:t>
            </a:r>
          </a:p>
          <a:p>
            <a:r>
              <a:rPr lang="en-GB" dirty="0">
                <a:latin typeface="Times New Roman" panose="02020603050405020304" pitchFamily="18" charset="0"/>
                <a:cs typeface="Times New Roman" panose="02020603050405020304" pitchFamily="18" charset="0"/>
              </a:rPr>
              <a:t>Getting started </a:t>
            </a:r>
          </a:p>
          <a:p>
            <a:r>
              <a:rPr lang="en-GB" dirty="0">
                <a:latin typeface="Times New Roman" panose="02020603050405020304" pitchFamily="18" charset="0"/>
                <a:cs typeface="Times New Roman" panose="02020603050405020304" pitchFamily="18" charset="0"/>
              </a:rPr>
              <a:t>Application Fundamentals</a:t>
            </a:r>
          </a:p>
          <a:p>
            <a:r>
              <a:rPr lang="en-GB" dirty="0">
                <a:latin typeface="Times New Roman" panose="02020603050405020304" pitchFamily="18" charset="0"/>
                <a:cs typeface="Times New Roman" panose="02020603050405020304" pitchFamily="18" charset="0"/>
              </a:rPr>
              <a:t>App components</a:t>
            </a: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34972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E36CA8E-A9A7-4E8E-8354-9D93EB3E9754}"/>
              </a:ext>
            </a:extLst>
          </p:cNvPr>
          <p:cNvSpPr>
            <a:spLocks noGrp="1"/>
          </p:cNvSpPr>
          <p:nvPr>
            <p:ph idx="1"/>
          </p:nvPr>
        </p:nvSpPr>
        <p:spPr>
          <a:xfrm>
            <a:off x="838200" y="614597"/>
            <a:ext cx="10515600" cy="5562366"/>
          </a:xfrm>
        </p:spPr>
        <p:txBody>
          <a:bodyPr>
            <a:normAutofit fontScale="92500"/>
          </a:bodyPr>
          <a:lstStyle/>
          <a:p>
            <a:r>
              <a:rPr lang="en-GB" b="1" dirty="0">
                <a:solidFill>
                  <a:srgbClr val="C00000"/>
                </a:solidFill>
                <a:latin typeface="Times New Roman" panose="02020603050405020304" pitchFamily="18" charset="0"/>
                <a:cs typeface="Times New Roman" panose="02020603050405020304" pitchFamily="18" charset="0"/>
              </a:rPr>
              <a:t>Content Providers </a:t>
            </a:r>
            <a:r>
              <a:rPr lang="en-GB" dirty="0">
                <a:solidFill>
                  <a:srgbClr val="C00000"/>
                </a:solidFill>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Shareable persistent data storage. Content Providers manage and persist application data and typically interact with SQL databases. They’re also the preferred means to share data across application boundaries. You can configure your application’s Content Providers to allow access from other applications, and you can access the Content Providers exposed by others. Android devices include several native Content Providers that expose useful databases such as the media store and contacts. You’ll learn how to create and use Content Providers in Chapter 8, “Databases and Content Providers.”</a:t>
            </a:r>
          </a:p>
          <a:p>
            <a:r>
              <a:rPr lang="en-GB" b="1" dirty="0">
                <a:solidFill>
                  <a:srgbClr val="C00000"/>
                </a:solidFill>
                <a:latin typeface="Times New Roman" panose="02020603050405020304" pitchFamily="18" charset="0"/>
                <a:cs typeface="Times New Roman" panose="02020603050405020304" pitchFamily="18" charset="0"/>
              </a:rPr>
              <a:t>Intents </a:t>
            </a:r>
            <a:r>
              <a:rPr lang="en-GB" dirty="0">
                <a:solidFill>
                  <a:srgbClr val="C00000"/>
                </a:solidFill>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A powerful inter application message-passing framework. Intents are used extensively throughout Android. You can use Intents to start and stop Activities and Services, to broadcast messages system-wide or to an explicit Activity, Service, or Broadcast Receiver, or to request an action be performed on a particular piece of data. Explicit, implicit, and broadcast</a:t>
            </a:r>
          </a:p>
          <a:p>
            <a:endParaRPr lang="en-GB" dirty="0"/>
          </a:p>
        </p:txBody>
      </p:sp>
    </p:spTree>
    <p:extLst>
      <p:ext uri="{BB962C8B-B14F-4D97-AF65-F5344CB8AC3E}">
        <p14:creationId xmlns:p14="http://schemas.microsoft.com/office/powerpoint/2010/main" val="821083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 xmlns:a16="http://schemas.microsoft.com/office/drawing/2014/main" id="{B59301EE-6484-4BE2-994F-D128E55ED9F8}"/>
              </a:ext>
            </a:extLst>
          </p:cNvPr>
          <p:cNvSpPr>
            <a:spLocks noGrp="1" noChangeArrowheads="1"/>
          </p:cNvSpPr>
          <p:nvPr>
            <p:ph idx="1"/>
          </p:nvPr>
        </p:nvSpPr>
        <p:spPr bwMode="auto">
          <a:xfrm>
            <a:off x="0" y="754038"/>
            <a:ext cx="11723427" cy="5349923"/>
          </a:xfrm>
          <a:prstGeom prst="rect">
            <a:avLst/>
          </a:prstGeom>
        </p:spPr>
        <p:txBody>
          <a:bodyPr vert="horz" lIns="91440" tIns="45720" rIns="91440" bIns="45720" rtlCol="0">
            <a:noAutofit/>
          </a:bodyPr>
          <a:lstStyle/>
          <a:p>
            <a:r>
              <a:rPr lang="en-GB" sz="2400" b="1" dirty="0">
                <a:solidFill>
                  <a:srgbClr val="C00000"/>
                </a:solidFill>
                <a:latin typeface="Times New Roman" panose="02020603050405020304" pitchFamily="18" charset="0"/>
                <a:cs typeface="Times New Roman" panose="02020603050405020304" pitchFamily="18" charset="0"/>
              </a:rPr>
              <a:t>Broadcast Receivers </a:t>
            </a:r>
            <a:r>
              <a:rPr lang="en-GB" sz="2400" dirty="0">
                <a:solidFill>
                  <a:srgbClr val="C00000"/>
                </a:solidFill>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Intent listeners. Broadcast Receivers enable your application to listen for Intents that match the criteria you specify. Broadcast Receivers start your application to react to any received Intent, making them perfect for creating event-driven applications. </a:t>
            </a:r>
          </a:p>
          <a:p>
            <a:r>
              <a:rPr lang="en-GB" sz="2400" b="1" dirty="0">
                <a:solidFill>
                  <a:srgbClr val="C00000"/>
                </a:solidFill>
                <a:latin typeface="Times New Roman" panose="02020603050405020304" pitchFamily="18" charset="0"/>
                <a:cs typeface="Times New Roman" panose="02020603050405020304" pitchFamily="18" charset="0"/>
              </a:rPr>
              <a:t>Widgets </a:t>
            </a:r>
            <a:r>
              <a:rPr lang="en-GB" sz="2400" dirty="0">
                <a:solidFill>
                  <a:srgbClr val="C00000"/>
                </a:solidFill>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Visual application components that are typically added to the device home screen. A special variation of a Broadcast Receiver, widgets enable you to create dynamic, interactive application components for users to embed on their home screens. </a:t>
            </a:r>
          </a:p>
          <a:p>
            <a:r>
              <a:rPr lang="en-GB" sz="2400" b="1" dirty="0">
                <a:solidFill>
                  <a:srgbClr val="C00000"/>
                </a:solidFill>
                <a:latin typeface="Times New Roman" panose="02020603050405020304" pitchFamily="18" charset="0"/>
                <a:cs typeface="Times New Roman" panose="02020603050405020304" pitchFamily="18" charset="0"/>
              </a:rPr>
              <a:t>Notifications </a:t>
            </a:r>
            <a:r>
              <a:rPr lang="en-GB" sz="2400" dirty="0">
                <a:solidFill>
                  <a:srgbClr val="C00000"/>
                </a:solidFill>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Notifications enable you to alert users to application events without stealing focus or interrupting their current Activity. They’re the preferred technique for getting a user’s attention when your application is not visible or active, particularly from within a Service or Broadcast Receiver. For example, when a device receives a text message or an email, the messaging and Gmail applications use Notifications to alert you by flashing lights, playing sounds, displaying icons, and scrolling a text summary. You can trigger these </a:t>
            </a:r>
            <a:r>
              <a:rPr lang="en-GB" sz="2400" dirty="0" err="1">
                <a:latin typeface="Times New Roman" panose="02020603050405020304" pitchFamily="18" charset="0"/>
                <a:cs typeface="Times New Roman" panose="02020603050405020304" pitchFamily="18" charset="0"/>
              </a:rPr>
              <a:t>notifi</a:t>
            </a:r>
            <a:r>
              <a:rPr lang="en-GB" sz="2400" dirty="0">
                <a:latin typeface="Times New Roman" panose="02020603050405020304" pitchFamily="18" charset="0"/>
                <a:cs typeface="Times New Roman" panose="02020603050405020304" pitchFamily="18" charset="0"/>
              </a:rPr>
              <a:t> cations from your applications</a:t>
            </a:r>
            <a:endParaRPr lang="en-US"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4009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D6DF13C-1465-4E72-933A-3CDBC14AC313}"/>
              </a:ext>
            </a:extLst>
          </p:cNvPr>
          <p:cNvSpPr>
            <a:spLocks noGrp="1"/>
          </p:cNvSpPr>
          <p:nvPr>
            <p:ph idx="1"/>
          </p:nvPr>
        </p:nvSpPr>
        <p:spPr>
          <a:xfrm>
            <a:off x="838200" y="2479729"/>
            <a:ext cx="10515600" cy="3697234"/>
          </a:xfrm>
        </p:spPr>
        <p:txBody>
          <a:bodyPr>
            <a:normAutofit/>
          </a:bodyPr>
          <a:lstStyle/>
          <a:p>
            <a:pPr algn="ctr"/>
            <a:r>
              <a:rPr lang="en-GB" sz="4400" dirty="0">
                <a:solidFill>
                  <a:srgbClr val="C00000"/>
                </a:solidFill>
              </a:rPr>
              <a:t>Thank you </a:t>
            </a:r>
          </a:p>
        </p:txBody>
      </p:sp>
    </p:spTree>
    <p:extLst>
      <p:ext uri="{BB962C8B-B14F-4D97-AF65-F5344CB8AC3E}">
        <p14:creationId xmlns:p14="http://schemas.microsoft.com/office/powerpoint/2010/main" val="3826417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D09AE7-FB4F-41F4-B1DD-AA0CD15AF802}"/>
              </a:ext>
            </a:extLst>
          </p:cNvPr>
          <p:cNvSpPr>
            <a:spLocks noGrp="1"/>
          </p:cNvSpPr>
          <p:nvPr>
            <p:ph type="title"/>
          </p:nvPr>
        </p:nvSpPr>
        <p:spPr/>
        <p:txBody>
          <a:bodyPr/>
          <a:lstStyle/>
          <a:p>
            <a:r>
              <a:rPr lang="en-GB" dirty="0"/>
              <a:t>Introduction </a:t>
            </a:r>
          </a:p>
        </p:txBody>
      </p:sp>
      <p:sp>
        <p:nvSpPr>
          <p:cNvPr id="3" name="Content Placeholder 2">
            <a:extLst>
              <a:ext uri="{FF2B5EF4-FFF2-40B4-BE49-F238E27FC236}">
                <a16:creationId xmlns="" xmlns:a16="http://schemas.microsoft.com/office/drawing/2014/main" id="{29FDFFDB-88B8-4C73-AB71-C446F0D355D8}"/>
              </a:ext>
            </a:extLst>
          </p:cNvPr>
          <p:cNvSpPr>
            <a:spLocks noGrp="1"/>
          </p:cNvSpPr>
          <p:nvPr>
            <p:ph idx="1"/>
          </p:nvPr>
        </p:nvSpPr>
        <p:spPr/>
        <p:txBody>
          <a:bodyPr/>
          <a:lstStyle/>
          <a:p>
            <a:r>
              <a:rPr lang="en-GB" dirty="0">
                <a:solidFill>
                  <a:srgbClr val="C00000"/>
                </a:solidFill>
                <a:latin typeface="Times New Roman" panose="02020603050405020304" pitchFamily="18" charset="0"/>
                <a:cs typeface="Times New Roman" panose="02020603050405020304" pitchFamily="18" charset="0"/>
              </a:rPr>
              <a:t>ANDROID: AN OPEN PLATFORM FOR MOBILE DEVELOPMENT</a:t>
            </a:r>
          </a:p>
          <a:p>
            <a:pPr marL="0" indent="0">
              <a:buNone/>
            </a:pPr>
            <a:r>
              <a:rPr lang="en-GB" dirty="0">
                <a:latin typeface="Times New Roman" panose="02020603050405020304" pitchFamily="18" charset="0"/>
                <a:cs typeface="Times New Roman" panose="02020603050405020304" pitchFamily="18" charset="0"/>
              </a:rPr>
              <a:t>Google’s Andy Rubin describes Android as follows:</a:t>
            </a:r>
          </a:p>
          <a:p>
            <a:pPr marL="0" indent="0">
              <a:buNone/>
            </a:pPr>
            <a:r>
              <a:rPr lang="en-GB" i="1" dirty="0">
                <a:latin typeface="Times New Roman" panose="02020603050405020304" pitchFamily="18" charset="0"/>
                <a:cs typeface="Times New Roman" panose="02020603050405020304" pitchFamily="18" charset="0"/>
              </a:rPr>
              <a:t>“</a:t>
            </a:r>
            <a:r>
              <a:rPr lang="en-GB" i="1" dirty="0">
                <a:solidFill>
                  <a:srgbClr val="00B050"/>
                </a:solidFill>
                <a:latin typeface="Times New Roman" panose="02020603050405020304" pitchFamily="18" charset="0"/>
                <a:cs typeface="Times New Roman" panose="02020603050405020304" pitchFamily="18" charset="0"/>
              </a:rPr>
              <a:t>The first truly open and comprehensive platform for mobile devices. It includes an operating system, user-interface and applications — all of the software to run a mobile phone but without the proprietary obstacles that have hindered mobile innovation.”</a:t>
            </a:r>
            <a:endParaRPr lang="en-GB"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6553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7FD8E78-C5F7-4ED2-8A2C-E1FF2FAB4D3C}"/>
              </a:ext>
            </a:extLst>
          </p:cNvPr>
          <p:cNvSpPr>
            <a:spLocks noGrp="1"/>
          </p:cNvSpPr>
          <p:nvPr>
            <p:ph idx="1"/>
          </p:nvPr>
        </p:nvSpPr>
        <p:spPr>
          <a:xfrm>
            <a:off x="838200" y="854439"/>
            <a:ext cx="10515600" cy="5322524"/>
          </a:xfrm>
        </p:spPr>
        <p:txBody>
          <a:bodyPr>
            <a:normAutofit/>
          </a:bodyPr>
          <a:lstStyle/>
          <a:p>
            <a:r>
              <a:rPr lang="en-GB" dirty="0">
                <a:latin typeface="Times New Roman" panose="02020603050405020304" pitchFamily="18" charset="0"/>
                <a:cs typeface="Times New Roman" panose="02020603050405020304" pitchFamily="18" charset="0"/>
              </a:rPr>
              <a:t>More recently, Android has expanded beyond a pure mobile phone platform to provide a development platform for an increasingly wide range of hardware, including </a:t>
            </a:r>
            <a:r>
              <a:rPr lang="en-GB" dirty="0">
                <a:solidFill>
                  <a:srgbClr val="00B050"/>
                </a:solidFill>
                <a:latin typeface="Times New Roman" panose="02020603050405020304" pitchFamily="18" charset="0"/>
                <a:cs typeface="Times New Roman" panose="02020603050405020304" pitchFamily="18" charset="0"/>
              </a:rPr>
              <a:t>tablets</a:t>
            </a:r>
            <a:r>
              <a:rPr lang="en-GB" dirty="0">
                <a:latin typeface="Times New Roman" panose="02020603050405020304" pitchFamily="18" charset="0"/>
                <a:cs typeface="Times New Roman" panose="02020603050405020304" pitchFamily="18" charset="0"/>
              </a:rPr>
              <a:t> and </a:t>
            </a:r>
            <a:r>
              <a:rPr lang="en-GB" dirty="0">
                <a:solidFill>
                  <a:srgbClr val="00B050"/>
                </a:solidFill>
                <a:latin typeface="Times New Roman" panose="02020603050405020304" pitchFamily="18" charset="0"/>
                <a:cs typeface="Times New Roman" panose="02020603050405020304" pitchFamily="18" charset="0"/>
              </a:rPr>
              <a:t>televisions</a:t>
            </a:r>
            <a:r>
              <a:rPr lang="en-GB" dirty="0">
                <a:latin typeface="Times New Roman" panose="02020603050405020304" pitchFamily="18" charset="0"/>
                <a:cs typeface="Times New Roman" panose="02020603050405020304" pitchFamily="18" charset="0"/>
              </a:rPr>
              <a:t>.</a:t>
            </a:r>
          </a:p>
          <a:p>
            <a:r>
              <a:rPr lang="en-GB" dirty="0">
                <a:solidFill>
                  <a:srgbClr val="0070C0"/>
                </a:solidFill>
                <a:latin typeface="Times New Roman" panose="02020603050405020304" pitchFamily="18" charset="0"/>
                <a:cs typeface="Times New Roman" panose="02020603050405020304" pitchFamily="18" charset="0"/>
              </a:rPr>
              <a:t>Android is an ecosystem made up of a combination of three components</a:t>
            </a:r>
            <a:r>
              <a:rPr lang="en-GB" dirty="0">
                <a:latin typeface="Times New Roman" panose="02020603050405020304" pitchFamily="18" charset="0"/>
                <a:cs typeface="Times New Roman" panose="02020603050405020304" pitchFamily="18" charset="0"/>
              </a:rPr>
              <a:t>:</a:t>
            </a:r>
          </a:p>
          <a:p>
            <a:r>
              <a:rPr lang="en-GB" dirty="0">
                <a:latin typeface="Times New Roman" panose="02020603050405020304" pitchFamily="18" charset="0"/>
                <a:cs typeface="Times New Roman" panose="02020603050405020304" pitchFamily="18" charset="0"/>
              </a:rPr>
              <a:t>A free, open-source operating system for </a:t>
            </a:r>
            <a:r>
              <a:rPr lang="en-GB" dirty="0">
                <a:solidFill>
                  <a:srgbClr val="0070C0"/>
                </a:solidFill>
                <a:latin typeface="Times New Roman" panose="02020603050405020304" pitchFamily="18" charset="0"/>
                <a:cs typeface="Times New Roman" panose="02020603050405020304" pitchFamily="18" charset="0"/>
              </a:rPr>
              <a:t>embedded devices</a:t>
            </a:r>
          </a:p>
          <a:p>
            <a:r>
              <a:rPr lang="en-GB" dirty="0">
                <a:latin typeface="Times New Roman" panose="02020603050405020304" pitchFamily="18" charset="0"/>
                <a:cs typeface="Times New Roman" panose="02020603050405020304" pitchFamily="18" charset="0"/>
              </a:rPr>
              <a:t>An open-source development platform for </a:t>
            </a:r>
            <a:r>
              <a:rPr lang="en-GB" dirty="0">
                <a:solidFill>
                  <a:srgbClr val="0070C0"/>
                </a:solidFill>
                <a:latin typeface="Times New Roman" panose="02020603050405020304" pitchFamily="18" charset="0"/>
                <a:cs typeface="Times New Roman" panose="02020603050405020304" pitchFamily="18" charset="0"/>
              </a:rPr>
              <a:t>creating applications</a:t>
            </a:r>
          </a:p>
          <a:p>
            <a:r>
              <a:rPr lang="en-GB" dirty="0">
                <a:latin typeface="Times New Roman" panose="02020603050405020304" pitchFamily="18" charset="0"/>
                <a:cs typeface="Times New Roman" panose="02020603050405020304" pitchFamily="18" charset="0"/>
              </a:rPr>
              <a:t> Devices, particularly mobile phones, </a:t>
            </a:r>
            <a:r>
              <a:rPr lang="en-GB" dirty="0">
                <a:solidFill>
                  <a:srgbClr val="0070C0"/>
                </a:solidFill>
                <a:latin typeface="Times New Roman" panose="02020603050405020304" pitchFamily="18" charset="0"/>
                <a:cs typeface="Times New Roman" panose="02020603050405020304" pitchFamily="18" charset="0"/>
              </a:rPr>
              <a:t>that run the Android operating system and the applications created for it</a:t>
            </a:r>
          </a:p>
        </p:txBody>
      </p:sp>
    </p:spTree>
    <p:extLst>
      <p:ext uri="{BB962C8B-B14F-4D97-AF65-F5344CB8AC3E}">
        <p14:creationId xmlns:p14="http://schemas.microsoft.com/office/powerpoint/2010/main" val="57022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CC95D7-6742-49E3-A6BB-046E9FD6BE77}"/>
              </a:ext>
            </a:extLst>
          </p:cNvPr>
          <p:cNvSpPr>
            <a:spLocks noGrp="1"/>
          </p:cNvSpPr>
          <p:nvPr>
            <p:ph type="title"/>
          </p:nvPr>
        </p:nvSpPr>
        <p:spPr>
          <a:xfrm>
            <a:off x="838200" y="365125"/>
            <a:ext cx="10515600" cy="562923"/>
          </a:xfrm>
        </p:spPr>
        <p:txBody>
          <a:bodyPr>
            <a:normAutofit fontScale="90000"/>
          </a:bodyPr>
          <a:lstStyle/>
          <a:p>
            <a:r>
              <a:rPr lang="en-GB" dirty="0"/>
              <a:t>Component of Android </a:t>
            </a:r>
          </a:p>
        </p:txBody>
      </p:sp>
      <p:sp>
        <p:nvSpPr>
          <p:cNvPr id="3" name="Content Placeholder 2">
            <a:extLst>
              <a:ext uri="{FF2B5EF4-FFF2-40B4-BE49-F238E27FC236}">
                <a16:creationId xmlns="" xmlns:a16="http://schemas.microsoft.com/office/drawing/2014/main" id="{06E4F7FF-89D3-4C22-A629-F05B4A16190A}"/>
              </a:ext>
            </a:extLst>
          </p:cNvPr>
          <p:cNvSpPr>
            <a:spLocks noGrp="1"/>
          </p:cNvSpPr>
          <p:nvPr>
            <p:ph idx="1"/>
          </p:nvPr>
        </p:nvSpPr>
        <p:spPr>
          <a:xfrm>
            <a:off x="838200" y="1364776"/>
            <a:ext cx="10515600" cy="4812187"/>
          </a:xfrm>
        </p:spPr>
        <p:txBody>
          <a:bodyPr>
            <a:normAutofit fontScale="92500" lnSpcReduction="20000"/>
          </a:bodyPr>
          <a:lstStyle/>
          <a:p>
            <a:r>
              <a:rPr lang="en-GB" dirty="0">
                <a:solidFill>
                  <a:srgbClr val="0070C0"/>
                </a:solidFill>
                <a:latin typeface="Times New Roman" panose="02020603050405020304" pitchFamily="18" charset="0"/>
                <a:cs typeface="Times New Roman" panose="02020603050405020304" pitchFamily="18" charset="0"/>
              </a:rPr>
              <a:t>Android is made up of several necessary and dependent parts, including the</a:t>
            </a:r>
          </a:p>
          <a:p>
            <a:r>
              <a:rPr lang="en-GB" dirty="0">
                <a:solidFill>
                  <a:srgbClr val="0070C0"/>
                </a:solidFill>
                <a:latin typeface="Times New Roman" panose="02020603050405020304" pitchFamily="18" charset="0"/>
                <a:cs typeface="Times New Roman" panose="02020603050405020304" pitchFamily="18" charset="0"/>
              </a:rPr>
              <a:t>following:</a:t>
            </a:r>
          </a:p>
          <a:p>
            <a:r>
              <a:rPr lang="en-GB" dirty="0">
                <a:latin typeface="Times New Roman" panose="02020603050405020304" pitchFamily="18" charset="0"/>
                <a:cs typeface="Times New Roman" panose="02020603050405020304" pitchFamily="18" charset="0"/>
              </a:rPr>
              <a:t>A </a:t>
            </a:r>
            <a:r>
              <a:rPr lang="en-GB" dirty="0">
                <a:solidFill>
                  <a:srgbClr val="0070C0"/>
                </a:solidFill>
                <a:latin typeface="Times New Roman" panose="02020603050405020304" pitchFamily="18" charset="0"/>
                <a:cs typeface="Times New Roman" panose="02020603050405020304" pitchFamily="18" charset="0"/>
              </a:rPr>
              <a:t>Compatibility Definition Document </a:t>
            </a:r>
            <a:r>
              <a:rPr lang="en-GB" dirty="0">
                <a:latin typeface="Times New Roman" panose="02020603050405020304" pitchFamily="18" charset="0"/>
                <a:cs typeface="Times New Roman" panose="02020603050405020304" pitchFamily="18" charset="0"/>
              </a:rPr>
              <a:t>(</a:t>
            </a:r>
            <a:r>
              <a:rPr lang="en-GB" dirty="0">
                <a:solidFill>
                  <a:srgbClr val="0070C0"/>
                </a:solidFill>
                <a:latin typeface="Times New Roman" panose="02020603050405020304" pitchFamily="18" charset="0"/>
                <a:cs typeface="Times New Roman" panose="02020603050405020304" pitchFamily="18" charset="0"/>
              </a:rPr>
              <a:t>CDD</a:t>
            </a:r>
            <a:r>
              <a:rPr lang="en-GB" dirty="0">
                <a:latin typeface="Times New Roman" panose="02020603050405020304" pitchFamily="18" charset="0"/>
                <a:cs typeface="Times New Roman" panose="02020603050405020304" pitchFamily="18" charset="0"/>
              </a:rPr>
              <a:t>) and </a:t>
            </a:r>
            <a:r>
              <a:rPr lang="en-GB" dirty="0">
                <a:solidFill>
                  <a:srgbClr val="0070C0"/>
                </a:solidFill>
                <a:latin typeface="Times New Roman" panose="02020603050405020304" pitchFamily="18" charset="0"/>
                <a:cs typeface="Times New Roman" panose="02020603050405020304" pitchFamily="18" charset="0"/>
              </a:rPr>
              <a:t>Compatibility Test Suite </a:t>
            </a:r>
            <a:r>
              <a:rPr lang="en-GB" dirty="0">
                <a:latin typeface="Times New Roman" panose="02020603050405020304" pitchFamily="18" charset="0"/>
                <a:cs typeface="Times New Roman" panose="02020603050405020304" pitchFamily="18" charset="0"/>
              </a:rPr>
              <a:t>(</a:t>
            </a:r>
            <a:r>
              <a:rPr lang="en-GB" dirty="0">
                <a:solidFill>
                  <a:srgbClr val="0070C0"/>
                </a:solidFill>
                <a:latin typeface="Times New Roman" panose="02020603050405020304" pitchFamily="18" charset="0"/>
                <a:cs typeface="Times New Roman" panose="02020603050405020304" pitchFamily="18" charset="0"/>
              </a:rPr>
              <a:t>CTS</a:t>
            </a:r>
            <a:r>
              <a:rPr lang="en-GB" dirty="0">
                <a:latin typeface="Times New Roman" panose="02020603050405020304" pitchFamily="18" charset="0"/>
                <a:cs typeface="Times New Roman" panose="02020603050405020304" pitchFamily="18" charset="0"/>
              </a:rPr>
              <a:t>) that describe the capabilities required for a device to support the software stack.</a:t>
            </a:r>
          </a:p>
          <a:p>
            <a:r>
              <a:rPr lang="en-GB" dirty="0">
                <a:latin typeface="Times New Roman" panose="02020603050405020304" pitchFamily="18" charset="0"/>
                <a:cs typeface="Times New Roman" panose="02020603050405020304" pitchFamily="18" charset="0"/>
              </a:rPr>
              <a:t>A </a:t>
            </a:r>
            <a:r>
              <a:rPr lang="en-GB" dirty="0">
                <a:solidFill>
                  <a:srgbClr val="0070C0"/>
                </a:solidFill>
                <a:latin typeface="Times New Roman" panose="02020603050405020304" pitchFamily="18" charset="0"/>
                <a:cs typeface="Times New Roman" panose="02020603050405020304" pitchFamily="18" charset="0"/>
              </a:rPr>
              <a:t>Linux operating system kernel </a:t>
            </a:r>
            <a:r>
              <a:rPr lang="en-GB" dirty="0">
                <a:latin typeface="Times New Roman" panose="02020603050405020304" pitchFamily="18" charset="0"/>
                <a:cs typeface="Times New Roman" panose="02020603050405020304" pitchFamily="18" charset="0"/>
              </a:rPr>
              <a:t>that provides a low-level interface with the hardware, memory management, and process control, all optimized for </a:t>
            </a:r>
            <a:r>
              <a:rPr lang="en-GB" dirty="0">
                <a:solidFill>
                  <a:srgbClr val="0070C0"/>
                </a:solidFill>
                <a:latin typeface="Times New Roman" panose="02020603050405020304" pitchFamily="18" charset="0"/>
                <a:cs typeface="Times New Roman" panose="02020603050405020304" pitchFamily="18" charset="0"/>
              </a:rPr>
              <a:t>mobile and embedded devices</a:t>
            </a:r>
            <a:r>
              <a:rPr lang="en-GB" dirty="0">
                <a:latin typeface="Times New Roman" panose="02020603050405020304" pitchFamily="18" charset="0"/>
                <a:cs typeface="Times New Roman" panose="02020603050405020304" pitchFamily="18" charset="0"/>
              </a:rPr>
              <a:t>.</a:t>
            </a:r>
          </a:p>
          <a:p>
            <a:r>
              <a:rPr lang="en-GB" dirty="0">
                <a:solidFill>
                  <a:srgbClr val="0070C0"/>
                </a:solidFill>
                <a:latin typeface="Times New Roman" panose="02020603050405020304" pitchFamily="18" charset="0"/>
                <a:cs typeface="Times New Roman" panose="02020603050405020304" pitchFamily="18" charset="0"/>
              </a:rPr>
              <a:t>Open-source libraries </a:t>
            </a:r>
            <a:r>
              <a:rPr lang="en-GB" dirty="0">
                <a:latin typeface="Times New Roman" panose="02020603050405020304" pitchFamily="18" charset="0"/>
                <a:cs typeface="Times New Roman" panose="02020603050405020304" pitchFamily="18" charset="0"/>
              </a:rPr>
              <a:t>for application development, including </a:t>
            </a:r>
            <a:r>
              <a:rPr lang="en-GB" dirty="0">
                <a:solidFill>
                  <a:srgbClr val="0070C0"/>
                </a:solidFill>
                <a:latin typeface="Times New Roman" panose="02020603050405020304" pitchFamily="18" charset="0"/>
                <a:cs typeface="Times New Roman" panose="02020603050405020304" pitchFamily="18" charset="0"/>
              </a:rPr>
              <a:t>SQLite</a:t>
            </a:r>
            <a:r>
              <a:rPr lang="en-GB" dirty="0">
                <a:latin typeface="Times New Roman" panose="02020603050405020304" pitchFamily="18" charset="0"/>
                <a:cs typeface="Times New Roman" panose="02020603050405020304" pitchFamily="18" charset="0"/>
              </a:rPr>
              <a:t>, </a:t>
            </a:r>
            <a:r>
              <a:rPr lang="en-GB" dirty="0" err="1">
                <a:solidFill>
                  <a:srgbClr val="0070C0"/>
                </a:solidFill>
                <a:latin typeface="Times New Roman" panose="02020603050405020304" pitchFamily="18" charset="0"/>
                <a:cs typeface="Times New Roman" panose="02020603050405020304" pitchFamily="18" charset="0"/>
              </a:rPr>
              <a:t>WebKit</a:t>
            </a:r>
            <a:r>
              <a:rPr lang="en-GB" dirty="0">
                <a:latin typeface="Times New Roman" panose="02020603050405020304" pitchFamily="18" charset="0"/>
                <a:cs typeface="Times New Roman" panose="02020603050405020304" pitchFamily="18" charset="0"/>
              </a:rPr>
              <a:t>, </a:t>
            </a:r>
            <a:r>
              <a:rPr lang="en-GB" dirty="0">
                <a:solidFill>
                  <a:srgbClr val="0070C0"/>
                </a:solidFill>
                <a:latin typeface="Times New Roman" panose="02020603050405020304" pitchFamily="18" charset="0"/>
                <a:cs typeface="Times New Roman" panose="02020603050405020304" pitchFamily="18" charset="0"/>
              </a:rPr>
              <a:t>OpenGL</a:t>
            </a:r>
            <a:r>
              <a:rPr lang="en-GB" dirty="0">
                <a:latin typeface="Times New Roman" panose="02020603050405020304" pitchFamily="18" charset="0"/>
                <a:cs typeface="Times New Roman" panose="02020603050405020304" pitchFamily="18" charset="0"/>
              </a:rPr>
              <a:t>, and </a:t>
            </a:r>
            <a:r>
              <a:rPr lang="en-GB" dirty="0">
                <a:solidFill>
                  <a:srgbClr val="0070C0"/>
                </a:solidFill>
                <a:latin typeface="Times New Roman" panose="02020603050405020304" pitchFamily="18" charset="0"/>
                <a:cs typeface="Times New Roman" panose="02020603050405020304" pitchFamily="18" charset="0"/>
              </a:rPr>
              <a:t>a media manager</a:t>
            </a:r>
            <a:r>
              <a:rPr lang="en-GB" dirty="0">
                <a:latin typeface="Times New Roman" panose="02020603050405020304" pitchFamily="18" charset="0"/>
                <a:cs typeface="Times New Roman" panose="02020603050405020304" pitchFamily="18" charset="0"/>
              </a:rPr>
              <a:t>.</a:t>
            </a:r>
          </a:p>
          <a:p>
            <a:r>
              <a:rPr lang="en-GB" dirty="0">
                <a:latin typeface="Times New Roman" panose="02020603050405020304" pitchFamily="18" charset="0"/>
                <a:cs typeface="Times New Roman" panose="02020603050405020304" pitchFamily="18" charset="0"/>
              </a:rPr>
              <a:t> A run time used to execute and host Android applications, including the </a:t>
            </a:r>
            <a:r>
              <a:rPr lang="en-GB" dirty="0">
                <a:solidFill>
                  <a:srgbClr val="0070C0"/>
                </a:solidFill>
                <a:latin typeface="Times New Roman" panose="02020603050405020304" pitchFamily="18" charset="0"/>
                <a:cs typeface="Times New Roman" panose="02020603050405020304" pitchFamily="18" charset="0"/>
              </a:rPr>
              <a:t>Dalvik Virtual Machine (VM) </a:t>
            </a:r>
            <a:r>
              <a:rPr lang="en-GB" dirty="0">
                <a:latin typeface="Times New Roman" panose="02020603050405020304" pitchFamily="18" charset="0"/>
                <a:cs typeface="Times New Roman" panose="02020603050405020304" pitchFamily="18" charset="0"/>
              </a:rPr>
              <a:t>and </a:t>
            </a:r>
            <a:r>
              <a:rPr lang="en-GB" dirty="0">
                <a:solidFill>
                  <a:srgbClr val="0070C0"/>
                </a:solidFill>
                <a:latin typeface="Times New Roman" panose="02020603050405020304" pitchFamily="18" charset="0"/>
                <a:cs typeface="Times New Roman" panose="02020603050405020304" pitchFamily="18" charset="0"/>
              </a:rPr>
              <a:t>the core libraries that provide Android-specific functionality</a:t>
            </a:r>
            <a:r>
              <a:rPr lang="en-GB" dirty="0">
                <a:latin typeface="Times New Roman" panose="02020603050405020304" pitchFamily="18" charset="0"/>
                <a:cs typeface="Times New Roman" panose="02020603050405020304" pitchFamily="18" charset="0"/>
              </a:rPr>
              <a:t>. The run time is designed to be small and efficient for use on mobile devices.</a:t>
            </a:r>
          </a:p>
        </p:txBody>
      </p:sp>
    </p:spTree>
    <p:extLst>
      <p:ext uri="{BB962C8B-B14F-4D97-AF65-F5344CB8AC3E}">
        <p14:creationId xmlns:p14="http://schemas.microsoft.com/office/powerpoint/2010/main" val="1739547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015E81F-BED0-4359-8101-F9EA97DE5273}"/>
              </a:ext>
            </a:extLst>
          </p:cNvPr>
          <p:cNvSpPr>
            <a:spLocks noGrp="1"/>
          </p:cNvSpPr>
          <p:nvPr>
            <p:ph idx="1"/>
          </p:nvPr>
        </p:nvSpPr>
        <p:spPr>
          <a:xfrm>
            <a:off x="838200" y="1076116"/>
            <a:ext cx="10515600" cy="4351338"/>
          </a:xfrm>
        </p:spPr>
        <p:txBody>
          <a:bodyPr/>
          <a:lstStyle/>
          <a:p>
            <a:r>
              <a:rPr lang="en-GB" dirty="0">
                <a:solidFill>
                  <a:srgbClr val="0070C0"/>
                </a:solidFill>
                <a:latin typeface="Times New Roman" panose="02020603050405020304" pitchFamily="18" charset="0"/>
                <a:cs typeface="Times New Roman" panose="02020603050405020304" pitchFamily="18" charset="0"/>
              </a:rPr>
              <a:t>An application framework </a:t>
            </a:r>
            <a:r>
              <a:rPr lang="en-GB" dirty="0">
                <a:latin typeface="Times New Roman" panose="02020603050405020304" pitchFamily="18" charset="0"/>
                <a:cs typeface="Times New Roman" panose="02020603050405020304" pitchFamily="18" charset="0"/>
              </a:rPr>
              <a:t>that agnostically exposes system services to the application layer, including the window manager and location manager, databases, telephony, and sensors.</a:t>
            </a:r>
          </a:p>
          <a:p>
            <a:r>
              <a:rPr lang="en-GB" dirty="0">
                <a:solidFill>
                  <a:srgbClr val="0070C0"/>
                </a:solidFill>
                <a:latin typeface="Times New Roman" panose="02020603050405020304" pitchFamily="18" charset="0"/>
                <a:cs typeface="Times New Roman" panose="02020603050405020304" pitchFamily="18" charset="0"/>
              </a:rPr>
              <a:t>A user interface framework </a:t>
            </a:r>
            <a:r>
              <a:rPr lang="en-GB" dirty="0">
                <a:latin typeface="Times New Roman" panose="02020603050405020304" pitchFamily="18" charset="0"/>
                <a:cs typeface="Times New Roman" panose="02020603050405020304" pitchFamily="18" charset="0"/>
              </a:rPr>
              <a:t>used to host and launch applications.</a:t>
            </a:r>
          </a:p>
          <a:p>
            <a:r>
              <a:rPr lang="en-GB" dirty="0">
                <a:solidFill>
                  <a:srgbClr val="0070C0"/>
                </a:solidFill>
                <a:latin typeface="Times New Roman" panose="02020603050405020304" pitchFamily="18" charset="0"/>
                <a:cs typeface="Times New Roman" panose="02020603050405020304" pitchFamily="18" charset="0"/>
              </a:rPr>
              <a:t>A set of core pre-installed applications</a:t>
            </a:r>
            <a:r>
              <a:rPr lang="en-GB" dirty="0">
                <a:latin typeface="Times New Roman" panose="02020603050405020304" pitchFamily="18" charset="0"/>
                <a:cs typeface="Times New Roman" panose="02020603050405020304" pitchFamily="18" charset="0"/>
              </a:rPr>
              <a:t>.</a:t>
            </a:r>
          </a:p>
          <a:p>
            <a:r>
              <a:rPr lang="en-GB" dirty="0">
                <a:solidFill>
                  <a:srgbClr val="0070C0"/>
                </a:solidFill>
              </a:rPr>
              <a:t>A software development kit (SDK) </a:t>
            </a:r>
            <a:r>
              <a:rPr lang="en-GB" dirty="0"/>
              <a:t>used to create applications, including the related tools, plug-ins, and documentation.</a:t>
            </a:r>
          </a:p>
          <a:p>
            <a:r>
              <a:rPr lang="en-GB" dirty="0">
                <a:solidFill>
                  <a:srgbClr val="0070C0"/>
                </a:solidFill>
              </a:rPr>
              <a:t>Application program interface </a:t>
            </a:r>
            <a:r>
              <a:rPr lang="en-GB" dirty="0">
                <a:solidFill>
                  <a:srgbClr val="0070C0"/>
                </a:solidFill>
                <a:latin typeface="Times New Roman" panose="02020603050405020304" pitchFamily="18" charset="0"/>
                <a:cs typeface="Times New Roman" panose="02020603050405020304" pitchFamily="18" charset="0"/>
              </a:rPr>
              <a:t>APIs</a:t>
            </a:r>
            <a:r>
              <a:rPr lang="en-GB" dirty="0">
                <a:latin typeface="Times New Roman" panose="02020603050405020304" pitchFamily="18" charset="0"/>
                <a:cs typeface="Times New Roman" panose="02020603050405020304" pitchFamily="18" charset="0"/>
              </a:rPr>
              <a:t> provides access to all the underlying services, features, and hardware</a:t>
            </a:r>
          </a:p>
        </p:txBody>
      </p:sp>
    </p:spTree>
    <p:extLst>
      <p:ext uri="{BB962C8B-B14F-4D97-AF65-F5344CB8AC3E}">
        <p14:creationId xmlns:p14="http://schemas.microsoft.com/office/powerpoint/2010/main" val="3900509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B62BCE-C3D4-4083-87CB-EF5E5D720A1C}"/>
              </a:ext>
            </a:extLst>
          </p:cNvPr>
          <p:cNvSpPr>
            <a:spLocks noGrp="1"/>
          </p:cNvSpPr>
          <p:nvPr>
            <p:ph type="title"/>
          </p:nvPr>
        </p:nvSpPr>
        <p:spPr>
          <a:xfrm>
            <a:off x="510654" y="158868"/>
            <a:ext cx="10515600" cy="1325563"/>
          </a:xfrm>
        </p:spPr>
        <p:txBody>
          <a:bodyPr vert="horz" lIns="91440" tIns="45720" rIns="91440" bIns="45720" rtlCol="0" anchor="ctr">
            <a:normAutofit/>
          </a:bodyPr>
          <a:lstStyle/>
          <a:p>
            <a:r>
              <a:rPr lang="en-GB" sz="4000" dirty="0"/>
              <a:t>Introducing the Development Framework</a:t>
            </a:r>
          </a:p>
        </p:txBody>
      </p:sp>
      <p:sp>
        <p:nvSpPr>
          <p:cNvPr id="3" name="Content Placeholder 2">
            <a:extLst>
              <a:ext uri="{FF2B5EF4-FFF2-40B4-BE49-F238E27FC236}">
                <a16:creationId xmlns="" xmlns:a16="http://schemas.microsoft.com/office/drawing/2014/main" id="{F46B0722-D050-4EF3-B619-E6A7A98CF06B}"/>
              </a:ext>
            </a:extLst>
          </p:cNvPr>
          <p:cNvSpPr>
            <a:spLocks noGrp="1"/>
          </p:cNvSpPr>
          <p:nvPr>
            <p:ph idx="1"/>
          </p:nvPr>
        </p:nvSpPr>
        <p:spPr>
          <a:xfrm>
            <a:off x="742666" y="1388897"/>
            <a:ext cx="10515600" cy="4351338"/>
          </a:xfrm>
        </p:spPr>
        <p:txBody>
          <a:bodyPr>
            <a:normAutofit lnSpcReduction="10000"/>
          </a:bodyPr>
          <a:lstStyle/>
          <a:p>
            <a:r>
              <a:rPr lang="en-GB" dirty="0">
                <a:solidFill>
                  <a:srgbClr val="C00000"/>
                </a:solidFill>
                <a:latin typeface="Times New Roman" panose="02020603050405020304" pitchFamily="18" charset="0"/>
                <a:cs typeface="Times New Roman" panose="02020603050405020304" pitchFamily="18" charset="0"/>
              </a:rPr>
              <a:t>Android applications </a:t>
            </a:r>
            <a:r>
              <a:rPr lang="en-GB" dirty="0">
                <a:latin typeface="Times New Roman" panose="02020603050405020304" pitchFamily="18" charset="0"/>
                <a:cs typeface="Times New Roman" panose="02020603050405020304" pitchFamily="18" charset="0"/>
              </a:rPr>
              <a:t>normally are written using </a:t>
            </a:r>
            <a:r>
              <a:rPr lang="en-GB" dirty="0">
                <a:solidFill>
                  <a:srgbClr val="C00000"/>
                </a:solidFill>
                <a:latin typeface="Times New Roman" panose="02020603050405020304" pitchFamily="18" charset="0"/>
                <a:cs typeface="Times New Roman" panose="02020603050405020304" pitchFamily="18" charset="0"/>
              </a:rPr>
              <a:t>Java</a:t>
            </a:r>
            <a:r>
              <a:rPr lang="en-GB" dirty="0">
                <a:latin typeface="Times New Roman" panose="02020603050405020304" pitchFamily="18" charset="0"/>
                <a:cs typeface="Times New Roman" panose="02020603050405020304" pitchFamily="18" charset="0"/>
              </a:rPr>
              <a:t> or </a:t>
            </a:r>
            <a:r>
              <a:rPr lang="en-GB" dirty="0">
                <a:solidFill>
                  <a:srgbClr val="C00000"/>
                </a:solidFill>
                <a:latin typeface="Times New Roman" panose="02020603050405020304" pitchFamily="18" charset="0"/>
                <a:cs typeface="Times New Roman" panose="02020603050405020304" pitchFamily="18" charset="0"/>
              </a:rPr>
              <a:t>Kotlin</a:t>
            </a:r>
            <a:r>
              <a:rPr lang="en-GB" dirty="0">
                <a:latin typeface="Times New Roman" panose="02020603050405020304" pitchFamily="18" charset="0"/>
                <a:cs typeface="Times New Roman" panose="02020603050405020304" pitchFamily="18" charset="0"/>
              </a:rPr>
              <a:t> as the programming language but executed by means of a custom VM called “</a:t>
            </a:r>
            <a:r>
              <a:rPr lang="en-GB" i="1" dirty="0">
                <a:solidFill>
                  <a:srgbClr val="0070C0"/>
                </a:solidFill>
                <a:latin typeface="Times New Roman" panose="02020603050405020304" pitchFamily="18" charset="0"/>
                <a:cs typeface="Times New Roman" panose="02020603050405020304" pitchFamily="18" charset="0"/>
              </a:rPr>
              <a:t>Dalvik</a:t>
            </a:r>
            <a:r>
              <a:rPr lang="en-GB" i="1" dirty="0">
                <a:latin typeface="Times New Roman" panose="02020603050405020304" pitchFamily="18" charset="0"/>
                <a:cs typeface="Times New Roman" panose="02020603050405020304" pitchFamily="18" charset="0"/>
              </a:rPr>
              <a:t>”</a:t>
            </a:r>
            <a:r>
              <a:rPr lang="en-GB" dirty="0">
                <a:latin typeface="Times New Roman" panose="02020603050405020304" pitchFamily="18" charset="0"/>
                <a:cs typeface="Times New Roman" panose="02020603050405020304" pitchFamily="18" charset="0"/>
              </a:rPr>
              <a:t>, rather than a traditional Java VM.</a:t>
            </a:r>
          </a:p>
          <a:p>
            <a:r>
              <a:rPr lang="en-GB" dirty="0">
                <a:solidFill>
                  <a:srgbClr val="C00000"/>
                </a:solidFill>
                <a:latin typeface="Times New Roman" panose="02020603050405020304" pitchFamily="18" charset="0"/>
                <a:cs typeface="Times New Roman" panose="02020603050405020304" pitchFamily="18" charset="0"/>
              </a:rPr>
              <a:t>Each Android application </a:t>
            </a:r>
            <a:r>
              <a:rPr lang="en-GB" dirty="0">
                <a:latin typeface="Times New Roman" panose="02020603050405020304" pitchFamily="18" charset="0"/>
                <a:cs typeface="Times New Roman" panose="02020603050405020304" pitchFamily="18" charset="0"/>
              </a:rPr>
              <a:t>runs in a separate process within its own </a:t>
            </a:r>
            <a:r>
              <a:rPr lang="en-GB" dirty="0">
                <a:solidFill>
                  <a:srgbClr val="0070C0"/>
                </a:solidFill>
                <a:latin typeface="Times New Roman" panose="02020603050405020304" pitchFamily="18" charset="0"/>
                <a:cs typeface="Times New Roman" panose="02020603050405020304" pitchFamily="18" charset="0"/>
              </a:rPr>
              <a:t>Dalvik instance</a:t>
            </a:r>
            <a:r>
              <a:rPr lang="en-GB" dirty="0">
                <a:latin typeface="Times New Roman" panose="02020603050405020304" pitchFamily="18" charset="0"/>
                <a:cs typeface="Times New Roman" panose="02020603050405020304" pitchFamily="18" charset="0"/>
              </a:rPr>
              <a:t>, relinquishing all responsibility for memory and process management to the Android run time, which </a:t>
            </a:r>
            <a:r>
              <a:rPr lang="en-GB" dirty="0">
                <a:solidFill>
                  <a:srgbClr val="0070C0"/>
                </a:solidFill>
                <a:latin typeface="Times New Roman" panose="02020603050405020304" pitchFamily="18" charset="0"/>
                <a:cs typeface="Times New Roman" panose="02020603050405020304" pitchFamily="18" charset="0"/>
              </a:rPr>
              <a:t>stops </a:t>
            </a:r>
            <a:r>
              <a:rPr lang="en-GB" dirty="0">
                <a:latin typeface="Times New Roman" panose="02020603050405020304" pitchFamily="18" charset="0"/>
                <a:cs typeface="Times New Roman" panose="02020603050405020304" pitchFamily="18" charset="0"/>
              </a:rPr>
              <a:t>and </a:t>
            </a:r>
            <a:r>
              <a:rPr lang="en-GB" dirty="0">
                <a:solidFill>
                  <a:srgbClr val="0070C0"/>
                </a:solidFill>
                <a:latin typeface="Times New Roman" panose="02020603050405020304" pitchFamily="18" charset="0"/>
                <a:cs typeface="Times New Roman" panose="02020603050405020304" pitchFamily="18" charset="0"/>
              </a:rPr>
              <a:t>kills</a:t>
            </a:r>
            <a:r>
              <a:rPr lang="en-GB" dirty="0">
                <a:latin typeface="Times New Roman" panose="02020603050405020304" pitchFamily="18" charset="0"/>
                <a:cs typeface="Times New Roman" panose="02020603050405020304" pitchFamily="18" charset="0"/>
              </a:rPr>
              <a:t> processes as necessary to manage resources.</a:t>
            </a:r>
          </a:p>
          <a:p>
            <a:r>
              <a:rPr lang="en-GB" dirty="0">
                <a:solidFill>
                  <a:srgbClr val="C00000"/>
                </a:solidFill>
                <a:latin typeface="Times New Roman" panose="02020603050405020304" pitchFamily="18" charset="0"/>
                <a:cs typeface="Times New Roman" panose="02020603050405020304" pitchFamily="18" charset="0"/>
              </a:rPr>
              <a:t>Dalvik and the Android run time </a:t>
            </a:r>
            <a:r>
              <a:rPr lang="en-GB" dirty="0">
                <a:latin typeface="Times New Roman" panose="02020603050405020304" pitchFamily="18" charset="0"/>
                <a:cs typeface="Times New Roman" panose="02020603050405020304" pitchFamily="18" charset="0"/>
              </a:rPr>
              <a:t>sit on top of a </a:t>
            </a:r>
            <a:r>
              <a:rPr lang="en-GB" dirty="0">
                <a:solidFill>
                  <a:srgbClr val="0070C0"/>
                </a:solidFill>
                <a:latin typeface="Times New Roman" panose="02020603050405020304" pitchFamily="18" charset="0"/>
                <a:cs typeface="Times New Roman" panose="02020603050405020304" pitchFamily="18" charset="0"/>
              </a:rPr>
              <a:t>Linux kernel </a:t>
            </a:r>
            <a:r>
              <a:rPr lang="en-GB" dirty="0">
                <a:latin typeface="Times New Roman" panose="02020603050405020304" pitchFamily="18" charset="0"/>
                <a:cs typeface="Times New Roman" panose="02020603050405020304" pitchFamily="18" charset="0"/>
              </a:rPr>
              <a:t>that handles low-level hardware interaction, including </a:t>
            </a:r>
            <a:r>
              <a:rPr lang="en-GB" dirty="0">
                <a:solidFill>
                  <a:srgbClr val="0070C0"/>
                </a:solidFill>
                <a:latin typeface="Times New Roman" panose="02020603050405020304" pitchFamily="18" charset="0"/>
                <a:cs typeface="Times New Roman" panose="02020603050405020304" pitchFamily="18" charset="0"/>
              </a:rPr>
              <a:t>drivers</a:t>
            </a:r>
            <a:r>
              <a:rPr lang="en-GB" dirty="0">
                <a:latin typeface="Times New Roman" panose="02020603050405020304" pitchFamily="18" charset="0"/>
                <a:cs typeface="Times New Roman" panose="02020603050405020304" pitchFamily="18" charset="0"/>
              </a:rPr>
              <a:t> and </a:t>
            </a:r>
            <a:r>
              <a:rPr lang="en-GB" dirty="0">
                <a:solidFill>
                  <a:srgbClr val="0070C0"/>
                </a:solidFill>
                <a:latin typeface="Times New Roman" panose="02020603050405020304" pitchFamily="18" charset="0"/>
                <a:cs typeface="Times New Roman" panose="02020603050405020304" pitchFamily="18" charset="0"/>
              </a:rPr>
              <a:t>memory</a:t>
            </a:r>
            <a:r>
              <a:rPr lang="en-GB" dirty="0">
                <a:latin typeface="Times New Roman" panose="02020603050405020304" pitchFamily="18" charset="0"/>
                <a:cs typeface="Times New Roman" panose="02020603050405020304" pitchFamily="18" charset="0"/>
              </a:rPr>
              <a:t> </a:t>
            </a:r>
            <a:r>
              <a:rPr lang="en-GB" dirty="0">
                <a:solidFill>
                  <a:srgbClr val="0070C0"/>
                </a:solidFill>
                <a:latin typeface="Times New Roman" panose="02020603050405020304" pitchFamily="18" charset="0"/>
                <a:cs typeface="Times New Roman" panose="02020603050405020304" pitchFamily="18" charset="0"/>
              </a:rPr>
              <a:t>management</a:t>
            </a:r>
            <a:r>
              <a:rPr lang="en-GB" dirty="0">
                <a:latin typeface="Times New Roman" panose="02020603050405020304" pitchFamily="18" charset="0"/>
                <a:cs typeface="Times New Roman" panose="02020603050405020304" pitchFamily="18" charset="0"/>
              </a:rPr>
              <a:t>, while a set of </a:t>
            </a:r>
            <a:r>
              <a:rPr lang="en-GB" dirty="0">
                <a:solidFill>
                  <a:srgbClr val="0070C0"/>
                </a:solidFill>
                <a:latin typeface="Times New Roman" panose="02020603050405020304" pitchFamily="18" charset="0"/>
                <a:cs typeface="Times New Roman" panose="02020603050405020304" pitchFamily="18" charset="0"/>
              </a:rPr>
              <a:t>APIs</a:t>
            </a:r>
            <a:r>
              <a:rPr lang="en-GB" dirty="0">
                <a:latin typeface="Times New Roman" panose="02020603050405020304" pitchFamily="18" charset="0"/>
                <a:cs typeface="Times New Roman" panose="02020603050405020304" pitchFamily="18" charset="0"/>
              </a:rPr>
              <a:t> provides access to all the underlying </a:t>
            </a:r>
            <a:r>
              <a:rPr lang="en-GB" dirty="0">
                <a:solidFill>
                  <a:srgbClr val="0070C0"/>
                </a:solidFill>
                <a:latin typeface="Times New Roman" panose="02020603050405020304" pitchFamily="18" charset="0"/>
                <a:cs typeface="Times New Roman" panose="02020603050405020304" pitchFamily="18" charset="0"/>
              </a:rPr>
              <a:t>services</a:t>
            </a:r>
            <a:r>
              <a:rPr lang="en-GB" dirty="0">
                <a:latin typeface="Times New Roman" panose="02020603050405020304" pitchFamily="18" charset="0"/>
                <a:cs typeface="Times New Roman" panose="02020603050405020304" pitchFamily="18" charset="0"/>
              </a:rPr>
              <a:t>, </a:t>
            </a:r>
            <a:r>
              <a:rPr lang="en-GB" dirty="0">
                <a:solidFill>
                  <a:srgbClr val="0070C0"/>
                </a:solidFill>
                <a:latin typeface="Times New Roman" panose="02020603050405020304" pitchFamily="18" charset="0"/>
                <a:cs typeface="Times New Roman" panose="02020603050405020304" pitchFamily="18" charset="0"/>
              </a:rPr>
              <a:t>features</a:t>
            </a:r>
            <a:r>
              <a:rPr lang="en-GB" dirty="0">
                <a:latin typeface="Times New Roman" panose="02020603050405020304" pitchFamily="18" charset="0"/>
                <a:cs typeface="Times New Roman" panose="02020603050405020304" pitchFamily="18" charset="0"/>
              </a:rPr>
              <a:t>, and </a:t>
            </a:r>
            <a:r>
              <a:rPr lang="en-GB" dirty="0">
                <a:solidFill>
                  <a:srgbClr val="0070C0"/>
                </a:solidFill>
                <a:latin typeface="Times New Roman" panose="02020603050405020304" pitchFamily="18" charset="0"/>
                <a:cs typeface="Times New Roman" panose="02020603050405020304" pitchFamily="18" charset="0"/>
              </a:rPr>
              <a:t>hardware</a:t>
            </a:r>
            <a:r>
              <a:rPr lang="en-GB" dirty="0">
                <a:latin typeface="Times New Roman" panose="02020603050405020304" pitchFamily="18" charset="0"/>
                <a:cs typeface="Times New Roman" panose="02020603050405020304" pitchFamily="18" charset="0"/>
              </a:rPr>
              <a:t>.</a:t>
            </a: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053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5E1DFC-22AA-4257-9577-9C4AD2A933A0}"/>
              </a:ext>
            </a:extLst>
          </p:cNvPr>
          <p:cNvSpPr>
            <a:spLocks noGrp="1"/>
          </p:cNvSpPr>
          <p:nvPr>
            <p:ph idx="1"/>
          </p:nvPr>
        </p:nvSpPr>
        <p:spPr>
          <a:xfrm>
            <a:off x="134911" y="314792"/>
            <a:ext cx="11782269" cy="6543208"/>
          </a:xfrm>
        </p:spPr>
        <p:txBody>
          <a:bodyPr>
            <a:noAutofit/>
          </a:bodyPr>
          <a:lstStyle/>
          <a:p>
            <a:pPr marL="0" indent="0">
              <a:buNone/>
            </a:pPr>
            <a:r>
              <a:rPr lang="en-GB" sz="2400" dirty="0">
                <a:solidFill>
                  <a:srgbClr val="0070C0"/>
                </a:solidFill>
                <a:latin typeface="Times New Roman" panose="02020603050405020304" pitchFamily="18" charset="0"/>
                <a:cs typeface="Times New Roman" panose="02020603050405020304" pitchFamily="18" charset="0"/>
              </a:rPr>
              <a:t>The Android SDK includes everything you need to start developing, testing, and debugging Android applications:</a:t>
            </a:r>
          </a:p>
          <a:p>
            <a:r>
              <a:rPr lang="en-GB" sz="2400" b="1" dirty="0">
                <a:solidFill>
                  <a:srgbClr val="C00000"/>
                </a:solidFill>
                <a:latin typeface="Times New Roman" panose="02020603050405020304" pitchFamily="18" charset="0"/>
                <a:cs typeface="Times New Roman" panose="02020603050405020304" pitchFamily="18" charset="0"/>
              </a:rPr>
              <a:t>The Android APIs </a:t>
            </a:r>
            <a:r>
              <a:rPr lang="en-GB" sz="2400" b="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The core of the SDK is the Android API libraries that provide developer access to the Android stack. These are the same libraries that Google uses to create native Android applications.</a:t>
            </a:r>
          </a:p>
          <a:p>
            <a:r>
              <a:rPr lang="en-GB" sz="2400" b="1" dirty="0">
                <a:solidFill>
                  <a:srgbClr val="C00000"/>
                </a:solidFill>
                <a:latin typeface="Times New Roman" panose="02020603050405020304" pitchFamily="18" charset="0"/>
                <a:cs typeface="Times New Roman" panose="02020603050405020304" pitchFamily="18" charset="0"/>
              </a:rPr>
              <a:t>Development tools </a:t>
            </a:r>
            <a:r>
              <a:rPr lang="en-GB" sz="2400" b="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The SDK includes several development tools that let you compile and debug your applications so that you can turn Android source code into executable applications. </a:t>
            </a:r>
          </a:p>
          <a:p>
            <a:r>
              <a:rPr lang="en-GB" sz="2400" b="1" dirty="0">
                <a:solidFill>
                  <a:srgbClr val="C00000"/>
                </a:solidFill>
                <a:latin typeface="Times New Roman" panose="02020603050405020304" pitchFamily="18" charset="0"/>
                <a:cs typeface="Times New Roman" panose="02020603050405020304" pitchFamily="18" charset="0"/>
              </a:rPr>
              <a:t>The Android Virtual Device Manager and emulator </a:t>
            </a:r>
            <a:r>
              <a:rPr lang="en-GB" sz="2400" b="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The Android emulator is a fully interactive mobile device emulator featuring several alternative skins. The emulator runs within an </a:t>
            </a:r>
            <a:r>
              <a:rPr lang="en-GB" sz="2400" dirty="0">
                <a:solidFill>
                  <a:srgbClr val="C00000"/>
                </a:solidFill>
                <a:latin typeface="Times New Roman" panose="02020603050405020304" pitchFamily="18" charset="0"/>
                <a:cs typeface="Times New Roman" panose="02020603050405020304" pitchFamily="18" charset="0"/>
              </a:rPr>
              <a:t>Android Virtual Device (AVD) </a:t>
            </a:r>
            <a:r>
              <a:rPr lang="en-GB" sz="2400" dirty="0">
                <a:latin typeface="Times New Roman" panose="02020603050405020304" pitchFamily="18" charset="0"/>
                <a:cs typeface="Times New Roman" panose="02020603050405020304" pitchFamily="18" charset="0"/>
              </a:rPr>
              <a:t>that simulates a device hardware configuration. Using the emulator you can see how your applications will look and behave on a real Android device.</a:t>
            </a:r>
          </a:p>
          <a:p>
            <a:r>
              <a:rPr lang="en-GB" sz="2400" b="1" dirty="0">
                <a:solidFill>
                  <a:srgbClr val="C00000"/>
                </a:solidFill>
                <a:latin typeface="Times New Roman" panose="02020603050405020304" pitchFamily="18" charset="0"/>
                <a:cs typeface="Times New Roman" panose="02020603050405020304" pitchFamily="18" charset="0"/>
              </a:rPr>
              <a:t>Full documentation — </a:t>
            </a:r>
            <a:r>
              <a:rPr lang="en-GB" sz="2400" dirty="0">
                <a:latin typeface="Times New Roman" panose="02020603050405020304" pitchFamily="18" charset="0"/>
                <a:cs typeface="Times New Roman" panose="02020603050405020304" pitchFamily="18" charset="0"/>
              </a:rPr>
              <a:t>The SDK includes extensive code-level reference information detailing exactly what’s included in each package and class and how to use them. In addition to the code documentation, Android’s reference documentation and developer guide explains how to get started, gives detailed explanations of the fundamentals behind Android development, highlights best practices, and provides deep-dives into framework topics.</a:t>
            </a:r>
          </a:p>
        </p:txBody>
      </p:sp>
    </p:spTree>
    <p:extLst>
      <p:ext uri="{BB962C8B-B14F-4D97-AF65-F5344CB8AC3E}">
        <p14:creationId xmlns:p14="http://schemas.microsoft.com/office/powerpoint/2010/main" val="426137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22C59A6-7DB3-43F3-9097-E5E89E30D029}"/>
              </a:ext>
            </a:extLst>
          </p:cNvPr>
          <p:cNvSpPr>
            <a:spLocks noGrp="1"/>
          </p:cNvSpPr>
          <p:nvPr>
            <p:ph idx="1"/>
          </p:nvPr>
        </p:nvSpPr>
        <p:spPr>
          <a:xfrm>
            <a:off x="359765" y="284813"/>
            <a:ext cx="11587396" cy="5892150"/>
          </a:xfrm>
        </p:spPr>
        <p:txBody>
          <a:bodyPr>
            <a:normAutofit/>
          </a:bodyPr>
          <a:lstStyle/>
          <a:p>
            <a:r>
              <a:rPr lang="en-GB" b="1" dirty="0">
                <a:solidFill>
                  <a:srgbClr val="C00000"/>
                </a:solidFill>
                <a:latin typeface="Times New Roman" panose="02020603050405020304" pitchFamily="18" charset="0"/>
                <a:cs typeface="Times New Roman" panose="02020603050405020304" pitchFamily="18" charset="0"/>
              </a:rPr>
              <a:t>Sample code — </a:t>
            </a:r>
            <a:r>
              <a:rPr lang="en-GB" dirty="0">
                <a:latin typeface="Times New Roman" panose="02020603050405020304" pitchFamily="18" charset="0"/>
                <a:cs typeface="Times New Roman" panose="02020603050405020304" pitchFamily="18" charset="0"/>
              </a:rPr>
              <a:t>The Android SDK includes a selection of sample applications that demonstrate some of the possibilities available with Android, as well as simple programs that highlight how to use individual API features.</a:t>
            </a:r>
          </a:p>
          <a:p>
            <a:r>
              <a:rPr lang="en-GB" b="1" dirty="0">
                <a:solidFill>
                  <a:srgbClr val="C00000"/>
                </a:solidFill>
                <a:latin typeface="Times New Roman" panose="02020603050405020304" pitchFamily="18" charset="0"/>
                <a:cs typeface="Times New Roman" panose="02020603050405020304" pitchFamily="18" charset="0"/>
              </a:rPr>
              <a:t>Online support — </a:t>
            </a:r>
            <a:r>
              <a:rPr lang="en-GB" dirty="0">
                <a:latin typeface="Times New Roman" panose="02020603050405020304" pitchFamily="18" charset="0"/>
                <a:cs typeface="Times New Roman" panose="02020603050405020304" pitchFamily="18" charset="0"/>
              </a:rPr>
              <a:t>Android has rapidly generated a vibrant developer community. The Google Groups (</a:t>
            </a:r>
            <a:r>
              <a:rPr lang="en-GB" dirty="0">
                <a:latin typeface="Times New Roman" panose="02020603050405020304" pitchFamily="18" charset="0"/>
                <a:cs typeface="Times New Roman" panose="02020603050405020304" pitchFamily="18" charset="0"/>
                <a:hlinkClick r:id="rId2"/>
              </a:rPr>
              <a:t>http://developer.android.com/resources/community-groups</a:t>
            </a:r>
            <a:r>
              <a:rPr lang="en-GB" dirty="0">
                <a:latin typeface="Times New Roman" panose="02020603050405020304" pitchFamily="18" charset="0"/>
                <a:cs typeface="Times New Roman" panose="02020603050405020304" pitchFamily="18" charset="0"/>
              </a:rPr>
              <a:t>.html#ApplicationDeveloperLists) are active forums of Android developers with regular input from the Android engineering and developer relations teams at Google. Stack Overflow (www.stackoverflow.com/questions/tagged/android) is also a hugely popular destination for Android questions and a great place to find answers to beginner questions.</a:t>
            </a:r>
          </a:p>
        </p:txBody>
      </p:sp>
    </p:spTree>
    <p:extLst>
      <p:ext uri="{BB962C8B-B14F-4D97-AF65-F5344CB8AC3E}">
        <p14:creationId xmlns:p14="http://schemas.microsoft.com/office/powerpoint/2010/main" val="154334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6972</TotalTime>
  <Words>2190</Words>
  <Application>Microsoft Office PowerPoint</Application>
  <PresentationFormat>Custom</PresentationFormat>
  <Paragraphs>101</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Mobile Computing</vt:lpstr>
      <vt:lpstr>Outline </vt:lpstr>
      <vt:lpstr>Introduction </vt:lpstr>
      <vt:lpstr>PowerPoint Presentation</vt:lpstr>
      <vt:lpstr>Component of Android </vt:lpstr>
      <vt:lpstr>PowerPoint Presentation</vt:lpstr>
      <vt:lpstr>Introducing the Development Framework</vt:lpstr>
      <vt:lpstr>PowerPoint Presentation</vt:lpstr>
      <vt:lpstr>PowerPoint Presentation</vt:lpstr>
      <vt:lpstr>Understanding the Android Software Stack</vt:lpstr>
      <vt:lpstr>PowerPoint Presentation</vt:lpstr>
      <vt:lpstr>PowerPoint Presentation</vt:lpstr>
      <vt:lpstr>PowerPoint Presentation</vt:lpstr>
      <vt:lpstr>PowerPoint Presentation</vt:lpstr>
      <vt:lpstr>Android Application Architecture</vt:lpstr>
      <vt:lpstr>PowerPoint Presentation</vt:lpstr>
      <vt:lpstr>Getting started </vt:lpstr>
      <vt:lpstr>Application Fundamentals </vt:lpstr>
      <vt:lpstr>App components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Computing</dc:title>
  <dc:creator>Allo</dc:creator>
  <cp:lastModifiedBy>DR.Ahmed Saker 2O11</cp:lastModifiedBy>
  <cp:revision>40</cp:revision>
  <dcterms:created xsi:type="dcterms:W3CDTF">2019-10-26T14:50:49Z</dcterms:created>
  <dcterms:modified xsi:type="dcterms:W3CDTF">2020-12-05T09:59:09Z</dcterms:modified>
</cp:coreProperties>
</file>