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84" r:id="rId3"/>
    <p:sldId id="276" r:id="rId4"/>
    <p:sldId id="267" r:id="rId5"/>
    <p:sldId id="283" r:id="rId6"/>
    <p:sldId id="266" r:id="rId7"/>
    <p:sldId id="270" r:id="rId8"/>
    <p:sldId id="271" r:id="rId9"/>
    <p:sldId id="275" r:id="rId10"/>
    <p:sldId id="285" r:id="rId11"/>
    <p:sldId id="272" r:id="rId12"/>
    <p:sldId id="274" r:id="rId13"/>
    <p:sldId id="273" r:id="rId14"/>
    <p:sldId id="277" r:id="rId15"/>
    <p:sldId id="278" r:id="rId16"/>
    <p:sldId id="268" r:id="rId17"/>
    <p:sldId id="279" r:id="rId18"/>
    <p:sldId id="280" r:id="rId19"/>
    <p:sldId id="281" r:id="rId20"/>
    <p:sldId id="269" r:id="rId21"/>
    <p:sldId id="286" r:id="rId22"/>
    <p:sldId id="28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301C4C-FDBE-4847-A625-6FD33D3F077B}" type="datetimeFigureOut">
              <a:rPr lang="en-GB" smtClean="0"/>
              <a:t>29/10/2022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0009E0-BC33-440E-8507-153BD89BD807}" type="slidenum">
              <a:rPr lang="en-GB" smtClean="0"/>
              <a:t>‹#›</a:t>
            </a:fld>
            <a:endParaRPr lang="en-GB"/>
          </a:p>
        </p:txBody>
      </p:sp>
    </p:spTree>
    <p:extLst>
      <p:ext uri="{BB962C8B-B14F-4D97-AF65-F5344CB8AC3E}">
        <p14:creationId xmlns:p14="http://schemas.microsoft.com/office/powerpoint/2010/main" val="233145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301C4C-FDBE-4847-A625-6FD33D3F077B}" type="datetimeFigureOut">
              <a:rPr lang="en-GB" smtClean="0"/>
              <a:t>29/10/2022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0009E0-BC33-440E-8507-153BD89BD807}" type="slidenum">
              <a:rPr lang="en-GB" smtClean="0"/>
              <a:t>‹#›</a:t>
            </a:fld>
            <a:endParaRPr lang="en-GB"/>
          </a:p>
        </p:txBody>
      </p:sp>
    </p:spTree>
    <p:extLst>
      <p:ext uri="{BB962C8B-B14F-4D97-AF65-F5344CB8AC3E}">
        <p14:creationId xmlns:p14="http://schemas.microsoft.com/office/powerpoint/2010/main" val="1869210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301C4C-FDBE-4847-A625-6FD33D3F077B}" type="datetimeFigureOut">
              <a:rPr lang="en-GB" smtClean="0"/>
              <a:t>29/10/2022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0009E0-BC33-440E-8507-153BD89BD807}" type="slidenum">
              <a:rPr lang="en-GB" smtClean="0"/>
              <a:t>‹#›</a:t>
            </a:fld>
            <a:endParaRPr lang="en-GB"/>
          </a:p>
        </p:txBody>
      </p:sp>
    </p:spTree>
    <p:extLst>
      <p:ext uri="{BB962C8B-B14F-4D97-AF65-F5344CB8AC3E}">
        <p14:creationId xmlns:p14="http://schemas.microsoft.com/office/powerpoint/2010/main" val="1900617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301C4C-FDBE-4847-A625-6FD33D3F077B}" type="datetimeFigureOut">
              <a:rPr lang="en-GB" smtClean="0"/>
              <a:t>29/10/2022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0009E0-BC33-440E-8507-153BD89BD807}" type="slidenum">
              <a:rPr lang="en-GB" smtClean="0"/>
              <a:t>‹#›</a:t>
            </a:fld>
            <a:endParaRPr lang="en-GB"/>
          </a:p>
        </p:txBody>
      </p:sp>
    </p:spTree>
    <p:extLst>
      <p:ext uri="{BB962C8B-B14F-4D97-AF65-F5344CB8AC3E}">
        <p14:creationId xmlns:p14="http://schemas.microsoft.com/office/powerpoint/2010/main" val="1190664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301C4C-FDBE-4847-A625-6FD33D3F077B}" type="datetimeFigureOut">
              <a:rPr lang="en-GB" smtClean="0"/>
              <a:t>29/10/2022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0009E0-BC33-440E-8507-153BD89BD807}" type="slidenum">
              <a:rPr lang="en-GB" smtClean="0"/>
              <a:t>‹#›</a:t>
            </a:fld>
            <a:endParaRPr lang="en-GB"/>
          </a:p>
        </p:txBody>
      </p:sp>
    </p:spTree>
    <p:extLst>
      <p:ext uri="{BB962C8B-B14F-4D97-AF65-F5344CB8AC3E}">
        <p14:creationId xmlns:p14="http://schemas.microsoft.com/office/powerpoint/2010/main" val="3811686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301C4C-FDBE-4847-A625-6FD33D3F077B}" type="datetimeFigureOut">
              <a:rPr lang="en-GB" smtClean="0"/>
              <a:t>29/10/2022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0009E0-BC33-440E-8507-153BD89BD807}" type="slidenum">
              <a:rPr lang="en-GB" smtClean="0"/>
              <a:t>‹#›</a:t>
            </a:fld>
            <a:endParaRPr lang="en-GB"/>
          </a:p>
        </p:txBody>
      </p:sp>
    </p:spTree>
    <p:extLst>
      <p:ext uri="{BB962C8B-B14F-4D97-AF65-F5344CB8AC3E}">
        <p14:creationId xmlns:p14="http://schemas.microsoft.com/office/powerpoint/2010/main" val="2740775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301C4C-FDBE-4847-A625-6FD33D3F077B}" type="datetimeFigureOut">
              <a:rPr lang="en-GB" smtClean="0"/>
              <a:t>29/10/2022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90009E0-BC33-440E-8507-153BD89BD807}" type="slidenum">
              <a:rPr lang="en-GB" smtClean="0"/>
              <a:t>‹#›</a:t>
            </a:fld>
            <a:endParaRPr lang="en-GB"/>
          </a:p>
        </p:txBody>
      </p:sp>
    </p:spTree>
    <p:extLst>
      <p:ext uri="{BB962C8B-B14F-4D97-AF65-F5344CB8AC3E}">
        <p14:creationId xmlns:p14="http://schemas.microsoft.com/office/powerpoint/2010/main" val="1591596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301C4C-FDBE-4847-A625-6FD33D3F077B}" type="datetimeFigureOut">
              <a:rPr lang="en-GB" smtClean="0"/>
              <a:t>29/10/2022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90009E0-BC33-440E-8507-153BD89BD807}" type="slidenum">
              <a:rPr lang="en-GB" smtClean="0"/>
              <a:t>‹#›</a:t>
            </a:fld>
            <a:endParaRPr lang="en-GB"/>
          </a:p>
        </p:txBody>
      </p:sp>
    </p:spTree>
    <p:extLst>
      <p:ext uri="{BB962C8B-B14F-4D97-AF65-F5344CB8AC3E}">
        <p14:creationId xmlns:p14="http://schemas.microsoft.com/office/powerpoint/2010/main" val="1159833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1C4C-FDBE-4847-A625-6FD33D3F077B}" type="datetimeFigureOut">
              <a:rPr lang="en-GB" smtClean="0"/>
              <a:t>29/10/2022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90009E0-BC33-440E-8507-153BD89BD807}" type="slidenum">
              <a:rPr lang="en-GB" smtClean="0"/>
              <a:t>‹#›</a:t>
            </a:fld>
            <a:endParaRPr lang="en-GB"/>
          </a:p>
        </p:txBody>
      </p:sp>
    </p:spTree>
    <p:extLst>
      <p:ext uri="{BB962C8B-B14F-4D97-AF65-F5344CB8AC3E}">
        <p14:creationId xmlns:p14="http://schemas.microsoft.com/office/powerpoint/2010/main" val="4099790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301C4C-FDBE-4847-A625-6FD33D3F077B}" type="datetimeFigureOut">
              <a:rPr lang="en-GB" smtClean="0"/>
              <a:t>29/10/2022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0009E0-BC33-440E-8507-153BD89BD807}" type="slidenum">
              <a:rPr lang="en-GB" smtClean="0"/>
              <a:t>‹#›</a:t>
            </a:fld>
            <a:endParaRPr lang="en-GB"/>
          </a:p>
        </p:txBody>
      </p:sp>
    </p:spTree>
    <p:extLst>
      <p:ext uri="{BB962C8B-B14F-4D97-AF65-F5344CB8AC3E}">
        <p14:creationId xmlns:p14="http://schemas.microsoft.com/office/powerpoint/2010/main" val="3362560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301C4C-FDBE-4847-A625-6FD33D3F077B}" type="datetimeFigureOut">
              <a:rPr lang="en-GB" smtClean="0"/>
              <a:t>29/10/2022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0009E0-BC33-440E-8507-153BD89BD807}" type="slidenum">
              <a:rPr lang="en-GB" smtClean="0"/>
              <a:t>‹#›</a:t>
            </a:fld>
            <a:endParaRPr lang="en-GB"/>
          </a:p>
        </p:txBody>
      </p:sp>
    </p:spTree>
    <p:extLst>
      <p:ext uri="{BB962C8B-B14F-4D97-AF65-F5344CB8AC3E}">
        <p14:creationId xmlns:p14="http://schemas.microsoft.com/office/powerpoint/2010/main" val="1727551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301C4C-FDBE-4847-A625-6FD33D3F077B}" type="datetimeFigureOut">
              <a:rPr lang="en-GB" smtClean="0"/>
              <a:t>29/10/2022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009E0-BC33-440E-8507-153BD89BD807}" type="slidenum">
              <a:rPr lang="en-GB" smtClean="0"/>
              <a:t>‹#›</a:t>
            </a:fld>
            <a:endParaRPr lang="en-GB"/>
          </a:p>
        </p:txBody>
      </p:sp>
    </p:spTree>
    <p:extLst>
      <p:ext uri="{BB962C8B-B14F-4D97-AF65-F5344CB8AC3E}">
        <p14:creationId xmlns:p14="http://schemas.microsoft.com/office/powerpoint/2010/main" val="2434879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a:off x="1690220" y="6155752"/>
            <a:ext cx="8820472" cy="0"/>
          </a:xfrm>
          <a:prstGeom prst="line">
            <a:avLst/>
          </a:prstGeom>
        </p:spPr>
        <p:style>
          <a:lnRef idx="3">
            <a:schemeClr val="accent2"/>
          </a:lnRef>
          <a:fillRef idx="0">
            <a:schemeClr val="accent2"/>
          </a:fillRef>
          <a:effectRef idx="2">
            <a:schemeClr val="accent2"/>
          </a:effectRef>
          <a:fontRef idx="minor">
            <a:schemeClr val="tx1"/>
          </a:fontRef>
        </p:style>
      </p:cxnSp>
      <p:pic>
        <p:nvPicPr>
          <p:cNvPr id="7" name="Picture 6">
            <a:extLst>
              <a:ext uri="{FF2B5EF4-FFF2-40B4-BE49-F238E27FC236}">
                <a16:creationId xmlns:a16="http://schemas.microsoft.com/office/drawing/2014/main" xmlns="" id="{D27E1DC7-7FD9-40F2-9DB6-B3B568B0E83A}"/>
              </a:ext>
            </a:extLst>
          </p:cNvPr>
          <p:cNvPicPr>
            <a:picLocks noChangeAspect="1"/>
          </p:cNvPicPr>
          <p:nvPr/>
        </p:nvPicPr>
        <p:blipFill>
          <a:blip r:embed="rId2"/>
          <a:stretch>
            <a:fillRect/>
          </a:stretch>
        </p:blipFill>
        <p:spPr>
          <a:xfrm>
            <a:off x="0" y="1"/>
            <a:ext cx="12191999" cy="1772811"/>
          </a:xfrm>
          <a:prstGeom prst="rect">
            <a:avLst/>
          </a:prstGeom>
        </p:spPr>
      </p:pic>
      <p:pic>
        <p:nvPicPr>
          <p:cNvPr id="9" name="Picture 8">
            <a:extLst>
              <a:ext uri="{FF2B5EF4-FFF2-40B4-BE49-F238E27FC236}">
                <a16:creationId xmlns:a16="http://schemas.microsoft.com/office/drawing/2014/main" xmlns="" id="{36821E12-C0C8-4894-BF0D-E5B9DB1D77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37856"/>
            <a:ext cx="1728788" cy="1720144"/>
          </a:xfrm>
          <a:prstGeom prst="ellipse">
            <a:avLst/>
          </a:prstGeom>
          <a:ln>
            <a:noFill/>
          </a:ln>
          <a:effectLst>
            <a:softEdge rad="112500"/>
          </a:effectLst>
        </p:spPr>
      </p:pic>
      <p:sp>
        <p:nvSpPr>
          <p:cNvPr id="12" name="Title 1">
            <a:extLst>
              <a:ext uri="{FF2B5EF4-FFF2-40B4-BE49-F238E27FC236}">
                <a16:creationId xmlns:a16="http://schemas.microsoft.com/office/drawing/2014/main" xmlns="" id="{78195335-6442-4977-8E42-E418CB96F883}"/>
              </a:ext>
            </a:extLst>
          </p:cNvPr>
          <p:cNvSpPr>
            <a:spLocks noGrp="1"/>
          </p:cNvSpPr>
          <p:nvPr>
            <p:ph type="ctrTitle"/>
          </p:nvPr>
        </p:nvSpPr>
        <p:spPr>
          <a:xfrm>
            <a:off x="2928401" y="2489984"/>
            <a:ext cx="8574622" cy="1506283"/>
          </a:xfrm>
        </p:spPr>
        <p:txBody>
          <a:bodyPr/>
          <a:lstStyle/>
          <a:p>
            <a:r>
              <a:rPr lang="en-GB" dirty="0">
                <a:solidFill>
                  <a:srgbClr val="C00000"/>
                </a:solidFill>
              </a:rPr>
              <a:t>Mobile Computing</a:t>
            </a:r>
          </a:p>
        </p:txBody>
      </p:sp>
      <p:sp>
        <p:nvSpPr>
          <p:cNvPr id="13" name="Subtitle 2">
            <a:extLst>
              <a:ext uri="{FF2B5EF4-FFF2-40B4-BE49-F238E27FC236}">
                <a16:creationId xmlns:a16="http://schemas.microsoft.com/office/drawing/2014/main" xmlns="" id="{798A056B-D2C0-4172-9C6B-B6509BAA7FC2}"/>
              </a:ext>
            </a:extLst>
          </p:cNvPr>
          <p:cNvSpPr>
            <a:spLocks noGrp="1"/>
          </p:cNvSpPr>
          <p:nvPr>
            <p:ph type="subTitle" idx="1"/>
          </p:nvPr>
        </p:nvSpPr>
        <p:spPr>
          <a:xfrm>
            <a:off x="3721889" y="4413960"/>
            <a:ext cx="6987645" cy="1388534"/>
          </a:xfrm>
        </p:spPr>
        <p:txBody>
          <a:bodyPr>
            <a:normAutofit/>
          </a:bodyPr>
          <a:lstStyle/>
          <a:p>
            <a:r>
              <a:rPr lang="en-GB" sz="3600" dirty="0">
                <a:solidFill>
                  <a:srgbClr val="002060"/>
                </a:solidFill>
              </a:rPr>
              <a:t>Mobile Development</a:t>
            </a:r>
          </a:p>
          <a:p>
            <a:pPr algn="r"/>
            <a:r>
              <a:rPr lang="en-GB" sz="3600" dirty="0">
                <a:solidFill>
                  <a:srgbClr val="002060"/>
                </a:solidFill>
              </a:rPr>
              <a:t>Introduction to Mobile development</a:t>
            </a:r>
          </a:p>
        </p:txBody>
      </p:sp>
    </p:spTree>
    <p:extLst>
      <p:ext uri="{BB962C8B-B14F-4D97-AF65-F5344CB8AC3E}">
        <p14:creationId xmlns:p14="http://schemas.microsoft.com/office/powerpoint/2010/main" val="2356919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FB27D6F-BF92-4006-A89F-7D41041D6D5B}"/>
              </a:ext>
            </a:extLst>
          </p:cNvPr>
          <p:cNvSpPr>
            <a:spLocks noGrp="1"/>
          </p:cNvSpPr>
          <p:nvPr>
            <p:ph idx="1"/>
          </p:nvPr>
        </p:nvSpPr>
        <p:spPr>
          <a:xfrm>
            <a:off x="838200" y="573437"/>
            <a:ext cx="10515600" cy="5603526"/>
          </a:xfrm>
        </p:spPr>
        <p:txBody>
          <a:bodyPr/>
          <a:lstStyle/>
          <a:p>
            <a:r>
              <a:rPr lang="en-GB" b="1" dirty="0">
                <a:solidFill>
                  <a:srgbClr val="C00000"/>
                </a:solidFill>
              </a:rPr>
              <a:t>Mobile applications</a:t>
            </a:r>
            <a:r>
              <a:rPr lang="en-GB" dirty="0"/>
              <a:t>  are made for mobile devices, are downloaded on “application stores” such as </a:t>
            </a:r>
            <a:r>
              <a:rPr lang="en-GB" dirty="0">
                <a:solidFill>
                  <a:srgbClr val="0070C0"/>
                </a:solidFill>
              </a:rPr>
              <a:t>App Store</a:t>
            </a:r>
            <a:r>
              <a:rPr lang="en-GB" dirty="0"/>
              <a:t> and </a:t>
            </a:r>
            <a:r>
              <a:rPr lang="en-GB" dirty="0">
                <a:solidFill>
                  <a:srgbClr val="0070C0"/>
                </a:solidFill>
              </a:rPr>
              <a:t>Google Play</a:t>
            </a:r>
            <a:r>
              <a:rPr lang="en-GB" dirty="0"/>
              <a:t> and are accessed through an icon on your phone’s desktop. </a:t>
            </a:r>
          </a:p>
          <a:p>
            <a:r>
              <a:rPr lang="en-GB" dirty="0"/>
              <a:t>Creating these can be challenging for a developer as different mobile apps need to be created for </a:t>
            </a:r>
            <a:r>
              <a:rPr lang="en-GB" dirty="0">
                <a:solidFill>
                  <a:srgbClr val="0070C0"/>
                </a:solidFill>
              </a:rPr>
              <a:t>Apple</a:t>
            </a:r>
            <a:r>
              <a:rPr lang="en-GB" dirty="0"/>
              <a:t>, </a:t>
            </a:r>
            <a:r>
              <a:rPr lang="en-GB" dirty="0">
                <a:solidFill>
                  <a:srgbClr val="0070C0"/>
                </a:solidFill>
              </a:rPr>
              <a:t>Android</a:t>
            </a:r>
            <a:r>
              <a:rPr lang="en-GB" dirty="0"/>
              <a:t> and </a:t>
            </a:r>
            <a:r>
              <a:rPr lang="en-GB" dirty="0">
                <a:solidFill>
                  <a:srgbClr val="0070C0"/>
                </a:solidFill>
              </a:rPr>
              <a:t>Blackberry</a:t>
            </a:r>
            <a:r>
              <a:rPr lang="en-GB" dirty="0"/>
              <a:t> and for the most part the code can’t be shared between device platforms. </a:t>
            </a:r>
          </a:p>
          <a:p>
            <a:r>
              <a:rPr lang="en-GB" dirty="0"/>
              <a:t>Instagram, Facebook, many and social media sites all have </a:t>
            </a:r>
            <a:r>
              <a:rPr lang="en-GB" dirty="0">
                <a:solidFill>
                  <a:srgbClr val="0070C0"/>
                </a:solidFill>
              </a:rPr>
              <a:t>mobile applications</a:t>
            </a:r>
            <a:r>
              <a:rPr lang="en-GB" dirty="0"/>
              <a:t>.  </a:t>
            </a:r>
          </a:p>
          <a:p>
            <a:r>
              <a:rPr lang="en-GB" dirty="0">
                <a:solidFill>
                  <a:srgbClr val="C00000"/>
                </a:solidFill>
              </a:rPr>
              <a:t>This course will focus on Android applications. </a:t>
            </a:r>
          </a:p>
          <a:p>
            <a:endParaRPr lang="en-GB" dirty="0"/>
          </a:p>
        </p:txBody>
      </p:sp>
    </p:spTree>
    <p:extLst>
      <p:ext uri="{BB962C8B-B14F-4D97-AF65-F5344CB8AC3E}">
        <p14:creationId xmlns:p14="http://schemas.microsoft.com/office/powerpoint/2010/main" val="26934063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F77277-7116-444F-B8C7-C855A193D7EE}"/>
              </a:ext>
            </a:extLst>
          </p:cNvPr>
          <p:cNvSpPr>
            <a:spLocks noGrp="1"/>
          </p:cNvSpPr>
          <p:nvPr>
            <p:ph idx="1"/>
          </p:nvPr>
        </p:nvSpPr>
        <p:spPr>
          <a:xfrm>
            <a:off x="299803" y="644577"/>
            <a:ext cx="11467475" cy="5532386"/>
          </a:xfrm>
        </p:spPr>
        <p:txBody>
          <a:bodyPr>
            <a:normAutofit/>
          </a:bodyPr>
          <a:lstStyle/>
          <a:p>
            <a:r>
              <a:rPr lang="en-GB" dirty="0">
                <a:solidFill>
                  <a:srgbClr val="C00000"/>
                </a:solidFill>
              </a:rPr>
              <a:t>Mobile apps</a:t>
            </a:r>
            <a:r>
              <a:rPr lang="en-GB" dirty="0"/>
              <a:t>, by definition, are software applications that run on portable devices such as </a:t>
            </a:r>
            <a:r>
              <a:rPr lang="en-GB" dirty="0">
                <a:solidFill>
                  <a:srgbClr val="0070C0"/>
                </a:solidFill>
              </a:rPr>
              <a:t>smartphones</a:t>
            </a:r>
            <a:r>
              <a:rPr lang="en-GB" dirty="0"/>
              <a:t> and </a:t>
            </a:r>
            <a:r>
              <a:rPr lang="en-GB" dirty="0">
                <a:solidFill>
                  <a:srgbClr val="0070C0"/>
                </a:solidFill>
              </a:rPr>
              <a:t>tablets</a:t>
            </a:r>
            <a:r>
              <a:rPr lang="en-GB" dirty="0"/>
              <a:t>. These apps are available for download through device-specific portals like </a:t>
            </a:r>
            <a:r>
              <a:rPr lang="en-GB" dirty="0">
                <a:solidFill>
                  <a:srgbClr val="0070C0"/>
                </a:solidFill>
              </a:rPr>
              <a:t>Google Play Store</a:t>
            </a:r>
            <a:r>
              <a:rPr lang="en-GB" dirty="0"/>
              <a:t> and are installed onto users’ devices.</a:t>
            </a:r>
          </a:p>
          <a:p>
            <a:r>
              <a:rPr lang="en-GB" dirty="0"/>
              <a:t>There are three types of mobile applications you can pick from:</a:t>
            </a:r>
          </a:p>
          <a:p>
            <a:r>
              <a:rPr lang="en-GB" dirty="0">
                <a:solidFill>
                  <a:srgbClr val="0070C0"/>
                </a:solidFill>
              </a:rPr>
              <a:t>Native </a:t>
            </a:r>
            <a:r>
              <a:rPr lang="en-GB" dirty="0">
                <a:solidFill>
                  <a:srgbClr val="C00000"/>
                </a:solidFill>
              </a:rPr>
              <a:t>(this type will be considered in this course)</a:t>
            </a:r>
          </a:p>
          <a:p>
            <a:r>
              <a:rPr lang="en-GB" dirty="0">
                <a:solidFill>
                  <a:srgbClr val="0070C0"/>
                </a:solidFill>
              </a:rPr>
              <a:t>Web</a:t>
            </a:r>
          </a:p>
          <a:p>
            <a:r>
              <a:rPr lang="en-GB" dirty="0">
                <a:solidFill>
                  <a:srgbClr val="0070C0"/>
                </a:solidFill>
              </a:rPr>
              <a:t>Hybrid</a:t>
            </a:r>
          </a:p>
          <a:p>
            <a:endParaRPr lang="en-GB" dirty="0"/>
          </a:p>
        </p:txBody>
      </p:sp>
    </p:spTree>
    <p:extLst>
      <p:ext uri="{BB962C8B-B14F-4D97-AF65-F5344CB8AC3E}">
        <p14:creationId xmlns:p14="http://schemas.microsoft.com/office/powerpoint/2010/main" val="3367954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7601AF4-A809-4A0E-807E-91F77E19121A}"/>
              </a:ext>
            </a:extLst>
          </p:cNvPr>
          <p:cNvSpPr>
            <a:spLocks noGrp="1"/>
          </p:cNvSpPr>
          <p:nvPr>
            <p:ph idx="1"/>
          </p:nvPr>
        </p:nvSpPr>
        <p:spPr>
          <a:xfrm>
            <a:off x="838200" y="689548"/>
            <a:ext cx="10824148" cy="5487415"/>
          </a:xfrm>
        </p:spPr>
        <p:txBody>
          <a:bodyPr>
            <a:normAutofit fontScale="92500" lnSpcReduction="20000"/>
          </a:bodyPr>
          <a:lstStyle/>
          <a:p>
            <a:r>
              <a:rPr lang="en-GB" b="1" dirty="0">
                <a:solidFill>
                  <a:srgbClr val="C00000"/>
                </a:solidFill>
              </a:rPr>
              <a:t>Native Apps –</a:t>
            </a:r>
            <a:r>
              <a:rPr lang="en-GB" b="1" dirty="0"/>
              <a:t> </a:t>
            </a:r>
            <a:r>
              <a:rPr lang="en-GB" dirty="0"/>
              <a:t>Native mobile apps are programmed in the recommended language for a specific operating system. </a:t>
            </a:r>
            <a:r>
              <a:rPr lang="en-GB" dirty="0">
                <a:solidFill>
                  <a:srgbClr val="00B050"/>
                </a:solidFill>
              </a:rPr>
              <a:t>For example, Android native applications are programmed using Java.</a:t>
            </a:r>
            <a:r>
              <a:rPr lang="en-GB" dirty="0"/>
              <a:t> </a:t>
            </a:r>
          </a:p>
          <a:p>
            <a:r>
              <a:rPr lang="en-GB" dirty="0"/>
              <a:t>These applications are compatible with the device’s hardware and features. They’re also faster and more efficient because they work in tandem with the device they’re developed for.</a:t>
            </a:r>
          </a:p>
          <a:p>
            <a:r>
              <a:rPr lang="en-GB" dirty="0"/>
              <a:t> In some cases, this speed can be the result of their limited need for internet connectivity. However, native apps will need user permission to download updates.</a:t>
            </a:r>
          </a:p>
          <a:p>
            <a:r>
              <a:rPr lang="en-GB" b="1" dirty="0">
                <a:solidFill>
                  <a:srgbClr val="C00000"/>
                </a:solidFill>
              </a:rPr>
              <a:t>Web Apps –</a:t>
            </a:r>
            <a:r>
              <a:rPr lang="en-GB" dirty="0"/>
              <a:t> Mobile web applications are websites that look and feel like native applications. However, they have limited access to the device’s features and require permission before interacting with them. </a:t>
            </a:r>
          </a:p>
          <a:p>
            <a:r>
              <a:rPr lang="en-GB" dirty="0"/>
              <a:t>Written in </a:t>
            </a:r>
            <a:r>
              <a:rPr lang="en-GB" dirty="0">
                <a:solidFill>
                  <a:srgbClr val="0070C0"/>
                </a:solidFill>
              </a:rPr>
              <a:t>HTML 5 </a:t>
            </a:r>
            <a:r>
              <a:rPr lang="en-GB" dirty="0"/>
              <a:t>most of the time, they require your device’s native browser to run. </a:t>
            </a:r>
          </a:p>
          <a:p>
            <a:r>
              <a:rPr lang="en-GB" dirty="0">
                <a:solidFill>
                  <a:srgbClr val="00B050"/>
                </a:solidFill>
              </a:rPr>
              <a:t>A good example of this is Google Maps</a:t>
            </a:r>
            <a:r>
              <a:rPr lang="en-GB" dirty="0"/>
              <a:t>. Whether you use the app or the website, you won’t see much of a difference.</a:t>
            </a:r>
          </a:p>
          <a:p>
            <a:endParaRPr lang="en-GB" dirty="0"/>
          </a:p>
        </p:txBody>
      </p:sp>
    </p:spTree>
    <p:extLst>
      <p:ext uri="{BB962C8B-B14F-4D97-AF65-F5344CB8AC3E}">
        <p14:creationId xmlns:p14="http://schemas.microsoft.com/office/powerpoint/2010/main" val="4889652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3B69FCD-BEAC-4C46-947E-E6F13009629A}"/>
              </a:ext>
            </a:extLst>
          </p:cNvPr>
          <p:cNvSpPr>
            <a:spLocks noGrp="1"/>
          </p:cNvSpPr>
          <p:nvPr>
            <p:ph idx="1"/>
          </p:nvPr>
        </p:nvSpPr>
        <p:spPr>
          <a:xfrm>
            <a:off x="838200" y="209862"/>
            <a:ext cx="10515600" cy="5967101"/>
          </a:xfrm>
        </p:spPr>
        <p:txBody>
          <a:bodyPr/>
          <a:lstStyle/>
          <a:p>
            <a:r>
              <a:rPr lang="en-GB" dirty="0"/>
              <a:t>There is a third type that experts tend to add to this list: </a:t>
            </a:r>
          </a:p>
          <a:p>
            <a:r>
              <a:rPr lang="en-GB" dirty="0">
                <a:solidFill>
                  <a:srgbClr val="C00000"/>
                </a:solidFill>
              </a:rPr>
              <a:t>Hybrid apps- </a:t>
            </a:r>
            <a:r>
              <a:rPr lang="en-GB" dirty="0"/>
              <a:t>These applications are available through the app store and allow users to interact with the device’s features. However, they rely on </a:t>
            </a:r>
            <a:r>
              <a:rPr lang="en-GB" dirty="0">
                <a:solidFill>
                  <a:srgbClr val="0070C0"/>
                </a:solidFill>
              </a:rPr>
              <a:t>HTML</a:t>
            </a:r>
            <a:r>
              <a:rPr lang="en-GB" dirty="0"/>
              <a:t> being rendered in a browser that’s embedded within the app. </a:t>
            </a:r>
            <a:r>
              <a:rPr lang="en-GB" dirty="0">
                <a:solidFill>
                  <a:srgbClr val="00B050"/>
                </a:solidFill>
              </a:rPr>
              <a:t>A good example of hybrid applications is the Netflix app</a:t>
            </a:r>
            <a:r>
              <a:rPr lang="en-GB" dirty="0"/>
              <a:t>, which uses the same code to run on both desktop and mobile devices.</a:t>
            </a:r>
          </a:p>
          <a:p>
            <a:endParaRPr lang="en-GB" dirty="0"/>
          </a:p>
        </p:txBody>
      </p:sp>
    </p:spTree>
    <p:extLst>
      <p:ext uri="{BB962C8B-B14F-4D97-AF65-F5344CB8AC3E}">
        <p14:creationId xmlns:p14="http://schemas.microsoft.com/office/powerpoint/2010/main" val="561222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58751C-1A9A-4E85-849D-C206FD1AC6A8}"/>
              </a:ext>
            </a:extLst>
          </p:cNvPr>
          <p:cNvSpPr>
            <a:spLocks noGrp="1"/>
          </p:cNvSpPr>
          <p:nvPr>
            <p:ph type="title"/>
          </p:nvPr>
        </p:nvSpPr>
        <p:spPr>
          <a:xfrm>
            <a:off x="838200" y="365126"/>
            <a:ext cx="10515600" cy="849078"/>
          </a:xfrm>
        </p:spPr>
        <p:txBody>
          <a:bodyPr/>
          <a:lstStyle/>
          <a:p>
            <a:r>
              <a:rPr lang="en-GB" dirty="0"/>
              <a:t>Ubiquitous and Pervasive Computing</a:t>
            </a:r>
          </a:p>
        </p:txBody>
      </p:sp>
      <p:sp>
        <p:nvSpPr>
          <p:cNvPr id="3" name="Content Placeholder 2">
            <a:extLst>
              <a:ext uri="{FF2B5EF4-FFF2-40B4-BE49-F238E27FC236}">
                <a16:creationId xmlns:a16="http://schemas.microsoft.com/office/drawing/2014/main" xmlns="" id="{29489B51-3E1E-4745-9CE6-776D4056DED4}"/>
              </a:ext>
            </a:extLst>
          </p:cNvPr>
          <p:cNvSpPr>
            <a:spLocks noGrp="1"/>
          </p:cNvSpPr>
          <p:nvPr>
            <p:ph idx="1"/>
          </p:nvPr>
        </p:nvSpPr>
        <p:spPr>
          <a:xfrm>
            <a:off x="179882" y="1424066"/>
            <a:ext cx="11872210" cy="4752897"/>
          </a:xfrm>
        </p:spPr>
        <p:txBody>
          <a:bodyPr>
            <a:normAutofit lnSpcReduction="10000"/>
          </a:bodyPr>
          <a:lstStyle/>
          <a:p>
            <a:r>
              <a:rPr lang="en-GB" dirty="0">
                <a:solidFill>
                  <a:srgbClr val="C00000"/>
                </a:solidFill>
              </a:rPr>
              <a:t>Ubiquitous computing</a:t>
            </a:r>
            <a:r>
              <a:rPr lang="en-GB" dirty="0"/>
              <a:t>, or </a:t>
            </a:r>
            <a:r>
              <a:rPr lang="en-GB" i="1" dirty="0" err="1">
                <a:solidFill>
                  <a:srgbClr val="C00000"/>
                </a:solidFill>
              </a:rPr>
              <a:t>Ubicom</a:t>
            </a:r>
            <a:r>
              <a:rPr lang="en-GB" i="1" dirty="0"/>
              <a:t>,</a:t>
            </a:r>
            <a:r>
              <a:rPr lang="en-GB" dirty="0"/>
              <a:t> and also known as </a:t>
            </a:r>
            <a:r>
              <a:rPr lang="en-GB" dirty="0">
                <a:solidFill>
                  <a:srgbClr val="C00000"/>
                </a:solidFill>
              </a:rPr>
              <a:t>pervasive computing </a:t>
            </a:r>
            <a:r>
              <a:rPr lang="en-GB" dirty="0"/>
              <a:t>is the term given to the third era of modern computing. </a:t>
            </a:r>
          </a:p>
          <a:p>
            <a:r>
              <a:rPr lang="en-GB" dirty="0">
                <a:solidFill>
                  <a:srgbClr val="C00000"/>
                </a:solidFill>
              </a:rPr>
              <a:t>The first era </a:t>
            </a:r>
            <a:r>
              <a:rPr lang="en-GB" dirty="0"/>
              <a:t>was defined by </a:t>
            </a:r>
            <a:r>
              <a:rPr lang="en-GB" dirty="0">
                <a:solidFill>
                  <a:srgbClr val="0070C0"/>
                </a:solidFill>
              </a:rPr>
              <a:t>the mainframe computer</a:t>
            </a:r>
            <a:r>
              <a:rPr lang="en-GB" dirty="0"/>
              <a:t>, a single large time-shared computer owned by an organization and used by many people at the same time. </a:t>
            </a:r>
          </a:p>
          <a:p>
            <a:r>
              <a:rPr lang="en-GB" dirty="0">
                <a:solidFill>
                  <a:srgbClr val="C00000"/>
                </a:solidFill>
              </a:rPr>
              <a:t>Second</a:t>
            </a:r>
            <a:r>
              <a:rPr lang="en-GB" dirty="0"/>
              <a:t>, came the era of the </a:t>
            </a:r>
            <a:r>
              <a:rPr lang="en-GB" dirty="0">
                <a:solidFill>
                  <a:srgbClr val="0070C0"/>
                </a:solidFill>
              </a:rPr>
              <a:t>PC</a:t>
            </a:r>
            <a:r>
              <a:rPr lang="en-GB" dirty="0"/>
              <a:t>, a </a:t>
            </a:r>
            <a:r>
              <a:rPr lang="en-GB" dirty="0">
                <a:solidFill>
                  <a:srgbClr val="0070C0"/>
                </a:solidFill>
              </a:rPr>
              <a:t>personal computer </a:t>
            </a:r>
            <a:r>
              <a:rPr lang="en-GB" dirty="0"/>
              <a:t>primarily owned and used by one person, and dedicated to them. </a:t>
            </a:r>
          </a:p>
          <a:p>
            <a:r>
              <a:rPr lang="en-GB" dirty="0">
                <a:solidFill>
                  <a:srgbClr val="C00000"/>
                </a:solidFill>
              </a:rPr>
              <a:t>The third era</a:t>
            </a:r>
            <a:r>
              <a:rPr lang="en-GB" dirty="0"/>
              <a:t>, </a:t>
            </a:r>
            <a:r>
              <a:rPr lang="en-GB" dirty="0">
                <a:solidFill>
                  <a:srgbClr val="0070C0"/>
                </a:solidFill>
              </a:rPr>
              <a:t>ubiquitous computing</a:t>
            </a:r>
            <a:r>
              <a:rPr lang="en-GB" dirty="0"/>
              <a:t>, representative of the present time, is characterized by the explosion of small networked portable computer products in the form of  </a:t>
            </a:r>
            <a:r>
              <a:rPr lang="en-GB" i="1" dirty="0">
                <a:solidFill>
                  <a:srgbClr val="00B050"/>
                </a:solidFill>
              </a:rPr>
              <a:t>Smart phones</a:t>
            </a:r>
            <a:r>
              <a:rPr lang="en-GB" dirty="0"/>
              <a:t>, </a:t>
            </a:r>
            <a:r>
              <a:rPr lang="en-GB" dirty="0">
                <a:solidFill>
                  <a:srgbClr val="00B050"/>
                </a:solidFill>
              </a:rPr>
              <a:t>personal digital assistants (PDAs</a:t>
            </a:r>
            <a:r>
              <a:rPr lang="en-GB" dirty="0"/>
              <a:t>), and </a:t>
            </a:r>
            <a:r>
              <a:rPr lang="en-GB" dirty="0">
                <a:solidFill>
                  <a:srgbClr val="00B050"/>
                </a:solidFill>
              </a:rPr>
              <a:t>embedded computers</a:t>
            </a:r>
            <a:r>
              <a:rPr lang="en-GB" dirty="0"/>
              <a:t> built into many of the devices we own—resulting in a world in which each person owns and uses many computers.</a:t>
            </a:r>
          </a:p>
        </p:txBody>
      </p:sp>
    </p:spTree>
    <p:extLst>
      <p:ext uri="{BB962C8B-B14F-4D97-AF65-F5344CB8AC3E}">
        <p14:creationId xmlns:p14="http://schemas.microsoft.com/office/powerpoint/2010/main" val="36783867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xmlns="" id="{AB020A0E-782D-4C1C-B62F-1EC9707BF6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6089" y="2646232"/>
            <a:ext cx="6203923" cy="3993942"/>
          </a:xfrm>
          <a:prstGeom prst="rect">
            <a:avLst/>
          </a:prstGeom>
        </p:spPr>
      </p:pic>
      <p:sp>
        <p:nvSpPr>
          <p:cNvPr id="14" name="TextBox 13">
            <a:extLst>
              <a:ext uri="{FF2B5EF4-FFF2-40B4-BE49-F238E27FC236}">
                <a16:creationId xmlns:a16="http://schemas.microsoft.com/office/drawing/2014/main" xmlns="" id="{24DE77FC-A813-4F53-8E3E-4043477E0A22}"/>
              </a:ext>
            </a:extLst>
          </p:cNvPr>
          <p:cNvSpPr txBox="1"/>
          <p:nvPr/>
        </p:nvSpPr>
        <p:spPr>
          <a:xfrm>
            <a:off x="6096000" y="359764"/>
            <a:ext cx="5731240" cy="2677656"/>
          </a:xfrm>
          <a:prstGeom prst="rect">
            <a:avLst/>
          </a:prstGeom>
          <a:noFill/>
        </p:spPr>
        <p:txBody>
          <a:bodyPr wrap="square" rtlCol="0">
            <a:spAutoFit/>
          </a:bodyPr>
          <a:lstStyle/>
          <a:p>
            <a:r>
              <a:rPr lang="en-GB" sz="2400" dirty="0"/>
              <a:t>- Computers available anytime everywhere</a:t>
            </a:r>
          </a:p>
          <a:p>
            <a:r>
              <a:rPr lang="en-GB" sz="2400" dirty="0"/>
              <a:t>- Embedding microprocessors in every day object</a:t>
            </a:r>
          </a:p>
          <a:p>
            <a:r>
              <a:rPr lang="en-GB" sz="2400" dirty="0"/>
              <a:t>- GOAL: Smart, intelligent environment</a:t>
            </a:r>
          </a:p>
          <a:p>
            <a:r>
              <a:rPr lang="en-GB" sz="2400" dirty="0"/>
              <a:t>- Vision: Small and expensive</a:t>
            </a:r>
          </a:p>
          <a:p>
            <a:endParaRPr lang="en-GB" sz="2400" dirty="0"/>
          </a:p>
          <a:p>
            <a:endParaRPr lang="en-GB" sz="2400" dirty="0"/>
          </a:p>
        </p:txBody>
      </p:sp>
      <p:pic>
        <p:nvPicPr>
          <p:cNvPr id="18" name="Picture 17">
            <a:extLst>
              <a:ext uri="{FF2B5EF4-FFF2-40B4-BE49-F238E27FC236}">
                <a16:creationId xmlns:a16="http://schemas.microsoft.com/office/drawing/2014/main" xmlns="" id="{186655AC-0B6C-47E5-B29E-F480B95EDE51}"/>
              </a:ext>
            </a:extLst>
          </p:cNvPr>
          <p:cNvPicPr>
            <a:picLocks noChangeAspect="1"/>
          </p:cNvPicPr>
          <p:nvPr/>
        </p:nvPicPr>
        <p:blipFill>
          <a:blip r:embed="rId3"/>
          <a:stretch>
            <a:fillRect/>
          </a:stretch>
        </p:blipFill>
        <p:spPr>
          <a:xfrm>
            <a:off x="364760" y="380540"/>
            <a:ext cx="5153025" cy="3467100"/>
          </a:xfrm>
          <a:prstGeom prst="rect">
            <a:avLst/>
          </a:prstGeom>
        </p:spPr>
      </p:pic>
      <p:sp>
        <p:nvSpPr>
          <p:cNvPr id="19" name="TextBox 18">
            <a:extLst>
              <a:ext uri="{FF2B5EF4-FFF2-40B4-BE49-F238E27FC236}">
                <a16:creationId xmlns:a16="http://schemas.microsoft.com/office/drawing/2014/main" xmlns="" id="{1B579AB2-13CB-4465-8CAC-F3116256D887}"/>
              </a:ext>
            </a:extLst>
          </p:cNvPr>
          <p:cNvSpPr txBox="1"/>
          <p:nvPr/>
        </p:nvSpPr>
        <p:spPr>
          <a:xfrm>
            <a:off x="113451" y="4133538"/>
            <a:ext cx="5404334" cy="1938992"/>
          </a:xfrm>
          <a:prstGeom prst="rect">
            <a:avLst/>
          </a:prstGeom>
          <a:noFill/>
        </p:spPr>
        <p:txBody>
          <a:bodyPr wrap="square" rtlCol="0">
            <a:spAutoFit/>
          </a:bodyPr>
          <a:lstStyle>
            <a:defPPr>
              <a:defRPr lang="en-US"/>
            </a:defPPr>
            <a:lvl1pPr>
              <a:defRPr sz="2400"/>
            </a:lvl1pPr>
          </a:lstStyle>
          <a:p>
            <a:r>
              <a:rPr lang="en-GB" dirty="0"/>
              <a:t>Ubiquitous computing will enable divers wireless applications including monitoring of pets and houseplant, operation of appliances, keeping track of books and bicycles and much more. </a:t>
            </a:r>
          </a:p>
        </p:txBody>
      </p:sp>
    </p:spTree>
    <p:extLst>
      <p:ext uri="{BB962C8B-B14F-4D97-AF65-F5344CB8AC3E}">
        <p14:creationId xmlns:p14="http://schemas.microsoft.com/office/powerpoint/2010/main" val="25512460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611B8E-23EA-4282-A220-39CA937A3DB0}"/>
              </a:ext>
            </a:extLst>
          </p:cNvPr>
          <p:cNvSpPr>
            <a:spLocks noGrp="1"/>
          </p:cNvSpPr>
          <p:nvPr>
            <p:ph type="title"/>
          </p:nvPr>
        </p:nvSpPr>
        <p:spPr>
          <a:xfrm>
            <a:off x="838200" y="365125"/>
            <a:ext cx="10515600" cy="534285"/>
          </a:xfrm>
        </p:spPr>
        <p:txBody>
          <a:bodyPr>
            <a:normAutofit fontScale="90000"/>
          </a:bodyPr>
          <a:lstStyle/>
          <a:p>
            <a:r>
              <a:rPr lang="en-GB" dirty="0"/>
              <a:t>Wearable Computing  </a:t>
            </a:r>
            <a:br>
              <a:rPr lang="en-GB" dirty="0"/>
            </a:br>
            <a:endParaRPr lang="en-GB" dirty="0"/>
          </a:p>
        </p:txBody>
      </p:sp>
      <p:sp>
        <p:nvSpPr>
          <p:cNvPr id="3" name="Content Placeholder 2">
            <a:extLst>
              <a:ext uri="{FF2B5EF4-FFF2-40B4-BE49-F238E27FC236}">
                <a16:creationId xmlns:a16="http://schemas.microsoft.com/office/drawing/2014/main" xmlns="" id="{BD5FEE58-77CC-4C65-B403-D5AEB1BB8ACC}"/>
              </a:ext>
            </a:extLst>
          </p:cNvPr>
          <p:cNvSpPr>
            <a:spLocks noGrp="1"/>
          </p:cNvSpPr>
          <p:nvPr>
            <p:ph idx="1"/>
          </p:nvPr>
        </p:nvSpPr>
        <p:spPr>
          <a:xfrm>
            <a:off x="838200" y="1237329"/>
            <a:ext cx="10515600" cy="4351338"/>
          </a:xfrm>
        </p:spPr>
        <p:txBody>
          <a:bodyPr/>
          <a:lstStyle/>
          <a:p>
            <a:r>
              <a:rPr lang="en-GB" b="1" dirty="0">
                <a:solidFill>
                  <a:srgbClr val="C00000"/>
                </a:solidFill>
              </a:rPr>
              <a:t>Wearable computers</a:t>
            </a:r>
            <a:r>
              <a:rPr lang="en-GB" dirty="0"/>
              <a:t>, also known as </a:t>
            </a:r>
            <a:r>
              <a:rPr lang="en-GB" b="1" dirty="0">
                <a:solidFill>
                  <a:srgbClr val="C00000"/>
                </a:solidFill>
              </a:rPr>
              <a:t>wearables</a:t>
            </a:r>
            <a:r>
              <a:rPr lang="en-GB" dirty="0"/>
              <a:t> or </a:t>
            </a:r>
            <a:r>
              <a:rPr lang="en-GB" b="1" dirty="0">
                <a:solidFill>
                  <a:srgbClr val="C00000"/>
                </a:solidFill>
              </a:rPr>
              <a:t>body-worn computers</a:t>
            </a:r>
            <a:r>
              <a:rPr lang="en-GB" dirty="0"/>
              <a:t>, are small computing devices (nowadays usually electronic) that are worn under, with, or on top of clothing.</a:t>
            </a:r>
          </a:p>
          <a:p>
            <a:r>
              <a:rPr lang="en-GB" dirty="0"/>
              <a:t>The definition of “</a:t>
            </a:r>
            <a:r>
              <a:rPr lang="en-GB" dirty="0">
                <a:solidFill>
                  <a:srgbClr val="0070C0"/>
                </a:solidFill>
              </a:rPr>
              <a:t>wearable computer</a:t>
            </a:r>
            <a:r>
              <a:rPr lang="en-GB" dirty="0"/>
              <a:t>” may be narrow or broad, extending to </a:t>
            </a:r>
            <a:r>
              <a:rPr lang="en-GB" dirty="0">
                <a:solidFill>
                  <a:srgbClr val="00B050"/>
                </a:solidFill>
              </a:rPr>
              <a:t>smartphones</a:t>
            </a:r>
            <a:r>
              <a:rPr lang="en-GB" dirty="0"/>
              <a:t> or even ordinary </a:t>
            </a:r>
            <a:r>
              <a:rPr lang="en-GB" dirty="0">
                <a:solidFill>
                  <a:srgbClr val="00B050"/>
                </a:solidFill>
              </a:rPr>
              <a:t>wristwatches</a:t>
            </a:r>
            <a:r>
              <a:rPr lang="en-GB" dirty="0"/>
              <a:t>. </a:t>
            </a:r>
          </a:p>
          <a:p>
            <a:r>
              <a:rPr lang="en-GB" dirty="0"/>
              <a:t>Good examples of wearable devices are </a:t>
            </a:r>
            <a:r>
              <a:rPr lang="en-GB" dirty="0">
                <a:solidFill>
                  <a:srgbClr val="00B050"/>
                </a:solidFill>
              </a:rPr>
              <a:t>Google glasses </a:t>
            </a:r>
            <a:r>
              <a:rPr lang="en-GB" dirty="0"/>
              <a:t>and </a:t>
            </a:r>
            <a:r>
              <a:rPr lang="en-GB" dirty="0">
                <a:solidFill>
                  <a:srgbClr val="00B050"/>
                </a:solidFill>
              </a:rPr>
              <a:t>iWatch</a:t>
            </a:r>
            <a:r>
              <a:rPr lang="en-GB" dirty="0"/>
              <a:t>. </a:t>
            </a:r>
          </a:p>
          <a:p>
            <a:endParaRPr lang="en-GB" dirty="0"/>
          </a:p>
        </p:txBody>
      </p:sp>
      <p:pic>
        <p:nvPicPr>
          <p:cNvPr id="5" name="Picture 4">
            <a:extLst>
              <a:ext uri="{FF2B5EF4-FFF2-40B4-BE49-F238E27FC236}">
                <a16:creationId xmlns:a16="http://schemas.microsoft.com/office/drawing/2014/main" xmlns="" id="{436ED35B-65B2-4253-AB61-44FD386F36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954" y="4295756"/>
            <a:ext cx="2809524" cy="2352381"/>
          </a:xfrm>
          <a:prstGeom prst="rect">
            <a:avLst/>
          </a:prstGeom>
        </p:spPr>
      </p:pic>
    </p:spTree>
    <p:extLst>
      <p:ext uri="{BB962C8B-B14F-4D97-AF65-F5344CB8AC3E}">
        <p14:creationId xmlns:p14="http://schemas.microsoft.com/office/powerpoint/2010/main" val="4109847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32817C-104F-451D-9989-EBDF96815D30}"/>
              </a:ext>
            </a:extLst>
          </p:cNvPr>
          <p:cNvSpPr>
            <a:spLocks noGrp="1"/>
          </p:cNvSpPr>
          <p:nvPr>
            <p:ph type="title"/>
          </p:nvPr>
        </p:nvSpPr>
        <p:spPr/>
        <p:txBody>
          <a:bodyPr/>
          <a:lstStyle/>
          <a:p>
            <a:r>
              <a:rPr lang="en-GB" dirty="0"/>
              <a:t>Constraints of Mobile Computing</a:t>
            </a:r>
          </a:p>
        </p:txBody>
      </p:sp>
      <p:sp>
        <p:nvSpPr>
          <p:cNvPr id="3" name="Content Placeholder 2">
            <a:extLst>
              <a:ext uri="{FF2B5EF4-FFF2-40B4-BE49-F238E27FC236}">
                <a16:creationId xmlns:a16="http://schemas.microsoft.com/office/drawing/2014/main" xmlns="" id="{0CA5F768-453B-4EE8-A876-F736F5A6683C}"/>
              </a:ext>
            </a:extLst>
          </p:cNvPr>
          <p:cNvSpPr>
            <a:spLocks noGrp="1"/>
          </p:cNvSpPr>
          <p:nvPr>
            <p:ph idx="1"/>
          </p:nvPr>
        </p:nvSpPr>
        <p:spPr/>
        <p:txBody>
          <a:bodyPr/>
          <a:lstStyle/>
          <a:p>
            <a:r>
              <a:rPr lang="en-GB" dirty="0">
                <a:solidFill>
                  <a:srgbClr val="0070C0"/>
                </a:solidFill>
              </a:rPr>
              <a:t>Mobile computers </a:t>
            </a:r>
            <a:r>
              <a:rPr lang="en-GB" dirty="0"/>
              <a:t>are expected to be resource-poor than the desktops</a:t>
            </a:r>
          </a:p>
          <a:p>
            <a:r>
              <a:rPr lang="en-GB" dirty="0">
                <a:solidFill>
                  <a:srgbClr val="0070C0"/>
                </a:solidFill>
              </a:rPr>
              <a:t>Mobile computers  </a:t>
            </a:r>
            <a:r>
              <a:rPr lang="en-GB" dirty="0"/>
              <a:t>is less secure and reliable. Since mobile devices are accompanied their user everywhere, is much more likely to be lost or stolen.</a:t>
            </a:r>
          </a:p>
          <a:p>
            <a:r>
              <a:rPr lang="en-GB" dirty="0">
                <a:solidFill>
                  <a:srgbClr val="0070C0"/>
                </a:solidFill>
              </a:rPr>
              <a:t>Mobile computers </a:t>
            </a:r>
            <a:r>
              <a:rPr lang="en-GB" dirty="0"/>
              <a:t>connectivity can be highly variable in terms of its performance (</a:t>
            </a:r>
            <a:r>
              <a:rPr lang="en-GB" dirty="0">
                <a:solidFill>
                  <a:srgbClr val="00B050"/>
                </a:solidFill>
              </a:rPr>
              <a:t>bandwidth and latency</a:t>
            </a:r>
            <a:r>
              <a:rPr lang="en-GB" dirty="0"/>
              <a:t>).  </a:t>
            </a:r>
          </a:p>
          <a:p>
            <a:endParaRPr lang="en-GB" dirty="0"/>
          </a:p>
        </p:txBody>
      </p:sp>
    </p:spTree>
    <p:extLst>
      <p:ext uri="{BB962C8B-B14F-4D97-AF65-F5344CB8AC3E}">
        <p14:creationId xmlns:p14="http://schemas.microsoft.com/office/powerpoint/2010/main" val="35370582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8D9CDF-F0DD-43C8-9502-C6F5E232F280}"/>
              </a:ext>
            </a:extLst>
          </p:cNvPr>
          <p:cNvSpPr>
            <a:spLocks noGrp="1"/>
          </p:cNvSpPr>
          <p:nvPr>
            <p:ph type="title"/>
          </p:nvPr>
        </p:nvSpPr>
        <p:spPr/>
        <p:txBody>
          <a:bodyPr/>
          <a:lstStyle/>
          <a:p>
            <a:endParaRPr lang="en-GB"/>
          </a:p>
        </p:txBody>
      </p:sp>
      <p:pic>
        <p:nvPicPr>
          <p:cNvPr id="4" name="Content Placeholder 3">
            <a:extLst>
              <a:ext uri="{FF2B5EF4-FFF2-40B4-BE49-F238E27FC236}">
                <a16:creationId xmlns:a16="http://schemas.microsoft.com/office/drawing/2014/main" xmlns="" id="{398948F1-4C36-4705-8940-85A876C84CB3}"/>
              </a:ext>
            </a:extLst>
          </p:cNvPr>
          <p:cNvPicPr>
            <a:picLocks noGrp="1" noChangeAspect="1"/>
          </p:cNvPicPr>
          <p:nvPr>
            <p:ph idx="1"/>
          </p:nvPr>
        </p:nvPicPr>
        <p:blipFill>
          <a:blip r:embed="rId2"/>
          <a:stretch>
            <a:fillRect/>
          </a:stretch>
        </p:blipFill>
        <p:spPr>
          <a:xfrm>
            <a:off x="0" y="179882"/>
            <a:ext cx="12082071" cy="6430780"/>
          </a:xfrm>
          <a:prstGeom prst="rect">
            <a:avLst/>
          </a:prstGeom>
        </p:spPr>
      </p:pic>
    </p:spTree>
    <p:extLst>
      <p:ext uri="{BB962C8B-B14F-4D97-AF65-F5344CB8AC3E}">
        <p14:creationId xmlns:p14="http://schemas.microsoft.com/office/powerpoint/2010/main" val="4935370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3D333A-72F9-49DD-AA2C-9AFA4F422E05}"/>
              </a:ext>
            </a:extLst>
          </p:cNvPr>
          <p:cNvSpPr>
            <a:spLocks noGrp="1"/>
          </p:cNvSpPr>
          <p:nvPr>
            <p:ph type="title"/>
          </p:nvPr>
        </p:nvSpPr>
        <p:spPr/>
        <p:txBody>
          <a:bodyPr/>
          <a:lstStyle/>
          <a:p>
            <a:r>
              <a:rPr lang="en-GB" dirty="0"/>
              <a:t>References  </a:t>
            </a:r>
          </a:p>
        </p:txBody>
      </p:sp>
      <p:sp>
        <p:nvSpPr>
          <p:cNvPr id="3" name="Content Placeholder 2">
            <a:extLst>
              <a:ext uri="{FF2B5EF4-FFF2-40B4-BE49-F238E27FC236}">
                <a16:creationId xmlns:a16="http://schemas.microsoft.com/office/drawing/2014/main" xmlns="" id="{7A0244AC-1273-4CA8-A337-8A7471624DBC}"/>
              </a:ext>
            </a:extLst>
          </p:cNvPr>
          <p:cNvSpPr>
            <a:spLocks noGrp="1"/>
          </p:cNvSpPr>
          <p:nvPr>
            <p:ph idx="1"/>
          </p:nvPr>
        </p:nvSpPr>
        <p:spPr/>
        <p:txBody>
          <a:bodyPr/>
          <a:lstStyle/>
          <a:p>
            <a:r>
              <a:rPr lang="en-GB" dirty="0"/>
              <a:t>B’FAR, R. (2005). Mobile computing principles. CAMBRIDGE UNIVERSITY PRESS.</a:t>
            </a:r>
          </a:p>
          <a:p>
            <a:r>
              <a:rPr lang="en-GB" dirty="0"/>
              <a:t>Adelstein, F., Gupta, S., Richard, G. and </a:t>
            </a:r>
            <a:r>
              <a:rPr lang="en-GB" dirty="0" err="1"/>
              <a:t>Schweibert</a:t>
            </a:r>
            <a:r>
              <a:rPr lang="en-GB" dirty="0"/>
              <a:t>, L. (2005). Fundamentals of mobile and pervasive computing. McGraw-Hill.</a:t>
            </a:r>
          </a:p>
          <a:p>
            <a:r>
              <a:rPr lang="en-GB" dirty="0"/>
              <a:t>Krumm, J. (2010).Ubiquitous computing fundamentals. Taylor and Francis Group.</a:t>
            </a:r>
          </a:p>
          <a:p>
            <a:r>
              <a:rPr lang="en-GB" dirty="0" err="1"/>
              <a:t>Poslad</a:t>
            </a:r>
            <a:r>
              <a:rPr lang="en-GB" dirty="0"/>
              <a:t>, S. (2009). Ubiquitous computing. Wiley.</a:t>
            </a:r>
          </a:p>
          <a:p>
            <a:r>
              <a:rPr lang="en-GB" dirty="0" err="1"/>
              <a:t>Dourish</a:t>
            </a:r>
            <a:r>
              <a:rPr lang="en-GB" dirty="0"/>
              <a:t>, P. and Bell, G. (2011). Divining a digital future. Massachusetts Institute of Technology.</a:t>
            </a:r>
          </a:p>
        </p:txBody>
      </p:sp>
    </p:spTree>
    <p:extLst>
      <p:ext uri="{BB962C8B-B14F-4D97-AF65-F5344CB8AC3E}">
        <p14:creationId xmlns:p14="http://schemas.microsoft.com/office/powerpoint/2010/main" val="2853068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244CF2-CAD3-4862-B81E-7B3E174C7A42}"/>
              </a:ext>
            </a:extLst>
          </p:cNvPr>
          <p:cNvSpPr>
            <a:spLocks noGrp="1"/>
          </p:cNvSpPr>
          <p:nvPr>
            <p:ph type="title"/>
          </p:nvPr>
        </p:nvSpPr>
        <p:spPr/>
        <p:txBody>
          <a:bodyPr/>
          <a:lstStyle/>
          <a:p>
            <a:r>
              <a:rPr lang="en-GB" dirty="0"/>
              <a:t>Outline </a:t>
            </a:r>
          </a:p>
        </p:txBody>
      </p:sp>
      <p:sp>
        <p:nvSpPr>
          <p:cNvPr id="3" name="Content Placeholder 2">
            <a:extLst>
              <a:ext uri="{FF2B5EF4-FFF2-40B4-BE49-F238E27FC236}">
                <a16:creationId xmlns:a16="http://schemas.microsoft.com/office/drawing/2014/main" xmlns="" id="{E2E66B42-9A8D-4005-837A-CC8E5D6EE449}"/>
              </a:ext>
            </a:extLst>
          </p:cNvPr>
          <p:cNvSpPr>
            <a:spLocks noGrp="1"/>
          </p:cNvSpPr>
          <p:nvPr>
            <p:ph idx="1"/>
          </p:nvPr>
        </p:nvSpPr>
        <p:spPr>
          <a:xfrm>
            <a:off x="538397" y="1690688"/>
            <a:ext cx="10515600" cy="4351338"/>
          </a:xfrm>
        </p:spPr>
        <p:txBody>
          <a:bodyPr>
            <a:normAutofit/>
          </a:bodyPr>
          <a:lstStyle/>
          <a:p>
            <a:r>
              <a:rPr lang="en-GB" dirty="0"/>
              <a:t>Mobile computing</a:t>
            </a:r>
          </a:p>
          <a:p>
            <a:r>
              <a:rPr lang="en-GB" dirty="0"/>
              <a:t>Mobile devices </a:t>
            </a:r>
          </a:p>
          <a:p>
            <a:r>
              <a:rPr lang="en-GB" dirty="0"/>
              <a:t>Applications</a:t>
            </a:r>
          </a:p>
          <a:p>
            <a:r>
              <a:rPr lang="en-GB" dirty="0"/>
              <a:t>Ubiquitous and Pervasive Computing</a:t>
            </a:r>
          </a:p>
          <a:p>
            <a:r>
              <a:rPr lang="en-GB" dirty="0"/>
              <a:t>Wearable computing </a:t>
            </a:r>
          </a:p>
          <a:p>
            <a:r>
              <a:rPr lang="en-GB" dirty="0"/>
              <a:t>Constraints of mobile computing </a:t>
            </a:r>
          </a:p>
          <a:p>
            <a:r>
              <a:rPr lang="en-GB" dirty="0"/>
              <a:t>References </a:t>
            </a:r>
          </a:p>
          <a:p>
            <a:r>
              <a:rPr lang="en-GB" dirty="0"/>
              <a:t>Build your first project</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8801238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638A00-2DE3-4CF9-96B8-5709944ECA17}"/>
              </a:ext>
            </a:extLst>
          </p:cNvPr>
          <p:cNvSpPr>
            <a:spLocks noGrp="1"/>
          </p:cNvSpPr>
          <p:nvPr>
            <p:ph type="title"/>
          </p:nvPr>
        </p:nvSpPr>
        <p:spPr>
          <a:xfrm>
            <a:off x="547915" y="103869"/>
            <a:ext cx="10515600" cy="708932"/>
          </a:xfrm>
        </p:spPr>
        <p:txBody>
          <a:bodyPr/>
          <a:lstStyle/>
          <a:p>
            <a:r>
              <a:rPr lang="en-GB" dirty="0">
                <a:solidFill>
                  <a:srgbClr val="002060"/>
                </a:solidFill>
              </a:rPr>
              <a:t>Start your first Project</a:t>
            </a:r>
          </a:p>
        </p:txBody>
      </p:sp>
      <p:sp>
        <p:nvSpPr>
          <p:cNvPr id="3" name="Content Placeholder 2">
            <a:extLst>
              <a:ext uri="{FF2B5EF4-FFF2-40B4-BE49-F238E27FC236}">
                <a16:creationId xmlns:a16="http://schemas.microsoft.com/office/drawing/2014/main" xmlns="" id="{0E409708-2E25-4834-B3C6-19302DA32B51}"/>
              </a:ext>
            </a:extLst>
          </p:cNvPr>
          <p:cNvSpPr>
            <a:spLocks noGrp="1"/>
          </p:cNvSpPr>
          <p:nvPr>
            <p:ph idx="1"/>
          </p:nvPr>
        </p:nvSpPr>
        <p:spPr>
          <a:xfrm>
            <a:off x="419100" y="1337458"/>
            <a:ext cx="11353800" cy="4793520"/>
          </a:xfrm>
        </p:spPr>
        <p:txBody>
          <a:bodyPr>
            <a:normAutofit/>
          </a:bodyPr>
          <a:lstStyle/>
          <a:p>
            <a:r>
              <a:rPr lang="en-GB" dirty="0">
                <a:solidFill>
                  <a:srgbClr val="C00000"/>
                </a:solidFill>
              </a:rPr>
              <a:t>To create your new Android project, follow these steps:</a:t>
            </a:r>
          </a:p>
          <a:p>
            <a:r>
              <a:rPr lang="en-GB" dirty="0"/>
              <a:t>Install the latest version of Eclipse.</a:t>
            </a:r>
          </a:p>
          <a:p>
            <a:r>
              <a:rPr lang="en-GB" dirty="0"/>
              <a:t>In the </a:t>
            </a:r>
            <a:r>
              <a:rPr lang="en-GB" b="1" dirty="0">
                <a:solidFill>
                  <a:srgbClr val="0070C0"/>
                </a:solidFill>
              </a:rPr>
              <a:t>Welcome to ECLIPSE</a:t>
            </a:r>
            <a:r>
              <a:rPr lang="en-GB" dirty="0"/>
              <a:t> window, click </a:t>
            </a:r>
            <a:r>
              <a:rPr lang="en-GB" b="1" dirty="0">
                <a:solidFill>
                  <a:srgbClr val="0070C0"/>
                </a:solidFill>
              </a:rPr>
              <a:t>Start a new Android project</a:t>
            </a:r>
            <a:r>
              <a:rPr lang="en-GB" dirty="0"/>
              <a:t>.</a:t>
            </a:r>
          </a:p>
          <a:p>
            <a:r>
              <a:rPr lang="en-GB" dirty="0"/>
              <a:t>If you have a project already opened, select</a:t>
            </a:r>
            <a:r>
              <a:rPr lang="en-GB" dirty="0">
                <a:solidFill>
                  <a:srgbClr val="0070C0"/>
                </a:solidFill>
              </a:rPr>
              <a:t> </a:t>
            </a:r>
            <a:r>
              <a:rPr lang="en-GB" b="1" dirty="0">
                <a:solidFill>
                  <a:srgbClr val="0070C0"/>
                </a:solidFill>
              </a:rPr>
              <a:t>File </a:t>
            </a:r>
            <a:r>
              <a:rPr lang="en-GB" b="1" dirty="0"/>
              <a:t>&gt; </a:t>
            </a:r>
            <a:r>
              <a:rPr lang="en-GB" b="1" dirty="0">
                <a:solidFill>
                  <a:srgbClr val="0070C0"/>
                </a:solidFill>
              </a:rPr>
              <a:t>New</a:t>
            </a:r>
            <a:r>
              <a:rPr lang="en-GB" b="1" dirty="0"/>
              <a:t> &gt; </a:t>
            </a:r>
            <a:r>
              <a:rPr lang="en-GB" b="1" dirty="0">
                <a:solidFill>
                  <a:srgbClr val="0070C0"/>
                </a:solidFill>
              </a:rPr>
              <a:t>New Project</a:t>
            </a:r>
            <a:r>
              <a:rPr lang="en-GB" dirty="0"/>
              <a:t>.</a:t>
            </a:r>
          </a:p>
          <a:p>
            <a:r>
              <a:rPr lang="en-GB" dirty="0"/>
              <a:t>In the </a:t>
            </a:r>
            <a:r>
              <a:rPr lang="en-GB" b="1" dirty="0">
                <a:solidFill>
                  <a:srgbClr val="0070C0"/>
                </a:solidFill>
              </a:rPr>
              <a:t>Choose your project</a:t>
            </a:r>
            <a:r>
              <a:rPr lang="en-GB" dirty="0"/>
              <a:t> window, select </a:t>
            </a:r>
            <a:r>
              <a:rPr lang="en-GB" b="1" dirty="0">
                <a:solidFill>
                  <a:srgbClr val="0070C0"/>
                </a:solidFill>
              </a:rPr>
              <a:t>Empty Activity</a:t>
            </a:r>
            <a:r>
              <a:rPr lang="en-GB" dirty="0"/>
              <a:t> and click </a:t>
            </a:r>
            <a:r>
              <a:rPr lang="en-GB" b="1" dirty="0">
                <a:solidFill>
                  <a:srgbClr val="0070C0"/>
                </a:solidFill>
              </a:rPr>
              <a:t>Next</a:t>
            </a:r>
            <a:r>
              <a:rPr lang="en-GB" dirty="0"/>
              <a:t>.</a:t>
            </a:r>
          </a:p>
          <a:p>
            <a:r>
              <a:rPr lang="en-GB" dirty="0"/>
              <a:t>In the </a:t>
            </a:r>
            <a:r>
              <a:rPr lang="en-GB" b="1" dirty="0">
                <a:solidFill>
                  <a:srgbClr val="0070C0"/>
                </a:solidFill>
              </a:rPr>
              <a:t>Configure your project</a:t>
            </a:r>
            <a:r>
              <a:rPr lang="en-GB" dirty="0"/>
              <a:t> window, complete the following:</a:t>
            </a:r>
          </a:p>
          <a:p>
            <a:pPr lvl="1"/>
            <a:r>
              <a:rPr lang="en-GB" dirty="0"/>
              <a:t>Enter "</a:t>
            </a:r>
            <a:r>
              <a:rPr lang="en-GB" dirty="0">
                <a:solidFill>
                  <a:srgbClr val="00B050"/>
                </a:solidFill>
              </a:rPr>
              <a:t>My First App</a:t>
            </a:r>
            <a:r>
              <a:rPr lang="en-GB" dirty="0"/>
              <a:t>" in the </a:t>
            </a:r>
            <a:r>
              <a:rPr lang="en-GB" b="1" dirty="0">
                <a:solidFill>
                  <a:srgbClr val="0070C0"/>
                </a:solidFill>
              </a:rPr>
              <a:t>Name</a:t>
            </a:r>
            <a:r>
              <a:rPr lang="en-GB" dirty="0"/>
              <a:t> field.</a:t>
            </a:r>
          </a:p>
          <a:p>
            <a:pPr lvl="1"/>
            <a:r>
              <a:rPr lang="en-GB" dirty="0"/>
              <a:t>Enter "</a:t>
            </a:r>
            <a:r>
              <a:rPr lang="en-GB" dirty="0" err="1">
                <a:solidFill>
                  <a:srgbClr val="00B050"/>
                </a:solidFill>
              </a:rPr>
              <a:t>com.example.myfirstapp</a:t>
            </a:r>
            <a:r>
              <a:rPr lang="en-GB" dirty="0"/>
              <a:t>" in the </a:t>
            </a:r>
            <a:r>
              <a:rPr lang="en-GB" b="1" dirty="0">
                <a:solidFill>
                  <a:srgbClr val="0070C0"/>
                </a:solidFill>
              </a:rPr>
              <a:t>Package name</a:t>
            </a:r>
            <a:r>
              <a:rPr lang="en-GB" dirty="0"/>
              <a:t> field.</a:t>
            </a:r>
          </a:p>
          <a:p>
            <a:pPr lvl="1"/>
            <a:r>
              <a:rPr lang="en-GB" b="1" dirty="0">
                <a:solidFill>
                  <a:srgbClr val="C00000"/>
                </a:solidFill>
              </a:rPr>
              <a:t>Leave the other options as they are</a:t>
            </a:r>
            <a:r>
              <a:rPr lang="en-GB" dirty="0">
                <a:solidFill>
                  <a:srgbClr val="C00000"/>
                </a:solidFill>
              </a:rPr>
              <a:t>.</a:t>
            </a:r>
          </a:p>
          <a:p>
            <a:r>
              <a:rPr lang="en-GB" dirty="0"/>
              <a:t>Click </a:t>
            </a:r>
            <a:r>
              <a:rPr lang="en-GB" b="1" dirty="0">
                <a:solidFill>
                  <a:srgbClr val="0070C0"/>
                </a:solidFill>
              </a:rPr>
              <a:t>Finish</a:t>
            </a:r>
            <a:endParaRPr lang="en-GB" dirty="0">
              <a:solidFill>
                <a:srgbClr val="0070C0"/>
              </a:solidFill>
            </a:endParaRPr>
          </a:p>
          <a:p>
            <a:endParaRPr lang="en-GB" dirty="0"/>
          </a:p>
          <a:p>
            <a:endParaRPr lang="en-GB" dirty="0"/>
          </a:p>
        </p:txBody>
      </p:sp>
    </p:spTree>
    <p:extLst>
      <p:ext uri="{BB962C8B-B14F-4D97-AF65-F5344CB8AC3E}">
        <p14:creationId xmlns:p14="http://schemas.microsoft.com/office/powerpoint/2010/main" val="17539163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029697-7A39-4D6D-B085-ED6FA04A2C61}"/>
              </a:ext>
            </a:extLst>
          </p:cNvPr>
          <p:cNvSpPr>
            <a:spLocks noGrp="1"/>
          </p:cNvSpPr>
          <p:nvPr>
            <p:ph type="title"/>
          </p:nvPr>
        </p:nvSpPr>
        <p:spPr/>
        <p:txBody>
          <a:bodyPr/>
          <a:lstStyle/>
          <a:p>
            <a:r>
              <a:rPr lang="en-GB" dirty="0"/>
              <a:t>Assignment </a:t>
            </a:r>
          </a:p>
        </p:txBody>
      </p:sp>
      <p:sp>
        <p:nvSpPr>
          <p:cNvPr id="3" name="Content Placeholder 2">
            <a:extLst>
              <a:ext uri="{FF2B5EF4-FFF2-40B4-BE49-F238E27FC236}">
                <a16:creationId xmlns:a16="http://schemas.microsoft.com/office/drawing/2014/main" xmlns="" id="{97EBD486-9313-4C23-8B24-8C72B772502B}"/>
              </a:ext>
            </a:extLst>
          </p:cNvPr>
          <p:cNvSpPr>
            <a:spLocks noGrp="1"/>
          </p:cNvSpPr>
          <p:nvPr>
            <p:ph idx="1"/>
          </p:nvPr>
        </p:nvSpPr>
        <p:spPr/>
        <p:txBody>
          <a:bodyPr/>
          <a:lstStyle/>
          <a:p>
            <a:r>
              <a:rPr lang="en-GB" dirty="0"/>
              <a:t>Prepare a report to talk about:</a:t>
            </a:r>
          </a:p>
          <a:p>
            <a:pPr marL="0" indent="0" algn="ctr">
              <a:buNone/>
            </a:pPr>
            <a:r>
              <a:rPr lang="en-GB" dirty="0"/>
              <a:t>“</a:t>
            </a:r>
            <a:r>
              <a:rPr lang="en-GB" dirty="0">
                <a:solidFill>
                  <a:srgbClr val="C00000"/>
                </a:solidFill>
              </a:rPr>
              <a:t>Ubiquitous and wearable computing” </a:t>
            </a:r>
          </a:p>
          <a:p>
            <a:pPr marL="0" indent="0">
              <a:buNone/>
            </a:pPr>
            <a:r>
              <a:rPr lang="en-GB" dirty="0"/>
              <a:t>Use resources from the internet (Reliable resources, such as PDFs).</a:t>
            </a:r>
          </a:p>
          <a:p>
            <a:pPr marL="0" indent="0">
              <a:buNone/>
            </a:pPr>
            <a:r>
              <a:rPr lang="en-GB" dirty="0"/>
              <a:t>Use the academic website “Google scholar” when you search about this topic. </a:t>
            </a:r>
          </a:p>
          <a:p>
            <a:pPr marL="0" indent="0">
              <a:buNone/>
            </a:pPr>
            <a:r>
              <a:rPr lang="en-GB" dirty="0"/>
              <a:t>Also, you can use text books from the </a:t>
            </a:r>
            <a:r>
              <a:rPr lang="en-GB"/>
              <a:t>library</a:t>
            </a:r>
            <a:r>
              <a:rPr lang="en-GB" smtClean="0"/>
              <a:t>.</a:t>
            </a:r>
            <a:endParaRPr lang="en-GB" dirty="0"/>
          </a:p>
        </p:txBody>
      </p:sp>
    </p:spTree>
    <p:extLst>
      <p:ext uri="{BB962C8B-B14F-4D97-AF65-F5344CB8AC3E}">
        <p14:creationId xmlns:p14="http://schemas.microsoft.com/office/powerpoint/2010/main" val="1742798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FCAF57-CB91-4194-8603-59644BE0C31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6C95E685-BBA7-48F0-85C6-DC46E63AB913}"/>
              </a:ext>
            </a:extLst>
          </p:cNvPr>
          <p:cNvSpPr>
            <a:spLocks noGrp="1"/>
          </p:cNvSpPr>
          <p:nvPr>
            <p:ph idx="1"/>
          </p:nvPr>
        </p:nvSpPr>
        <p:spPr/>
        <p:txBody>
          <a:bodyPr>
            <a:normAutofit/>
          </a:bodyPr>
          <a:lstStyle/>
          <a:p>
            <a:pPr algn="ctr"/>
            <a:endParaRPr lang="en-GB" sz="4400" dirty="0">
              <a:solidFill>
                <a:srgbClr val="C00000"/>
              </a:solidFill>
            </a:endParaRPr>
          </a:p>
          <a:p>
            <a:pPr algn="ctr"/>
            <a:endParaRPr lang="en-GB" sz="4400" dirty="0">
              <a:solidFill>
                <a:srgbClr val="C00000"/>
              </a:solidFill>
            </a:endParaRPr>
          </a:p>
          <a:p>
            <a:pPr algn="ctr"/>
            <a:r>
              <a:rPr lang="en-GB" sz="4400" dirty="0">
                <a:solidFill>
                  <a:srgbClr val="C00000"/>
                </a:solidFill>
              </a:rPr>
              <a:t>Thank you ?</a:t>
            </a:r>
          </a:p>
        </p:txBody>
      </p:sp>
    </p:spTree>
    <p:extLst>
      <p:ext uri="{BB962C8B-B14F-4D97-AF65-F5344CB8AC3E}">
        <p14:creationId xmlns:p14="http://schemas.microsoft.com/office/powerpoint/2010/main" val="3238477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9EE18C-B15C-4121-B4C1-2ED5841CC8EA}"/>
              </a:ext>
            </a:extLst>
          </p:cNvPr>
          <p:cNvSpPr>
            <a:spLocks noGrp="1"/>
          </p:cNvSpPr>
          <p:nvPr>
            <p:ph type="title"/>
          </p:nvPr>
        </p:nvSpPr>
        <p:spPr/>
        <p:txBody>
          <a:bodyPr/>
          <a:lstStyle/>
          <a:p>
            <a:r>
              <a:rPr lang="en-GB" dirty="0"/>
              <a:t>Mobile computing</a:t>
            </a:r>
          </a:p>
        </p:txBody>
      </p:sp>
      <p:sp>
        <p:nvSpPr>
          <p:cNvPr id="3" name="Content Placeholder 2">
            <a:extLst>
              <a:ext uri="{FF2B5EF4-FFF2-40B4-BE49-F238E27FC236}">
                <a16:creationId xmlns:a16="http://schemas.microsoft.com/office/drawing/2014/main" xmlns="" id="{6E7AB1F2-C5C9-4B3D-A08E-26771EAB6497}"/>
              </a:ext>
            </a:extLst>
          </p:cNvPr>
          <p:cNvSpPr>
            <a:spLocks noGrp="1"/>
          </p:cNvSpPr>
          <p:nvPr>
            <p:ph idx="1"/>
          </p:nvPr>
        </p:nvSpPr>
        <p:spPr>
          <a:xfrm>
            <a:off x="838200" y="1825625"/>
            <a:ext cx="10515600" cy="4140460"/>
          </a:xfrm>
        </p:spPr>
        <p:txBody>
          <a:bodyPr>
            <a:normAutofit/>
          </a:bodyPr>
          <a:lstStyle/>
          <a:p>
            <a:r>
              <a:rPr lang="en-GB" sz="3200" i="1" dirty="0">
                <a:solidFill>
                  <a:srgbClr val="C00000"/>
                </a:solidFill>
              </a:rPr>
              <a:t>Mobile computing systems </a:t>
            </a:r>
            <a:r>
              <a:rPr lang="en-GB" sz="3200" dirty="0"/>
              <a:t>are computing systems that may be easily moved physically and whose computing capabilities may be used while they are being moved. </a:t>
            </a:r>
          </a:p>
          <a:p>
            <a:endParaRPr lang="en-GB" sz="3200" dirty="0"/>
          </a:p>
          <a:p>
            <a:r>
              <a:rPr lang="en-GB" sz="3200" i="1" dirty="0">
                <a:solidFill>
                  <a:srgbClr val="C00000"/>
                </a:solidFill>
              </a:rPr>
              <a:t>Mobile computing </a:t>
            </a:r>
            <a:r>
              <a:rPr lang="en-GB" sz="3200" dirty="0">
                <a:solidFill>
                  <a:srgbClr val="C00000"/>
                </a:solidFill>
              </a:rPr>
              <a:t>systems</a:t>
            </a:r>
            <a:r>
              <a:rPr lang="en-GB" sz="3200" dirty="0"/>
              <a:t> are distributed systems over a network to communicate between different machines. Wireless connection is required to do the communication. </a:t>
            </a:r>
            <a:endParaRPr lang="en-GB" sz="3200" dirty="0">
              <a:solidFill>
                <a:srgbClr val="C00000"/>
              </a:solidFill>
            </a:endParaRPr>
          </a:p>
          <a:p>
            <a:endParaRPr lang="en-GB" sz="3200" dirty="0"/>
          </a:p>
        </p:txBody>
      </p:sp>
    </p:spTree>
    <p:extLst>
      <p:ext uri="{BB962C8B-B14F-4D97-AF65-F5344CB8AC3E}">
        <p14:creationId xmlns:p14="http://schemas.microsoft.com/office/powerpoint/2010/main" val="2027236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B4CD6F-0E33-4DB7-B3C9-C2DCE2D8D15A}"/>
              </a:ext>
            </a:extLst>
          </p:cNvPr>
          <p:cNvSpPr>
            <a:spLocks noGrp="1"/>
          </p:cNvSpPr>
          <p:nvPr>
            <p:ph type="title"/>
          </p:nvPr>
        </p:nvSpPr>
        <p:spPr/>
        <p:txBody>
          <a:bodyPr/>
          <a:lstStyle/>
          <a:p>
            <a:r>
              <a:rPr lang="en-GB" dirty="0"/>
              <a:t>Mobile Devices </a:t>
            </a:r>
          </a:p>
        </p:txBody>
      </p:sp>
      <p:sp>
        <p:nvSpPr>
          <p:cNvPr id="3" name="Content Placeholder 2">
            <a:extLst>
              <a:ext uri="{FF2B5EF4-FFF2-40B4-BE49-F238E27FC236}">
                <a16:creationId xmlns:a16="http://schemas.microsoft.com/office/drawing/2014/main" xmlns="" id="{EEFBC006-4045-44C0-A95E-C036F06E63EE}"/>
              </a:ext>
            </a:extLst>
          </p:cNvPr>
          <p:cNvSpPr>
            <a:spLocks noGrp="1"/>
          </p:cNvSpPr>
          <p:nvPr>
            <p:ph idx="1"/>
          </p:nvPr>
        </p:nvSpPr>
        <p:spPr>
          <a:xfrm>
            <a:off x="838200" y="1825625"/>
            <a:ext cx="10899098" cy="4667250"/>
          </a:xfrm>
        </p:spPr>
        <p:txBody>
          <a:bodyPr>
            <a:normAutofit/>
          </a:bodyPr>
          <a:lstStyle/>
          <a:p>
            <a:r>
              <a:rPr lang="en-GB" dirty="0">
                <a:solidFill>
                  <a:srgbClr val="00B050"/>
                </a:solidFill>
              </a:rPr>
              <a:t>Examples of mobile devices are</a:t>
            </a:r>
            <a:r>
              <a:rPr lang="en-GB" dirty="0"/>
              <a:t>: </a:t>
            </a:r>
          </a:p>
          <a:p>
            <a:r>
              <a:rPr lang="en-GB" dirty="0"/>
              <a:t>laptops, </a:t>
            </a:r>
          </a:p>
          <a:p>
            <a:r>
              <a:rPr lang="en-GB" dirty="0"/>
              <a:t>personal digital assistants (PDAs), </a:t>
            </a:r>
          </a:p>
          <a:p>
            <a:r>
              <a:rPr lang="en-GB" dirty="0"/>
              <a:t>mobile phones, </a:t>
            </a:r>
          </a:p>
          <a:p>
            <a:r>
              <a:rPr lang="en-GB" dirty="0"/>
              <a:t>tablets and </a:t>
            </a:r>
          </a:p>
          <a:p>
            <a:r>
              <a:rPr lang="en-GB" dirty="0"/>
              <a:t>wearable computing such as smart watches. </a:t>
            </a:r>
          </a:p>
          <a:p>
            <a:endParaRPr lang="en-GB" dirty="0"/>
          </a:p>
          <a:p>
            <a:endParaRPr lang="en-GB" dirty="0"/>
          </a:p>
        </p:txBody>
      </p:sp>
    </p:spTree>
    <p:extLst>
      <p:ext uri="{BB962C8B-B14F-4D97-AF65-F5344CB8AC3E}">
        <p14:creationId xmlns:p14="http://schemas.microsoft.com/office/powerpoint/2010/main" val="3332085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D342ED2-A090-4D8B-B7F7-3DD38D3BAE6F}"/>
              </a:ext>
            </a:extLst>
          </p:cNvPr>
          <p:cNvSpPr>
            <a:spLocks noGrp="1"/>
          </p:cNvSpPr>
          <p:nvPr>
            <p:ph idx="1"/>
          </p:nvPr>
        </p:nvSpPr>
        <p:spPr>
          <a:xfrm>
            <a:off x="224853" y="1570793"/>
            <a:ext cx="11410638" cy="2892529"/>
          </a:xfrm>
        </p:spPr>
        <p:txBody>
          <a:bodyPr/>
          <a:lstStyle/>
          <a:p>
            <a:r>
              <a:rPr lang="en-GB" dirty="0"/>
              <a:t>By distinguishing mobile computing systems from other computing systems we can identify the distinctions in the tasks that they are designed to perform, the way that they are designed, and the way in which they are operated. </a:t>
            </a:r>
          </a:p>
          <a:p>
            <a:endParaRPr lang="en-GB" dirty="0"/>
          </a:p>
        </p:txBody>
      </p:sp>
    </p:spTree>
    <p:extLst>
      <p:ext uri="{BB962C8B-B14F-4D97-AF65-F5344CB8AC3E}">
        <p14:creationId xmlns:p14="http://schemas.microsoft.com/office/powerpoint/2010/main" val="20132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0C90E7-80E2-4C08-A5A2-84CCF3087F99}"/>
              </a:ext>
            </a:extLst>
          </p:cNvPr>
          <p:cNvSpPr>
            <a:spLocks noGrp="1"/>
          </p:cNvSpPr>
          <p:nvPr>
            <p:ph type="title"/>
          </p:nvPr>
        </p:nvSpPr>
        <p:spPr>
          <a:xfrm>
            <a:off x="388495" y="234012"/>
            <a:ext cx="10515600" cy="894049"/>
          </a:xfrm>
        </p:spPr>
        <p:txBody>
          <a:bodyPr/>
          <a:lstStyle/>
          <a:p>
            <a:r>
              <a:rPr lang="en-GB" dirty="0"/>
              <a:t>Applications </a:t>
            </a:r>
          </a:p>
        </p:txBody>
      </p:sp>
      <p:sp>
        <p:nvSpPr>
          <p:cNvPr id="3" name="Content Placeholder 2">
            <a:extLst>
              <a:ext uri="{FF2B5EF4-FFF2-40B4-BE49-F238E27FC236}">
                <a16:creationId xmlns:a16="http://schemas.microsoft.com/office/drawing/2014/main" xmlns="" id="{AE499D68-681A-4211-9108-B3B69B5C13C8}"/>
              </a:ext>
            </a:extLst>
          </p:cNvPr>
          <p:cNvSpPr>
            <a:spLocks noGrp="1"/>
          </p:cNvSpPr>
          <p:nvPr>
            <p:ph idx="1"/>
          </p:nvPr>
        </p:nvSpPr>
        <p:spPr>
          <a:xfrm>
            <a:off x="209861" y="1128061"/>
            <a:ext cx="11752289" cy="5872345"/>
          </a:xfrm>
        </p:spPr>
        <p:txBody>
          <a:bodyPr>
            <a:normAutofit/>
          </a:bodyPr>
          <a:lstStyle/>
          <a:p>
            <a:r>
              <a:rPr lang="en-GB" dirty="0"/>
              <a:t>The word “</a:t>
            </a:r>
            <a:r>
              <a:rPr lang="en-GB" dirty="0">
                <a:solidFill>
                  <a:srgbClr val="0070C0"/>
                </a:solidFill>
              </a:rPr>
              <a:t>Apps</a:t>
            </a:r>
            <a:r>
              <a:rPr lang="en-GB" dirty="0"/>
              <a:t>” is a term for software that allows users to perform specific functions. Therefore, the word “app” isn’t limited to a single device. There are several types of apps:</a:t>
            </a:r>
          </a:p>
          <a:p>
            <a:r>
              <a:rPr lang="en-GB" b="1" dirty="0">
                <a:solidFill>
                  <a:srgbClr val="C00000"/>
                </a:solidFill>
              </a:rPr>
              <a:t>Desktop applications</a:t>
            </a:r>
            <a:r>
              <a:rPr lang="en-GB" dirty="0"/>
              <a:t> run on a desktop, and don’t need web access to function. They could be represented by icons and often come standard with new computers. </a:t>
            </a:r>
          </a:p>
          <a:p>
            <a:r>
              <a:rPr lang="en-GB" dirty="0">
                <a:solidFill>
                  <a:srgbClr val="00B050"/>
                </a:solidFill>
              </a:rPr>
              <a:t>Examples include Paint, Notepad and iPhoto</a:t>
            </a:r>
            <a:r>
              <a:rPr lang="en-GB" dirty="0"/>
              <a:t>. They could also refer a custom “application” used for a specific purpose within a corporate environment.</a:t>
            </a:r>
          </a:p>
          <a:p>
            <a:endParaRPr lang="en-GB" b="1" dirty="0"/>
          </a:p>
        </p:txBody>
      </p:sp>
    </p:spTree>
    <p:extLst>
      <p:ext uri="{BB962C8B-B14F-4D97-AF65-F5344CB8AC3E}">
        <p14:creationId xmlns:p14="http://schemas.microsoft.com/office/powerpoint/2010/main" val="3729107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E4007CA-15C8-4B7C-921B-FFAC5A55D9E3}"/>
              </a:ext>
            </a:extLst>
          </p:cNvPr>
          <p:cNvSpPr>
            <a:spLocks noGrp="1"/>
          </p:cNvSpPr>
          <p:nvPr>
            <p:ph idx="1"/>
          </p:nvPr>
        </p:nvSpPr>
        <p:spPr>
          <a:xfrm>
            <a:off x="838199" y="524656"/>
            <a:ext cx="10779177" cy="5652307"/>
          </a:xfrm>
        </p:spPr>
        <p:txBody>
          <a:bodyPr>
            <a:normAutofit/>
          </a:bodyPr>
          <a:lstStyle/>
          <a:p>
            <a:r>
              <a:rPr lang="en-GB" dirty="0">
                <a:solidFill>
                  <a:srgbClr val="C00000"/>
                </a:solidFill>
              </a:rPr>
              <a:t>A desktop application </a:t>
            </a:r>
            <a:r>
              <a:rPr lang="en-GB" dirty="0"/>
              <a:t>is a standalone application that is installed on a desktop or laptop computer. It can be full-featured like </a:t>
            </a:r>
            <a:r>
              <a:rPr lang="en-GB" dirty="0">
                <a:solidFill>
                  <a:srgbClr val="00B050"/>
                </a:solidFill>
              </a:rPr>
              <a:t>Microsoft Excel </a:t>
            </a:r>
            <a:r>
              <a:rPr lang="en-GB" dirty="0"/>
              <a:t>or perform one or two functions like </a:t>
            </a:r>
            <a:r>
              <a:rPr lang="en-GB" dirty="0">
                <a:solidFill>
                  <a:srgbClr val="00B050"/>
                </a:solidFill>
              </a:rPr>
              <a:t>the</a:t>
            </a:r>
            <a:r>
              <a:rPr lang="en-GB" dirty="0"/>
              <a:t> </a:t>
            </a:r>
            <a:r>
              <a:rPr lang="en-GB" dirty="0">
                <a:solidFill>
                  <a:srgbClr val="00B050"/>
                </a:solidFill>
              </a:rPr>
              <a:t>calendar app</a:t>
            </a:r>
            <a:r>
              <a:rPr lang="en-GB" dirty="0"/>
              <a:t>.</a:t>
            </a:r>
          </a:p>
          <a:p>
            <a:r>
              <a:rPr lang="en-GB" dirty="0"/>
              <a:t>Usually, </a:t>
            </a:r>
            <a:r>
              <a:rPr lang="en-GB" dirty="0">
                <a:solidFill>
                  <a:srgbClr val="C00000"/>
                </a:solidFill>
              </a:rPr>
              <a:t>desktops apps </a:t>
            </a:r>
            <a:r>
              <a:rPr lang="en-GB" dirty="0"/>
              <a:t>are limited by the hardware they run on. Combined with the legacy of mainframe terminal applications, they have a less complex user interface. </a:t>
            </a:r>
          </a:p>
          <a:p>
            <a:r>
              <a:rPr lang="en-GB" dirty="0"/>
              <a:t>They can also be a hassle to update, especially if hardware upgrades are necessary for the apps to work.</a:t>
            </a:r>
          </a:p>
          <a:p>
            <a:endParaRPr lang="en-GB" dirty="0"/>
          </a:p>
        </p:txBody>
      </p:sp>
    </p:spTree>
    <p:extLst>
      <p:ext uri="{BB962C8B-B14F-4D97-AF65-F5344CB8AC3E}">
        <p14:creationId xmlns:p14="http://schemas.microsoft.com/office/powerpoint/2010/main" val="9395615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715F7F8-6FCB-47CD-A317-914AFF5DCB8A}"/>
              </a:ext>
            </a:extLst>
          </p:cNvPr>
          <p:cNvSpPr>
            <a:spLocks noGrp="1"/>
          </p:cNvSpPr>
          <p:nvPr>
            <p:ph idx="1"/>
          </p:nvPr>
        </p:nvSpPr>
        <p:spPr>
          <a:xfrm>
            <a:off x="317291" y="309967"/>
            <a:ext cx="11557417" cy="4686014"/>
          </a:xfrm>
        </p:spPr>
        <p:txBody>
          <a:bodyPr>
            <a:normAutofit/>
          </a:bodyPr>
          <a:lstStyle/>
          <a:p>
            <a:r>
              <a:rPr lang="en-GB" dirty="0">
                <a:solidFill>
                  <a:srgbClr val="C00000"/>
                </a:solidFill>
              </a:rPr>
              <a:t>Web apps </a:t>
            </a:r>
            <a:r>
              <a:rPr lang="en-GB" dirty="0"/>
              <a:t>are those which download some parts of the program from the web onto devices every time they run. </a:t>
            </a:r>
          </a:p>
          <a:p>
            <a:r>
              <a:rPr lang="en-GB" dirty="0"/>
              <a:t>These apps are becoming more popular these days as they don’t require installation, manual updates, or hardware upgrades.</a:t>
            </a:r>
          </a:p>
          <a:p>
            <a:endParaRPr lang="en-GB" dirty="0"/>
          </a:p>
        </p:txBody>
      </p:sp>
    </p:spTree>
    <p:extLst>
      <p:ext uri="{BB962C8B-B14F-4D97-AF65-F5344CB8AC3E}">
        <p14:creationId xmlns:p14="http://schemas.microsoft.com/office/powerpoint/2010/main" val="1526700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E52694E-2158-4615-9D11-FA0F4401B1A1}"/>
              </a:ext>
            </a:extLst>
          </p:cNvPr>
          <p:cNvSpPr>
            <a:spLocks noGrp="1"/>
          </p:cNvSpPr>
          <p:nvPr>
            <p:ph idx="1"/>
          </p:nvPr>
        </p:nvSpPr>
        <p:spPr>
          <a:xfrm>
            <a:off x="284813" y="509666"/>
            <a:ext cx="11068987" cy="5667297"/>
          </a:xfrm>
        </p:spPr>
        <p:txBody>
          <a:bodyPr>
            <a:normAutofit lnSpcReduction="10000"/>
          </a:bodyPr>
          <a:lstStyle/>
          <a:p>
            <a:r>
              <a:rPr lang="en-GB" dirty="0">
                <a:solidFill>
                  <a:srgbClr val="0070C0"/>
                </a:solidFill>
              </a:rPr>
              <a:t>Now there are two types of web apps:</a:t>
            </a:r>
          </a:p>
          <a:p>
            <a:r>
              <a:rPr lang="en-GB" b="1" dirty="0">
                <a:solidFill>
                  <a:srgbClr val="C00000"/>
                </a:solidFill>
              </a:rPr>
              <a:t>Browser Based Web Apps – </a:t>
            </a:r>
            <a:r>
              <a:rPr lang="en-GB" dirty="0"/>
              <a:t>Written in a combination of </a:t>
            </a:r>
            <a:r>
              <a:rPr lang="en-GB" dirty="0">
                <a:solidFill>
                  <a:srgbClr val="0070C0"/>
                </a:solidFill>
              </a:rPr>
              <a:t>HTML</a:t>
            </a:r>
            <a:r>
              <a:rPr lang="en-GB" dirty="0"/>
              <a:t> and </a:t>
            </a:r>
            <a:r>
              <a:rPr lang="en-GB" dirty="0">
                <a:solidFill>
                  <a:srgbClr val="0070C0"/>
                </a:solidFill>
              </a:rPr>
              <a:t>JavaScript</a:t>
            </a:r>
            <a:r>
              <a:rPr lang="en-GB" dirty="0"/>
              <a:t>, browser-based applications run within </a:t>
            </a:r>
            <a:r>
              <a:rPr lang="en-GB" dirty="0">
                <a:solidFill>
                  <a:srgbClr val="0070C0"/>
                </a:solidFill>
              </a:rPr>
              <a:t>web browsers</a:t>
            </a:r>
            <a:r>
              <a:rPr lang="en-GB" dirty="0"/>
              <a:t>. </a:t>
            </a:r>
          </a:p>
          <a:p>
            <a:r>
              <a:rPr lang="en-GB" dirty="0"/>
              <a:t>They aren’t platform dependent, which means that you can run these in a </a:t>
            </a:r>
            <a:r>
              <a:rPr lang="en-GB" dirty="0">
                <a:solidFill>
                  <a:srgbClr val="0070C0"/>
                </a:solidFill>
              </a:rPr>
              <a:t>Windows PC</a:t>
            </a:r>
            <a:r>
              <a:rPr lang="en-GB" dirty="0"/>
              <a:t>, </a:t>
            </a:r>
            <a:r>
              <a:rPr lang="en-GB" dirty="0">
                <a:solidFill>
                  <a:srgbClr val="0070C0"/>
                </a:solidFill>
              </a:rPr>
              <a:t>Mac</a:t>
            </a:r>
            <a:r>
              <a:rPr lang="en-GB" dirty="0"/>
              <a:t> or </a:t>
            </a:r>
            <a:r>
              <a:rPr lang="en-GB" dirty="0">
                <a:solidFill>
                  <a:srgbClr val="0070C0"/>
                </a:solidFill>
              </a:rPr>
              <a:t>Linux</a:t>
            </a:r>
            <a:r>
              <a:rPr lang="en-GB" dirty="0"/>
              <a:t> machine. </a:t>
            </a:r>
          </a:p>
          <a:p>
            <a:r>
              <a:rPr lang="en-GB" dirty="0"/>
              <a:t>There may be a few differences in the way these apps may appear on different browsers, but they’re negligible.</a:t>
            </a:r>
          </a:p>
          <a:p>
            <a:r>
              <a:rPr lang="en-GB" b="1" dirty="0">
                <a:solidFill>
                  <a:srgbClr val="C00000"/>
                </a:solidFill>
              </a:rPr>
              <a:t>Client Based Web Apps –</a:t>
            </a:r>
            <a:r>
              <a:rPr lang="en-GB" dirty="0">
                <a:solidFill>
                  <a:srgbClr val="C00000"/>
                </a:solidFill>
              </a:rPr>
              <a:t> </a:t>
            </a:r>
            <a:r>
              <a:rPr lang="en-GB" dirty="0"/>
              <a:t>While they require an internet connection, client based applications don’t need a browser to run. Instead, you can install them onto your device (computer or mobile device). </a:t>
            </a:r>
          </a:p>
          <a:p>
            <a:r>
              <a:rPr lang="en-GB" dirty="0"/>
              <a:t>This is similar to the client/server architecture which companies used before the internet. The only difference is that the server is online rather than the local network. As for data storage, you can choose to store locally or remotely.</a:t>
            </a:r>
          </a:p>
          <a:p>
            <a:endParaRPr lang="en-GB" dirty="0"/>
          </a:p>
        </p:txBody>
      </p:sp>
    </p:spTree>
    <p:extLst>
      <p:ext uri="{BB962C8B-B14F-4D97-AF65-F5344CB8AC3E}">
        <p14:creationId xmlns:p14="http://schemas.microsoft.com/office/powerpoint/2010/main" val="4281301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1481</TotalTime>
  <Words>771</Words>
  <Application>Microsoft Office PowerPoint</Application>
  <PresentationFormat>Custom</PresentationFormat>
  <Paragraphs>102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Mobile Computing</vt:lpstr>
      <vt:lpstr>Outline </vt:lpstr>
      <vt:lpstr>Mobile computing</vt:lpstr>
      <vt:lpstr>Mobile Devices </vt:lpstr>
      <vt:lpstr>PowerPoint Presentation</vt:lpstr>
      <vt:lpstr>Applications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Ubiquitous and Pervasive Computing</vt:lpstr>
      <vt:lpstr>PowerPoint Presentation</vt:lpstr>
      <vt:lpstr>Wearable Computing   </vt:lpstr>
      <vt:lpstr>Constraints of Mobile Computing</vt:lpstr>
      <vt:lpstr>PowerPoint Presentation</vt:lpstr>
      <vt:lpstr>References  </vt:lpstr>
      <vt:lpstr>Start your first Project</vt:lpstr>
      <vt:lpstr>Assignment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computing</dc:title>
  <dc:creator>Allo</dc:creator>
  <cp:lastModifiedBy>DR.Ahmed Saker 2O11</cp:lastModifiedBy>
  <cp:revision>49</cp:revision>
  <dcterms:created xsi:type="dcterms:W3CDTF">2019-10-20T15:12:24Z</dcterms:created>
  <dcterms:modified xsi:type="dcterms:W3CDTF">2022-10-29T16:08:27Z</dcterms:modified>
</cp:coreProperties>
</file>