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CD06DE-B5D6-49B8-ADD6-E6ADA110EBBF}"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1688373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D06DE-B5D6-49B8-ADD6-E6ADA110EBBF}"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808735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D06DE-B5D6-49B8-ADD6-E6ADA110EBBF}"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1085517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CD06DE-B5D6-49B8-ADD6-E6ADA110EBBF}"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173041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CD06DE-B5D6-49B8-ADD6-E6ADA110EBBF}" type="datetimeFigureOut">
              <a:rPr lang="en-US" smtClean="0"/>
              <a:t>12/5/2020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10340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CD06DE-B5D6-49B8-ADD6-E6ADA110EBBF}"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2840507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CD06DE-B5D6-49B8-ADD6-E6ADA110EBBF}" type="datetimeFigureOut">
              <a:rPr lang="en-US" smtClean="0"/>
              <a:t>12/5/2020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3337298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CD06DE-B5D6-49B8-ADD6-E6ADA110EBBF}" type="datetimeFigureOut">
              <a:rPr lang="en-US" smtClean="0"/>
              <a:t>12/5/2020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361413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CD06DE-B5D6-49B8-ADD6-E6ADA110EBBF}" type="datetimeFigureOut">
              <a:rPr lang="en-US" smtClean="0"/>
              <a:t>12/5/2020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1015002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CD06DE-B5D6-49B8-ADD6-E6ADA110EBBF}"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2229992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CD06DE-B5D6-49B8-ADD6-E6ADA110EBBF}" type="datetimeFigureOut">
              <a:rPr lang="en-US" smtClean="0"/>
              <a:t>12/5/2020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D712D-D6F1-4403-8B65-423A8ED375A2}" type="slidenum">
              <a:rPr lang="en-US" smtClean="0"/>
              <a:t>‹#›</a:t>
            </a:fld>
            <a:endParaRPr lang="en-US"/>
          </a:p>
        </p:txBody>
      </p:sp>
    </p:spTree>
    <p:extLst>
      <p:ext uri="{BB962C8B-B14F-4D97-AF65-F5344CB8AC3E}">
        <p14:creationId xmlns:p14="http://schemas.microsoft.com/office/powerpoint/2010/main" val="1709445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CD06DE-B5D6-49B8-ADD6-E6ADA110EBBF}" type="datetimeFigureOut">
              <a:rPr lang="en-US" smtClean="0"/>
              <a:t>12/5/2020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D712D-D6F1-4403-8B65-423A8ED375A2}" type="slidenum">
              <a:rPr lang="en-US" smtClean="0"/>
              <a:t>‹#›</a:t>
            </a:fld>
            <a:endParaRPr lang="en-US"/>
          </a:p>
        </p:txBody>
      </p:sp>
    </p:spTree>
    <p:extLst>
      <p:ext uri="{BB962C8B-B14F-4D97-AF65-F5344CB8AC3E}">
        <p14:creationId xmlns:p14="http://schemas.microsoft.com/office/powerpoint/2010/main" val="2301979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089025"/>
          </a:xfrm>
        </p:spPr>
        <p:txBody>
          <a:bodyPr>
            <a:normAutofit fontScale="90000"/>
          </a:bodyPr>
          <a:lstStyle/>
          <a:p>
            <a:r>
              <a:rPr lang="en-GB" b="1" i="1" u="sng" dirty="0">
                <a:solidFill>
                  <a:srgbClr val="00B050"/>
                </a:solidFill>
              </a:rPr>
              <a:t>MOBILE COMPUTING PRINCIPLES</a:t>
            </a:r>
          </a:p>
        </p:txBody>
      </p:sp>
      <p:sp>
        <p:nvSpPr>
          <p:cNvPr id="3" name="Subtitle 2"/>
          <p:cNvSpPr>
            <a:spLocks noGrp="1"/>
          </p:cNvSpPr>
          <p:nvPr>
            <p:ph type="subTitle" idx="1"/>
          </p:nvPr>
        </p:nvSpPr>
        <p:spPr>
          <a:xfrm>
            <a:off x="228600" y="2209800"/>
            <a:ext cx="8686800" cy="3581400"/>
          </a:xfrm>
        </p:spPr>
        <p:txBody>
          <a:bodyPr>
            <a:normAutofit/>
          </a:bodyPr>
          <a:lstStyle/>
          <a:p>
            <a:r>
              <a:rPr lang="en-GB" sz="4000" b="1" dirty="0">
                <a:solidFill>
                  <a:srgbClr val="C00000"/>
                </a:solidFill>
              </a:rPr>
              <a:t>DESIGNING AND DEVELOPING</a:t>
            </a:r>
          </a:p>
          <a:p>
            <a:r>
              <a:rPr lang="en-GB" sz="4000" b="1" dirty="0">
                <a:solidFill>
                  <a:srgbClr val="C00000"/>
                </a:solidFill>
              </a:rPr>
              <a:t>MOBILE APPLICATIONS WITH</a:t>
            </a:r>
          </a:p>
          <a:p>
            <a:r>
              <a:rPr lang="en-GB" sz="4000" b="1" dirty="0">
                <a:solidFill>
                  <a:srgbClr val="C00000"/>
                </a:solidFill>
              </a:rPr>
              <a:t>UML AND XML</a:t>
            </a:r>
          </a:p>
          <a:p>
            <a:r>
              <a:rPr lang="en-GB" sz="4000" b="1" dirty="0">
                <a:solidFill>
                  <a:srgbClr val="C00000"/>
                </a:solidFill>
              </a:rPr>
              <a:t>REZA B’FAR</a:t>
            </a:r>
            <a:endParaRPr lang="en-GB" sz="4000" dirty="0">
              <a:solidFill>
                <a:srgbClr val="C0000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a:t>
            </a:fld>
            <a:endParaRPr lang="en-GB"/>
          </a:p>
        </p:txBody>
      </p:sp>
    </p:spTree>
    <p:extLst>
      <p:ext uri="{BB962C8B-B14F-4D97-AF65-F5344CB8AC3E}">
        <p14:creationId xmlns:p14="http://schemas.microsoft.com/office/powerpoint/2010/main" val="34474224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 Location </a:t>
            </a:r>
          </a:p>
        </p:txBody>
      </p:sp>
      <p:sp>
        <p:nvSpPr>
          <p:cNvPr id="3" name="Content Placeholder 2"/>
          <p:cNvSpPr>
            <a:spLocks noGrp="1"/>
          </p:cNvSpPr>
          <p:nvPr>
            <p:ph idx="1"/>
          </p:nvPr>
        </p:nvSpPr>
        <p:spPr>
          <a:xfrm>
            <a:off x="152400" y="609600"/>
            <a:ext cx="8686800" cy="5867400"/>
          </a:xfrm>
        </p:spPr>
        <p:txBody>
          <a:bodyPr>
            <a:normAutofit fontScale="92500" lnSpcReduction="20000"/>
          </a:bodyPr>
          <a:lstStyle/>
          <a:p>
            <a:pPr marL="0" indent="0">
              <a:buNone/>
            </a:pPr>
            <a:r>
              <a:rPr lang="en-GB" dirty="0" smtClean="0"/>
              <a:t>   </a:t>
            </a:r>
            <a:r>
              <a:rPr lang="en-GB" b="1" u="sng" dirty="0" smtClean="0">
                <a:solidFill>
                  <a:srgbClr val="003300"/>
                </a:solidFill>
              </a:rPr>
              <a:t>Location : </a:t>
            </a:r>
            <a:r>
              <a:rPr lang="en-GB" sz="2800" b="1" dirty="0" smtClean="0">
                <a:solidFill>
                  <a:srgbClr val="6600CC"/>
                </a:solidFill>
              </a:rPr>
              <a:t>There </a:t>
            </a:r>
            <a:r>
              <a:rPr lang="en-GB" sz="2800" b="1" dirty="0">
                <a:solidFill>
                  <a:srgbClr val="6600CC"/>
                </a:solidFill>
              </a:rPr>
              <a:t>are two general categories: localization and location </a:t>
            </a:r>
            <a:r>
              <a:rPr lang="en-GB" sz="2800" b="1" dirty="0" smtClean="0">
                <a:solidFill>
                  <a:srgbClr val="6600CC"/>
                </a:solidFill>
              </a:rPr>
              <a:t>sensitivity.</a:t>
            </a:r>
          </a:p>
          <a:p>
            <a:pPr marL="0" indent="0" algn="just">
              <a:buNone/>
            </a:pPr>
            <a:r>
              <a:rPr lang="en-GB" sz="2800" b="1" i="1" dirty="0" smtClean="0">
                <a:solidFill>
                  <a:srgbClr val="C00000"/>
                </a:solidFill>
              </a:rPr>
              <a:t>Localization</a:t>
            </a:r>
            <a:r>
              <a:rPr lang="en-GB" sz="2800" i="1" dirty="0" smtClean="0"/>
              <a:t> </a:t>
            </a:r>
            <a:r>
              <a:rPr lang="en-GB" sz="2800" b="1" dirty="0">
                <a:solidFill>
                  <a:schemeClr val="accent3">
                    <a:lumMod val="50000"/>
                  </a:schemeClr>
                </a:solidFill>
              </a:rPr>
              <a:t>is the mere ability of the architecture of the mobile application to accommodate logic that allows the selection of different business logic, level of work flow, and interfaces based on a given set of location  information commonly referred to as locales. Localization is not exclusive to mobile applications </a:t>
            </a:r>
            <a:r>
              <a:rPr lang="en-GB" sz="2800" b="1" dirty="0" smtClean="0">
                <a:solidFill>
                  <a:schemeClr val="accent3">
                    <a:lumMod val="50000"/>
                  </a:schemeClr>
                </a:solidFill>
              </a:rPr>
              <a:t>but takes </a:t>
            </a:r>
            <a:r>
              <a:rPr lang="en-GB" sz="2800" b="1" dirty="0">
                <a:solidFill>
                  <a:schemeClr val="accent3">
                    <a:lumMod val="50000"/>
                  </a:schemeClr>
                </a:solidFill>
              </a:rPr>
              <a:t>a much more prominent role in mobile applications</a:t>
            </a:r>
            <a:r>
              <a:rPr lang="en-GB" sz="2800" b="1" dirty="0">
                <a:solidFill>
                  <a:schemeClr val="tx2">
                    <a:lumMod val="75000"/>
                  </a:schemeClr>
                </a:solidFill>
              </a:rPr>
              <a:t>. </a:t>
            </a:r>
            <a:r>
              <a:rPr lang="en-GB" sz="2800" b="1" dirty="0">
                <a:solidFill>
                  <a:srgbClr val="002060"/>
                </a:solidFill>
              </a:rPr>
              <a:t>Localization is </a:t>
            </a:r>
            <a:r>
              <a:rPr lang="en-GB" sz="2800" b="1" dirty="0" smtClean="0">
                <a:solidFill>
                  <a:srgbClr val="002060"/>
                </a:solidFill>
              </a:rPr>
              <a:t>often required </a:t>
            </a:r>
            <a:r>
              <a:rPr lang="en-GB" sz="2800" b="1" dirty="0">
                <a:solidFill>
                  <a:srgbClr val="002060"/>
                </a:solidFill>
              </a:rPr>
              <a:t>in stationary applications where users at different geographical </a:t>
            </a:r>
            <a:r>
              <a:rPr lang="en-GB" sz="2800" b="1" dirty="0" smtClean="0">
                <a:solidFill>
                  <a:srgbClr val="002060"/>
                </a:solidFill>
              </a:rPr>
              <a:t>locations access </a:t>
            </a:r>
            <a:r>
              <a:rPr lang="en-GB" sz="2800" b="1" dirty="0">
                <a:solidFill>
                  <a:srgbClr val="002060"/>
                </a:solidFill>
              </a:rPr>
              <a:t>a centralized system. </a:t>
            </a:r>
            <a:r>
              <a:rPr lang="en-GB" sz="2800" b="1" dirty="0">
                <a:solidFill>
                  <a:srgbClr val="C00000"/>
                </a:solidFill>
              </a:rPr>
              <a:t>For example, some </a:t>
            </a:r>
            <a:r>
              <a:rPr lang="en-GB" sz="2800" b="1" u="sng" dirty="0">
                <a:solidFill>
                  <a:srgbClr val="C00000"/>
                </a:solidFill>
              </a:rPr>
              <a:t>point-of-sale (POS) systems </a:t>
            </a:r>
            <a:r>
              <a:rPr lang="en-GB" sz="2800" b="1" dirty="0" smtClean="0">
                <a:solidFill>
                  <a:srgbClr val="C00000"/>
                </a:solidFill>
              </a:rPr>
              <a:t>and e-commerce </a:t>
            </a:r>
            <a:r>
              <a:rPr lang="en-GB" sz="2800" b="1" dirty="0">
                <a:solidFill>
                  <a:srgbClr val="C00000"/>
                </a:solidFill>
              </a:rPr>
              <a:t>Web sites are able to take into account the different taxation </a:t>
            </a:r>
            <a:r>
              <a:rPr lang="en-GB" sz="2800" b="1" dirty="0" smtClean="0">
                <a:solidFill>
                  <a:srgbClr val="C00000"/>
                </a:solidFill>
              </a:rPr>
              <a:t>rules depending </a:t>
            </a:r>
            <a:r>
              <a:rPr lang="en-GB" sz="2800" b="1" dirty="0">
                <a:solidFill>
                  <a:srgbClr val="C00000"/>
                </a:solidFill>
              </a:rPr>
              <a:t>on the locale of the sale and the location of the purchase. </a:t>
            </a:r>
            <a:r>
              <a:rPr lang="en-GB" sz="2800" b="1" dirty="0" smtClean="0">
                <a:solidFill>
                  <a:srgbClr val="C00000"/>
                </a:solidFill>
              </a:rPr>
              <a:t>Whereas localization </a:t>
            </a:r>
            <a:r>
              <a:rPr lang="en-GB" sz="2800" b="1" dirty="0">
                <a:solidFill>
                  <a:srgbClr val="C00000"/>
                </a:solidFill>
              </a:rPr>
              <a:t>is something that stationary applications can have, location </a:t>
            </a:r>
            <a:r>
              <a:rPr lang="en-GB" sz="2800" b="1" dirty="0" smtClean="0">
                <a:solidFill>
                  <a:srgbClr val="C00000"/>
                </a:solidFill>
              </a:rPr>
              <a:t>sensitivity s </a:t>
            </a:r>
            <a:r>
              <a:rPr lang="en-GB" sz="2800" b="1" dirty="0">
                <a:solidFill>
                  <a:srgbClr val="C00000"/>
                </a:solidFill>
              </a:rPr>
              <a:t>something fairly exclusive to mobile applications.</a:t>
            </a:r>
          </a:p>
          <a:p>
            <a:pPr marL="0" indent="0" algn="just">
              <a:buNone/>
            </a:pP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10</a:t>
            </a:fld>
            <a:endParaRPr lang="en-GB"/>
          </a:p>
        </p:txBody>
      </p:sp>
    </p:spTree>
    <p:extLst>
      <p:ext uri="{BB962C8B-B14F-4D97-AF65-F5344CB8AC3E}">
        <p14:creationId xmlns:p14="http://schemas.microsoft.com/office/powerpoint/2010/main" val="1632868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 Location </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b="1" i="1"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11</a:t>
            </a:fld>
            <a:endParaRPr lang="en-GB"/>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838200"/>
            <a:ext cx="8382000" cy="5638800"/>
          </a:xfrm>
          <a:prstGeom prst="rect">
            <a:avLst/>
          </a:prstGeom>
        </p:spPr>
      </p:pic>
    </p:spTree>
    <p:extLst>
      <p:ext uri="{BB962C8B-B14F-4D97-AF65-F5344CB8AC3E}">
        <p14:creationId xmlns:p14="http://schemas.microsoft.com/office/powerpoint/2010/main" val="1652975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 Location </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12</a:t>
            </a:fld>
            <a:endParaRPr lang="en-GB"/>
          </a:p>
        </p:txBody>
      </p:sp>
      <p:sp>
        <p:nvSpPr>
          <p:cNvPr id="5" name="Rectangle 4"/>
          <p:cNvSpPr/>
          <p:nvPr/>
        </p:nvSpPr>
        <p:spPr>
          <a:xfrm>
            <a:off x="228600" y="838200"/>
            <a:ext cx="8763000" cy="5693866"/>
          </a:xfrm>
          <a:prstGeom prst="rect">
            <a:avLst/>
          </a:prstGeom>
        </p:spPr>
        <p:txBody>
          <a:bodyPr wrap="square">
            <a:spAutoFit/>
          </a:bodyPr>
          <a:lstStyle/>
          <a:p>
            <a:pPr algn="just"/>
            <a:r>
              <a:rPr lang="en-GB" sz="2800" b="1" dirty="0">
                <a:solidFill>
                  <a:srgbClr val="336600"/>
                </a:solidFill>
              </a:rPr>
              <a:t>The most well known location sensing system today is GPS. GPS-enabled </a:t>
            </a:r>
            <a:r>
              <a:rPr lang="en-GB" sz="2800" b="1" dirty="0" smtClean="0">
                <a:solidFill>
                  <a:srgbClr val="336600"/>
                </a:solidFill>
              </a:rPr>
              <a:t>devices  can </a:t>
            </a:r>
            <a:r>
              <a:rPr lang="en-GB" sz="2800" b="1" dirty="0">
                <a:solidFill>
                  <a:srgbClr val="336600"/>
                </a:solidFill>
              </a:rPr>
              <a:t>obtain latitude and longitude with accuracy of about 1–5 m. GPS has </a:t>
            </a:r>
            <a:r>
              <a:rPr lang="en-GB" sz="2800" b="1" dirty="0" smtClean="0">
                <a:solidFill>
                  <a:srgbClr val="336600"/>
                </a:solidFill>
              </a:rPr>
              <a:t>its roots </a:t>
            </a:r>
            <a:r>
              <a:rPr lang="en-GB" sz="2800" b="1" dirty="0">
                <a:solidFill>
                  <a:srgbClr val="336600"/>
                </a:solidFill>
              </a:rPr>
              <a:t>in the military; until recently, the military placed restrictions on the </a:t>
            </a:r>
            <a:r>
              <a:rPr lang="en-GB" sz="2800" b="1" dirty="0" smtClean="0">
                <a:solidFill>
                  <a:srgbClr val="336600"/>
                </a:solidFill>
              </a:rPr>
              <a:t>accuracy of </a:t>
            </a:r>
            <a:r>
              <a:rPr lang="en-GB" sz="2800" b="1" dirty="0">
                <a:solidFill>
                  <a:srgbClr val="336600"/>
                </a:solidFill>
              </a:rPr>
              <a:t>GPS available for public use. Most of these restrictions have now been lifted.</a:t>
            </a:r>
          </a:p>
          <a:p>
            <a:pPr algn="just"/>
            <a:r>
              <a:rPr lang="en-GB" sz="2800" b="1" dirty="0">
                <a:solidFill>
                  <a:srgbClr val="6600CC"/>
                </a:solidFill>
              </a:rPr>
              <a:t>GPS devices use triangulation techniques by triangulating data points from the satellite constellation that covers the entire surface of the earth. If a device does  not have GPS capabilities but uses a cellular network for wireless connectivity, </a:t>
            </a:r>
            <a:r>
              <a:rPr lang="en-GB" sz="2800" b="1" dirty="0">
                <a:solidFill>
                  <a:srgbClr val="FF0000"/>
                </a:solidFill>
              </a:rPr>
              <a:t>signal strength and triangulation or other methods can be used to come up </a:t>
            </a:r>
            <a:r>
              <a:rPr lang="en-GB" sz="2800" b="1" dirty="0" smtClean="0">
                <a:solidFill>
                  <a:srgbClr val="FF0000"/>
                </a:solidFill>
              </a:rPr>
              <a:t>with some </a:t>
            </a:r>
            <a:r>
              <a:rPr lang="en-GB" sz="2800" b="1" dirty="0">
                <a:solidFill>
                  <a:srgbClr val="FF0000"/>
                </a:solidFill>
              </a:rPr>
              <a:t>approximate location information, depending on the cellular network.</a:t>
            </a:r>
          </a:p>
        </p:txBody>
      </p:sp>
    </p:spTree>
    <p:extLst>
      <p:ext uri="{BB962C8B-B14F-4D97-AF65-F5344CB8AC3E}">
        <p14:creationId xmlns:p14="http://schemas.microsoft.com/office/powerpoint/2010/main" val="4027118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 Location </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13</a:t>
            </a:fld>
            <a:endParaRPr lang="en-GB"/>
          </a:p>
        </p:txBody>
      </p:sp>
      <p:sp>
        <p:nvSpPr>
          <p:cNvPr id="5" name="Rectangle 4"/>
          <p:cNvSpPr/>
          <p:nvPr/>
        </p:nvSpPr>
        <p:spPr>
          <a:xfrm>
            <a:off x="228600" y="838200"/>
            <a:ext cx="8763000" cy="5693866"/>
          </a:xfrm>
          <a:prstGeom prst="rect">
            <a:avLst/>
          </a:prstGeom>
        </p:spPr>
        <p:txBody>
          <a:bodyPr wrap="square">
            <a:spAutoFit/>
          </a:bodyPr>
          <a:lstStyle/>
          <a:p>
            <a:pPr algn="just"/>
            <a:r>
              <a:rPr lang="en-GB" sz="2800" b="1" dirty="0">
                <a:solidFill>
                  <a:srgbClr val="336600"/>
                </a:solidFill>
              </a:rPr>
              <a:t>The most well known location sensing system today is GPS. GPS-enabled </a:t>
            </a:r>
            <a:r>
              <a:rPr lang="en-GB" sz="2800" b="1" dirty="0" smtClean="0">
                <a:solidFill>
                  <a:srgbClr val="336600"/>
                </a:solidFill>
              </a:rPr>
              <a:t>devices  can </a:t>
            </a:r>
            <a:r>
              <a:rPr lang="en-GB" sz="2800" b="1" dirty="0">
                <a:solidFill>
                  <a:srgbClr val="336600"/>
                </a:solidFill>
              </a:rPr>
              <a:t>obtain latitude and longitude with accuracy of about 1–5 m. GPS has </a:t>
            </a:r>
            <a:r>
              <a:rPr lang="en-GB" sz="2800" b="1" dirty="0" smtClean="0">
                <a:solidFill>
                  <a:srgbClr val="336600"/>
                </a:solidFill>
              </a:rPr>
              <a:t>its roots </a:t>
            </a:r>
            <a:r>
              <a:rPr lang="en-GB" sz="2800" b="1" dirty="0">
                <a:solidFill>
                  <a:srgbClr val="336600"/>
                </a:solidFill>
              </a:rPr>
              <a:t>in the military; until recently, the military placed restrictions on the </a:t>
            </a:r>
            <a:r>
              <a:rPr lang="en-GB" sz="2800" b="1" dirty="0" smtClean="0">
                <a:solidFill>
                  <a:srgbClr val="336600"/>
                </a:solidFill>
              </a:rPr>
              <a:t>accuracy of </a:t>
            </a:r>
            <a:r>
              <a:rPr lang="en-GB" sz="2800" b="1" dirty="0">
                <a:solidFill>
                  <a:srgbClr val="336600"/>
                </a:solidFill>
              </a:rPr>
              <a:t>GPS available for public use. Most of these restrictions have now been lifted.</a:t>
            </a:r>
          </a:p>
          <a:p>
            <a:pPr algn="just"/>
            <a:r>
              <a:rPr lang="en-GB" sz="2800" b="1" dirty="0">
                <a:solidFill>
                  <a:srgbClr val="6600CC"/>
                </a:solidFill>
              </a:rPr>
              <a:t>GPS devices use triangulation techniques by triangulating data points from the satellite constellation that covers the entire surface of the earth. If a device does  not have GPS capabilities but uses a cellular network for wireless connectivity, </a:t>
            </a:r>
            <a:r>
              <a:rPr lang="en-GB" sz="2800" b="1" dirty="0">
                <a:solidFill>
                  <a:schemeClr val="accent6">
                    <a:lumMod val="50000"/>
                  </a:schemeClr>
                </a:solidFill>
              </a:rPr>
              <a:t>signal strength and triangulation or other methods can be used to come up </a:t>
            </a:r>
            <a:r>
              <a:rPr lang="en-GB" sz="2800" b="1" dirty="0" smtClean="0">
                <a:solidFill>
                  <a:schemeClr val="accent6">
                    <a:lumMod val="50000"/>
                  </a:schemeClr>
                </a:solidFill>
              </a:rPr>
              <a:t>with some </a:t>
            </a:r>
            <a:r>
              <a:rPr lang="en-GB" sz="2800" b="1" dirty="0">
                <a:solidFill>
                  <a:schemeClr val="accent6">
                    <a:lumMod val="50000"/>
                  </a:schemeClr>
                </a:solidFill>
              </a:rPr>
              <a:t>approximate location information, depending on the cellular network.</a:t>
            </a:r>
          </a:p>
        </p:txBody>
      </p:sp>
    </p:spTree>
    <p:extLst>
      <p:ext uri="{BB962C8B-B14F-4D97-AF65-F5344CB8AC3E}">
        <p14:creationId xmlns:p14="http://schemas.microsoft.com/office/powerpoint/2010/main" val="23112815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GB" sz="3600" b="1" i="1" dirty="0">
                <a:solidFill>
                  <a:srgbClr val="C00000"/>
                </a:solidFill>
              </a:rPr>
              <a:t>Quality of Service</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14</a:t>
            </a:fld>
            <a:endParaRPr lang="en-GB"/>
          </a:p>
        </p:txBody>
      </p:sp>
      <p:sp>
        <p:nvSpPr>
          <p:cNvPr id="5" name="Rectangle 4"/>
          <p:cNvSpPr/>
          <p:nvPr/>
        </p:nvSpPr>
        <p:spPr>
          <a:xfrm>
            <a:off x="457200" y="908957"/>
            <a:ext cx="8077200" cy="5262979"/>
          </a:xfrm>
          <a:prstGeom prst="rect">
            <a:avLst/>
          </a:prstGeom>
        </p:spPr>
        <p:txBody>
          <a:bodyPr wrap="square">
            <a:spAutoFit/>
          </a:bodyPr>
          <a:lstStyle/>
          <a:p>
            <a:pPr algn="just"/>
            <a:r>
              <a:rPr lang="en-GB" sz="2400" b="1" dirty="0">
                <a:solidFill>
                  <a:srgbClr val="6600CC"/>
                </a:solidFill>
              </a:rPr>
              <a:t>Whether wired or wireless connectivity is used, mobility means loss of </a:t>
            </a:r>
            <a:r>
              <a:rPr lang="en-GB" sz="2400" b="1" dirty="0" smtClean="0">
                <a:solidFill>
                  <a:srgbClr val="6600CC"/>
                </a:solidFill>
              </a:rPr>
              <a:t>network connectivity </a:t>
            </a:r>
            <a:r>
              <a:rPr lang="en-GB" sz="2400" b="1" dirty="0">
                <a:solidFill>
                  <a:srgbClr val="6600CC"/>
                </a:solidFill>
              </a:rPr>
              <a:t>reliability. Moving from one physical location to another creates </a:t>
            </a:r>
            <a:r>
              <a:rPr lang="en-GB" sz="2400" b="1" dirty="0" smtClean="0">
                <a:solidFill>
                  <a:srgbClr val="6600CC"/>
                </a:solidFill>
              </a:rPr>
              <a:t>physical barriers </a:t>
            </a:r>
            <a:r>
              <a:rPr lang="en-GB" sz="2400" b="1" dirty="0">
                <a:solidFill>
                  <a:srgbClr val="6600CC"/>
                </a:solidFill>
              </a:rPr>
              <a:t>that nearly guarantee some disconnected time from the network. If </a:t>
            </a:r>
            <a:r>
              <a:rPr lang="en-GB" sz="2400" b="1" dirty="0" smtClean="0">
                <a:solidFill>
                  <a:srgbClr val="6600CC"/>
                </a:solidFill>
              </a:rPr>
              <a:t>a mobile </a:t>
            </a:r>
            <a:r>
              <a:rPr lang="en-GB" sz="2400" b="1" dirty="0">
                <a:solidFill>
                  <a:srgbClr val="6600CC"/>
                </a:solidFill>
              </a:rPr>
              <a:t>application is used on a wired mobile system, the mobile system must </a:t>
            </a:r>
            <a:r>
              <a:rPr lang="en-GB" sz="2400" b="1" dirty="0" smtClean="0">
                <a:solidFill>
                  <a:srgbClr val="6600CC"/>
                </a:solidFill>
              </a:rPr>
              <a:t>be disconnected </a:t>
            </a:r>
            <a:r>
              <a:rPr lang="en-GB" sz="2400" b="1" dirty="0">
                <a:solidFill>
                  <a:srgbClr val="6600CC"/>
                </a:solidFill>
              </a:rPr>
              <a:t>between the times when it is connected to the wired docking </a:t>
            </a:r>
            <a:r>
              <a:rPr lang="en-GB" sz="2400" b="1" dirty="0" smtClean="0">
                <a:solidFill>
                  <a:srgbClr val="6600CC"/>
                </a:solidFill>
              </a:rPr>
              <a:t>ports  to </a:t>
            </a:r>
            <a:r>
              <a:rPr lang="en-GB" sz="2400" b="1" dirty="0">
                <a:solidFill>
                  <a:srgbClr val="6600CC"/>
                </a:solidFill>
              </a:rPr>
              <a:t>be moved</a:t>
            </a:r>
            <a:r>
              <a:rPr lang="en-GB" sz="2400" b="1" dirty="0"/>
              <a:t>. </a:t>
            </a:r>
            <a:r>
              <a:rPr lang="en-GB" sz="2400" b="1" dirty="0">
                <a:solidFill>
                  <a:srgbClr val="003300"/>
                </a:solidFill>
              </a:rPr>
              <a:t>Of course, it is always a question whether a docking port is </a:t>
            </a:r>
            <a:r>
              <a:rPr lang="en-GB" sz="2400" b="1" dirty="0" smtClean="0">
                <a:solidFill>
                  <a:srgbClr val="003300"/>
                </a:solidFill>
              </a:rPr>
              <a:t>available when </a:t>
            </a:r>
            <a:r>
              <a:rPr lang="en-GB" sz="2400" b="1" dirty="0">
                <a:solidFill>
                  <a:srgbClr val="003300"/>
                </a:solidFill>
              </a:rPr>
              <a:t>required let alone the quality and type of the available network </a:t>
            </a:r>
            <a:r>
              <a:rPr lang="en-GB" sz="2400" b="1" dirty="0" smtClean="0">
                <a:solidFill>
                  <a:srgbClr val="003300"/>
                </a:solidFill>
              </a:rPr>
              <a:t>connectivity  at </a:t>
            </a:r>
            <a:r>
              <a:rPr lang="en-GB" sz="2400" b="1" dirty="0">
                <a:solidFill>
                  <a:srgbClr val="003300"/>
                </a:solidFill>
              </a:rPr>
              <a:t>that docking port. In the case of wireless </a:t>
            </a:r>
            <a:r>
              <a:rPr lang="en-GB" sz="2400" b="1" dirty="0" smtClean="0">
                <a:solidFill>
                  <a:srgbClr val="003300"/>
                </a:solidFill>
              </a:rPr>
              <a:t>network  connectivity</a:t>
            </a:r>
            <a:r>
              <a:rPr lang="en-GB" sz="2400" b="1" dirty="0">
                <a:solidFill>
                  <a:srgbClr val="003300"/>
                </a:solidFill>
              </a:rPr>
              <a:t>, </a:t>
            </a:r>
            <a:r>
              <a:rPr lang="en-GB" sz="2400" b="1" dirty="0" smtClean="0">
                <a:solidFill>
                  <a:srgbClr val="003300"/>
                </a:solidFill>
              </a:rPr>
              <a:t>physical conditions </a:t>
            </a:r>
            <a:r>
              <a:rPr lang="en-GB" sz="2400" b="1" dirty="0">
                <a:solidFill>
                  <a:srgbClr val="003300"/>
                </a:solidFill>
              </a:rPr>
              <a:t>can significantly affect the </a:t>
            </a:r>
            <a:r>
              <a:rPr lang="en-GB" sz="2400" b="1" u="sng" dirty="0">
                <a:solidFill>
                  <a:srgbClr val="003300"/>
                </a:solidFill>
              </a:rPr>
              <a:t>quality of service (QOS). </a:t>
            </a:r>
            <a:r>
              <a:rPr lang="en-GB" sz="2400" b="1" dirty="0">
                <a:solidFill>
                  <a:srgbClr val="0000CC"/>
                </a:solidFill>
              </a:rPr>
              <a:t>For example, </a:t>
            </a:r>
            <a:r>
              <a:rPr lang="en-GB" sz="2400" b="1" dirty="0" smtClean="0">
                <a:solidFill>
                  <a:srgbClr val="0000CC"/>
                </a:solidFill>
              </a:rPr>
              <a:t>bad weather</a:t>
            </a:r>
            <a:r>
              <a:rPr lang="en-GB" sz="2400" b="1" dirty="0">
                <a:solidFill>
                  <a:srgbClr val="0000CC"/>
                </a:solidFill>
              </a:rPr>
              <a:t>, solar flares, and a variety of other climate-related conditions </a:t>
            </a:r>
            <a:r>
              <a:rPr lang="en-GB" sz="2400" b="1" dirty="0" smtClean="0">
                <a:solidFill>
                  <a:srgbClr val="0000CC"/>
                </a:solidFill>
              </a:rPr>
              <a:t>can negatively  affect </a:t>
            </a:r>
            <a:r>
              <a:rPr lang="en-GB" sz="2400" b="1" dirty="0">
                <a:solidFill>
                  <a:srgbClr val="0000CC"/>
                </a:solidFill>
              </a:rPr>
              <a:t>the (QOS).</a:t>
            </a:r>
          </a:p>
        </p:txBody>
      </p:sp>
    </p:spTree>
    <p:extLst>
      <p:ext uri="{BB962C8B-B14F-4D97-AF65-F5344CB8AC3E}">
        <p14:creationId xmlns:p14="http://schemas.microsoft.com/office/powerpoint/2010/main" val="1241417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GB" sz="3600" b="1" i="1" dirty="0">
                <a:solidFill>
                  <a:srgbClr val="C00000"/>
                </a:solidFill>
              </a:rPr>
              <a:t>Quality of Service</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15</a:t>
            </a:fld>
            <a:endParaRPr lang="en-GB"/>
          </a:p>
        </p:txBody>
      </p:sp>
      <p:sp>
        <p:nvSpPr>
          <p:cNvPr id="5" name="Rectangle 4"/>
          <p:cNvSpPr/>
          <p:nvPr/>
        </p:nvSpPr>
        <p:spPr>
          <a:xfrm>
            <a:off x="397329" y="506942"/>
            <a:ext cx="8458200" cy="6494085"/>
          </a:xfrm>
          <a:prstGeom prst="rect">
            <a:avLst/>
          </a:prstGeom>
        </p:spPr>
        <p:txBody>
          <a:bodyPr wrap="square">
            <a:spAutoFit/>
          </a:bodyPr>
          <a:lstStyle/>
          <a:p>
            <a:pPr algn="just"/>
            <a:r>
              <a:rPr lang="en-GB" sz="2800" b="1" dirty="0">
                <a:solidFill>
                  <a:srgbClr val="002060"/>
                </a:solidFill>
              </a:rPr>
              <a:t>When it comes to taking into account the QOS in most applications, </a:t>
            </a:r>
            <a:r>
              <a:rPr lang="en-GB" sz="2800" b="1" dirty="0" smtClean="0">
                <a:solidFill>
                  <a:srgbClr val="002060"/>
                </a:solidFill>
              </a:rPr>
              <a:t>certain functionality </a:t>
            </a:r>
            <a:r>
              <a:rPr lang="en-GB" sz="2800" b="1" dirty="0">
                <a:solidFill>
                  <a:srgbClr val="002060"/>
                </a:solidFill>
              </a:rPr>
              <a:t>is expected of most mobile applications. For example, almost all </a:t>
            </a:r>
            <a:r>
              <a:rPr lang="en-GB" sz="2800" b="1" dirty="0" smtClean="0">
                <a:solidFill>
                  <a:srgbClr val="002060"/>
                </a:solidFill>
              </a:rPr>
              <a:t>mobile applications </a:t>
            </a:r>
            <a:r>
              <a:rPr lang="en-GB" sz="2800" b="1" dirty="0">
                <a:solidFill>
                  <a:srgbClr val="002060"/>
                </a:solidFill>
              </a:rPr>
              <a:t>should know how to stop working when the application </a:t>
            </a:r>
            <a:r>
              <a:rPr lang="en-GB" sz="2800" b="1" dirty="0" smtClean="0">
                <a:solidFill>
                  <a:srgbClr val="002060"/>
                </a:solidFill>
              </a:rPr>
              <a:t>suddenly disconnects </a:t>
            </a:r>
            <a:r>
              <a:rPr lang="en-GB" sz="2800" b="1" dirty="0">
                <a:solidFill>
                  <a:srgbClr val="002060"/>
                </a:solidFill>
              </a:rPr>
              <a:t>from the network and then resume working when it connects again.</a:t>
            </a:r>
          </a:p>
          <a:p>
            <a:pPr algn="just"/>
            <a:r>
              <a:rPr lang="en-GB" sz="2800" b="1" dirty="0">
                <a:solidFill>
                  <a:srgbClr val="C00000"/>
                </a:solidFill>
              </a:rPr>
              <a:t>Other functionality may be desired but not required. For example, often QOS </a:t>
            </a:r>
            <a:r>
              <a:rPr lang="en-GB" sz="2800" b="1" dirty="0" smtClean="0">
                <a:solidFill>
                  <a:srgbClr val="C00000"/>
                </a:solidFill>
              </a:rPr>
              <a:t>data are </a:t>
            </a:r>
            <a:r>
              <a:rPr lang="en-GB" sz="2800" b="1" dirty="0">
                <a:solidFill>
                  <a:srgbClr val="C00000"/>
                </a:solidFill>
              </a:rPr>
              <a:t>measured and provided by the network operator. For example, the </a:t>
            </a:r>
            <a:r>
              <a:rPr lang="en-GB" sz="2800" b="1" dirty="0" smtClean="0">
                <a:solidFill>
                  <a:srgbClr val="C00000"/>
                </a:solidFill>
              </a:rPr>
              <a:t>real-time  bandwidth </a:t>
            </a:r>
            <a:r>
              <a:rPr lang="en-GB" sz="2800" b="1" dirty="0">
                <a:solidFill>
                  <a:srgbClr val="C00000"/>
                </a:solidFill>
              </a:rPr>
              <a:t>available may be part of the data provided and refreshed on some </a:t>
            </a:r>
            <a:r>
              <a:rPr lang="en-GB" sz="2800" b="1" dirty="0" smtClean="0">
                <a:solidFill>
                  <a:srgbClr val="C00000"/>
                </a:solidFill>
              </a:rPr>
              <a:t>time interval</a:t>
            </a:r>
            <a:r>
              <a:rPr lang="en-GB" sz="2800" b="1" dirty="0">
                <a:solidFill>
                  <a:srgbClr val="C00000"/>
                </a:solidFill>
              </a:rPr>
              <a:t>. Such data can be utilized to design applications that dynamically </a:t>
            </a:r>
            <a:r>
              <a:rPr lang="en-GB" sz="2800" b="1" dirty="0" smtClean="0">
                <a:solidFill>
                  <a:srgbClr val="C00000"/>
                </a:solidFill>
              </a:rPr>
              <a:t>adapt  their </a:t>
            </a:r>
            <a:r>
              <a:rPr lang="en-GB" sz="2800" b="1" dirty="0">
                <a:solidFill>
                  <a:srgbClr val="C00000"/>
                </a:solidFill>
              </a:rPr>
              <a:t>features and functionality to the available bandwidth.</a:t>
            </a:r>
          </a:p>
          <a:p>
            <a:pPr algn="just"/>
            <a:endParaRPr lang="en-GB" sz="2400" b="1" dirty="0">
              <a:solidFill>
                <a:srgbClr val="003300"/>
              </a:solidFill>
            </a:endParaRPr>
          </a:p>
        </p:txBody>
      </p:sp>
    </p:spTree>
    <p:extLst>
      <p:ext uri="{BB962C8B-B14F-4D97-AF65-F5344CB8AC3E}">
        <p14:creationId xmlns:p14="http://schemas.microsoft.com/office/powerpoint/2010/main" val="29517709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55"/>
            <a:ext cx="8229600" cy="533400"/>
          </a:xfrm>
        </p:spPr>
        <p:txBody>
          <a:bodyPr>
            <a:normAutofit fontScale="90000"/>
          </a:bodyPr>
          <a:lstStyle/>
          <a:p>
            <a:r>
              <a:rPr lang="en-GB" sz="3600" b="1" i="1" dirty="0">
                <a:solidFill>
                  <a:srgbClr val="C00000"/>
                </a:solidFill>
              </a:rPr>
              <a:t>Limited Device Storage and CPU</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16</a:t>
            </a:fld>
            <a:endParaRPr lang="en-GB"/>
          </a:p>
        </p:txBody>
      </p:sp>
      <p:sp>
        <p:nvSpPr>
          <p:cNvPr id="5" name="Rectangle 4"/>
          <p:cNvSpPr/>
          <p:nvPr/>
        </p:nvSpPr>
        <p:spPr>
          <a:xfrm>
            <a:off x="195943" y="685800"/>
            <a:ext cx="8626929" cy="6001643"/>
          </a:xfrm>
          <a:prstGeom prst="rect">
            <a:avLst/>
          </a:prstGeom>
        </p:spPr>
        <p:txBody>
          <a:bodyPr wrap="square">
            <a:spAutoFit/>
          </a:bodyPr>
          <a:lstStyle/>
          <a:p>
            <a:pPr algn="just"/>
            <a:r>
              <a:rPr lang="en-GB" sz="2400" b="1" dirty="0">
                <a:solidFill>
                  <a:srgbClr val="6600CC"/>
                </a:solidFill>
              </a:rPr>
              <a:t>No one wants to carry around a large device, so most useful mobile devices </a:t>
            </a:r>
            <a:r>
              <a:rPr lang="en-GB" sz="2400" b="1" dirty="0" smtClean="0">
                <a:solidFill>
                  <a:srgbClr val="6600CC"/>
                </a:solidFill>
              </a:rPr>
              <a:t>are  small</a:t>
            </a:r>
            <a:r>
              <a:rPr lang="en-GB" sz="2400" b="1" dirty="0">
                <a:solidFill>
                  <a:srgbClr val="6600CC"/>
                </a:solidFill>
              </a:rPr>
              <a:t>. This physical size limitation imposes boundaries on volatile storage, </a:t>
            </a:r>
            <a:r>
              <a:rPr lang="en-GB" sz="2400" b="1" dirty="0" err="1" smtClean="0">
                <a:solidFill>
                  <a:srgbClr val="6600CC"/>
                </a:solidFill>
              </a:rPr>
              <a:t>nonvolatile</a:t>
            </a:r>
            <a:r>
              <a:rPr lang="en-GB" sz="2400" b="1" dirty="0">
                <a:solidFill>
                  <a:srgbClr val="6600CC"/>
                </a:solidFill>
              </a:rPr>
              <a:t> </a:t>
            </a:r>
            <a:r>
              <a:rPr lang="en-GB" sz="2400" b="1" dirty="0" smtClean="0">
                <a:solidFill>
                  <a:srgbClr val="6600CC"/>
                </a:solidFill>
              </a:rPr>
              <a:t> storage</a:t>
            </a:r>
            <a:r>
              <a:rPr lang="en-GB" sz="2400" b="1" dirty="0">
                <a:solidFill>
                  <a:srgbClr val="6600CC"/>
                </a:solidFill>
              </a:rPr>
              <a:t>, and CPU on mobile devices</a:t>
            </a:r>
            <a:r>
              <a:rPr lang="en-GB" sz="2400" b="1" dirty="0"/>
              <a:t>. </a:t>
            </a:r>
            <a:r>
              <a:rPr lang="en-GB" sz="2400" b="1" dirty="0">
                <a:solidFill>
                  <a:schemeClr val="accent3">
                    <a:lumMod val="50000"/>
                  </a:schemeClr>
                </a:solidFill>
              </a:rPr>
              <a:t>Though solid-state engineers </a:t>
            </a:r>
            <a:r>
              <a:rPr lang="en-GB" sz="2400" b="1" dirty="0" smtClean="0">
                <a:solidFill>
                  <a:schemeClr val="accent3">
                    <a:lumMod val="50000"/>
                  </a:schemeClr>
                </a:solidFill>
              </a:rPr>
              <a:t>are working </a:t>
            </a:r>
            <a:r>
              <a:rPr lang="en-GB" sz="2400" b="1" dirty="0">
                <a:solidFill>
                  <a:schemeClr val="accent3">
                    <a:lumMod val="50000"/>
                  </a:schemeClr>
                </a:solidFill>
              </a:rPr>
              <a:t>on putting more and more processing power and storage into </a:t>
            </a:r>
            <a:r>
              <a:rPr lang="en-GB" sz="2400" b="1" dirty="0" smtClean="0">
                <a:solidFill>
                  <a:schemeClr val="accent3">
                    <a:lumMod val="50000"/>
                  </a:schemeClr>
                </a:solidFill>
              </a:rPr>
              <a:t>smaller and </a:t>
            </a:r>
            <a:r>
              <a:rPr lang="en-GB" sz="2400" b="1" dirty="0">
                <a:solidFill>
                  <a:schemeClr val="accent3">
                    <a:lumMod val="50000"/>
                  </a:schemeClr>
                </a:solidFill>
              </a:rPr>
              <a:t>smaller physical volumes, nevertheless, as most mobile applications today </a:t>
            </a:r>
            <a:r>
              <a:rPr lang="en-GB" sz="2400" b="1" dirty="0" smtClean="0">
                <a:solidFill>
                  <a:schemeClr val="accent3">
                    <a:lumMod val="50000"/>
                  </a:schemeClr>
                </a:solidFill>
              </a:rPr>
              <a:t>are  very </a:t>
            </a:r>
            <a:r>
              <a:rPr lang="en-GB" sz="2400" b="1" dirty="0">
                <a:solidFill>
                  <a:schemeClr val="accent3">
                    <a:lumMod val="50000"/>
                  </a:schemeClr>
                </a:solidFill>
              </a:rPr>
              <a:t>rudimentary, there will be more and more that we will want to do with them.</a:t>
            </a:r>
          </a:p>
          <a:p>
            <a:pPr algn="just"/>
            <a:r>
              <a:rPr lang="en-GB" sz="2400" b="1" dirty="0">
                <a:solidFill>
                  <a:srgbClr val="FF0000"/>
                </a:solidFill>
              </a:rPr>
              <a:t>Today’s mobile applications are resource-starved. So, although the designers </a:t>
            </a:r>
            <a:r>
              <a:rPr lang="en-GB" sz="2400" b="1" dirty="0" smtClean="0">
                <a:solidFill>
                  <a:srgbClr val="FF0000"/>
                </a:solidFill>
              </a:rPr>
              <a:t>of  modern </a:t>
            </a:r>
            <a:r>
              <a:rPr lang="en-GB" sz="2400" b="1" dirty="0">
                <a:solidFill>
                  <a:srgbClr val="FF0000"/>
                </a:solidFill>
              </a:rPr>
              <a:t>applications designed to run on personal computers (PCs) and </a:t>
            </a:r>
            <a:r>
              <a:rPr lang="en-GB" sz="2400" b="1" dirty="0" smtClean="0">
                <a:solidFill>
                  <a:srgbClr val="FF0000"/>
                </a:solidFill>
              </a:rPr>
              <a:t>servers  continue </a:t>
            </a:r>
            <a:r>
              <a:rPr lang="en-GB" sz="2400" b="1" dirty="0">
                <a:solidFill>
                  <a:srgbClr val="FF0000"/>
                </a:solidFill>
              </a:rPr>
              <a:t>to care less and less about system resources such as memory and </a:t>
            </a:r>
            <a:r>
              <a:rPr lang="en-GB" sz="2400" b="1" dirty="0" smtClean="0">
                <a:solidFill>
                  <a:srgbClr val="FF0000"/>
                </a:solidFill>
              </a:rPr>
              <a:t>processing  power</a:t>
            </a:r>
            <a:r>
              <a:rPr lang="en-GB" sz="2400" b="1" dirty="0">
                <a:solidFill>
                  <a:srgbClr val="FF0000"/>
                </a:solidFill>
              </a:rPr>
              <a:t>, it is a sure bet that memory limitations will be around for a long time for mobile applications because when it comes to mobile systems and </a:t>
            </a:r>
            <a:r>
              <a:rPr lang="en-GB" sz="2400" b="1" dirty="0" smtClean="0">
                <a:solidFill>
                  <a:srgbClr val="FF0000"/>
                </a:solidFill>
              </a:rPr>
              <a:t>devices,  smaller </a:t>
            </a:r>
            <a:r>
              <a:rPr lang="en-GB" sz="2400" b="1" dirty="0">
                <a:solidFill>
                  <a:srgbClr val="FF0000"/>
                </a:solidFill>
              </a:rPr>
              <a:t>is nearly always better</a:t>
            </a:r>
          </a:p>
          <a:p>
            <a:pPr algn="just"/>
            <a:endParaRPr lang="en-GB" sz="2400" b="1" dirty="0">
              <a:solidFill>
                <a:srgbClr val="003300"/>
              </a:solidFill>
            </a:endParaRPr>
          </a:p>
        </p:txBody>
      </p:sp>
    </p:spTree>
    <p:extLst>
      <p:ext uri="{BB962C8B-B14F-4D97-AF65-F5344CB8AC3E}">
        <p14:creationId xmlns:p14="http://schemas.microsoft.com/office/powerpoint/2010/main" val="16428502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55"/>
            <a:ext cx="8229600" cy="533400"/>
          </a:xfrm>
        </p:spPr>
        <p:txBody>
          <a:bodyPr>
            <a:normAutofit fontScale="90000"/>
          </a:bodyPr>
          <a:lstStyle/>
          <a:p>
            <a:r>
              <a:rPr lang="en-GB" sz="3600" b="1" i="1" dirty="0">
                <a:solidFill>
                  <a:srgbClr val="C00000"/>
                </a:solidFill>
              </a:rPr>
              <a:t>Limited Device Storage and CPU</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17</a:t>
            </a:fld>
            <a:endParaRPr lang="en-GB"/>
          </a:p>
        </p:txBody>
      </p:sp>
      <p:sp>
        <p:nvSpPr>
          <p:cNvPr id="5" name="Rectangle 4"/>
          <p:cNvSpPr/>
          <p:nvPr/>
        </p:nvSpPr>
        <p:spPr>
          <a:xfrm>
            <a:off x="195942" y="457200"/>
            <a:ext cx="8626929" cy="6740307"/>
          </a:xfrm>
          <a:prstGeom prst="rect">
            <a:avLst/>
          </a:prstGeom>
        </p:spPr>
        <p:txBody>
          <a:bodyPr wrap="square">
            <a:spAutoFit/>
          </a:bodyPr>
          <a:lstStyle/>
          <a:p>
            <a:pPr algn="just"/>
            <a:r>
              <a:rPr lang="en-GB" sz="2400" b="1" dirty="0">
                <a:solidFill>
                  <a:srgbClr val="0070C0"/>
                </a:solidFill>
              </a:rPr>
              <a:t>Limitations of storage and CPU of mobile devices put yet another </a:t>
            </a:r>
            <a:r>
              <a:rPr lang="en-GB" sz="2400" b="1" dirty="0" smtClean="0">
                <a:solidFill>
                  <a:srgbClr val="0070C0"/>
                </a:solidFill>
              </a:rPr>
              <a:t>constraint on </a:t>
            </a:r>
            <a:r>
              <a:rPr lang="en-GB" sz="2400" b="1" dirty="0">
                <a:solidFill>
                  <a:srgbClr val="0070C0"/>
                </a:solidFill>
              </a:rPr>
              <a:t>how we develop mobile applications. For example, a mobile calendaring </a:t>
            </a:r>
            <a:r>
              <a:rPr lang="en-GB" sz="2400" b="1" dirty="0" smtClean="0">
                <a:solidFill>
                  <a:srgbClr val="0070C0"/>
                </a:solidFill>
              </a:rPr>
              <a:t>application may </a:t>
            </a:r>
            <a:r>
              <a:rPr lang="en-GB" sz="2400" b="1" dirty="0">
                <a:solidFill>
                  <a:srgbClr val="0070C0"/>
                </a:solidFill>
              </a:rPr>
              <a:t>store some of its data on another node on the network (a PC, </a:t>
            </a:r>
            <a:r>
              <a:rPr lang="en-GB" sz="2400" b="1" dirty="0" smtClean="0">
                <a:solidFill>
                  <a:srgbClr val="0070C0"/>
                </a:solidFill>
              </a:rPr>
              <a:t>server, etc</a:t>
            </a:r>
            <a:r>
              <a:rPr lang="en-GB" sz="2400" b="1" dirty="0">
                <a:solidFill>
                  <a:srgbClr val="0070C0"/>
                </a:solidFill>
              </a:rPr>
              <a:t>.). The contacts stored on the device may be available at any time. However,</a:t>
            </a:r>
          </a:p>
          <a:p>
            <a:pPr algn="just"/>
            <a:r>
              <a:rPr lang="en-GB" sz="2400" b="1" dirty="0">
                <a:solidFill>
                  <a:srgbClr val="0070C0"/>
                </a:solidFill>
              </a:rPr>
              <a:t>the contact information that exists only on the network is not available while </a:t>
            </a:r>
            <a:r>
              <a:rPr lang="en-GB" sz="2400" b="1" dirty="0" smtClean="0">
                <a:solidFill>
                  <a:srgbClr val="0070C0"/>
                </a:solidFill>
              </a:rPr>
              <a:t>the device </a:t>
            </a:r>
            <a:r>
              <a:rPr lang="en-GB" sz="2400" b="1" dirty="0">
                <a:solidFill>
                  <a:srgbClr val="0070C0"/>
                </a:solidFill>
              </a:rPr>
              <a:t>is disconnected from the network</a:t>
            </a:r>
            <a:r>
              <a:rPr lang="en-GB" sz="2400" b="1" dirty="0" smtClean="0"/>
              <a:t>.</a:t>
            </a:r>
            <a:r>
              <a:rPr lang="en-GB" sz="2400" b="1" dirty="0" smtClean="0">
                <a:solidFill>
                  <a:srgbClr val="006600"/>
                </a:solidFill>
              </a:rPr>
              <a:t> But, because the amount of data that can be stored on each type of device varies depending on the device type, it is not possible to allocate this storage space statically. </a:t>
            </a:r>
            <a:r>
              <a:rPr lang="en-GB" sz="2400" b="1" dirty="0" smtClean="0">
                <a:solidFill>
                  <a:srgbClr val="6600CC"/>
                </a:solidFill>
              </a:rPr>
              <a:t>Also</a:t>
            </a:r>
            <a:r>
              <a:rPr lang="en-GB" sz="2400" b="1" dirty="0">
                <a:solidFill>
                  <a:srgbClr val="6600CC"/>
                </a:solidFill>
              </a:rPr>
              <a:t>, some information may </a:t>
            </a:r>
            <a:r>
              <a:rPr lang="en-GB" sz="2400" b="1" dirty="0" smtClean="0">
                <a:solidFill>
                  <a:srgbClr val="6600CC"/>
                </a:solidFill>
              </a:rPr>
              <a:t>be used </a:t>
            </a:r>
            <a:r>
              <a:rPr lang="en-GB" sz="2400" b="1" dirty="0">
                <a:solidFill>
                  <a:srgbClr val="6600CC"/>
                </a:solidFill>
              </a:rPr>
              <a:t>more frequently than others; </a:t>
            </a:r>
            <a:r>
              <a:rPr lang="en-GB" sz="2400" b="1" dirty="0" smtClean="0">
                <a:solidFill>
                  <a:srgbClr val="6600CC"/>
                </a:solidFill>
              </a:rPr>
              <a:t>for </a:t>
            </a:r>
            <a:r>
              <a:rPr lang="en-GB" sz="2400" b="1" dirty="0">
                <a:solidFill>
                  <a:srgbClr val="6600CC"/>
                </a:solidFill>
              </a:rPr>
              <a:t>example, the two weeks surrounding </a:t>
            </a:r>
            <a:r>
              <a:rPr lang="en-GB" sz="2400" b="1" dirty="0" smtClean="0">
                <a:solidFill>
                  <a:srgbClr val="6600CC"/>
                </a:solidFill>
              </a:rPr>
              <a:t>the current </a:t>
            </a:r>
            <a:r>
              <a:rPr lang="en-GB" sz="2400" b="1" dirty="0">
                <a:solidFill>
                  <a:srgbClr val="6600CC"/>
                </a:solidFill>
              </a:rPr>
              <a:t>time may be accessed more frequently in the calendar application or </a:t>
            </a:r>
            <a:r>
              <a:rPr lang="en-GB" sz="2400" b="1" dirty="0" smtClean="0">
                <a:solidFill>
                  <a:srgbClr val="6600CC"/>
                </a:solidFill>
              </a:rPr>
              <a:t>there may </a:t>
            </a:r>
            <a:r>
              <a:rPr lang="en-GB" sz="2400" b="1" dirty="0">
                <a:solidFill>
                  <a:srgbClr val="6600CC"/>
                </a:solidFill>
              </a:rPr>
              <a:t>be some contacts that are used more frequently. Mobile applications must </a:t>
            </a:r>
            <a:r>
              <a:rPr lang="en-GB" sz="2400" b="1" dirty="0" smtClean="0">
                <a:solidFill>
                  <a:srgbClr val="6600CC"/>
                </a:solidFill>
              </a:rPr>
              <a:t>be designed </a:t>
            </a:r>
            <a:r>
              <a:rPr lang="en-GB" sz="2400" b="1" dirty="0">
                <a:solidFill>
                  <a:srgbClr val="6600CC"/>
                </a:solidFill>
              </a:rPr>
              <a:t>to optimize the use of data storage and processing power of the </a:t>
            </a:r>
            <a:r>
              <a:rPr lang="en-GB" sz="2400" b="1" dirty="0" smtClean="0">
                <a:solidFill>
                  <a:srgbClr val="6600CC"/>
                </a:solidFill>
              </a:rPr>
              <a:t>device  in </a:t>
            </a:r>
            <a:r>
              <a:rPr lang="en-GB" sz="2400" b="1" dirty="0">
                <a:solidFill>
                  <a:srgbClr val="6600CC"/>
                </a:solidFill>
              </a:rPr>
              <a:t>terms of the application use by the user</a:t>
            </a:r>
            <a:r>
              <a:rPr lang="en-GB" sz="2400" dirty="0">
                <a:solidFill>
                  <a:srgbClr val="6600CC"/>
                </a:solidFill>
              </a:rPr>
              <a:t>.</a:t>
            </a:r>
          </a:p>
          <a:p>
            <a:r>
              <a:rPr lang="en-GB" sz="2400" dirty="0"/>
              <a:t> </a:t>
            </a:r>
          </a:p>
          <a:p>
            <a:pPr algn="just"/>
            <a:endParaRPr lang="en-GB" sz="2400" b="1" dirty="0">
              <a:solidFill>
                <a:srgbClr val="003300"/>
              </a:solidFill>
            </a:endParaRPr>
          </a:p>
        </p:txBody>
      </p:sp>
    </p:spTree>
    <p:extLst>
      <p:ext uri="{BB962C8B-B14F-4D97-AF65-F5344CB8AC3E}">
        <p14:creationId xmlns:p14="http://schemas.microsoft.com/office/powerpoint/2010/main" val="2582982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55"/>
            <a:ext cx="8229600" cy="533400"/>
          </a:xfrm>
        </p:spPr>
        <p:txBody>
          <a:bodyPr>
            <a:normAutofit fontScale="90000"/>
          </a:bodyPr>
          <a:lstStyle/>
          <a:p>
            <a:r>
              <a:rPr lang="en-GB" sz="3600" b="1" i="1" dirty="0">
                <a:solidFill>
                  <a:srgbClr val="C00000"/>
                </a:solidFill>
              </a:rPr>
              <a:t>Limited Power Supply</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18</a:t>
            </a:fld>
            <a:endParaRPr lang="en-GB"/>
          </a:p>
        </p:txBody>
      </p:sp>
      <p:sp>
        <p:nvSpPr>
          <p:cNvPr id="5" name="Rectangle 4"/>
          <p:cNvSpPr/>
          <p:nvPr/>
        </p:nvSpPr>
        <p:spPr>
          <a:xfrm>
            <a:off x="195942" y="457200"/>
            <a:ext cx="8626929" cy="6740307"/>
          </a:xfrm>
          <a:prstGeom prst="rect">
            <a:avLst/>
          </a:prstGeom>
        </p:spPr>
        <p:txBody>
          <a:bodyPr wrap="square">
            <a:spAutoFit/>
          </a:bodyPr>
          <a:lstStyle/>
          <a:p>
            <a:pPr algn="just"/>
            <a:r>
              <a:rPr lang="en-GB" sz="2400" b="1" dirty="0" smtClean="0">
                <a:solidFill>
                  <a:srgbClr val="7030A0"/>
                </a:solidFill>
              </a:rPr>
              <a:t>We have already seen that the size constraints of the devices limit their storage capabilities and that their physical mobility affects network connectivity. For the same set of reasons that wireless is the predominant method of network connectivity for mobile devices, batteries are the primary power source for mobile devices. </a:t>
            </a:r>
            <a:r>
              <a:rPr lang="en-GB" sz="2400" b="1" dirty="0">
                <a:solidFill>
                  <a:srgbClr val="003300"/>
                </a:solidFill>
              </a:rPr>
              <a:t>Batteries are improving every day and it is tough to find environments where suitable AC power is not available. Yet, often the user is constantly moving and devices are consuming more and more power with processors that have more and more transistors packed into them. </a:t>
            </a:r>
            <a:r>
              <a:rPr lang="en-GB" sz="2400" b="1" dirty="0">
                <a:solidFill>
                  <a:schemeClr val="tx2">
                    <a:lumMod val="75000"/>
                  </a:schemeClr>
                </a:solidFill>
              </a:rPr>
              <a:t>The desirability of using batteries instead of an AC power source combined </a:t>
            </a:r>
            <a:r>
              <a:rPr lang="en-GB" sz="2400" b="1" dirty="0" smtClean="0">
                <a:solidFill>
                  <a:schemeClr val="tx2">
                    <a:lumMod val="75000"/>
                  </a:schemeClr>
                </a:solidFill>
              </a:rPr>
              <a:t>with the </a:t>
            </a:r>
            <a:r>
              <a:rPr lang="en-GB" sz="2400" b="1" dirty="0">
                <a:solidFill>
                  <a:schemeClr val="tx2">
                    <a:lumMod val="75000"/>
                  </a:schemeClr>
                </a:solidFill>
              </a:rPr>
              <a:t>size constraints creates yet another constraint, namely a limited power </a:t>
            </a:r>
            <a:r>
              <a:rPr lang="en-GB" sz="2400" b="1" dirty="0" smtClean="0">
                <a:solidFill>
                  <a:schemeClr val="tx2">
                    <a:lumMod val="75000"/>
                  </a:schemeClr>
                </a:solidFill>
              </a:rPr>
              <a:t>supply. This </a:t>
            </a:r>
            <a:r>
              <a:rPr lang="en-GB" sz="2400" b="1" dirty="0">
                <a:solidFill>
                  <a:schemeClr val="tx2">
                    <a:lumMod val="75000"/>
                  </a:schemeClr>
                </a:solidFill>
              </a:rPr>
              <a:t>constraint must be balanced with the processing power, storage, and size</a:t>
            </a:r>
          </a:p>
          <a:p>
            <a:pPr algn="just"/>
            <a:r>
              <a:rPr lang="en-GB" sz="2400" b="1" dirty="0">
                <a:solidFill>
                  <a:schemeClr val="tx2">
                    <a:lumMod val="75000"/>
                  </a:schemeClr>
                </a:solidFill>
              </a:rPr>
              <a:t>constraints; the battery is typically the largest single source of weight in the </a:t>
            </a:r>
            <a:r>
              <a:rPr lang="en-GB" sz="2400" b="1" dirty="0" smtClean="0">
                <a:solidFill>
                  <a:schemeClr val="tx2">
                    <a:lumMod val="75000"/>
                  </a:schemeClr>
                </a:solidFill>
              </a:rPr>
              <a:t>mobile. </a:t>
            </a:r>
            <a:r>
              <a:rPr lang="en-GB" sz="2400" b="1" dirty="0" smtClean="0">
                <a:solidFill>
                  <a:srgbClr val="760014"/>
                </a:solidFill>
              </a:rPr>
              <a:t>The </a:t>
            </a:r>
            <a:r>
              <a:rPr lang="en-GB" sz="2400" b="1" dirty="0">
                <a:solidFill>
                  <a:srgbClr val="760014"/>
                </a:solidFill>
              </a:rPr>
              <a:t>power supply has a direct or an indirect effect on </a:t>
            </a:r>
            <a:r>
              <a:rPr lang="en-GB" sz="2400" b="1" dirty="0" smtClean="0">
                <a:solidFill>
                  <a:srgbClr val="760014"/>
                </a:solidFill>
              </a:rPr>
              <a:t>everything in </a:t>
            </a:r>
            <a:r>
              <a:rPr lang="en-GB" sz="2400" b="1" dirty="0">
                <a:solidFill>
                  <a:srgbClr val="760014"/>
                </a:solidFill>
              </a:rPr>
              <a:t>a mobile device </a:t>
            </a:r>
            <a:r>
              <a:rPr lang="en-GB" sz="2400" dirty="0" smtClean="0"/>
              <a:t>.</a:t>
            </a:r>
          </a:p>
          <a:p>
            <a:pPr algn="just"/>
            <a:endParaRPr lang="en-GB" sz="2400" dirty="0" smtClean="0"/>
          </a:p>
          <a:p>
            <a:pPr algn="just"/>
            <a:endParaRPr lang="en-GB" sz="2400" b="1" dirty="0">
              <a:solidFill>
                <a:srgbClr val="003300"/>
              </a:solidFill>
            </a:endParaRPr>
          </a:p>
        </p:txBody>
      </p:sp>
    </p:spTree>
    <p:extLst>
      <p:ext uri="{BB962C8B-B14F-4D97-AF65-F5344CB8AC3E}">
        <p14:creationId xmlns:p14="http://schemas.microsoft.com/office/powerpoint/2010/main" val="4242665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55"/>
            <a:ext cx="8229600" cy="533400"/>
          </a:xfrm>
        </p:spPr>
        <p:txBody>
          <a:bodyPr>
            <a:normAutofit fontScale="90000"/>
          </a:bodyPr>
          <a:lstStyle/>
          <a:p>
            <a:r>
              <a:rPr lang="en-GB" sz="3600" b="1" i="1" dirty="0" smtClean="0">
                <a:solidFill>
                  <a:srgbClr val="C00000"/>
                </a:solidFill>
              </a:rPr>
              <a:t>Extra</a:t>
            </a:r>
            <a:r>
              <a:rPr lang="en-GB" sz="3600" b="1" i="1" dirty="0">
                <a:solidFill>
                  <a:srgbClr val="C00000"/>
                </a:solidFill>
              </a:rPr>
              <a:t> </a:t>
            </a:r>
            <a:r>
              <a:rPr lang="en-GB" sz="3600" b="1" i="1" dirty="0" smtClean="0">
                <a:solidFill>
                  <a:srgbClr val="C00000"/>
                </a:solidFill>
              </a:rPr>
              <a:t>DIMENSIONS </a:t>
            </a:r>
            <a:r>
              <a:rPr lang="en-GB" sz="3600" b="1" i="1" dirty="0">
                <a:solidFill>
                  <a:srgbClr val="C00000"/>
                </a:solidFill>
              </a:rPr>
              <a:t>OF MOBILE COMPUTING</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19</a:t>
            </a:fld>
            <a:endParaRPr lang="en-GB"/>
          </a:p>
        </p:txBody>
      </p:sp>
      <p:sp>
        <p:nvSpPr>
          <p:cNvPr id="5" name="Rectangle 4"/>
          <p:cNvSpPr/>
          <p:nvPr/>
        </p:nvSpPr>
        <p:spPr>
          <a:xfrm>
            <a:off x="195942" y="457200"/>
            <a:ext cx="8626929" cy="6370975"/>
          </a:xfrm>
          <a:prstGeom prst="rect">
            <a:avLst/>
          </a:prstGeom>
        </p:spPr>
        <p:txBody>
          <a:bodyPr wrap="square">
            <a:spAutoFit/>
          </a:bodyPr>
          <a:lstStyle/>
          <a:p>
            <a:pPr algn="just"/>
            <a:r>
              <a:rPr lang="en-GB" sz="2400" b="1" u="sng" dirty="0">
                <a:solidFill>
                  <a:srgbClr val="7030A0"/>
                </a:solidFill>
              </a:rPr>
              <a:t>Varying User Interfaces</a:t>
            </a:r>
            <a:r>
              <a:rPr lang="en-GB" sz="2400" b="1" dirty="0" smtClean="0">
                <a:solidFill>
                  <a:srgbClr val="7030A0"/>
                </a:solidFill>
              </a:rPr>
              <a:t>: Stationary </a:t>
            </a:r>
            <a:r>
              <a:rPr lang="en-GB" sz="2400" b="1" dirty="0">
                <a:solidFill>
                  <a:srgbClr val="7030A0"/>
                </a:solidFill>
              </a:rPr>
              <a:t>users use </a:t>
            </a:r>
            <a:r>
              <a:rPr lang="en-GB" sz="2400" b="1" dirty="0" err="1">
                <a:solidFill>
                  <a:srgbClr val="7030A0"/>
                </a:solidFill>
              </a:rPr>
              <a:t>nonmobile</a:t>
            </a:r>
            <a:r>
              <a:rPr lang="en-GB" sz="2400" b="1" dirty="0">
                <a:solidFill>
                  <a:srgbClr val="7030A0"/>
                </a:solidFill>
              </a:rPr>
              <a:t> applications while working on a PC or a </a:t>
            </a:r>
            <a:r>
              <a:rPr lang="en-GB" sz="2400" b="1" dirty="0" smtClean="0">
                <a:solidFill>
                  <a:srgbClr val="7030A0"/>
                </a:solidFill>
              </a:rPr>
              <a:t>similar device</a:t>
            </a:r>
            <a:r>
              <a:rPr lang="en-GB" sz="2400" b="1" dirty="0">
                <a:solidFill>
                  <a:srgbClr val="7030A0"/>
                </a:solidFill>
              </a:rPr>
              <a:t>. The keyboard, mouse, and monitor have proved to be fairly efficient </a:t>
            </a:r>
            <a:r>
              <a:rPr lang="en-GB" sz="2400" b="1" dirty="0" smtClean="0">
                <a:solidFill>
                  <a:srgbClr val="7030A0"/>
                </a:solidFill>
              </a:rPr>
              <a:t>user interfaces </a:t>
            </a:r>
            <a:r>
              <a:rPr lang="en-GB" sz="2400" b="1" dirty="0">
                <a:solidFill>
                  <a:srgbClr val="7030A0"/>
                </a:solidFill>
              </a:rPr>
              <a:t>for such applications. This is not at all true for mobile applications.</a:t>
            </a:r>
          </a:p>
          <a:p>
            <a:pPr algn="just"/>
            <a:r>
              <a:rPr lang="en-GB" sz="2400" b="1" u="sng" dirty="0">
                <a:solidFill>
                  <a:srgbClr val="003300"/>
                </a:solidFill>
              </a:rPr>
              <a:t>Platform Proliferation</a:t>
            </a:r>
            <a:r>
              <a:rPr lang="en-GB" sz="2400" b="1" dirty="0" smtClean="0">
                <a:solidFill>
                  <a:srgbClr val="003300"/>
                </a:solidFill>
              </a:rPr>
              <a:t>: Because </a:t>
            </a:r>
            <a:r>
              <a:rPr lang="en-GB" sz="2400" b="1" dirty="0">
                <a:solidFill>
                  <a:srgbClr val="003300"/>
                </a:solidFill>
              </a:rPr>
              <a:t>mobile devices are small and there is much less hardware in them than </a:t>
            </a:r>
            <a:r>
              <a:rPr lang="en-GB" sz="2400" b="1" dirty="0" smtClean="0">
                <a:solidFill>
                  <a:srgbClr val="003300"/>
                </a:solidFill>
              </a:rPr>
              <a:t>in a </a:t>
            </a:r>
            <a:r>
              <a:rPr lang="en-GB" sz="2400" b="1" dirty="0">
                <a:solidFill>
                  <a:srgbClr val="003300"/>
                </a:solidFill>
              </a:rPr>
              <a:t>PC, they are typically less costly to assemble for a manufacturer. This means </a:t>
            </a:r>
            <a:r>
              <a:rPr lang="en-GB" sz="2400" b="1" dirty="0" smtClean="0">
                <a:solidFill>
                  <a:srgbClr val="003300"/>
                </a:solidFill>
              </a:rPr>
              <a:t>that more </a:t>
            </a:r>
            <a:r>
              <a:rPr lang="en-GB" sz="2400" b="1" dirty="0">
                <a:solidFill>
                  <a:srgbClr val="003300"/>
                </a:solidFill>
              </a:rPr>
              <a:t>manufacturers can compete in producing these devices.</a:t>
            </a:r>
          </a:p>
          <a:p>
            <a:pPr algn="just"/>
            <a:r>
              <a:rPr lang="en-GB" sz="2400" b="1" u="sng" dirty="0">
                <a:solidFill>
                  <a:srgbClr val="0000CC"/>
                </a:solidFill>
              </a:rPr>
              <a:t>Active Transactions</a:t>
            </a:r>
            <a:r>
              <a:rPr lang="en-GB" sz="2400" b="1" dirty="0" smtClean="0">
                <a:solidFill>
                  <a:srgbClr val="0000CC"/>
                </a:solidFill>
              </a:rPr>
              <a:t>: Most </a:t>
            </a:r>
            <a:r>
              <a:rPr lang="en-GB" sz="2400" b="1" dirty="0">
                <a:solidFill>
                  <a:srgbClr val="0000CC"/>
                </a:solidFill>
              </a:rPr>
              <a:t>of today’s stationary applications have a restriction that can reduce the </a:t>
            </a:r>
            <a:r>
              <a:rPr lang="en-GB" sz="2400" b="1" dirty="0" smtClean="0">
                <a:solidFill>
                  <a:srgbClr val="0000CC"/>
                </a:solidFill>
              </a:rPr>
              <a:t>benefits of </a:t>
            </a:r>
            <a:r>
              <a:rPr lang="en-GB" sz="2400" b="1" dirty="0">
                <a:solidFill>
                  <a:srgbClr val="0000CC"/>
                </a:solidFill>
              </a:rPr>
              <a:t>a mobile application system enormously: The user of the system </a:t>
            </a:r>
            <a:r>
              <a:rPr lang="en-GB" sz="2400" b="1" dirty="0" smtClean="0">
                <a:solidFill>
                  <a:srgbClr val="0000CC"/>
                </a:solidFill>
              </a:rPr>
              <a:t>must initiate </a:t>
            </a:r>
            <a:r>
              <a:rPr lang="en-GB" sz="2400" b="1" dirty="0">
                <a:solidFill>
                  <a:srgbClr val="0000CC"/>
                </a:solidFill>
              </a:rPr>
              <a:t>all interactions with the system. We call such systems passive systems </a:t>
            </a:r>
            <a:r>
              <a:rPr lang="en-GB" sz="2400" b="1" dirty="0" smtClean="0">
                <a:solidFill>
                  <a:srgbClr val="0000CC"/>
                </a:solidFill>
              </a:rPr>
              <a:t>because they </a:t>
            </a:r>
            <a:r>
              <a:rPr lang="en-GB" sz="2400" b="1" dirty="0">
                <a:solidFill>
                  <a:srgbClr val="0000CC"/>
                </a:solidFill>
              </a:rPr>
              <a:t>are in a passive state, waiting for some external signal from the user </a:t>
            </a:r>
            <a:r>
              <a:rPr lang="en-GB" sz="2400" b="1" dirty="0" smtClean="0">
                <a:solidFill>
                  <a:srgbClr val="0000CC"/>
                </a:solidFill>
              </a:rPr>
              <a:t>to tell </a:t>
            </a:r>
            <a:r>
              <a:rPr lang="en-GB" sz="2400" b="1" dirty="0">
                <a:solidFill>
                  <a:srgbClr val="0000CC"/>
                </a:solidFill>
              </a:rPr>
              <a:t>them to start doing some particular thing. </a:t>
            </a:r>
            <a:endParaRPr lang="en-GB" sz="2400" b="1" dirty="0" smtClean="0">
              <a:solidFill>
                <a:srgbClr val="0000CC"/>
              </a:solidFill>
            </a:endParaRPr>
          </a:p>
          <a:p>
            <a:pPr algn="just"/>
            <a:endParaRPr lang="en-GB" sz="2400" b="1" dirty="0">
              <a:solidFill>
                <a:srgbClr val="003300"/>
              </a:solidFill>
            </a:endParaRPr>
          </a:p>
        </p:txBody>
      </p:sp>
    </p:spTree>
    <p:extLst>
      <p:ext uri="{BB962C8B-B14F-4D97-AF65-F5344CB8AC3E}">
        <p14:creationId xmlns:p14="http://schemas.microsoft.com/office/powerpoint/2010/main" val="4042106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C00000"/>
                </a:solidFill>
              </a:rPr>
              <a:t>Introduction to Mobile Computing</a:t>
            </a:r>
          </a:p>
        </p:txBody>
      </p:sp>
      <p:sp>
        <p:nvSpPr>
          <p:cNvPr id="3" name="Content Placeholder 2"/>
          <p:cNvSpPr>
            <a:spLocks noGrp="1"/>
          </p:cNvSpPr>
          <p:nvPr>
            <p:ph idx="1"/>
          </p:nvPr>
        </p:nvSpPr>
        <p:spPr>
          <a:xfrm>
            <a:off x="457200" y="1143000"/>
            <a:ext cx="8229600" cy="4983163"/>
          </a:xfrm>
        </p:spPr>
        <p:txBody>
          <a:bodyPr/>
          <a:lstStyle/>
          <a:p>
            <a:pPr marL="0" indent="0">
              <a:buNone/>
            </a:pPr>
            <a:r>
              <a:rPr lang="en-GB" dirty="0" smtClean="0"/>
              <a:t> </a:t>
            </a:r>
            <a:r>
              <a:rPr lang="en-GB" b="1" i="1" dirty="0" smtClean="0">
                <a:solidFill>
                  <a:srgbClr val="7030A0"/>
                </a:solidFill>
              </a:rPr>
              <a:t>1.1 Introduction </a:t>
            </a:r>
          </a:p>
          <a:p>
            <a:pPr marL="0" indent="0">
              <a:buNone/>
            </a:pPr>
            <a:r>
              <a:rPr lang="en-GB" b="1" i="1" dirty="0" smtClean="0">
                <a:solidFill>
                  <a:srgbClr val="7030A0"/>
                </a:solidFill>
              </a:rPr>
              <a:t>1.2 Added Dimensions of Mobile Computing </a:t>
            </a:r>
          </a:p>
          <a:p>
            <a:pPr marL="0" indent="0">
              <a:buNone/>
            </a:pPr>
            <a:r>
              <a:rPr lang="en-GB" b="1" i="1" dirty="0" smtClean="0">
                <a:solidFill>
                  <a:srgbClr val="7030A0"/>
                </a:solidFill>
              </a:rPr>
              <a:t>1.3 Condition of the Mobile </a:t>
            </a:r>
          </a:p>
          <a:p>
            <a:pPr marL="0" indent="0">
              <a:buNone/>
            </a:pPr>
            <a:r>
              <a:rPr lang="en-GB" b="1" i="1" dirty="0" smtClean="0">
                <a:solidFill>
                  <a:srgbClr val="7030A0"/>
                </a:solidFill>
              </a:rPr>
              <a:t>1.4 Architecture of Mobile Software Applications </a:t>
            </a:r>
          </a:p>
          <a:p>
            <a:pPr marL="0" indent="0">
              <a:buNone/>
            </a:pPr>
            <a:r>
              <a:rPr lang="en-GB" b="1" i="1" dirty="0">
                <a:solidFill>
                  <a:schemeClr val="accent2">
                    <a:lumMod val="75000"/>
                  </a:schemeClr>
                </a:solidFill>
              </a:rPr>
              <a:t>Android </a:t>
            </a:r>
            <a:r>
              <a:rPr lang="en-GB" b="1" i="1" dirty="0" smtClean="0">
                <a:solidFill>
                  <a:schemeClr val="accent2">
                    <a:lumMod val="75000"/>
                  </a:schemeClr>
                </a:solidFill>
              </a:rPr>
              <a:t>Development- </a:t>
            </a:r>
            <a:r>
              <a:rPr lang="en-GB" b="1" i="1" dirty="0">
                <a:solidFill>
                  <a:schemeClr val="accent2">
                    <a:lumMod val="75000"/>
                  </a:schemeClr>
                </a:solidFill>
              </a:rPr>
              <a:t>the basics</a:t>
            </a:r>
          </a:p>
        </p:txBody>
      </p:sp>
      <p:sp>
        <p:nvSpPr>
          <p:cNvPr id="4" name="Slide Number Placeholder 3"/>
          <p:cNvSpPr>
            <a:spLocks noGrp="1"/>
          </p:cNvSpPr>
          <p:nvPr>
            <p:ph type="sldNum" sz="quarter" idx="12"/>
          </p:nvPr>
        </p:nvSpPr>
        <p:spPr/>
        <p:txBody>
          <a:bodyPr/>
          <a:lstStyle/>
          <a:p>
            <a:fld id="{C38C4C94-5AA8-4BE7-8ACE-CF16A184BA83}" type="slidenum">
              <a:rPr lang="en-GB" smtClean="0"/>
              <a:t>2</a:t>
            </a:fld>
            <a:endParaRPr lang="en-GB"/>
          </a:p>
        </p:txBody>
      </p:sp>
    </p:spTree>
    <p:extLst>
      <p:ext uri="{BB962C8B-B14F-4D97-AF65-F5344CB8AC3E}">
        <p14:creationId xmlns:p14="http://schemas.microsoft.com/office/powerpoint/2010/main" val="1618858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4606" y="190500"/>
            <a:ext cx="8229600" cy="533400"/>
          </a:xfrm>
        </p:spPr>
        <p:txBody>
          <a:bodyPr>
            <a:normAutofit/>
          </a:bodyPr>
          <a:lstStyle/>
          <a:p>
            <a:r>
              <a:rPr lang="en-GB" sz="2800" b="1" i="1" dirty="0" smtClean="0">
                <a:solidFill>
                  <a:srgbClr val="C00000"/>
                </a:solidFill>
              </a:rPr>
              <a:t>ARCHITECTURE </a:t>
            </a:r>
            <a:r>
              <a:rPr lang="en-GB" sz="2800" b="1" i="1" dirty="0">
                <a:solidFill>
                  <a:srgbClr val="C00000"/>
                </a:solidFill>
              </a:rPr>
              <a:t>OF MOBILE SOFTWARE APPLICATIONS</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sz="2800" b="1" i="1" u="sng" dirty="0">
              <a:solidFill>
                <a:schemeClr val="tx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20</a:t>
            </a:fld>
            <a:endParaRPr lang="en-GB"/>
          </a:p>
        </p:txBody>
      </p:sp>
      <p:sp>
        <p:nvSpPr>
          <p:cNvPr id="5" name="Rectangle 4"/>
          <p:cNvSpPr/>
          <p:nvPr/>
        </p:nvSpPr>
        <p:spPr>
          <a:xfrm>
            <a:off x="195942" y="838200"/>
            <a:ext cx="8626929" cy="4832092"/>
          </a:xfrm>
          <a:prstGeom prst="rect">
            <a:avLst/>
          </a:prstGeom>
        </p:spPr>
        <p:txBody>
          <a:bodyPr wrap="square">
            <a:spAutoFit/>
          </a:bodyPr>
          <a:lstStyle/>
          <a:p>
            <a:pPr algn="just"/>
            <a:r>
              <a:rPr lang="en-GB" sz="2800" b="1" dirty="0" smtClean="0">
                <a:solidFill>
                  <a:srgbClr val="7030A0"/>
                </a:solidFill>
              </a:rPr>
              <a:t>The </a:t>
            </a:r>
            <a:r>
              <a:rPr lang="en-GB" sz="2800" b="1" dirty="0">
                <a:solidFill>
                  <a:srgbClr val="7030A0"/>
                </a:solidFill>
              </a:rPr>
              <a:t>first step in building a software application, after the process of </a:t>
            </a:r>
            <a:r>
              <a:rPr lang="en-GB" sz="2800" b="1" dirty="0" smtClean="0">
                <a:solidFill>
                  <a:srgbClr val="7030A0"/>
                </a:solidFill>
              </a:rPr>
              <a:t>gathering requirements</a:t>
            </a:r>
            <a:r>
              <a:rPr lang="en-GB" sz="2800" b="1" dirty="0">
                <a:solidFill>
                  <a:srgbClr val="7030A0"/>
                </a:solidFill>
              </a:rPr>
              <a:t>, is to lay down a high-level plan of what the application will be </a:t>
            </a:r>
            <a:r>
              <a:rPr lang="en-GB" sz="2800" b="1" dirty="0" smtClean="0">
                <a:solidFill>
                  <a:srgbClr val="7030A0"/>
                </a:solidFill>
              </a:rPr>
              <a:t>like when </a:t>
            </a:r>
            <a:r>
              <a:rPr lang="en-GB" sz="2800" b="1" dirty="0">
                <a:solidFill>
                  <a:srgbClr val="7030A0"/>
                </a:solidFill>
              </a:rPr>
              <a:t>it is finished. </a:t>
            </a:r>
            <a:r>
              <a:rPr lang="en-GB" sz="2800" b="1" dirty="0">
                <a:solidFill>
                  <a:srgbClr val="336600"/>
                </a:solidFill>
              </a:rPr>
              <a:t>Mobile applications, like any other software application, </a:t>
            </a:r>
            <a:r>
              <a:rPr lang="en-GB" sz="2800" b="1" dirty="0" smtClean="0">
                <a:solidFill>
                  <a:srgbClr val="336600"/>
                </a:solidFill>
              </a:rPr>
              <a:t>require such </a:t>
            </a:r>
            <a:r>
              <a:rPr lang="en-GB" sz="2800" b="1" dirty="0">
                <a:solidFill>
                  <a:srgbClr val="336600"/>
                </a:solidFill>
              </a:rPr>
              <a:t>a high-level </a:t>
            </a:r>
            <a:r>
              <a:rPr lang="en-GB" sz="2800" b="1" dirty="0" smtClean="0">
                <a:solidFill>
                  <a:srgbClr val="336600"/>
                </a:solidFill>
              </a:rPr>
              <a:t>plan . We </a:t>
            </a:r>
            <a:r>
              <a:rPr lang="en-GB" sz="2800" b="1" dirty="0">
                <a:solidFill>
                  <a:srgbClr val="336600"/>
                </a:solidFill>
              </a:rPr>
              <a:t>call this high-level plan of the mobile </a:t>
            </a:r>
            <a:r>
              <a:rPr lang="en-GB" sz="2800" b="1" dirty="0" smtClean="0">
                <a:solidFill>
                  <a:srgbClr val="336600"/>
                </a:solidFill>
              </a:rPr>
              <a:t>application a </a:t>
            </a:r>
            <a:r>
              <a:rPr lang="en-GB" sz="2800" b="1" dirty="0">
                <a:solidFill>
                  <a:srgbClr val="336600"/>
                </a:solidFill>
              </a:rPr>
              <a:t>“mobile software architecture</a:t>
            </a:r>
            <a:r>
              <a:rPr lang="en-GB" sz="2800" b="1" dirty="0">
                <a:solidFill>
                  <a:srgbClr val="0000CC"/>
                </a:solidFill>
              </a:rPr>
              <a:t>.” Our approach to architecture in this text </a:t>
            </a:r>
            <a:r>
              <a:rPr lang="en-GB" sz="2800" b="1" dirty="0" smtClean="0">
                <a:solidFill>
                  <a:srgbClr val="0000CC"/>
                </a:solidFill>
              </a:rPr>
              <a:t>will be </a:t>
            </a:r>
            <a:r>
              <a:rPr lang="en-GB" sz="2800" b="1" dirty="0">
                <a:solidFill>
                  <a:srgbClr val="0000CC"/>
                </a:solidFill>
              </a:rPr>
              <a:t>bottom up: we will introduce a variety of design patterns, application </a:t>
            </a:r>
            <a:r>
              <a:rPr lang="en-GB" sz="2800" b="1" dirty="0" smtClean="0">
                <a:solidFill>
                  <a:srgbClr val="0000CC"/>
                </a:solidFill>
              </a:rPr>
              <a:t>architectures, and </a:t>
            </a:r>
            <a:r>
              <a:rPr lang="en-GB" sz="2800" b="1" dirty="0">
                <a:solidFill>
                  <a:srgbClr val="0000CC"/>
                </a:solidFill>
              </a:rPr>
              <a:t>processes with each addressing some specific problem with </a:t>
            </a:r>
            <a:r>
              <a:rPr lang="en-GB" sz="2800" b="1" dirty="0" smtClean="0">
                <a:solidFill>
                  <a:srgbClr val="0000CC"/>
                </a:solidFill>
              </a:rPr>
              <a:t>mobile applications (next Figure).</a:t>
            </a:r>
            <a:endParaRPr lang="en-GB" sz="2800" b="1" dirty="0">
              <a:solidFill>
                <a:srgbClr val="0000CC"/>
              </a:solidFill>
            </a:endParaRPr>
          </a:p>
        </p:txBody>
      </p:sp>
    </p:spTree>
    <p:extLst>
      <p:ext uri="{BB962C8B-B14F-4D97-AF65-F5344CB8AC3E}">
        <p14:creationId xmlns:p14="http://schemas.microsoft.com/office/powerpoint/2010/main" val="16447410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8C4C94-5AA8-4BE7-8ACE-CF16A184BA83}" type="slidenum">
              <a:rPr lang="en-GB" smtClean="0"/>
              <a:t>21</a:t>
            </a:fld>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28600"/>
            <a:ext cx="86106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462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GB" b="1" dirty="0" smtClean="0">
                <a:solidFill>
                  <a:srgbClr val="C00000"/>
                </a:solidFill>
              </a:rPr>
              <a:t>Introduction</a:t>
            </a:r>
            <a:endParaRPr lang="en-GB" b="1" dirty="0">
              <a:solidFill>
                <a:srgbClr val="C00000"/>
              </a:solidFill>
            </a:endParaRPr>
          </a:p>
        </p:txBody>
      </p:sp>
      <p:sp>
        <p:nvSpPr>
          <p:cNvPr id="3" name="Content Placeholder 2"/>
          <p:cNvSpPr>
            <a:spLocks noGrp="1"/>
          </p:cNvSpPr>
          <p:nvPr>
            <p:ph idx="1"/>
          </p:nvPr>
        </p:nvSpPr>
        <p:spPr>
          <a:xfrm>
            <a:off x="152400" y="1143000"/>
            <a:ext cx="8686800" cy="4983163"/>
          </a:xfrm>
        </p:spPr>
        <p:txBody>
          <a:bodyPr>
            <a:normAutofit/>
          </a:bodyPr>
          <a:lstStyle/>
          <a:p>
            <a:pPr marL="0" indent="0" algn="just">
              <a:buNone/>
            </a:pPr>
            <a:r>
              <a:rPr lang="en-GB" dirty="0"/>
              <a:t> </a:t>
            </a:r>
            <a:r>
              <a:rPr lang="en-GB" sz="2400" b="1" dirty="0">
                <a:solidFill>
                  <a:srgbClr val="7030A0"/>
                </a:solidFill>
              </a:rPr>
              <a:t>Mobile computing systems are computing systems that may be easily moved </a:t>
            </a:r>
            <a:r>
              <a:rPr lang="en-GB" sz="2400" b="1" dirty="0" smtClean="0">
                <a:solidFill>
                  <a:srgbClr val="7030A0"/>
                </a:solidFill>
              </a:rPr>
              <a:t>physically and </a:t>
            </a:r>
            <a:r>
              <a:rPr lang="en-GB" sz="2400" b="1" dirty="0">
                <a:solidFill>
                  <a:srgbClr val="7030A0"/>
                </a:solidFill>
              </a:rPr>
              <a:t>whose computing capabilities may be used while they are being </a:t>
            </a:r>
            <a:r>
              <a:rPr lang="en-GB" sz="2400" b="1" dirty="0" smtClean="0">
                <a:solidFill>
                  <a:srgbClr val="7030A0"/>
                </a:solidFill>
              </a:rPr>
              <a:t>moved. Examples </a:t>
            </a:r>
            <a:r>
              <a:rPr lang="en-GB" sz="2400" b="1" dirty="0">
                <a:solidFill>
                  <a:srgbClr val="7030A0"/>
                </a:solidFill>
              </a:rPr>
              <a:t>are laptops, personal digital assistants (PDAs), and mobile phones</a:t>
            </a:r>
            <a:r>
              <a:rPr lang="en-GB" dirty="0" smtClean="0"/>
              <a:t>.</a:t>
            </a:r>
          </a:p>
          <a:p>
            <a:pPr marL="0" indent="0" algn="just">
              <a:buNone/>
            </a:pPr>
            <a:r>
              <a:rPr lang="en-GB" sz="2600" b="1" dirty="0">
                <a:solidFill>
                  <a:srgbClr val="C00000"/>
                </a:solidFill>
              </a:rPr>
              <a:t>Among the distinguishing aspects of mobile computing systems are their </a:t>
            </a:r>
            <a:r>
              <a:rPr lang="en-GB" sz="2600" b="1" dirty="0" smtClean="0">
                <a:solidFill>
                  <a:srgbClr val="C00000"/>
                </a:solidFill>
              </a:rPr>
              <a:t>prevalent wireless </a:t>
            </a:r>
            <a:r>
              <a:rPr lang="en-GB" sz="2600" b="1" dirty="0">
                <a:solidFill>
                  <a:srgbClr val="C00000"/>
                </a:solidFill>
              </a:rPr>
              <a:t>network connectivity, their small size, the mobile nature of their </a:t>
            </a:r>
            <a:r>
              <a:rPr lang="en-GB" sz="2600" b="1" dirty="0" smtClean="0">
                <a:solidFill>
                  <a:srgbClr val="C00000"/>
                </a:solidFill>
              </a:rPr>
              <a:t>use, their </a:t>
            </a:r>
            <a:r>
              <a:rPr lang="en-GB" sz="2600" b="1" dirty="0">
                <a:solidFill>
                  <a:srgbClr val="C00000"/>
                </a:solidFill>
              </a:rPr>
              <a:t>power sources, and their functionalities that are particularly suited to the </a:t>
            </a:r>
            <a:r>
              <a:rPr lang="en-GB" sz="2600" b="1" dirty="0" smtClean="0">
                <a:solidFill>
                  <a:srgbClr val="C00000"/>
                </a:solidFill>
              </a:rPr>
              <a:t>mobile user</a:t>
            </a:r>
            <a:r>
              <a:rPr lang="en-GB" sz="2600" b="1" dirty="0"/>
              <a:t>. </a:t>
            </a:r>
            <a:r>
              <a:rPr lang="en-GB" sz="2600" b="1" dirty="0">
                <a:solidFill>
                  <a:srgbClr val="336600"/>
                </a:solidFill>
              </a:rPr>
              <a:t>Because of these features, mobile computing applications are </a:t>
            </a:r>
            <a:r>
              <a:rPr lang="en-GB" sz="2600" b="1" dirty="0" smtClean="0">
                <a:solidFill>
                  <a:srgbClr val="336600"/>
                </a:solidFill>
              </a:rPr>
              <a:t>inherently different </a:t>
            </a:r>
            <a:r>
              <a:rPr lang="en-GB" sz="2600" b="1" dirty="0">
                <a:solidFill>
                  <a:srgbClr val="336600"/>
                </a:solidFill>
              </a:rPr>
              <a:t>than applications written for use on stationary computing systems</a:t>
            </a:r>
            <a:r>
              <a:rPr lang="en-GB" dirty="0"/>
              <a:t>.</a:t>
            </a:r>
            <a:endParaRPr lang="en-GB" dirty="0" smtClean="0"/>
          </a:p>
          <a:p>
            <a:pPr marL="0" indent="0" algn="just">
              <a:buNone/>
            </a:pPr>
            <a:endParaRPr lang="en-GB" dirty="0" smtClean="0"/>
          </a:p>
          <a:p>
            <a:pPr marL="0" indent="0">
              <a:buNone/>
            </a:pPr>
            <a:endParaRPr lang="en-GB" b="1" i="1"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3</a:t>
            </a:fld>
            <a:endParaRPr lang="en-GB"/>
          </a:p>
        </p:txBody>
      </p:sp>
    </p:spTree>
    <p:extLst>
      <p:ext uri="{BB962C8B-B14F-4D97-AF65-F5344CB8AC3E}">
        <p14:creationId xmlns:p14="http://schemas.microsoft.com/office/powerpoint/2010/main" val="476794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886"/>
            <a:ext cx="8229600" cy="639762"/>
          </a:xfrm>
        </p:spPr>
        <p:txBody>
          <a:bodyPr>
            <a:normAutofit/>
          </a:bodyPr>
          <a:lstStyle/>
          <a:p>
            <a:r>
              <a:rPr lang="en-GB" sz="3200" b="1" i="1" dirty="0" smtClean="0">
                <a:solidFill>
                  <a:srgbClr val="C00000"/>
                </a:solidFill>
              </a:rPr>
              <a:t>Introduction</a:t>
            </a:r>
            <a:endParaRPr lang="en-GB" sz="3200" b="1" i="1" dirty="0">
              <a:solidFill>
                <a:srgbClr val="C00000"/>
              </a:solidFill>
            </a:endParaRPr>
          </a:p>
        </p:txBody>
      </p:sp>
      <p:sp>
        <p:nvSpPr>
          <p:cNvPr id="3" name="Content Placeholder 2"/>
          <p:cNvSpPr>
            <a:spLocks noGrp="1"/>
          </p:cNvSpPr>
          <p:nvPr>
            <p:ph idx="1"/>
          </p:nvPr>
        </p:nvSpPr>
        <p:spPr>
          <a:xfrm>
            <a:off x="152400" y="685800"/>
            <a:ext cx="8686800" cy="5440363"/>
          </a:xfrm>
        </p:spPr>
        <p:txBody>
          <a:bodyPr>
            <a:normAutofit fontScale="85000" lnSpcReduction="20000"/>
          </a:bodyPr>
          <a:lstStyle/>
          <a:p>
            <a:pPr marL="0" indent="0">
              <a:buNone/>
            </a:pPr>
            <a:r>
              <a:rPr lang="en-GB" dirty="0" smtClean="0"/>
              <a:t>     </a:t>
            </a:r>
            <a:r>
              <a:rPr lang="en-GB" b="1" dirty="0" smtClean="0">
                <a:solidFill>
                  <a:srgbClr val="002060"/>
                </a:solidFill>
              </a:rPr>
              <a:t>Abacus    ……………… </a:t>
            </a:r>
            <a:r>
              <a:rPr lang="en-GB" b="1" dirty="0">
                <a:solidFill>
                  <a:srgbClr val="002060"/>
                </a:solidFill>
              </a:rPr>
              <a:t>500 B.C.</a:t>
            </a:r>
          </a:p>
          <a:p>
            <a:pPr marL="0" indent="0">
              <a:buNone/>
            </a:pPr>
            <a:r>
              <a:rPr lang="en-GB" b="1" dirty="0" smtClean="0">
                <a:solidFill>
                  <a:srgbClr val="002060"/>
                </a:solidFill>
              </a:rPr>
              <a:t>     Electricity ………….……</a:t>
            </a:r>
            <a:r>
              <a:rPr lang="en-GB" b="1" dirty="0">
                <a:solidFill>
                  <a:srgbClr val="002060"/>
                </a:solidFill>
              </a:rPr>
              <a:t>1800's</a:t>
            </a:r>
          </a:p>
          <a:p>
            <a:pPr marL="0" indent="0">
              <a:buNone/>
            </a:pPr>
            <a:r>
              <a:rPr lang="en-GB" b="1" dirty="0" smtClean="0">
                <a:solidFill>
                  <a:srgbClr val="002060"/>
                </a:solidFill>
              </a:rPr>
              <a:t>      First Computers…..…. Mid  1900's</a:t>
            </a:r>
            <a:endParaRPr lang="en-GB" b="1" dirty="0">
              <a:solidFill>
                <a:srgbClr val="002060"/>
              </a:solidFill>
            </a:endParaRPr>
          </a:p>
          <a:p>
            <a:pPr marL="0" indent="0">
              <a:buNone/>
            </a:pPr>
            <a:r>
              <a:rPr lang="en-GB" b="1" dirty="0" smtClean="0">
                <a:solidFill>
                  <a:srgbClr val="002060"/>
                </a:solidFill>
              </a:rPr>
              <a:t>     Networking   ……………1960 – 1970</a:t>
            </a:r>
            <a:endParaRPr lang="en-GB" b="1" dirty="0">
              <a:solidFill>
                <a:srgbClr val="002060"/>
              </a:solidFill>
            </a:endParaRPr>
          </a:p>
          <a:p>
            <a:pPr marL="0" indent="0">
              <a:buNone/>
            </a:pPr>
            <a:r>
              <a:rPr lang="en-GB" b="1" dirty="0" smtClean="0">
                <a:solidFill>
                  <a:srgbClr val="002060"/>
                </a:solidFill>
              </a:rPr>
              <a:t>     Satellites……………………1970 –  1980</a:t>
            </a:r>
            <a:endParaRPr lang="en-GB" b="1" dirty="0">
              <a:solidFill>
                <a:srgbClr val="002060"/>
              </a:solidFill>
            </a:endParaRPr>
          </a:p>
          <a:p>
            <a:pPr marL="0" indent="0">
              <a:buNone/>
            </a:pPr>
            <a:r>
              <a:rPr lang="en-GB" b="1" dirty="0" smtClean="0">
                <a:solidFill>
                  <a:srgbClr val="002060"/>
                </a:solidFill>
              </a:rPr>
              <a:t>      Cellular Technologies…1980 – 2000</a:t>
            </a:r>
          </a:p>
          <a:p>
            <a:pPr algn="just"/>
            <a:r>
              <a:rPr lang="en-GB" b="1" dirty="0">
                <a:solidFill>
                  <a:srgbClr val="C00000"/>
                </a:solidFill>
              </a:rPr>
              <a:t>In </a:t>
            </a:r>
            <a:r>
              <a:rPr lang="en-GB" b="1" dirty="0" smtClean="0">
                <a:solidFill>
                  <a:srgbClr val="C00000"/>
                </a:solidFill>
              </a:rPr>
              <a:t>the next section , </a:t>
            </a:r>
            <a:r>
              <a:rPr lang="en-GB" b="1" dirty="0">
                <a:solidFill>
                  <a:srgbClr val="C00000"/>
                </a:solidFill>
              </a:rPr>
              <a:t>we will look at those things that make the functional nature </a:t>
            </a:r>
            <a:r>
              <a:rPr lang="en-GB" b="1" dirty="0" smtClean="0">
                <a:solidFill>
                  <a:srgbClr val="C00000"/>
                </a:solidFill>
              </a:rPr>
              <a:t>of  mobile </a:t>
            </a:r>
            <a:r>
              <a:rPr lang="en-GB" b="1" dirty="0">
                <a:solidFill>
                  <a:srgbClr val="C00000"/>
                </a:solidFill>
              </a:rPr>
              <a:t>applications different than their stationary counterparts, take a survey </a:t>
            </a:r>
            <a:r>
              <a:rPr lang="en-GB" b="1" dirty="0" smtClean="0">
                <a:solidFill>
                  <a:srgbClr val="C00000"/>
                </a:solidFill>
              </a:rPr>
              <a:t>of  various </a:t>
            </a:r>
            <a:r>
              <a:rPr lang="en-GB" b="1" dirty="0">
                <a:solidFill>
                  <a:srgbClr val="C00000"/>
                </a:solidFill>
              </a:rPr>
              <a:t>development techniques that can be used to address these differences</a:t>
            </a:r>
            <a:r>
              <a:rPr lang="en-GB" b="1" dirty="0"/>
              <a:t>, </a:t>
            </a:r>
            <a:r>
              <a:rPr lang="en-GB" b="1" dirty="0" smtClean="0">
                <a:solidFill>
                  <a:srgbClr val="7030A0"/>
                </a:solidFill>
              </a:rPr>
              <a:t>and look </a:t>
            </a:r>
            <a:r>
              <a:rPr lang="en-GB" b="1" dirty="0">
                <a:solidFill>
                  <a:srgbClr val="7030A0"/>
                </a:solidFill>
              </a:rPr>
              <a:t>at various basic technologies that allow us, as software developers, to </a:t>
            </a:r>
            <a:r>
              <a:rPr lang="en-GB" b="1" dirty="0" smtClean="0">
                <a:solidFill>
                  <a:srgbClr val="7030A0"/>
                </a:solidFill>
              </a:rPr>
              <a:t>create meaningful </a:t>
            </a:r>
            <a:r>
              <a:rPr lang="en-GB" b="1" dirty="0">
                <a:solidFill>
                  <a:srgbClr val="7030A0"/>
                </a:solidFill>
              </a:rPr>
              <a:t>mobile applications in an extensible, flexible, and scalable manner</a:t>
            </a:r>
            <a:r>
              <a:rPr lang="en-GB" dirty="0">
                <a:solidFill>
                  <a:srgbClr val="7030A0"/>
                </a:solidFill>
              </a:rPr>
              <a:t>.</a:t>
            </a:r>
            <a:endParaRPr lang="en-GB" b="1" i="1" dirty="0">
              <a:solidFill>
                <a:srgbClr val="7030A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4</a:t>
            </a:fld>
            <a:endParaRPr lang="en-GB"/>
          </a:p>
        </p:txBody>
      </p:sp>
    </p:spTree>
    <p:extLst>
      <p:ext uri="{BB962C8B-B14F-4D97-AF65-F5344CB8AC3E}">
        <p14:creationId xmlns:p14="http://schemas.microsoft.com/office/powerpoint/2010/main" val="1358403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smtClean="0">
                <a:solidFill>
                  <a:srgbClr val="C00000"/>
                </a:solidFill>
              </a:rPr>
              <a:t>Introduction</a:t>
            </a:r>
            <a:endParaRPr lang="en-GB" sz="3600" b="1" i="1" dirty="0">
              <a:solidFill>
                <a:srgbClr val="C00000"/>
              </a:solidFill>
            </a:endParaRPr>
          </a:p>
        </p:txBody>
      </p:sp>
      <p:sp>
        <p:nvSpPr>
          <p:cNvPr id="3" name="Content Placeholder 2"/>
          <p:cNvSpPr>
            <a:spLocks noGrp="1"/>
          </p:cNvSpPr>
          <p:nvPr>
            <p:ph idx="1"/>
          </p:nvPr>
        </p:nvSpPr>
        <p:spPr>
          <a:xfrm>
            <a:off x="152400" y="609600"/>
            <a:ext cx="8686800" cy="5867400"/>
          </a:xfrm>
        </p:spPr>
        <p:txBody>
          <a:bodyPr>
            <a:normAutofit fontScale="92500" lnSpcReduction="10000"/>
          </a:bodyPr>
          <a:lstStyle/>
          <a:p>
            <a:pPr marL="0" indent="0" algn="just">
              <a:buNone/>
            </a:pPr>
            <a:r>
              <a:rPr lang="en-GB" dirty="0"/>
              <a:t> </a:t>
            </a:r>
            <a:r>
              <a:rPr lang="en-GB" b="1" dirty="0">
                <a:solidFill>
                  <a:schemeClr val="accent5">
                    <a:lumMod val="50000"/>
                  </a:schemeClr>
                </a:solidFill>
              </a:rPr>
              <a:t>Because the greatest advances in mobile communications originated in the </a:t>
            </a:r>
            <a:r>
              <a:rPr lang="en-GB" b="1" dirty="0" smtClean="0">
                <a:solidFill>
                  <a:schemeClr val="accent5">
                    <a:lumMod val="50000"/>
                  </a:schemeClr>
                </a:solidFill>
              </a:rPr>
              <a:t>military,  it </a:t>
            </a:r>
            <a:r>
              <a:rPr lang="en-GB" b="1" dirty="0">
                <a:solidFill>
                  <a:schemeClr val="accent5">
                    <a:lumMod val="50000"/>
                  </a:schemeClr>
                </a:solidFill>
              </a:rPr>
              <a:t>is no surprise that one of the first applications of wireless </a:t>
            </a:r>
            <a:r>
              <a:rPr lang="en-GB" b="1" dirty="0" smtClean="0">
                <a:solidFill>
                  <a:schemeClr val="accent5">
                    <a:lumMod val="50000"/>
                  </a:schemeClr>
                </a:solidFill>
              </a:rPr>
              <a:t>communication  for </a:t>
            </a:r>
            <a:r>
              <a:rPr lang="en-GB" b="1" dirty="0">
                <a:solidFill>
                  <a:schemeClr val="accent5">
                    <a:lumMod val="50000"/>
                  </a:schemeClr>
                </a:solidFill>
              </a:rPr>
              <a:t>mobile computing systems was in displaying terrain maps of the </a:t>
            </a:r>
            <a:r>
              <a:rPr lang="en-GB" b="1" dirty="0" smtClean="0">
                <a:solidFill>
                  <a:schemeClr val="accent5">
                    <a:lumMod val="50000"/>
                  </a:schemeClr>
                </a:solidFill>
              </a:rPr>
              <a:t>battlefield.  </a:t>
            </a:r>
            <a:r>
              <a:rPr lang="en-GB" b="1" dirty="0" smtClean="0">
                <a:solidFill>
                  <a:srgbClr val="6600CC"/>
                </a:solidFill>
              </a:rPr>
              <a:t>From </a:t>
            </a:r>
            <a:r>
              <a:rPr lang="en-GB" b="1" dirty="0">
                <a:solidFill>
                  <a:srgbClr val="6600CC"/>
                </a:solidFill>
              </a:rPr>
              <a:t>this, the </a:t>
            </a:r>
            <a:r>
              <a:rPr lang="en-GB" b="1" u="sng" dirty="0">
                <a:solidFill>
                  <a:srgbClr val="FF0000"/>
                </a:solidFill>
              </a:rPr>
              <a:t>global positioning system (GPS) </a:t>
            </a:r>
            <a:r>
              <a:rPr lang="en-GB" b="1" dirty="0">
                <a:solidFill>
                  <a:srgbClr val="6600CC"/>
                </a:solidFill>
              </a:rPr>
              <a:t>evolved so that soldiers </a:t>
            </a:r>
            <a:r>
              <a:rPr lang="en-GB" b="1" dirty="0" smtClean="0">
                <a:solidFill>
                  <a:srgbClr val="6600CC"/>
                </a:solidFill>
              </a:rPr>
              <a:t>could  know </a:t>
            </a:r>
            <a:r>
              <a:rPr lang="en-GB" b="1" dirty="0">
                <a:solidFill>
                  <a:srgbClr val="6600CC"/>
                </a:solidFill>
              </a:rPr>
              <a:t>their locations at any given time. Portable military computers were </a:t>
            </a:r>
            <a:r>
              <a:rPr lang="en-GB" b="1" dirty="0" smtClean="0">
                <a:solidFill>
                  <a:srgbClr val="6600CC"/>
                </a:solidFill>
              </a:rPr>
              <a:t>provided  to </a:t>
            </a:r>
            <a:r>
              <a:rPr lang="en-GB" b="1" dirty="0">
                <a:solidFill>
                  <a:srgbClr val="6600CC"/>
                </a:solidFill>
              </a:rPr>
              <a:t>provide calculations, graphics, and other data in the field of battle</a:t>
            </a:r>
            <a:r>
              <a:rPr lang="en-GB" b="1" dirty="0"/>
              <a:t>. </a:t>
            </a:r>
            <a:r>
              <a:rPr lang="en-GB" b="1" dirty="0">
                <a:solidFill>
                  <a:srgbClr val="006600"/>
                </a:solidFill>
              </a:rPr>
              <a:t>In </a:t>
            </a:r>
            <a:r>
              <a:rPr lang="en-GB" b="1" dirty="0" smtClean="0">
                <a:solidFill>
                  <a:srgbClr val="006600"/>
                </a:solidFill>
              </a:rPr>
              <a:t>recent  years</a:t>
            </a:r>
            <a:r>
              <a:rPr lang="en-GB" b="1" dirty="0">
                <a:solidFill>
                  <a:srgbClr val="006600"/>
                </a:solidFill>
              </a:rPr>
              <a:t>, wireless telephony has become the major provider of a revenue stream </a:t>
            </a:r>
            <a:r>
              <a:rPr lang="en-GB" b="1" dirty="0" smtClean="0">
                <a:solidFill>
                  <a:srgbClr val="006600"/>
                </a:solidFill>
              </a:rPr>
              <a:t>that  is </a:t>
            </a:r>
            <a:r>
              <a:rPr lang="en-GB" b="1" dirty="0">
                <a:solidFill>
                  <a:srgbClr val="006600"/>
                </a:solidFill>
              </a:rPr>
              <a:t>being invested into improving the infrastructure to support higher </a:t>
            </a:r>
            <a:r>
              <a:rPr lang="en-GB" b="1" dirty="0" smtClean="0">
                <a:solidFill>
                  <a:srgbClr val="006600"/>
                </a:solidFill>
              </a:rPr>
              <a:t>bandwidth  data </a:t>
            </a:r>
            <a:r>
              <a:rPr lang="en-GB" b="1" dirty="0">
                <a:solidFill>
                  <a:srgbClr val="006600"/>
                </a:solidFill>
              </a:rPr>
              <a:t>communications.</a:t>
            </a:r>
            <a:endParaRPr lang="en-GB" b="1" dirty="0" smtClean="0">
              <a:solidFill>
                <a:srgbClr val="006600"/>
              </a:solidFill>
            </a:endParaRPr>
          </a:p>
          <a:p>
            <a:pPr marL="0" indent="0" algn="just">
              <a:buNone/>
            </a:pPr>
            <a:endParaRPr lang="en-GB" b="1" i="1"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5</a:t>
            </a:fld>
            <a:endParaRPr lang="en-GB"/>
          </a:p>
        </p:txBody>
      </p:sp>
    </p:spTree>
    <p:extLst>
      <p:ext uri="{BB962C8B-B14F-4D97-AF65-F5344CB8AC3E}">
        <p14:creationId xmlns:p14="http://schemas.microsoft.com/office/powerpoint/2010/main" val="28459992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Wireless Mobile</a:t>
            </a:r>
          </a:p>
        </p:txBody>
      </p:sp>
      <p:sp>
        <p:nvSpPr>
          <p:cNvPr id="3" name="Content Placeholder 2"/>
          <p:cNvSpPr>
            <a:spLocks noGrp="1"/>
          </p:cNvSpPr>
          <p:nvPr>
            <p:ph idx="1"/>
          </p:nvPr>
        </p:nvSpPr>
        <p:spPr>
          <a:xfrm>
            <a:off x="152400" y="609600"/>
            <a:ext cx="8686800" cy="5867400"/>
          </a:xfrm>
        </p:spPr>
        <p:txBody>
          <a:bodyPr>
            <a:normAutofit fontScale="85000" lnSpcReduction="10000"/>
          </a:bodyPr>
          <a:lstStyle/>
          <a:p>
            <a:pPr marL="0" indent="0" algn="just">
              <a:buNone/>
            </a:pPr>
            <a:r>
              <a:rPr lang="en-GB" dirty="0" smtClean="0"/>
              <a:t>  </a:t>
            </a:r>
            <a:r>
              <a:rPr lang="en-GB" b="1" dirty="0">
                <a:solidFill>
                  <a:srgbClr val="6600CC"/>
                </a:solidFill>
              </a:rPr>
              <a:t>Recently, computer networks have evolved by leaps and bounds. These </a:t>
            </a:r>
            <a:r>
              <a:rPr lang="en-GB" b="1" dirty="0" smtClean="0">
                <a:solidFill>
                  <a:srgbClr val="6600CC"/>
                </a:solidFill>
              </a:rPr>
              <a:t>networks   have </a:t>
            </a:r>
            <a:r>
              <a:rPr lang="en-GB" b="1" dirty="0">
                <a:solidFill>
                  <a:srgbClr val="6600CC"/>
                </a:solidFill>
              </a:rPr>
              <a:t>begun to fundamentally change the way we live. Today, it is </a:t>
            </a:r>
            <a:r>
              <a:rPr lang="en-GB" b="1" dirty="0" smtClean="0">
                <a:solidFill>
                  <a:srgbClr val="6600CC"/>
                </a:solidFill>
              </a:rPr>
              <a:t>difficult  to </a:t>
            </a:r>
            <a:r>
              <a:rPr lang="en-GB" b="1" dirty="0">
                <a:solidFill>
                  <a:srgbClr val="6600CC"/>
                </a:solidFill>
              </a:rPr>
              <a:t>imagine computing without network connectivity. </a:t>
            </a:r>
            <a:r>
              <a:rPr lang="en-GB" b="1" dirty="0">
                <a:solidFill>
                  <a:srgbClr val="760014"/>
                </a:solidFill>
              </a:rPr>
              <a:t>Networking and </a:t>
            </a:r>
            <a:r>
              <a:rPr lang="en-GB" b="1" dirty="0" smtClean="0">
                <a:solidFill>
                  <a:srgbClr val="760014"/>
                </a:solidFill>
              </a:rPr>
              <a:t>distributed  computing </a:t>
            </a:r>
            <a:r>
              <a:rPr lang="en-GB" b="1" dirty="0">
                <a:solidFill>
                  <a:srgbClr val="760014"/>
                </a:solidFill>
              </a:rPr>
              <a:t>are two of the largest segments that are the focus of current efforts </a:t>
            </a:r>
            <a:r>
              <a:rPr lang="en-GB" b="1" dirty="0" smtClean="0">
                <a:solidFill>
                  <a:srgbClr val="760014"/>
                </a:solidFill>
              </a:rPr>
              <a:t>in computing. Networks and computing devices are becoming increasingly blended  together</a:t>
            </a:r>
            <a:r>
              <a:rPr lang="en-GB" dirty="0" smtClean="0"/>
              <a:t>. </a:t>
            </a:r>
            <a:r>
              <a:rPr lang="en-GB" b="1" dirty="0" smtClean="0">
                <a:solidFill>
                  <a:schemeClr val="tx2">
                    <a:lumMod val="50000"/>
                  </a:schemeClr>
                </a:solidFill>
              </a:rPr>
              <a:t>Most mobile computing systems today, through wired or wireless connections,  can connect to the network. . Because of the nature of mobile computing  systems</a:t>
            </a:r>
            <a:r>
              <a:rPr lang="en-GB" b="1" dirty="0">
                <a:solidFill>
                  <a:schemeClr val="tx2">
                    <a:lumMod val="50000"/>
                  </a:schemeClr>
                </a:solidFill>
              </a:rPr>
              <a:t>, network connectivity of mobile systems is increasingly through </a:t>
            </a:r>
            <a:r>
              <a:rPr lang="en-GB" b="1" dirty="0" smtClean="0">
                <a:solidFill>
                  <a:schemeClr val="tx2">
                    <a:lumMod val="50000"/>
                  </a:schemeClr>
                </a:solidFill>
              </a:rPr>
              <a:t>wireless  communication </a:t>
            </a:r>
            <a:r>
              <a:rPr lang="en-GB" b="1" dirty="0">
                <a:solidFill>
                  <a:schemeClr val="tx2">
                    <a:lumMod val="50000"/>
                  </a:schemeClr>
                </a:solidFill>
              </a:rPr>
              <a:t>systems rather than wired ones</a:t>
            </a:r>
            <a:r>
              <a:rPr lang="en-GB" b="1" dirty="0">
                <a:solidFill>
                  <a:schemeClr val="accent3">
                    <a:lumMod val="50000"/>
                  </a:schemeClr>
                </a:solidFill>
              </a:rPr>
              <a:t>. </a:t>
            </a:r>
            <a:r>
              <a:rPr lang="en-GB" b="1" dirty="0">
                <a:solidFill>
                  <a:srgbClr val="003300"/>
                </a:solidFill>
              </a:rPr>
              <a:t>And this is quickly </a:t>
            </a:r>
            <a:r>
              <a:rPr lang="en-GB" b="1" dirty="0" smtClean="0">
                <a:solidFill>
                  <a:srgbClr val="003300"/>
                </a:solidFill>
              </a:rPr>
              <a:t>becoming somewhat of a  </a:t>
            </a:r>
            <a:r>
              <a:rPr lang="en-GB" b="1" dirty="0" err="1" smtClean="0">
                <a:solidFill>
                  <a:srgbClr val="003300"/>
                </a:solidFill>
              </a:rPr>
              <a:t>nonmandatory</a:t>
            </a:r>
            <a:r>
              <a:rPr lang="en-GB" b="1" dirty="0" smtClean="0">
                <a:solidFill>
                  <a:srgbClr val="003300"/>
                </a:solidFill>
              </a:rPr>
              <a:t> </a:t>
            </a:r>
            <a:r>
              <a:rPr lang="en-GB" b="1" dirty="0">
                <a:solidFill>
                  <a:srgbClr val="003300"/>
                </a:solidFill>
              </a:rPr>
              <a:t>distinguishing element between mobile and </a:t>
            </a:r>
            <a:r>
              <a:rPr lang="en-GB" b="1" dirty="0" smtClean="0">
                <a:solidFill>
                  <a:srgbClr val="003300"/>
                </a:solidFill>
              </a:rPr>
              <a:t>stationary  systems</a:t>
            </a:r>
            <a:r>
              <a:rPr lang="en-GB" dirty="0">
                <a:solidFill>
                  <a:srgbClr val="003300"/>
                </a:solidFill>
              </a:rPr>
              <a:t>.</a:t>
            </a:r>
          </a:p>
          <a:p>
            <a:pPr marL="0" indent="0" algn="just">
              <a:buNone/>
            </a:pPr>
            <a:endParaRPr lang="en-GB" b="1" i="1"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6</a:t>
            </a:fld>
            <a:endParaRPr lang="en-GB"/>
          </a:p>
        </p:txBody>
      </p:sp>
    </p:spTree>
    <p:extLst>
      <p:ext uri="{BB962C8B-B14F-4D97-AF65-F5344CB8AC3E}">
        <p14:creationId xmlns:p14="http://schemas.microsoft.com/office/powerpoint/2010/main" val="919409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Wireless Mobile</a:t>
            </a:r>
          </a:p>
        </p:txBody>
      </p:sp>
      <p:sp>
        <p:nvSpPr>
          <p:cNvPr id="3" name="Content Placeholder 2"/>
          <p:cNvSpPr>
            <a:spLocks noGrp="1"/>
          </p:cNvSpPr>
          <p:nvPr>
            <p:ph idx="1"/>
          </p:nvPr>
        </p:nvSpPr>
        <p:spPr>
          <a:xfrm>
            <a:off x="152400" y="609600"/>
            <a:ext cx="8686800" cy="5867400"/>
          </a:xfrm>
        </p:spPr>
        <p:txBody>
          <a:bodyPr>
            <a:normAutofit fontScale="92500" lnSpcReduction="10000"/>
          </a:bodyPr>
          <a:lstStyle/>
          <a:p>
            <a:pPr marL="0" indent="0" algn="just">
              <a:buNone/>
            </a:pPr>
            <a:r>
              <a:rPr lang="en-GB" dirty="0" smtClean="0"/>
              <a:t> </a:t>
            </a:r>
            <a:r>
              <a:rPr lang="en-GB" b="1" dirty="0">
                <a:solidFill>
                  <a:srgbClr val="6600CC"/>
                </a:solidFill>
              </a:rPr>
              <a:t>There are four pieces to the mobile problem: the mobile user, the mobile </a:t>
            </a:r>
            <a:r>
              <a:rPr lang="en-GB" b="1" dirty="0" smtClean="0">
                <a:solidFill>
                  <a:srgbClr val="6600CC"/>
                </a:solidFill>
              </a:rPr>
              <a:t>device, the </a:t>
            </a:r>
            <a:r>
              <a:rPr lang="en-GB" b="1" dirty="0">
                <a:solidFill>
                  <a:srgbClr val="6600CC"/>
                </a:solidFill>
              </a:rPr>
              <a:t>mobile application, and the mobile network. </a:t>
            </a:r>
            <a:r>
              <a:rPr lang="en-GB" b="1" dirty="0">
                <a:solidFill>
                  <a:srgbClr val="336600"/>
                </a:solidFill>
              </a:rPr>
              <a:t>We will distinguish </a:t>
            </a:r>
            <a:r>
              <a:rPr lang="en-GB" b="1" dirty="0" smtClean="0">
                <a:solidFill>
                  <a:srgbClr val="336600"/>
                </a:solidFill>
              </a:rPr>
              <a:t>the mobile </a:t>
            </a:r>
            <a:r>
              <a:rPr lang="en-GB" b="1" dirty="0">
                <a:solidFill>
                  <a:srgbClr val="336600"/>
                </a:solidFill>
              </a:rPr>
              <a:t>user from the stationary user by what we will call the mobile </a:t>
            </a:r>
            <a:r>
              <a:rPr lang="en-GB" b="1" dirty="0" smtClean="0">
                <a:solidFill>
                  <a:srgbClr val="336600"/>
                </a:solidFill>
              </a:rPr>
              <a:t>condition</a:t>
            </a:r>
            <a:r>
              <a:rPr lang="en-GB" b="1" dirty="0">
                <a:solidFill>
                  <a:srgbClr val="336600"/>
                </a:solidFill>
              </a:rPr>
              <a:t> </a:t>
            </a:r>
            <a:r>
              <a:rPr lang="en-GB" b="1" dirty="0" smtClean="0">
                <a:solidFill>
                  <a:srgbClr val="336600"/>
                </a:solidFill>
              </a:rPr>
              <a:t>The </a:t>
            </a:r>
            <a:r>
              <a:rPr lang="en-GB" b="1" dirty="0">
                <a:solidFill>
                  <a:srgbClr val="336600"/>
                </a:solidFill>
              </a:rPr>
              <a:t>set of properties that distinguishes the mobile user from the user of a typical, </a:t>
            </a:r>
            <a:r>
              <a:rPr lang="en-GB" b="1" dirty="0" smtClean="0">
                <a:solidFill>
                  <a:srgbClr val="336600"/>
                </a:solidFill>
              </a:rPr>
              <a:t>stationary</a:t>
            </a:r>
            <a:r>
              <a:rPr lang="en-GB" b="1" dirty="0">
                <a:solidFill>
                  <a:srgbClr val="336600"/>
                </a:solidFill>
              </a:rPr>
              <a:t> </a:t>
            </a:r>
            <a:r>
              <a:rPr lang="en-GB" b="1" dirty="0" smtClean="0">
                <a:solidFill>
                  <a:srgbClr val="336600"/>
                </a:solidFill>
              </a:rPr>
              <a:t>computing </a:t>
            </a:r>
            <a:r>
              <a:rPr lang="en-GB" b="1" dirty="0">
                <a:solidFill>
                  <a:srgbClr val="336600"/>
                </a:solidFill>
              </a:rPr>
              <a:t>system</a:t>
            </a:r>
            <a:r>
              <a:rPr lang="en-GB" b="1" dirty="0">
                <a:solidFill>
                  <a:srgbClr val="6600CC"/>
                </a:solidFill>
              </a:rPr>
              <a:t>. </a:t>
            </a:r>
            <a:r>
              <a:rPr lang="en-GB" b="1" dirty="0">
                <a:solidFill>
                  <a:schemeClr val="accent2">
                    <a:lumMod val="50000"/>
                  </a:schemeClr>
                </a:solidFill>
              </a:rPr>
              <a:t>We will wrap the differences between typical </a:t>
            </a:r>
            <a:r>
              <a:rPr lang="en-GB" b="1" dirty="0" smtClean="0">
                <a:solidFill>
                  <a:schemeClr val="accent2">
                    <a:lumMod val="50000"/>
                  </a:schemeClr>
                </a:solidFill>
              </a:rPr>
              <a:t>devices, applications, and networks with mobile devices, applications, and networks into </a:t>
            </a:r>
            <a:r>
              <a:rPr lang="en-GB" b="1" dirty="0">
                <a:solidFill>
                  <a:schemeClr val="accent2">
                    <a:lumMod val="50000"/>
                  </a:schemeClr>
                </a:solidFill>
              </a:rPr>
              <a:t>a set of properties that we will call the </a:t>
            </a:r>
            <a:r>
              <a:rPr lang="en-GB" b="1" i="1" dirty="0">
                <a:solidFill>
                  <a:schemeClr val="accent2">
                    <a:lumMod val="50000"/>
                  </a:schemeClr>
                </a:solidFill>
              </a:rPr>
              <a:t>dimensions of mobility</a:t>
            </a:r>
            <a:r>
              <a:rPr lang="en-GB" b="1" dirty="0">
                <a:solidFill>
                  <a:schemeClr val="accent2">
                    <a:lumMod val="50000"/>
                  </a:schemeClr>
                </a:solidFill>
              </a:rPr>
              <a:t>: </a:t>
            </a:r>
            <a:r>
              <a:rPr lang="en-GB" b="1" i="1" dirty="0">
                <a:solidFill>
                  <a:schemeClr val="accent2">
                    <a:lumMod val="50000"/>
                  </a:schemeClr>
                </a:solidFill>
              </a:rPr>
              <a:t>the set of </a:t>
            </a:r>
            <a:r>
              <a:rPr lang="en-GB" b="1" i="1" dirty="0" smtClean="0">
                <a:solidFill>
                  <a:schemeClr val="accent2">
                    <a:lumMod val="50000"/>
                  </a:schemeClr>
                </a:solidFill>
              </a:rPr>
              <a:t>properties</a:t>
            </a:r>
            <a:r>
              <a:rPr lang="en-GB" b="1" dirty="0">
                <a:solidFill>
                  <a:schemeClr val="accent2">
                    <a:lumMod val="50000"/>
                  </a:schemeClr>
                </a:solidFill>
              </a:rPr>
              <a:t> </a:t>
            </a:r>
            <a:r>
              <a:rPr lang="en-GB" b="1" dirty="0" smtClean="0">
                <a:solidFill>
                  <a:schemeClr val="accent2">
                    <a:lumMod val="50000"/>
                  </a:schemeClr>
                </a:solidFill>
              </a:rPr>
              <a:t> </a:t>
            </a:r>
            <a:r>
              <a:rPr lang="en-GB" b="1" i="1" dirty="0" smtClean="0">
                <a:solidFill>
                  <a:schemeClr val="accent2">
                    <a:lumMod val="50000"/>
                  </a:schemeClr>
                </a:solidFill>
              </a:rPr>
              <a:t>that </a:t>
            </a:r>
            <a:r>
              <a:rPr lang="en-GB" b="1" i="1" dirty="0">
                <a:solidFill>
                  <a:schemeClr val="accent2">
                    <a:lumMod val="50000"/>
                  </a:schemeClr>
                </a:solidFill>
              </a:rPr>
              <a:t>distinguishes the mobile computing system from the stationary </a:t>
            </a:r>
            <a:r>
              <a:rPr lang="en-GB" b="1" i="1" dirty="0" smtClean="0">
                <a:solidFill>
                  <a:schemeClr val="accent2">
                    <a:lumMod val="50000"/>
                  </a:schemeClr>
                </a:solidFill>
              </a:rPr>
              <a:t>computing</a:t>
            </a:r>
            <a:r>
              <a:rPr lang="en-GB" b="1" dirty="0">
                <a:solidFill>
                  <a:schemeClr val="accent2">
                    <a:lumMod val="50000"/>
                  </a:schemeClr>
                </a:solidFill>
              </a:rPr>
              <a:t> </a:t>
            </a:r>
            <a:r>
              <a:rPr lang="en-GB" b="1" dirty="0" smtClean="0">
                <a:solidFill>
                  <a:schemeClr val="accent2">
                    <a:lumMod val="50000"/>
                  </a:schemeClr>
                </a:solidFill>
              </a:rPr>
              <a:t> </a:t>
            </a:r>
            <a:r>
              <a:rPr lang="en-GB" b="1" i="1" dirty="0" smtClean="0">
                <a:solidFill>
                  <a:schemeClr val="accent2">
                    <a:lumMod val="50000"/>
                  </a:schemeClr>
                </a:solidFill>
              </a:rPr>
              <a:t>system</a:t>
            </a:r>
            <a:r>
              <a:rPr lang="en-GB" dirty="0">
                <a:solidFill>
                  <a:schemeClr val="accent2">
                    <a:lumMod val="50000"/>
                  </a:schemeClr>
                </a:solidFill>
              </a:rPr>
              <a:t>.</a:t>
            </a:r>
          </a:p>
          <a:p>
            <a:pPr marL="0" indent="0" algn="just">
              <a:buNone/>
            </a:pPr>
            <a:endParaRPr lang="en-GB" b="1" i="1" dirty="0">
              <a:solidFill>
                <a:schemeClr val="accent2">
                  <a:lumMod val="7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7</a:t>
            </a:fld>
            <a:endParaRPr lang="en-GB"/>
          </a:p>
        </p:txBody>
      </p:sp>
    </p:spTree>
    <p:extLst>
      <p:ext uri="{BB962C8B-B14F-4D97-AF65-F5344CB8AC3E}">
        <p14:creationId xmlns:p14="http://schemas.microsoft.com/office/powerpoint/2010/main" val="151353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ADDED DIMENSIONS OF MOBILE COMPUTING</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r>
              <a:rPr lang="en-GB" b="1" dirty="0" smtClean="0">
                <a:solidFill>
                  <a:srgbClr val="003300"/>
                </a:solidFill>
              </a:rPr>
              <a:t>The </a:t>
            </a:r>
            <a:r>
              <a:rPr lang="en-GB" b="1" dirty="0">
                <a:solidFill>
                  <a:srgbClr val="003300"/>
                </a:solidFill>
              </a:rPr>
              <a:t>dimensions </a:t>
            </a:r>
            <a:r>
              <a:rPr lang="en-GB" b="1" dirty="0" smtClean="0">
                <a:solidFill>
                  <a:srgbClr val="003300"/>
                </a:solidFill>
              </a:rPr>
              <a:t>of  mobility </a:t>
            </a:r>
            <a:r>
              <a:rPr lang="en-GB" b="1" dirty="0">
                <a:solidFill>
                  <a:srgbClr val="003300"/>
                </a:solidFill>
              </a:rPr>
              <a:t>(Figure 1.3) are as </a:t>
            </a:r>
            <a:r>
              <a:rPr lang="en-GB" b="1" dirty="0" smtClean="0">
                <a:solidFill>
                  <a:srgbClr val="003300"/>
                </a:solidFill>
              </a:rPr>
              <a:t>follows: </a:t>
            </a:r>
          </a:p>
          <a:p>
            <a:pPr marL="0" indent="0">
              <a:buNone/>
            </a:pPr>
            <a:r>
              <a:rPr lang="en-GB" dirty="0" smtClean="0"/>
              <a:t> </a:t>
            </a:r>
            <a:r>
              <a:rPr lang="en-GB" b="1" dirty="0" smtClean="0">
                <a:solidFill>
                  <a:schemeClr val="tx2">
                    <a:lumMod val="50000"/>
                  </a:schemeClr>
                </a:solidFill>
              </a:rPr>
              <a:t>1.  location awareness,</a:t>
            </a:r>
          </a:p>
          <a:p>
            <a:pPr marL="0" indent="0">
              <a:buNone/>
            </a:pPr>
            <a:r>
              <a:rPr lang="en-GB" b="1" dirty="0" smtClean="0">
                <a:solidFill>
                  <a:schemeClr val="tx2">
                    <a:lumMod val="50000"/>
                  </a:schemeClr>
                </a:solidFill>
              </a:rPr>
              <a:t>2</a:t>
            </a:r>
            <a:r>
              <a:rPr lang="en-GB" b="1" dirty="0">
                <a:solidFill>
                  <a:schemeClr val="tx2">
                    <a:lumMod val="50000"/>
                  </a:schemeClr>
                </a:solidFill>
              </a:rPr>
              <a:t>. network connectivity quality of service (QOS),</a:t>
            </a:r>
          </a:p>
          <a:p>
            <a:pPr marL="0" indent="0">
              <a:buNone/>
            </a:pPr>
            <a:r>
              <a:rPr lang="en-GB" b="1" dirty="0" smtClean="0">
                <a:solidFill>
                  <a:schemeClr val="tx2">
                    <a:lumMod val="50000"/>
                  </a:schemeClr>
                </a:solidFill>
              </a:rPr>
              <a:t> 3</a:t>
            </a:r>
            <a:r>
              <a:rPr lang="en-GB" b="1" dirty="0">
                <a:solidFill>
                  <a:schemeClr val="tx2">
                    <a:lumMod val="50000"/>
                  </a:schemeClr>
                </a:solidFill>
              </a:rPr>
              <a:t>. limited device capabilities (particularly storage and CPU),</a:t>
            </a:r>
          </a:p>
          <a:p>
            <a:pPr marL="0" indent="0">
              <a:buNone/>
            </a:pPr>
            <a:r>
              <a:rPr lang="en-GB" b="1" dirty="0" smtClean="0">
                <a:solidFill>
                  <a:schemeClr val="tx2">
                    <a:lumMod val="50000"/>
                  </a:schemeClr>
                </a:solidFill>
              </a:rPr>
              <a:t>  4</a:t>
            </a:r>
            <a:r>
              <a:rPr lang="en-GB" b="1" dirty="0">
                <a:solidFill>
                  <a:schemeClr val="tx2">
                    <a:lumMod val="50000"/>
                  </a:schemeClr>
                </a:solidFill>
              </a:rPr>
              <a:t>. limited power </a:t>
            </a:r>
            <a:r>
              <a:rPr lang="en-GB" b="1" dirty="0" smtClean="0">
                <a:solidFill>
                  <a:schemeClr val="tx2">
                    <a:lumMod val="50000"/>
                  </a:schemeClr>
                </a:solidFill>
              </a:rPr>
              <a:t>supply,</a:t>
            </a:r>
          </a:p>
          <a:p>
            <a:pPr marL="0" indent="0">
              <a:buNone/>
            </a:pPr>
            <a:r>
              <a:rPr lang="en-GB" b="1" dirty="0">
                <a:solidFill>
                  <a:schemeClr val="tx2">
                    <a:lumMod val="50000"/>
                  </a:schemeClr>
                </a:solidFill>
              </a:rPr>
              <a:t> </a:t>
            </a:r>
            <a:r>
              <a:rPr lang="en-GB" b="1" dirty="0" smtClean="0">
                <a:solidFill>
                  <a:schemeClr val="tx2">
                    <a:lumMod val="50000"/>
                  </a:schemeClr>
                </a:solidFill>
              </a:rPr>
              <a:t> 5</a:t>
            </a:r>
            <a:r>
              <a:rPr lang="en-GB" b="1" dirty="0">
                <a:solidFill>
                  <a:schemeClr val="tx2">
                    <a:lumMod val="50000"/>
                  </a:schemeClr>
                </a:solidFill>
              </a:rPr>
              <a:t>. support for a wide variety of user interfaces,</a:t>
            </a:r>
          </a:p>
          <a:p>
            <a:pPr marL="0" indent="0">
              <a:buNone/>
            </a:pPr>
            <a:r>
              <a:rPr lang="en-GB" b="1" dirty="0" smtClean="0">
                <a:solidFill>
                  <a:schemeClr val="tx2">
                    <a:lumMod val="50000"/>
                  </a:schemeClr>
                </a:solidFill>
              </a:rPr>
              <a:t>  6</a:t>
            </a:r>
            <a:r>
              <a:rPr lang="en-GB" b="1" dirty="0">
                <a:solidFill>
                  <a:schemeClr val="tx2">
                    <a:lumMod val="50000"/>
                  </a:schemeClr>
                </a:solidFill>
              </a:rPr>
              <a:t>. platform proliferation, and</a:t>
            </a:r>
          </a:p>
          <a:p>
            <a:pPr marL="0" indent="0">
              <a:buNone/>
            </a:pPr>
            <a:r>
              <a:rPr lang="en-GB" b="1" dirty="0" smtClean="0">
                <a:solidFill>
                  <a:schemeClr val="tx2">
                    <a:lumMod val="50000"/>
                  </a:schemeClr>
                </a:solidFill>
              </a:rPr>
              <a:t>  7</a:t>
            </a:r>
            <a:r>
              <a:rPr lang="en-GB" b="1" dirty="0">
                <a:solidFill>
                  <a:schemeClr val="tx2">
                    <a:lumMod val="50000"/>
                  </a:schemeClr>
                </a:solidFill>
              </a:rPr>
              <a:t>. active transactions</a:t>
            </a:r>
            <a:endParaRPr lang="en-GB" b="1" i="1"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8</a:t>
            </a:fld>
            <a:endParaRPr lang="en-GB"/>
          </a:p>
        </p:txBody>
      </p:sp>
    </p:spTree>
    <p:extLst>
      <p:ext uri="{BB962C8B-B14F-4D97-AF65-F5344CB8AC3E}">
        <p14:creationId xmlns:p14="http://schemas.microsoft.com/office/powerpoint/2010/main" val="3024466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GB" sz="3600" b="1" i="1" dirty="0">
                <a:solidFill>
                  <a:srgbClr val="C00000"/>
                </a:solidFill>
              </a:rPr>
              <a:t>ADDED DIMENSIONS OF MOBILE COMPUTING</a:t>
            </a:r>
          </a:p>
        </p:txBody>
      </p:sp>
      <p:sp>
        <p:nvSpPr>
          <p:cNvPr id="3" name="Content Placeholder 2"/>
          <p:cNvSpPr>
            <a:spLocks noGrp="1"/>
          </p:cNvSpPr>
          <p:nvPr>
            <p:ph idx="1"/>
          </p:nvPr>
        </p:nvSpPr>
        <p:spPr>
          <a:xfrm>
            <a:off x="152400" y="609600"/>
            <a:ext cx="8686800" cy="5867400"/>
          </a:xfrm>
        </p:spPr>
        <p:txBody>
          <a:bodyPr>
            <a:normAutofit/>
          </a:bodyPr>
          <a:lstStyle/>
          <a:p>
            <a:pPr marL="0" indent="0">
              <a:buNone/>
            </a:pPr>
            <a:r>
              <a:rPr lang="en-GB" dirty="0" smtClean="0"/>
              <a:t>   </a:t>
            </a:r>
            <a:endParaRPr lang="en-GB" b="1" i="1" dirty="0">
              <a:solidFill>
                <a:schemeClr val="tx2">
                  <a:lumMod val="50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t>9</a:t>
            </a:fld>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914400"/>
            <a:ext cx="8229600" cy="4953000"/>
          </a:xfrm>
          <a:prstGeom prst="rect">
            <a:avLst/>
          </a:prstGeom>
        </p:spPr>
      </p:pic>
    </p:spTree>
    <p:extLst>
      <p:ext uri="{BB962C8B-B14F-4D97-AF65-F5344CB8AC3E}">
        <p14:creationId xmlns:p14="http://schemas.microsoft.com/office/powerpoint/2010/main" val="33915516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2205</Words>
  <Application>Microsoft Office PowerPoint</Application>
  <PresentationFormat>On-screen Show (4:3)</PresentationFormat>
  <Paragraphs>101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MOBILE COMPUTING PRINCIPLES</vt:lpstr>
      <vt:lpstr>Introduction to Mobile Computing</vt:lpstr>
      <vt:lpstr>Introduction</vt:lpstr>
      <vt:lpstr>Introduction</vt:lpstr>
      <vt:lpstr>Introduction</vt:lpstr>
      <vt:lpstr>Wireless Mobile</vt:lpstr>
      <vt:lpstr>Wireless Mobile</vt:lpstr>
      <vt:lpstr>ADDED DIMENSIONS OF MOBILE COMPUTING</vt:lpstr>
      <vt:lpstr>ADDED DIMENSIONS OF MOBILE COMPUTING</vt:lpstr>
      <vt:lpstr> Location </vt:lpstr>
      <vt:lpstr> Location </vt:lpstr>
      <vt:lpstr> Location </vt:lpstr>
      <vt:lpstr> Location </vt:lpstr>
      <vt:lpstr>Quality of Service</vt:lpstr>
      <vt:lpstr>Quality of Service</vt:lpstr>
      <vt:lpstr>Limited Device Storage and CPU</vt:lpstr>
      <vt:lpstr>Limited Device Storage and CPU</vt:lpstr>
      <vt:lpstr>Limited Power Supply</vt:lpstr>
      <vt:lpstr>Extra DIMENSIONS OF MOBILE COMPUTING</vt:lpstr>
      <vt:lpstr>ARCHITECTURE OF MOBILE SOFTWARE APPLICATIONS</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 PRINCIPLES</dc:title>
  <dc:creator>DR.Ahmed Saker 2O11</dc:creator>
  <cp:lastModifiedBy>DR.Ahmed Saker 2O11</cp:lastModifiedBy>
  <cp:revision>1</cp:revision>
  <dcterms:created xsi:type="dcterms:W3CDTF">2020-11-28T07:42:21Z</dcterms:created>
  <dcterms:modified xsi:type="dcterms:W3CDTF">2020-12-05T09:58:09Z</dcterms:modified>
</cp:coreProperties>
</file>