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1"/>
  </p:notesMasterIdLst>
  <p:sldIdLst>
    <p:sldId id="292" r:id="rId3"/>
    <p:sldId id="283" r:id="rId4"/>
    <p:sldId id="288" r:id="rId5"/>
    <p:sldId id="260" r:id="rId6"/>
    <p:sldId id="261" r:id="rId7"/>
    <p:sldId id="262" r:id="rId8"/>
    <p:sldId id="263" r:id="rId9"/>
    <p:sldId id="264" r:id="rId10"/>
    <p:sldId id="265" r:id="rId11"/>
    <p:sldId id="266" r:id="rId12"/>
    <p:sldId id="267" r:id="rId13"/>
    <p:sldId id="268" r:id="rId14"/>
    <p:sldId id="269" r:id="rId15"/>
    <p:sldId id="289" r:id="rId16"/>
    <p:sldId id="290" r:id="rId17"/>
    <p:sldId id="291" r:id="rId18"/>
    <p:sldId id="271" r:id="rId19"/>
    <p:sldId id="272"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31" y="12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AF8C3-EEF9-5DB3-D2EF-D460C29303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B9B467-967A-A6E0-31B2-954EE6499A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5D1084-DEE7-D5CF-51AF-EA8ED4005A7F}"/>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5" name="Footer Placeholder 4">
            <a:extLst>
              <a:ext uri="{FF2B5EF4-FFF2-40B4-BE49-F238E27FC236}">
                <a16:creationId xmlns:a16="http://schemas.microsoft.com/office/drawing/2014/main" id="{84B1CA3E-C1A7-DF52-B135-2DAF8697C9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DCED9C-C348-D008-08F8-5C639A60BFA6}"/>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1619697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C3640-2F64-2678-6C16-E101C37293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B75458-C8DA-9F3F-A376-0F37211630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C05D30-7253-48D7-4A94-C7695D56725A}"/>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5" name="Footer Placeholder 4">
            <a:extLst>
              <a:ext uri="{FF2B5EF4-FFF2-40B4-BE49-F238E27FC236}">
                <a16:creationId xmlns:a16="http://schemas.microsoft.com/office/drawing/2014/main" id="{B6A63488-6254-0CE0-0401-E80BA01D4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4A3A94-E512-37AC-D7AF-09EF2084D13D}"/>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339500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50A84-C68A-2C4B-82B5-2210302B74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31812D-1E93-5F64-A364-AF2EF4ACF9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AC1AA7-8104-1C00-901E-B88CA053BCE3}"/>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5" name="Footer Placeholder 4">
            <a:extLst>
              <a:ext uri="{FF2B5EF4-FFF2-40B4-BE49-F238E27FC236}">
                <a16:creationId xmlns:a16="http://schemas.microsoft.com/office/drawing/2014/main" id="{BDEE2345-F07B-1851-4DAC-6BCEDE6315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774302-F69B-C471-A17A-51328196A6FB}"/>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3137609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82926-F420-177C-4330-62E86DA6C6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5D959F-3835-EA38-1EE1-FD213E495C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9406BA-AEA3-3C11-2029-985270C510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12D366-3316-D76F-9BA9-D08129AD9A2A}"/>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6" name="Footer Placeholder 5">
            <a:extLst>
              <a:ext uri="{FF2B5EF4-FFF2-40B4-BE49-F238E27FC236}">
                <a16:creationId xmlns:a16="http://schemas.microsoft.com/office/drawing/2014/main" id="{BC1914A6-1263-6FE6-B180-56A1D813E1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B693F5-6CFA-E633-310A-E220406F53FA}"/>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2512219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886D8-EA42-8E91-9397-C2691E51B7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EC62AA-C278-24E1-97C8-4ECCCE7088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E89B62-E59B-FA33-B90A-B7D0489868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2A51BB-BFA0-D22F-5ED9-F2F0E488E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E4B19A-B935-BE29-42AA-FA680E2D6A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828D56-5360-D1B3-70CE-F9E264419561}"/>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8" name="Footer Placeholder 7">
            <a:extLst>
              <a:ext uri="{FF2B5EF4-FFF2-40B4-BE49-F238E27FC236}">
                <a16:creationId xmlns:a16="http://schemas.microsoft.com/office/drawing/2014/main" id="{8D235489-5553-72FB-4CEF-40F92F7F1F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174A42-89C4-78AD-974B-E27E9BA4D47B}"/>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750753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70143-F60E-1E68-9DA2-7A604F38A8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0F6F35-2251-968E-4DFC-AAD31ACC6FC7}"/>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4" name="Footer Placeholder 3">
            <a:extLst>
              <a:ext uri="{FF2B5EF4-FFF2-40B4-BE49-F238E27FC236}">
                <a16:creationId xmlns:a16="http://schemas.microsoft.com/office/drawing/2014/main" id="{203EB934-A6CD-3E92-B124-6FC563276E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478B83-98A3-ABBA-503F-09AF91F3B67E}"/>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3297290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17C140-0E74-086A-B6DE-646BF2C78737}"/>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3" name="Footer Placeholder 2">
            <a:extLst>
              <a:ext uri="{FF2B5EF4-FFF2-40B4-BE49-F238E27FC236}">
                <a16:creationId xmlns:a16="http://schemas.microsoft.com/office/drawing/2014/main" id="{C92E0764-EDF2-E248-8774-2F1413D190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5EA01D-90A0-7F7B-94A2-6B950B36D4A8}"/>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4131183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F2FBA-E4D9-D888-3966-56BFB7C402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C68F58-FBA3-A475-A1E3-ACB0787DAA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D68CBC-43FB-8646-66A9-B363EE1A47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93E3BB-1398-CBC4-BF3C-432F6BE328F7}"/>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6" name="Footer Placeholder 5">
            <a:extLst>
              <a:ext uri="{FF2B5EF4-FFF2-40B4-BE49-F238E27FC236}">
                <a16:creationId xmlns:a16="http://schemas.microsoft.com/office/drawing/2014/main" id="{6503ED77-D153-DABA-BA2A-631DC9AFB4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0F3C99-72EF-35BF-D423-533556FC59CC}"/>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39197042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ECA9B-6BDC-15D9-D444-BBCD5DCF2F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D75EA3-D62D-E935-B05F-EA90D8EAE4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7DEB9E-1928-D695-79FF-01F6076524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CC9050-D753-5FAF-B1AF-52CC34DAE51D}"/>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6" name="Footer Placeholder 5">
            <a:extLst>
              <a:ext uri="{FF2B5EF4-FFF2-40B4-BE49-F238E27FC236}">
                <a16:creationId xmlns:a16="http://schemas.microsoft.com/office/drawing/2014/main" id="{DCD57D52-7117-7245-C7DB-224CEBACB0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749B7A-3F0E-BFEC-B194-02D4B78B773E}"/>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179708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845F-B437-1F10-FD91-68C323DAC1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C4953E-78FC-B7A9-13AC-EB95F8E8C1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67333B-E704-8607-01B4-5C98AF859D75}"/>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5" name="Footer Placeholder 4">
            <a:extLst>
              <a:ext uri="{FF2B5EF4-FFF2-40B4-BE49-F238E27FC236}">
                <a16:creationId xmlns:a16="http://schemas.microsoft.com/office/drawing/2014/main" id="{7D2280AE-C29B-9FEE-855C-28FB2603D9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AB1148-BB17-10CD-82AC-DAD4980D035B}"/>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2814957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F690E3-89DB-7D48-8A37-CB6D0C216F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BEB824-DD22-2AEB-DABD-5BBA812967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4538CB-915B-5B79-C963-62B24DF9800D}"/>
              </a:ext>
            </a:extLst>
          </p:cNvPr>
          <p:cNvSpPr>
            <a:spLocks noGrp="1"/>
          </p:cNvSpPr>
          <p:nvPr>
            <p:ph type="dt" sz="half" idx="10"/>
          </p:nvPr>
        </p:nvSpPr>
        <p:spPr/>
        <p:txBody>
          <a:bodyPr/>
          <a:lstStyle/>
          <a:p>
            <a:fld id="{22CBB4CA-B959-4CF1-BAA8-14289BF22136}" type="datetimeFigureOut">
              <a:rPr lang="en-US" smtClean="0"/>
              <a:t>11/5/2022</a:t>
            </a:fld>
            <a:endParaRPr lang="en-US"/>
          </a:p>
        </p:txBody>
      </p:sp>
      <p:sp>
        <p:nvSpPr>
          <p:cNvPr id="5" name="Footer Placeholder 4">
            <a:extLst>
              <a:ext uri="{FF2B5EF4-FFF2-40B4-BE49-F238E27FC236}">
                <a16:creationId xmlns:a16="http://schemas.microsoft.com/office/drawing/2014/main" id="{86021C07-2A57-24AE-8AA6-0E6963FEB3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BAA73-D3A0-40D1-816C-C8E093C87B54}"/>
              </a:ext>
            </a:extLst>
          </p:cNvPr>
          <p:cNvSpPr>
            <a:spLocks noGrp="1"/>
          </p:cNvSpPr>
          <p:nvPr>
            <p:ph type="sldNum" sz="quarter" idx="12"/>
          </p:nvPr>
        </p:nvSpPr>
        <p:spPr/>
        <p:txBody>
          <a:bodyPr/>
          <a:lstStyle/>
          <a:p>
            <a:fld id="{20D17F10-3F58-45C9-A374-D69619C93388}" type="slidenum">
              <a:rPr lang="en-US" smtClean="0"/>
              <a:t>‹#›</a:t>
            </a:fld>
            <a:endParaRPr lang="en-US"/>
          </a:p>
        </p:txBody>
      </p:sp>
    </p:spTree>
    <p:extLst>
      <p:ext uri="{BB962C8B-B14F-4D97-AF65-F5344CB8AC3E}">
        <p14:creationId xmlns:p14="http://schemas.microsoft.com/office/powerpoint/2010/main" val="4203074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B8DFAB-8562-A4DE-EB5F-FF236BBDE4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B8BD5F-6F17-289E-A37F-37E1522228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1553F0-FB4F-F0BF-8605-5D164ED823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BB4CA-B959-4CF1-BAA8-14289BF22136}" type="datetimeFigureOut">
              <a:rPr lang="en-US" smtClean="0"/>
              <a:t>11/5/2022</a:t>
            </a:fld>
            <a:endParaRPr lang="en-US"/>
          </a:p>
        </p:txBody>
      </p:sp>
      <p:sp>
        <p:nvSpPr>
          <p:cNvPr id="5" name="Footer Placeholder 4">
            <a:extLst>
              <a:ext uri="{FF2B5EF4-FFF2-40B4-BE49-F238E27FC236}">
                <a16:creationId xmlns:a16="http://schemas.microsoft.com/office/drawing/2014/main" id="{E5AE904B-5998-B8AD-F06A-8BF307C721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8ADACA-4316-22EF-6226-8E78412FC3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17F10-3F58-45C9-A374-D69619C93388}" type="slidenum">
              <a:rPr lang="en-US" smtClean="0"/>
              <a:t>‹#›</a:t>
            </a:fld>
            <a:endParaRPr lang="en-US"/>
          </a:p>
        </p:txBody>
      </p:sp>
    </p:spTree>
    <p:extLst>
      <p:ext uri="{BB962C8B-B14F-4D97-AF65-F5344CB8AC3E}">
        <p14:creationId xmlns:p14="http://schemas.microsoft.com/office/powerpoint/2010/main" val="1306111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1C13E-4091-C72E-291A-089B36649D5A}"/>
              </a:ext>
            </a:extLst>
          </p:cNvPr>
          <p:cNvSpPr>
            <a:spLocks noGrp="1"/>
          </p:cNvSpPr>
          <p:nvPr>
            <p:ph type="ctrTitle"/>
          </p:nvPr>
        </p:nvSpPr>
        <p:spPr>
          <a:xfrm>
            <a:off x="1828801" y="1036003"/>
            <a:ext cx="8838742" cy="1755167"/>
          </a:xfrm>
        </p:spPr>
        <p:txBody>
          <a:bodyPr>
            <a:normAutofit/>
          </a:bodyPr>
          <a:lstStyle/>
          <a:p>
            <a:r>
              <a:rPr lang="en-US" b="1" dirty="0"/>
              <a:t>Enterprise Information  Management</a:t>
            </a:r>
          </a:p>
        </p:txBody>
      </p:sp>
      <p:sp>
        <p:nvSpPr>
          <p:cNvPr id="3" name="Subtitle 2">
            <a:extLst>
              <a:ext uri="{FF2B5EF4-FFF2-40B4-BE49-F238E27FC236}">
                <a16:creationId xmlns:a16="http://schemas.microsoft.com/office/drawing/2014/main" id="{BF76F092-3CAE-2756-4211-31F2C6CF9494}"/>
              </a:ext>
            </a:extLst>
          </p:cNvPr>
          <p:cNvSpPr>
            <a:spLocks noGrp="1"/>
          </p:cNvSpPr>
          <p:nvPr>
            <p:ph type="subTitle" idx="1"/>
          </p:nvPr>
        </p:nvSpPr>
        <p:spPr>
          <a:xfrm>
            <a:off x="3901200" y="5499704"/>
            <a:ext cx="4389600" cy="516362"/>
          </a:xfrm>
        </p:spPr>
        <p:txBody>
          <a:bodyPr/>
          <a:lstStyle/>
          <a:p>
            <a:r>
              <a:rPr lang="en-US" i="1" dirty="0">
                <a:solidFill>
                  <a:schemeClr val="accent6">
                    <a:lumMod val="75000"/>
                  </a:schemeClr>
                </a:solidFill>
              </a:rPr>
              <a:t>Dr. Wurood Albayati</a:t>
            </a:r>
          </a:p>
        </p:txBody>
      </p:sp>
      <p:sp>
        <p:nvSpPr>
          <p:cNvPr id="4" name="Subtitle 2">
            <a:extLst>
              <a:ext uri="{FF2B5EF4-FFF2-40B4-BE49-F238E27FC236}">
                <a16:creationId xmlns:a16="http://schemas.microsoft.com/office/drawing/2014/main" id="{F97F4DCE-18C9-3952-4B6B-2FBFA815A845}"/>
              </a:ext>
            </a:extLst>
          </p:cNvPr>
          <p:cNvSpPr txBox="1">
            <a:spLocks/>
          </p:cNvSpPr>
          <p:nvPr/>
        </p:nvSpPr>
        <p:spPr>
          <a:xfrm>
            <a:off x="3968759" y="3887256"/>
            <a:ext cx="4389600" cy="5163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b="1" dirty="0">
                <a:solidFill>
                  <a:srgbClr val="4472C4">
                    <a:lumMod val="75000"/>
                  </a:srgbClr>
                </a:solidFill>
                <a:latin typeface="Calibri" panose="020F0502020204030204"/>
              </a:rPr>
              <a:t>Fourth </a:t>
            </a:r>
            <a:r>
              <a:rPr kumimoji="0" lang="en-US" sz="24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 Lecture</a:t>
            </a:r>
          </a:p>
        </p:txBody>
      </p:sp>
      <p:pic>
        <p:nvPicPr>
          <p:cNvPr id="6" name="Picture 5">
            <a:extLst>
              <a:ext uri="{FF2B5EF4-FFF2-40B4-BE49-F238E27FC236}">
                <a16:creationId xmlns:a16="http://schemas.microsoft.com/office/drawing/2014/main" id="{ED8E698C-7524-7394-15F3-C35E3E08C6F3}"/>
              </a:ext>
            </a:extLst>
          </p:cNvPr>
          <p:cNvPicPr>
            <a:picLocks noChangeAspect="1"/>
          </p:cNvPicPr>
          <p:nvPr/>
        </p:nvPicPr>
        <p:blipFill>
          <a:blip r:embed="rId2"/>
          <a:stretch>
            <a:fillRect/>
          </a:stretch>
        </p:blipFill>
        <p:spPr>
          <a:xfrm>
            <a:off x="9758805" y="158474"/>
            <a:ext cx="2593451" cy="2254786"/>
          </a:xfrm>
          <a:prstGeom prst="ellipse">
            <a:avLst/>
          </a:prstGeom>
          <a:ln>
            <a:noFill/>
          </a:ln>
          <a:effectLst>
            <a:softEdge rad="112500"/>
          </a:effectLst>
        </p:spPr>
      </p:pic>
      <p:pic>
        <p:nvPicPr>
          <p:cNvPr id="8" name="Picture 7">
            <a:extLst>
              <a:ext uri="{FF2B5EF4-FFF2-40B4-BE49-F238E27FC236}">
                <a16:creationId xmlns:a16="http://schemas.microsoft.com/office/drawing/2014/main" id="{02891A79-57B1-C526-7C92-894BEADE17F5}"/>
              </a:ext>
            </a:extLst>
          </p:cNvPr>
          <p:cNvPicPr>
            <a:picLocks noChangeAspect="1"/>
          </p:cNvPicPr>
          <p:nvPr/>
        </p:nvPicPr>
        <p:blipFill rotWithShape="1">
          <a:blip r:embed="rId3"/>
          <a:srcRect l="8028"/>
          <a:stretch/>
        </p:blipFill>
        <p:spPr>
          <a:xfrm>
            <a:off x="0" y="158474"/>
            <a:ext cx="2363960" cy="2254787"/>
          </a:xfrm>
          <a:prstGeom prst="ellipse">
            <a:avLst/>
          </a:prstGeom>
          <a:ln>
            <a:noFill/>
          </a:ln>
          <a:effectLst>
            <a:softEdge rad="112500"/>
          </a:effectLst>
        </p:spPr>
      </p:pic>
    </p:spTree>
    <p:extLst>
      <p:ext uri="{BB962C8B-B14F-4D97-AF65-F5344CB8AC3E}">
        <p14:creationId xmlns:p14="http://schemas.microsoft.com/office/powerpoint/2010/main" val="2749745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2"/>
          <p:cNvSpPr txBox="1">
            <a:spLocks noGrp="1"/>
          </p:cNvSpPr>
          <p:nvPr>
            <p:ph type="body" idx="1"/>
          </p:nvPr>
        </p:nvSpPr>
        <p:spPr>
          <a:xfrm>
            <a:off x="182880" y="217804"/>
            <a:ext cx="11788140" cy="644969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b="1" dirty="0"/>
              <a:t>Step 3: Document the process, we wish to automate.</a:t>
            </a:r>
            <a:endParaRPr b="1" dirty="0"/>
          </a:p>
          <a:p>
            <a:pPr marL="0" lvl="0" indent="0" algn="just" rtl="0">
              <a:lnSpc>
                <a:spcPct val="90000"/>
              </a:lnSpc>
              <a:spcBef>
                <a:spcPts val="1000"/>
              </a:spcBef>
              <a:spcAft>
                <a:spcPts val="0"/>
              </a:spcAft>
              <a:buClr>
                <a:schemeClr val="dk1"/>
              </a:buClr>
              <a:buSzPts val="2600"/>
              <a:buNone/>
            </a:pPr>
            <a:r>
              <a:rPr lang="en-US" sz="2600" dirty="0"/>
              <a:t>The present system includes </a:t>
            </a:r>
          </a:p>
          <a:p>
            <a:pPr marL="0" lvl="0" indent="0" algn="just" rtl="0">
              <a:lnSpc>
                <a:spcPct val="90000"/>
              </a:lnSpc>
              <a:spcBef>
                <a:spcPts val="1000"/>
              </a:spcBef>
              <a:spcAft>
                <a:spcPts val="0"/>
              </a:spcAft>
              <a:buClr>
                <a:schemeClr val="dk1"/>
              </a:buClr>
              <a:buSzPts val="2600"/>
              <a:buNone/>
            </a:pPr>
            <a:endParaRPr lang="en-US" sz="2600" dirty="0"/>
          </a:p>
          <a:p>
            <a:pPr lvl="0" indent="-457200" algn="just" rtl="0">
              <a:lnSpc>
                <a:spcPct val="90000"/>
              </a:lnSpc>
              <a:spcBef>
                <a:spcPts val="1000"/>
              </a:spcBef>
              <a:spcAft>
                <a:spcPts val="0"/>
              </a:spcAft>
              <a:buClr>
                <a:schemeClr val="dk1"/>
              </a:buClr>
              <a:buSzPts val="2600"/>
              <a:buFont typeface="Wingdings" panose="05000000000000000000" pitchFamily="2" charset="2"/>
              <a:buChar char="ü"/>
            </a:pPr>
            <a:r>
              <a:rPr lang="en-US" sz="2600" u="sng" dirty="0">
                <a:solidFill>
                  <a:srgbClr val="C00000"/>
                </a:solidFill>
              </a:rPr>
              <a:t>an attendance register –</a:t>
            </a:r>
            <a:r>
              <a:rPr lang="en-US" sz="2600" dirty="0"/>
              <a:t> Employees have to register their arrival  </a:t>
            </a:r>
          </a:p>
          <a:p>
            <a:pPr lvl="0" indent="-457200" algn="just" rtl="0">
              <a:lnSpc>
                <a:spcPct val="90000"/>
              </a:lnSpc>
              <a:spcBef>
                <a:spcPts val="1000"/>
              </a:spcBef>
              <a:spcAft>
                <a:spcPts val="0"/>
              </a:spcAft>
              <a:buClr>
                <a:schemeClr val="dk1"/>
              </a:buClr>
              <a:buSzPts val="2600"/>
              <a:buFont typeface="Wingdings" panose="05000000000000000000" pitchFamily="2" charset="2"/>
              <a:buChar char="ü"/>
            </a:pPr>
            <a:r>
              <a:rPr lang="en-US" sz="2600" u="sng" dirty="0">
                <a:solidFill>
                  <a:srgbClr val="C00000"/>
                </a:solidFill>
              </a:rPr>
              <a:t>a register at the security gate</a:t>
            </a:r>
            <a:r>
              <a:rPr lang="en-US" sz="2600" dirty="0"/>
              <a:t>. The register at the gate is </a:t>
            </a:r>
            <a:r>
              <a:rPr lang="en-US" sz="2600" i="1" u="sng" dirty="0"/>
              <a:t>maintained by security staff</a:t>
            </a:r>
            <a:r>
              <a:rPr lang="en-US" sz="2600" dirty="0"/>
              <a:t>, </a:t>
            </a:r>
            <a:r>
              <a:rPr lang="en-US" sz="2600" i="1" u="sng" dirty="0"/>
              <a:t>to mark when an employee has entered</a:t>
            </a:r>
            <a:r>
              <a:rPr lang="en-US" sz="2600" dirty="0"/>
              <a:t>. </a:t>
            </a:r>
            <a:endParaRPr lang="en-US" sz="2600" i="1" dirty="0"/>
          </a:p>
          <a:p>
            <a:pPr lvl="0" indent="-457200" algn="just" rtl="0">
              <a:lnSpc>
                <a:spcPct val="90000"/>
              </a:lnSpc>
              <a:spcBef>
                <a:spcPts val="1000"/>
              </a:spcBef>
              <a:spcAft>
                <a:spcPts val="0"/>
              </a:spcAft>
              <a:buClr>
                <a:schemeClr val="dk1"/>
              </a:buClr>
              <a:buSzPts val="2600"/>
              <a:buFont typeface="Wingdings" panose="05000000000000000000" pitchFamily="2" charset="2"/>
              <a:buChar char="ü"/>
            </a:pPr>
            <a:r>
              <a:rPr lang="en-US" sz="2600" dirty="0"/>
              <a:t>The company policy specifies that an employee coming late by </a:t>
            </a:r>
            <a:r>
              <a:rPr lang="en-US" sz="2600" b="1" dirty="0">
                <a:solidFill>
                  <a:srgbClr val="C00000"/>
                </a:solidFill>
              </a:rPr>
              <a:t>30 </a:t>
            </a:r>
            <a:r>
              <a:rPr lang="en-US" sz="2600" b="1" u="sng" dirty="0">
                <a:solidFill>
                  <a:srgbClr val="C00000"/>
                </a:solidFill>
              </a:rPr>
              <a:t>minutes </a:t>
            </a:r>
            <a:r>
              <a:rPr lang="en-US" sz="2600" u="sng" dirty="0"/>
              <a:t>for two days in a month</a:t>
            </a:r>
            <a:r>
              <a:rPr lang="en-US" sz="2600" dirty="0"/>
              <a:t> </a:t>
            </a:r>
            <a:r>
              <a:rPr lang="en-US" sz="2600" i="1" dirty="0">
                <a:solidFill>
                  <a:srgbClr val="C00000"/>
                </a:solidFill>
              </a:rPr>
              <a:t>shall have a ½ day salary deduction</a:t>
            </a:r>
            <a:r>
              <a:rPr lang="en-US" sz="2600" dirty="0"/>
              <a:t>. </a:t>
            </a:r>
          </a:p>
          <a:p>
            <a:pPr lvl="0" indent="-457200" algn="just" rtl="0">
              <a:lnSpc>
                <a:spcPct val="90000"/>
              </a:lnSpc>
              <a:spcBef>
                <a:spcPts val="1000"/>
              </a:spcBef>
              <a:spcAft>
                <a:spcPts val="0"/>
              </a:spcAft>
              <a:buClr>
                <a:schemeClr val="dk1"/>
              </a:buClr>
              <a:buSzPts val="2600"/>
              <a:buFont typeface="Wingdings" panose="05000000000000000000" pitchFamily="2" charset="2"/>
              <a:buChar char="ü"/>
            </a:pPr>
            <a:r>
              <a:rPr lang="en-US" sz="2600" dirty="0"/>
              <a:t>Salary preparation depend on these two registered  attended list , the calculation of salary depends on how many days  employee worked  ( minus any deduction)</a:t>
            </a:r>
          </a:p>
          <a:p>
            <a:pPr lvl="0" indent="-457200" algn="just" rtl="0">
              <a:lnSpc>
                <a:spcPct val="90000"/>
              </a:lnSpc>
              <a:spcBef>
                <a:spcPts val="1000"/>
              </a:spcBef>
              <a:spcAft>
                <a:spcPts val="0"/>
              </a:spcAft>
              <a:buClr>
                <a:schemeClr val="dk1"/>
              </a:buClr>
              <a:buSzPts val="2600"/>
              <a:buFont typeface="Wingdings" panose="05000000000000000000" pitchFamily="2" charset="2"/>
              <a:buChar char="ü"/>
            </a:pPr>
            <a:r>
              <a:rPr lang="en-US" sz="2600" dirty="0"/>
              <a:t>There is a delay in preparation of salary. Because of the time taken to arrive at the correct attendance registry.</a:t>
            </a:r>
          </a:p>
          <a:p>
            <a:pPr lvl="0" indent="-457200" algn="just" rtl="0">
              <a:lnSpc>
                <a:spcPct val="90000"/>
              </a:lnSpc>
              <a:spcBef>
                <a:spcPts val="1000"/>
              </a:spcBef>
              <a:spcAft>
                <a:spcPts val="0"/>
              </a:spcAft>
              <a:buClr>
                <a:schemeClr val="dk1"/>
              </a:buClr>
              <a:buSzPts val="2600"/>
              <a:buFont typeface="Wingdings" panose="05000000000000000000" pitchFamily="2" charset="2"/>
              <a:buChar char="ü"/>
            </a:pPr>
            <a:r>
              <a:rPr lang="en-US" sz="2600" dirty="0"/>
              <a:t>This issues lead to penal action against company by </a:t>
            </a:r>
            <a:r>
              <a:rPr lang="en-US" sz="2600" i="1" dirty="0">
                <a:solidFill>
                  <a:srgbClr val="00B050"/>
                </a:solidFill>
              </a:rPr>
              <a:t>labor department of the state</a:t>
            </a:r>
            <a:r>
              <a:rPr lang="en-US" sz="2600" dirty="0"/>
              <a:t>.</a:t>
            </a:r>
            <a:endParaRPr sz="2600"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3"/>
          <p:cNvSpPr txBox="1">
            <a:spLocks noGrp="1"/>
          </p:cNvSpPr>
          <p:nvPr>
            <p:ph type="body" idx="1"/>
          </p:nvPr>
        </p:nvSpPr>
        <p:spPr>
          <a:xfrm>
            <a:off x="237383" y="340527"/>
            <a:ext cx="12024360" cy="6609715"/>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US" b="1" dirty="0"/>
              <a:t>Step 4: Define the objectives/goals to be achieved implementing BPA</a:t>
            </a:r>
            <a:endParaRPr b="1" dirty="0"/>
          </a:p>
          <a:p>
            <a:pPr marL="0" lvl="0" indent="0" algn="l" rtl="0">
              <a:lnSpc>
                <a:spcPct val="90000"/>
              </a:lnSpc>
              <a:spcBef>
                <a:spcPts val="1000"/>
              </a:spcBef>
              <a:spcAft>
                <a:spcPts val="0"/>
              </a:spcAft>
              <a:buClr>
                <a:schemeClr val="dk1"/>
              </a:buClr>
              <a:buSzPct val="100000"/>
              <a:buNone/>
            </a:pPr>
            <a:r>
              <a:rPr lang="en-US" dirty="0">
                <a:solidFill>
                  <a:schemeClr val="accent1">
                    <a:lumMod val="75000"/>
                  </a:schemeClr>
                </a:solidFill>
              </a:rPr>
              <a:t>The objective for implementing BPA, being:</a:t>
            </a:r>
            <a:endParaRPr dirty="0">
              <a:solidFill>
                <a:schemeClr val="accent1">
                  <a:lumMod val="75000"/>
                </a:schemeClr>
              </a:solidFill>
            </a:endParaRPr>
          </a:p>
          <a:p>
            <a:pPr marL="685800" lvl="1" indent="-228600" algn="l" rtl="0">
              <a:lnSpc>
                <a:spcPct val="90000"/>
              </a:lnSpc>
              <a:spcBef>
                <a:spcPts val="500"/>
              </a:spcBef>
              <a:spcAft>
                <a:spcPts val="0"/>
              </a:spcAft>
              <a:buClr>
                <a:schemeClr val="dk1"/>
              </a:buClr>
              <a:buSzPct val="100000"/>
              <a:buChar char="•"/>
            </a:pPr>
            <a:r>
              <a:rPr lang="en-US" sz="2200" b="1" dirty="0">
                <a:solidFill>
                  <a:schemeClr val="accent1">
                    <a:lumMod val="75000"/>
                  </a:schemeClr>
                </a:solidFill>
              </a:rPr>
              <a:t>Correct recording of attendance.</a:t>
            </a:r>
            <a:endParaRPr sz="2200" b="1" dirty="0">
              <a:solidFill>
                <a:schemeClr val="accent1">
                  <a:lumMod val="75000"/>
                </a:schemeClr>
              </a:solidFill>
            </a:endParaRPr>
          </a:p>
          <a:p>
            <a:pPr marL="685800" lvl="1" indent="-228600" algn="l" rtl="0">
              <a:lnSpc>
                <a:spcPct val="90000"/>
              </a:lnSpc>
              <a:spcBef>
                <a:spcPts val="500"/>
              </a:spcBef>
              <a:spcAft>
                <a:spcPts val="0"/>
              </a:spcAft>
              <a:buClr>
                <a:schemeClr val="dk1"/>
              </a:buClr>
              <a:buSzPct val="100000"/>
              <a:buChar char="•"/>
            </a:pPr>
            <a:r>
              <a:rPr lang="en-US" sz="2200" b="1" dirty="0">
                <a:solidFill>
                  <a:schemeClr val="accent1">
                    <a:lumMod val="75000"/>
                  </a:schemeClr>
                </a:solidFill>
              </a:rPr>
              <a:t>Timely compilation of monthly attendance so that salary can be calculated and distributed on a timely basis.</a:t>
            </a:r>
            <a:endParaRPr sz="2200" b="1" dirty="0">
              <a:solidFill>
                <a:schemeClr val="accent1">
                  <a:lumMod val="75000"/>
                </a:schemeClr>
              </a:solidFill>
            </a:endParaRPr>
          </a:p>
          <a:p>
            <a:pPr marL="685800" lvl="1" indent="-228600" algn="l" rtl="0">
              <a:lnSpc>
                <a:spcPct val="90000"/>
              </a:lnSpc>
              <a:spcBef>
                <a:spcPts val="500"/>
              </a:spcBef>
              <a:spcAft>
                <a:spcPts val="0"/>
              </a:spcAft>
              <a:buClr>
                <a:schemeClr val="dk1"/>
              </a:buClr>
              <a:buSzPct val="100000"/>
              <a:buChar char="•"/>
            </a:pPr>
            <a:r>
              <a:rPr lang="en-US" sz="2200" b="1" dirty="0">
                <a:solidFill>
                  <a:schemeClr val="accent1">
                    <a:lumMod val="75000"/>
                  </a:schemeClr>
                </a:solidFill>
              </a:rPr>
              <a:t>To ensure compliance with states.</a:t>
            </a:r>
            <a:endParaRPr sz="2200" b="1" dirty="0">
              <a:solidFill>
                <a:schemeClr val="accent1">
                  <a:lumMod val="75000"/>
                </a:schemeClr>
              </a:solidFill>
            </a:endParaRPr>
          </a:p>
          <a:p>
            <a:pPr marL="228600" lvl="0" indent="-228600" algn="l" rtl="0">
              <a:lnSpc>
                <a:spcPct val="90000"/>
              </a:lnSpc>
              <a:spcBef>
                <a:spcPts val="1000"/>
              </a:spcBef>
              <a:spcAft>
                <a:spcPts val="0"/>
              </a:spcAft>
              <a:buClr>
                <a:schemeClr val="dk1"/>
              </a:buClr>
              <a:buSzPct val="100000"/>
              <a:buChar char="•"/>
            </a:pPr>
            <a:r>
              <a:rPr lang="en-US" b="1" dirty="0"/>
              <a:t>Step 5: Engage the business process consultant</a:t>
            </a:r>
            <a:endParaRPr b="1" dirty="0"/>
          </a:p>
          <a:p>
            <a:pPr marL="0" lvl="0" indent="0" algn="l" rtl="0">
              <a:lnSpc>
                <a:spcPct val="90000"/>
              </a:lnSpc>
              <a:spcBef>
                <a:spcPts val="1000"/>
              </a:spcBef>
              <a:spcAft>
                <a:spcPts val="0"/>
              </a:spcAft>
              <a:buClr>
                <a:schemeClr val="dk1"/>
              </a:buClr>
              <a:buSzPct val="100000"/>
              <a:buNone/>
            </a:pPr>
            <a:r>
              <a:rPr lang="en-US" sz="2200" dirty="0"/>
              <a:t>XYZ Limited a consultant of repute has been engaged for the same. The consultant has prior experience and also knowledge about entity's business.</a:t>
            </a:r>
          </a:p>
          <a:p>
            <a:pPr marL="0" lvl="0" indent="0" algn="l" rtl="0">
              <a:lnSpc>
                <a:spcPct val="90000"/>
              </a:lnSpc>
              <a:spcBef>
                <a:spcPts val="1000"/>
              </a:spcBef>
              <a:spcAft>
                <a:spcPts val="0"/>
              </a:spcAft>
              <a:buClr>
                <a:schemeClr val="dk1"/>
              </a:buClr>
              <a:buSzPct val="100000"/>
              <a:buNone/>
            </a:pPr>
            <a:endParaRPr sz="2200" dirty="0"/>
          </a:p>
          <a:p>
            <a:pPr marL="228600" lvl="0" indent="-228600" algn="l" rtl="0">
              <a:lnSpc>
                <a:spcPct val="90000"/>
              </a:lnSpc>
              <a:spcBef>
                <a:spcPts val="1000"/>
              </a:spcBef>
              <a:spcAft>
                <a:spcPts val="0"/>
              </a:spcAft>
              <a:buClr>
                <a:schemeClr val="dk1"/>
              </a:buClr>
              <a:buSzPct val="100000"/>
              <a:buChar char="•"/>
            </a:pPr>
            <a:r>
              <a:rPr lang="en-US" b="1" dirty="0"/>
              <a:t>Step 6: Calculate the </a:t>
            </a:r>
            <a:r>
              <a:rPr lang="en-US" b="1" dirty="0" err="1"/>
              <a:t>RoI</a:t>
            </a:r>
            <a:r>
              <a:rPr lang="en-US" b="1" dirty="0"/>
              <a:t> for project</a:t>
            </a:r>
            <a:endParaRPr b="1" dirty="0"/>
          </a:p>
          <a:p>
            <a:pPr marL="0" lvl="0" indent="0" algn="l" rtl="0">
              <a:lnSpc>
                <a:spcPct val="90000"/>
              </a:lnSpc>
              <a:spcBef>
                <a:spcPts val="1000"/>
              </a:spcBef>
              <a:spcAft>
                <a:spcPts val="0"/>
              </a:spcAft>
              <a:buClr>
                <a:schemeClr val="dk1"/>
              </a:buClr>
              <a:buSzPct val="100000"/>
              <a:buNone/>
            </a:pPr>
            <a:r>
              <a:rPr lang="en-US" sz="2600" dirty="0"/>
              <a:t>The BPA may provide </a:t>
            </a:r>
            <a:r>
              <a:rPr lang="en-US" sz="2600" b="1" i="1" dirty="0">
                <a:solidFill>
                  <a:srgbClr val="C00000"/>
                </a:solidFill>
              </a:rPr>
              <a:t>Tangible benefits in the form of reduced penalties </a:t>
            </a:r>
            <a:r>
              <a:rPr lang="en-US" sz="2600" dirty="0"/>
              <a:t>and intangible benefits which may include:</a:t>
            </a:r>
          </a:p>
          <a:p>
            <a:pPr marL="0" lvl="0" indent="0" algn="l" rtl="0">
              <a:lnSpc>
                <a:spcPct val="90000"/>
              </a:lnSpc>
              <a:spcBef>
                <a:spcPts val="1000"/>
              </a:spcBef>
              <a:spcAft>
                <a:spcPts val="0"/>
              </a:spcAft>
              <a:buClr>
                <a:schemeClr val="dk1"/>
              </a:buClr>
              <a:buSzPct val="100000"/>
              <a:buNone/>
            </a:pPr>
            <a:endParaRPr sz="2600" dirty="0"/>
          </a:p>
          <a:p>
            <a:pPr marL="2514600" lvl="5" indent="-228600">
              <a:buSzPct val="100000"/>
            </a:pPr>
            <a:r>
              <a:rPr lang="en-US" sz="2200" dirty="0"/>
              <a:t>Better employee motivation and morale,</a:t>
            </a:r>
            <a:endParaRPr sz="2200" dirty="0"/>
          </a:p>
          <a:p>
            <a:pPr marL="2514600" lvl="5" indent="-228600">
              <a:buSzPct val="100000"/>
            </a:pPr>
            <a:r>
              <a:rPr lang="en-US" sz="2200" dirty="0"/>
              <a:t>Reduced difference between employees,</a:t>
            </a:r>
            <a:endParaRPr sz="2200" dirty="0"/>
          </a:p>
          <a:p>
            <a:pPr marL="2514600" lvl="5" indent="-228600">
              <a:buSzPct val="100000"/>
            </a:pPr>
            <a:r>
              <a:rPr lang="en-US" sz="2200" dirty="0"/>
              <a:t>More focus on work rather than salary, and</a:t>
            </a:r>
            <a:endParaRPr sz="2200" dirty="0"/>
          </a:p>
          <a:p>
            <a:pPr marL="2514600" lvl="5" indent="-228600">
              <a:buSzPct val="100000"/>
            </a:pPr>
            <a:r>
              <a:rPr lang="en-US" sz="2200" dirty="0"/>
              <a:t>Improved productivity.</a:t>
            </a:r>
            <a:endParaRPr sz="2200" dirty="0"/>
          </a:p>
          <a:p>
            <a:pPr marL="0" lvl="0" indent="0" algn="l" rtl="0">
              <a:lnSpc>
                <a:spcPct val="90000"/>
              </a:lnSpc>
              <a:spcBef>
                <a:spcPts val="1000"/>
              </a:spcBef>
              <a:spcAft>
                <a:spcPts val="0"/>
              </a:spcAft>
              <a:buClr>
                <a:schemeClr val="dk1"/>
              </a:buClr>
              <a:buSzPct val="70000"/>
              <a:buNone/>
            </a:pPr>
            <a:endParaRPr sz="4000"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4"/>
          <p:cNvSpPr txBox="1">
            <a:spLocks noGrp="1"/>
          </p:cNvSpPr>
          <p:nvPr>
            <p:ph type="body" idx="1"/>
          </p:nvPr>
        </p:nvSpPr>
        <p:spPr>
          <a:xfrm>
            <a:off x="312420" y="297180"/>
            <a:ext cx="11658600" cy="587978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b="1" dirty="0"/>
              <a:t>Step 7: Developing the BPA</a:t>
            </a:r>
            <a:endParaRPr b="1" dirty="0"/>
          </a:p>
          <a:p>
            <a:pPr marL="0" lvl="0" indent="0" algn="l" rtl="0">
              <a:lnSpc>
                <a:spcPct val="90000"/>
              </a:lnSpc>
              <a:spcBef>
                <a:spcPts val="1000"/>
              </a:spcBef>
              <a:spcAft>
                <a:spcPts val="0"/>
              </a:spcAft>
              <a:buClr>
                <a:schemeClr val="dk1"/>
              </a:buClr>
              <a:buSzPts val="2800"/>
              <a:buNone/>
            </a:pPr>
            <a:r>
              <a:rPr lang="en-US" sz="2400" dirty="0">
                <a:solidFill>
                  <a:schemeClr val="accent1">
                    <a:lumMod val="50000"/>
                  </a:schemeClr>
                </a:solidFill>
              </a:rPr>
              <a:t>Implementing BPA includes would result in the following:</a:t>
            </a:r>
          </a:p>
          <a:p>
            <a:pPr marL="0" lvl="0" indent="0" algn="l" rtl="0">
              <a:lnSpc>
                <a:spcPct val="90000"/>
              </a:lnSpc>
              <a:spcBef>
                <a:spcPts val="1000"/>
              </a:spcBef>
              <a:spcAft>
                <a:spcPts val="0"/>
              </a:spcAft>
              <a:buClr>
                <a:schemeClr val="dk1"/>
              </a:buClr>
              <a:buSzPts val="2800"/>
              <a:buNone/>
            </a:pPr>
            <a:endParaRPr sz="2400" dirty="0">
              <a:solidFill>
                <a:schemeClr val="accent1">
                  <a:lumMod val="50000"/>
                </a:schemeClr>
              </a:solidFill>
            </a:endParaRPr>
          </a:p>
          <a:p>
            <a:pPr marL="228600" lvl="0" indent="-228600" algn="l" rtl="0">
              <a:lnSpc>
                <a:spcPct val="90000"/>
              </a:lnSpc>
              <a:spcBef>
                <a:spcPts val="1000"/>
              </a:spcBef>
              <a:spcAft>
                <a:spcPts val="0"/>
              </a:spcAft>
              <a:buClr>
                <a:schemeClr val="dk1"/>
              </a:buClr>
              <a:buSzPts val="2800"/>
              <a:buFont typeface="Noto Sans Symbols"/>
              <a:buChar char="⮚"/>
            </a:pPr>
            <a:r>
              <a:rPr lang="en-US" sz="2400" dirty="0">
                <a:solidFill>
                  <a:schemeClr val="accent2">
                    <a:lumMod val="75000"/>
                  </a:schemeClr>
                </a:solidFill>
              </a:rPr>
              <a:t>All employees would be given electronic identity cards.</a:t>
            </a:r>
            <a:endParaRPr sz="2400" dirty="0">
              <a:solidFill>
                <a:schemeClr val="accent2">
                  <a:lumMod val="75000"/>
                </a:schemeClr>
              </a:solidFill>
            </a:endParaRPr>
          </a:p>
          <a:p>
            <a:pPr marL="228600" lvl="0" indent="-228600" algn="l" rtl="0">
              <a:lnSpc>
                <a:spcPct val="90000"/>
              </a:lnSpc>
              <a:spcBef>
                <a:spcPts val="1000"/>
              </a:spcBef>
              <a:spcAft>
                <a:spcPts val="0"/>
              </a:spcAft>
              <a:buClr>
                <a:schemeClr val="dk1"/>
              </a:buClr>
              <a:buSzPts val="2800"/>
              <a:buFont typeface="Noto Sans Symbols"/>
              <a:buChar char="⮚"/>
            </a:pPr>
            <a:r>
              <a:rPr lang="en-US" sz="2400" dirty="0">
                <a:solidFill>
                  <a:schemeClr val="accent2">
                    <a:lumMod val="75000"/>
                  </a:schemeClr>
                </a:solidFill>
              </a:rPr>
              <a:t>The cards would contain details about employees.</a:t>
            </a:r>
            <a:endParaRPr sz="2400" dirty="0">
              <a:solidFill>
                <a:schemeClr val="accent2">
                  <a:lumMod val="75000"/>
                </a:schemeClr>
              </a:solidFill>
            </a:endParaRPr>
          </a:p>
          <a:p>
            <a:pPr marL="228600" lvl="0" indent="-228600" algn="l" rtl="0">
              <a:lnSpc>
                <a:spcPct val="90000"/>
              </a:lnSpc>
              <a:spcBef>
                <a:spcPts val="1000"/>
              </a:spcBef>
              <a:spcAft>
                <a:spcPts val="0"/>
              </a:spcAft>
              <a:buClr>
                <a:schemeClr val="dk1"/>
              </a:buClr>
              <a:buSzPts val="2800"/>
              <a:buFont typeface="Noto Sans Symbols"/>
              <a:buChar char="⮚"/>
            </a:pPr>
            <a:r>
              <a:rPr lang="en-US" sz="2400" dirty="0">
                <a:solidFill>
                  <a:schemeClr val="accent2">
                    <a:lumMod val="75000"/>
                  </a:schemeClr>
                </a:solidFill>
              </a:rPr>
              <a:t> The attendance system would work in the following manner:</a:t>
            </a:r>
            <a:endParaRPr sz="2400" dirty="0">
              <a:solidFill>
                <a:schemeClr val="accent2">
                  <a:lumMod val="75000"/>
                </a:schemeClr>
              </a:solidFill>
            </a:endParaRPr>
          </a:p>
          <a:p>
            <a:pPr marL="685800" lvl="1" indent="-228600" algn="l" rtl="0">
              <a:lnSpc>
                <a:spcPct val="90000"/>
              </a:lnSpc>
              <a:spcBef>
                <a:spcPts val="500"/>
              </a:spcBef>
              <a:spcAft>
                <a:spcPts val="0"/>
              </a:spcAft>
              <a:buClr>
                <a:schemeClr val="dk1"/>
              </a:buClr>
              <a:buSzPts val="2400"/>
              <a:buFont typeface="Noto Sans Symbols"/>
              <a:buChar char="▪"/>
            </a:pPr>
            <a:r>
              <a:rPr lang="en-US" dirty="0"/>
              <a:t> </a:t>
            </a:r>
            <a:r>
              <a:rPr lang="en-US" sz="2000" dirty="0"/>
              <a:t>Software with card reading machine would be installed at the entry gate.</a:t>
            </a:r>
            <a:endParaRPr sz="2000" dirty="0"/>
          </a:p>
          <a:p>
            <a:pPr marL="685800" lvl="1" indent="-228600" algn="l" rtl="0">
              <a:lnSpc>
                <a:spcPct val="90000"/>
              </a:lnSpc>
              <a:spcBef>
                <a:spcPts val="500"/>
              </a:spcBef>
              <a:spcAft>
                <a:spcPts val="0"/>
              </a:spcAft>
              <a:buClr>
                <a:schemeClr val="dk1"/>
              </a:buClr>
              <a:buSzPts val="2000"/>
              <a:buFont typeface="Noto Sans Symbols"/>
              <a:buChar char="▪"/>
            </a:pPr>
            <a:r>
              <a:rPr lang="en-US" sz="2000" dirty="0"/>
              <a:t>Whenever an employee enters or leaves the company, he/she needs to put the card in front of machine.</a:t>
            </a:r>
            <a:endParaRPr sz="2000" dirty="0"/>
          </a:p>
          <a:p>
            <a:pPr marL="685800" lvl="1" indent="-228600" algn="l" rtl="0">
              <a:lnSpc>
                <a:spcPct val="90000"/>
              </a:lnSpc>
              <a:spcBef>
                <a:spcPts val="500"/>
              </a:spcBef>
              <a:spcAft>
                <a:spcPts val="0"/>
              </a:spcAft>
              <a:buClr>
                <a:schemeClr val="dk1"/>
              </a:buClr>
              <a:buSzPts val="2000"/>
              <a:buFont typeface="Noto Sans Symbols"/>
              <a:buChar char="▪"/>
            </a:pPr>
            <a:r>
              <a:rPr lang="en-US" sz="2000" dirty="0"/>
              <a:t> The card reading machine would be linked to the software which would record the attendance of the employee.</a:t>
            </a:r>
            <a:endParaRPr sz="2000" dirty="0"/>
          </a:p>
          <a:p>
            <a:pPr marL="685800" lvl="1" indent="-228600" algn="l" rtl="0">
              <a:lnSpc>
                <a:spcPct val="90000"/>
              </a:lnSpc>
              <a:spcBef>
                <a:spcPts val="500"/>
              </a:spcBef>
              <a:spcAft>
                <a:spcPts val="0"/>
              </a:spcAft>
              <a:buClr>
                <a:schemeClr val="dk1"/>
              </a:buClr>
              <a:buSzPts val="2000"/>
              <a:buFont typeface="Noto Sans Symbols"/>
              <a:buChar char="▪"/>
            </a:pPr>
            <a:r>
              <a:rPr lang="en-US" sz="2000" dirty="0"/>
              <a:t>At the end of month, the software would print attendance reports. These reports would also point out how many days an employee has reported late in the month.</a:t>
            </a:r>
            <a:endParaRPr sz="2000" dirty="0"/>
          </a:p>
          <a:p>
            <a:pPr marL="685800" lvl="1" indent="-228600" algn="l" rtl="0">
              <a:lnSpc>
                <a:spcPct val="90000"/>
              </a:lnSpc>
              <a:spcBef>
                <a:spcPts val="500"/>
              </a:spcBef>
              <a:spcAft>
                <a:spcPts val="0"/>
              </a:spcAft>
              <a:buClr>
                <a:schemeClr val="dk1"/>
              </a:buClr>
              <a:buSzPts val="2000"/>
              <a:buFont typeface="Noto Sans Symbols"/>
              <a:buChar char="▪"/>
            </a:pPr>
            <a:r>
              <a:rPr lang="en-US" sz="2000" dirty="0"/>
              <a:t>Based on this report monthly attendance is put in the system to generate the monthly salary.</a:t>
            </a:r>
            <a:endParaRPr sz="2000"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5"/>
          <p:cNvSpPr txBox="1">
            <a:spLocks noGrp="1"/>
          </p:cNvSpPr>
          <p:nvPr>
            <p:ph type="body" idx="1"/>
          </p:nvPr>
        </p:nvSpPr>
        <p:spPr>
          <a:xfrm>
            <a:off x="327660" y="411480"/>
            <a:ext cx="11788140" cy="576548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b="1" dirty="0"/>
              <a:t>Step 8: Testing the BPA</a:t>
            </a:r>
            <a:endParaRPr b="1" dirty="0"/>
          </a:p>
          <a:p>
            <a:pPr marL="0" lvl="0" indent="0" algn="l" rtl="0">
              <a:lnSpc>
                <a:spcPct val="90000"/>
              </a:lnSpc>
              <a:spcBef>
                <a:spcPts val="1000"/>
              </a:spcBef>
              <a:spcAft>
                <a:spcPts val="0"/>
              </a:spcAft>
              <a:buClr>
                <a:schemeClr val="dk1"/>
              </a:buClr>
              <a:buSzPts val="2800"/>
              <a:buNone/>
            </a:pPr>
            <a:r>
              <a:rPr lang="en-US" dirty="0"/>
              <a:t>Before making the process live, it should be thoroughly tested.</a:t>
            </a:r>
          </a:p>
          <a:p>
            <a:pPr marL="0" lvl="0" indent="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r>
              <a:rPr lang="en-US" sz="2400" dirty="0"/>
              <a:t>The above illustrations are of entities, which have gone for business process automation. There are thousands of processes across the world for which entity have gone for BPA and gained numerous benefits. </a:t>
            </a:r>
            <a:endParaRP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34E45-7CD0-105B-2975-69AB19EA042F}"/>
              </a:ext>
            </a:extLst>
          </p:cNvPr>
          <p:cNvSpPr>
            <a:spLocks noGrp="1"/>
          </p:cNvSpPr>
          <p:nvPr>
            <p:ph type="title"/>
          </p:nvPr>
        </p:nvSpPr>
        <p:spPr/>
        <p:txBody>
          <a:bodyPr/>
          <a:lstStyle/>
          <a:p>
            <a:r>
              <a:rPr lang="en-US" dirty="0"/>
              <a:t>Case study #2 Financial system</a:t>
            </a:r>
          </a:p>
        </p:txBody>
      </p:sp>
      <p:sp>
        <p:nvSpPr>
          <p:cNvPr id="3" name="Text Placeholder 2">
            <a:extLst>
              <a:ext uri="{FF2B5EF4-FFF2-40B4-BE49-F238E27FC236}">
                <a16:creationId xmlns:a16="http://schemas.microsoft.com/office/drawing/2014/main" id="{D6110694-4CAB-2467-CD33-0C7832A184E6}"/>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52219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0"/>
          <p:cNvSpPr txBox="1">
            <a:spLocks noGrp="1"/>
          </p:cNvSpPr>
          <p:nvPr>
            <p:ph type="title"/>
          </p:nvPr>
        </p:nvSpPr>
        <p:spPr>
          <a:xfrm>
            <a:off x="78921" y="-4444"/>
            <a:ext cx="12206148" cy="119805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C55A11"/>
              </a:buClr>
              <a:buSzPts val="4400"/>
              <a:buFont typeface="Calibri"/>
              <a:buNone/>
            </a:pPr>
            <a:r>
              <a:rPr lang="en-US" b="1" dirty="0">
                <a:solidFill>
                  <a:srgbClr val="C55A11"/>
                </a:solidFill>
              </a:rPr>
              <a:t>Case study #2</a:t>
            </a:r>
            <a:br>
              <a:rPr lang="en-US" b="1" dirty="0">
                <a:solidFill>
                  <a:srgbClr val="C55A11"/>
                </a:solidFill>
              </a:rPr>
            </a:br>
            <a:r>
              <a:rPr lang="en-US" b="1" dirty="0">
                <a:solidFill>
                  <a:srgbClr val="C55A11"/>
                </a:solidFill>
              </a:rPr>
              <a:t>Automation of Financial &amp; accounting system</a:t>
            </a:r>
            <a:endParaRPr b="1" dirty="0">
              <a:solidFill>
                <a:srgbClr val="C55A11"/>
              </a:solidFill>
            </a:endParaRPr>
          </a:p>
        </p:txBody>
      </p:sp>
      <p:sp>
        <p:nvSpPr>
          <p:cNvPr id="182" name="Google Shape;182;p30"/>
          <p:cNvSpPr txBox="1">
            <a:spLocks noGrp="1"/>
          </p:cNvSpPr>
          <p:nvPr>
            <p:ph type="body" idx="1"/>
          </p:nvPr>
        </p:nvSpPr>
        <p:spPr>
          <a:xfrm>
            <a:off x="20816" y="1057011"/>
            <a:ext cx="11695883" cy="149772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1000"/>
              </a:spcBef>
              <a:spcAft>
                <a:spcPts val="0"/>
              </a:spcAft>
              <a:buClr>
                <a:schemeClr val="dk1"/>
              </a:buClr>
              <a:buSzPts val="2800"/>
              <a:buChar char="•"/>
            </a:pPr>
            <a:r>
              <a:rPr lang="en-US" dirty="0"/>
              <a:t>Every accounting systems stores data in two ways: Master Data and Non-Master Data (or Transaction Data) as shown in the Fig.</a:t>
            </a:r>
            <a:endParaRPr dirty="0"/>
          </a:p>
        </p:txBody>
      </p:sp>
      <p:pic>
        <p:nvPicPr>
          <p:cNvPr id="183" name="Google Shape;183;p30"/>
          <p:cNvPicPr preferRelativeResize="0"/>
          <p:nvPr/>
        </p:nvPicPr>
        <p:blipFill rotWithShape="1">
          <a:blip r:embed="rId3">
            <a:alphaModFix/>
          </a:blip>
          <a:srcRect/>
          <a:stretch/>
        </p:blipFill>
        <p:spPr>
          <a:xfrm>
            <a:off x="2066779" y="2283513"/>
            <a:ext cx="7821116" cy="1886213"/>
          </a:xfrm>
          <a:prstGeom prst="rect">
            <a:avLst/>
          </a:prstGeom>
          <a:noFill/>
          <a:ln>
            <a:noFill/>
          </a:ln>
        </p:spPr>
      </p:pic>
      <p:sp>
        <p:nvSpPr>
          <p:cNvPr id="184" name="Google Shape;184;p30"/>
          <p:cNvSpPr/>
          <p:nvPr/>
        </p:nvSpPr>
        <p:spPr>
          <a:xfrm>
            <a:off x="-399527" y="4942481"/>
            <a:ext cx="9180477" cy="1277273"/>
          </a:xfrm>
          <a:prstGeom prst="rect">
            <a:avLst/>
          </a:prstGeom>
          <a:noFill/>
          <a:ln>
            <a:noFill/>
          </a:ln>
        </p:spPr>
        <p:txBody>
          <a:bodyPr spcFirstLastPara="1" wrap="square" lIns="91425" tIns="45700" rIns="91425" bIns="45700" anchor="t" anchorCtr="0">
            <a:noAutofit/>
          </a:bodyPr>
          <a:lstStyle/>
          <a:p>
            <a:pPr marL="742950" marR="0" lvl="1" indent="-285750" algn="just" rtl="0">
              <a:spcBef>
                <a:spcPts val="0"/>
              </a:spcBef>
              <a:spcAft>
                <a:spcPts val="0"/>
              </a:spcAft>
              <a:buClr>
                <a:srgbClr val="231F20"/>
              </a:buClr>
              <a:buSzPts val="1100"/>
              <a:buFont typeface="Arial"/>
              <a:buChar char="•"/>
            </a:pPr>
            <a:r>
              <a:rPr lang="en-US" sz="1800" b="0" i="0" u="none" strike="noStrike" cap="none" dirty="0">
                <a:solidFill>
                  <a:srgbClr val="231F20"/>
                </a:solidFill>
                <a:latin typeface="Arial"/>
                <a:ea typeface="Arial"/>
                <a:cs typeface="Arial"/>
                <a:sym typeface="Arial"/>
              </a:rPr>
              <a:t>Master Data: Relatively permanent data not expected to change frequently.</a:t>
            </a:r>
            <a:endParaRPr sz="1800" b="0" i="0" u="none" strike="noStrike" cap="none" dirty="0">
              <a:solidFill>
                <a:schemeClr val="dk1"/>
              </a:solidFill>
              <a:latin typeface="Arial"/>
              <a:ea typeface="Arial"/>
              <a:cs typeface="Arial"/>
              <a:sym typeface="Arial"/>
            </a:endParaRPr>
          </a:p>
          <a:p>
            <a:pPr marL="742950" marR="0" lvl="1" indent="-285750" algn="just" rtl="0">
              <a:spcBef>
                <a:spcPts val="640"/>
              </a:spcBef>
              <a:spcAft>
                <a:spcPts val="0"/>
              </a:spcAft>
              <a:buClr>
                <a:srgbClr val="231F20"/>
              </a:buClr>
              <a:buSzPts val="1100"/>
              <a:buFont typeface="Arial"/>
              <a:buChar char="•"/>
            </a:pPr>
            <a:r>
              <a:rPr lang="en-US" sz="1800" b="0" i="0" u="none" strike="noStrike" cap="none" dirty="0">
                <a:solidFill>
                  <a:srgbClr val="231F20"/>
                </a:solidFill>
                <a:latin typeface="Arial"/>
                <a:ea typeface="Arial"/>
                <a:cs typeface="Arial"/>
                <a:sym typeface="Arial"/>
              </a:rPr>
              <a:t>Non-Master Data: Non-permanent data and expected to change frequently.</a:t>
            </a: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1"/>
          <p:cNvSpPr txBox="1">
            <a:spLocks noGrp="1"/>
          </p:cNvSpPr>
          <p:nvPr>
            <p:ph type="body" idx="1"/>
          </p:nvPr>
        </p:nvSpPr>
        <p:spPr>
          <a:xfrm>
            <a:off x="376928" y="388710"/>
            <a:ext cx="11677796"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b="1" dirty="0"/>
              <a:t>Front End &amp; Back End</a:t>
            </a:r>
            <a:endParaRPr dirty="0"/>
          </a:p>
          <a:p>
            <a:pPr marL="0" lvl="0" indent="0" algn="l" rtl="0">
              <a:lnSpc>
                <a:spcPct val="90000"/>
              </a:lnSpc>
              <a:spcBef>
                <a:spcPts val="1000"/>
              </a:spcBef>
              <a:spcAft>
                <a:spcPts val="0"/>
              </a:spcAft>
              <a:buClr>
                <a:schemeClr val="dk1"/>
              </a:buClr>
              <a:buSzPts val="2800"/>
              <a:buNone/>
            </a:pPr>
            <a:r>
              <a:rPr lang="en-US" dirty="0"/>
              <a:t>These two words are used by software people again and again. Let us understand these two words in a simple language.</a:t>
            </a:r>
            <a:endParaRPr dirty="0"/>
          </a:p>
          <a:p>
            <a:pPr marL="228600" lvl="0" indent="-228600" algn="l" rtl="0">
              <a:lnSpc>
                <a:spcPct val="90000"/>
              </a:lnSpc>
              <a:spcBef>
                <a:spcPts val="1000"/>
              </a:spcBef>
              <a:spcAft>
                <a:spcPts val="0"/>
              </a:spcAft>
              <a:buClr>
                <a:schemeClr val="dk1"/>
              </a:buClr>
              <a:buSzPts val="2800"/>
              <a:buChar char="•"/>
            </a:pPr>
            <a:r>
              <a:rPr lang="en-US" dirty="0"/>
              <a:t> </a:t>
            </a:r>
            <a:r>
              <a:rPr lang="en-US" b="1" dirty="0"/>
              <a:t>Front End </a:t>
            </a:r>
            <a:r>
              <a:rPr lang="en-US" dirty="0"/>
              <a:t>– It is part of the overall software which actually interacts with the user who is using the software.</a:t>
            </a:r>
            <a:endParaRPr dirty="0"/>
          </a:p>
          <a:p>
            <a:pPr marL="228600" lvl="0" indent="-228600" algn="l" rtl="0">
              <a:lnSpc>
                <a:spcPct val="90000"/>
              </a:lnSpc>
              <a:spcBef>
                <a:spcPts val="1000"/>
              </a:spcBef>
              <a:spcAft>
                <a:spcPts val="0"/>
              </a:spcAft>
              <a:buClr>
                <a:schemeClr val="dk1"/>
              </a:buClr>
              <a:buSzPts val="2800"/>
              <a:buChar char="•"/>
            </a:pPr>
            <a:r>
              <a:rPr lang="en-US" b="1" dirty="0"/>
              <a:t>Back End </a:t>
            </a:r>
            <a:r>
              <a:rPr lang="en-US" dirty="0"/>
              <a:t>– It is a part of the overall software which does not directly interact with the user, but interact with Front End only.</a:t>
            </a:r>
            <a:endParaRPr dirty="0"/>
          </a:p>
        </p:txBody>
      </p:sp>
      <p:pic>
        <p:nvPicPr>
          <p:cNvPr id="190" name="Google Shape;190;p31"/>
          <p:cNvPicPr preferRelativeResize="0"/>
          <p:nvPr/>
        </p:nvPicPr>
        <p:blipFill rotWithShape="1">
          <a:blip r:embed="rId3">
            <a:alphaModFix/>
          </a:blip>
          <a:srcRect/>
          <a:stretch/>
        </p:blipFill>
        <p:spPr>
          <a:xfrm>
            <a:off x="3028269" y="4088805"/>
            <a:ext cx="6412057" cy="270193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31F20"/>
              </a:buClr>
              <a:buSzPts val="4400"/>
              <a:buFont typeface="Arial"/>
              <a:buNone/>
            </a:pPr>
            <a:r>
              <a:rPr lang="en-US" b="1">
                <a:solidFill>
                  <a:srgbClr val="231F20"/>
                </a:solidFill>
                <a:latin typeface="Arial"/>
                <a:ea typeface="Arial"/>
                <a:cs typeface="Arial"/>
                <a:sym typeface="Arial"/>
              </a:rPr>
              <a:t>Enterprise Risk Management (ERM)</a:t>
            </a:r>
            <a:endParaRPr/>
          </a:p>
        </p:txBody>
      </p:sp>
      <p:sp>
        <p:nvSpPr>
          <p:cNvPr id="164" name="Google Shape;164;p27"/>
          <p:cNvSpPr txBox="1">
            <a:spLocks noGrp="1"/>
          </p:cNvSpPr>
          <p:nvPr>
            <p:ph type="body" idx="1"/>
          </p:nvPr>
        </p:nvSpPr>
        <p:spPr>
          <a:xfrm>
            <a:off x="-388620" y="1772285"/>
            <a:ext cx="12108180" cy="3064388"/>
          </a:xfrm>
          <a:prstGeom prst="rect">
            <a:avLst/>
          </a:prstGeom>
          <a:noFill/>
          <a:ln>
            <a:noFill/>
          </a:ln>
        </p:spPr>
        <p:txBody>
          <a:bodyPr spcFirstLastPara="1" wrap="square" lIns="91425" tIns="45700" rIns="91425" bIns="45700" anchor="t" anchorCtr="0">
            <a:spAutoFit/>
          </a:bodyPr>
          <a:lstStyle/>
          <a:p>
            <a:pPr marL="792480" marR="1097915" lvl="0" indent="0" algn="just" rtl="0">
              <a:lnSpc>
                <a:spcPct val="110000"/>
              </a:lnSpc>
              <a:spcBef>
                <a:spcPts val="0"/>
              </a:spcBef>
              <a:spcAft>
                <a:spcPts val="0"/>
              </a:spcAft>
              <a:buClr>
                <a:srgbClr val="231F20"/>
              </a:buClr>
              <a:buSzPts val="2400"/>
              <a:buNone/>
            </a:pPr>
            <a:r>
              <a:rPr lang="en-US" sz="2400" b="1" dirty="0">
                <a:solidFill>
                  <a:srgbClr val="231F20"/>
                </a:solidFill>
                <a:latin typeface="Arial"/>
                <a:ea typeface="Arial"/>
                <a:cs typeface="Arial"/>
                <a:sym typeface="Arial"/>
              </a:rPr>
              <a:t>Enterprise Risk Management (ERM) </a:t>
            </a:r>
            <a:r>
              <a:rPr lang="en-US" sz="2400" b="1" dirty="0">
                <a:solidFill>
                  <a:srgbClr val="FF0000"/>
                </a:solidFill>
                <a:latin typeface="Arial"/>
                <a:ea typeface="Arial"/>
                <a:cs typeface="Arial"/>
                <a:sym typeface="Arial"/>
              </a:rPr>
              <a:t>may be defined as a process</a:t>
            </a:r>
            <a:r>
              <a:rPr lang="ar-IQ" sz="2400" b="1" dirty="0">
                <a:solidFill>
                  <a:srgbClr val="FF0000"/>
                </a:solidFill>
                <a:latin typeface="Arial"/>
                <a:ea typeface="Arial"/>
                <a:cs typeface="Arial"/>
                <a:sym typeface="Arial"/>
              </a:rPr>
              <a:t> </a:t>
            </a:r>
            <a:r>
              <a:rPr lang="en-US" sz="2400" b="1" dirty="0">
                <a:solidFill>
                  <a:srgbClr val="FF0000"/>
                </a:solidFill>
                <a:latin typeface="Arial"/>
                <a:ea typeface="Arial"/>
                <a:cs typeface="Arial"/>
                <a:sym typeface="Arial"/>
              </a:rPr>
              <a:t>of </a:t>
            </a:r>
            <a:r>
              <a:rPr lang="en-US" sz="2400" dirty="0">
                <a:latin typeface="Arial"/>
                <a:ea typeface="Arial"/>
                <a:cs typeface="Arial"/>
                <a:sym typeface="Arial"/>
              </a:rPr>
              <a:t>identifying  potential events that may affect the </a:t>
            </a:r>
            <a:r>
              <a:rPr lang="ar-IQ" sz="2400" dirty="0">
                <a:latin typeface="Arial"/>
                <a:ea typeface="Arial"/>
                <a:cs typeface="Arial"/>
                <a:sym typeface="Arial"/>
              </a:rPr>
              <a:t>ة</a:t>
            </a:r>
            <a:r>
              <a:rPr lang="en-US" sz="2400" dirty="0">
                <a:solidFill>
                  <a:srgbClr val="231F20"/>
                </a:solidFill>
                <a:latin typeface="Arial"/>
                <a:ea typeface="Arial"/>
                <a:cs typeface="Arial"/>
                <a:sym typeface="Arial"/>
              </a:rPr>
              <a:t>objectives of enterprise (or b </a:t>
            </a:r>
            <a:r>
              <a:rPr lang="en-US" sz="2400" dirty="0" err="1">
                <a:solidFill>
                  <a:srgbClr val="231F20"/>
                </a:solidFill>
                <a:latin typeface="Arial"/>
                <a:ea typeface="Arial"/>
                <a:cs typeface="Arial"/>
                <a:sym typeface="Arial"/>
              </a:rPr>
              <a:t>usiness</a:t>
            </a:r>
            <a:r>
              <a:rPr lang="en-US" sz="2400" dirty="0">
                <a:solidFill>
                  <a:srgbClr val="231F20"/>
                </a:solidFill>
                <a:latin typeface="Arial"/>
                <a:ea typeface="Arial"/>
                <a:cs typeface="Arial"/>
                <a:sym typeface="Arial"/>
              </a:rPr>
              <a:t>).</a:t>
            </a:r>
            <a:endParaRPr dirty="0"/>
          </a:p>
          <a:p>
            <a:pPr marL="1021080" marR="1097915" lvl="0" indent="-228600" algn="just" rtl="0">
              <a:lnSpc>
                <a:spcPct val="110000"/>
              </a:lnSpc>
              <a:spcBef>
                <a:spcPts val="470"/>
              </a:spcBef>
              <a:spcAft>
                <a:spcPts val="0"/>
              </a:spcAft>
              <a:buClr>
                <a:srgbClr val="231F20"/>
              </a:buClr>
              <a:buSzPts val="2400"/>
              <a:buChar char="•"/>
            </a:pPr>
            <a:r>
              <a:rPr lang="en-US" sz="2400" dirty="0">
                <a:solidFill>
                  <a:srgbClr val="231F20"/>
                </a:solidFill>
                <a:latin typeface="Arial"/>
                <a:ea typeface="Arial"/>
                <a:cs typeface="Arial"/>
                <a:sym typeface="Arial"/>
              </a:rPr>
              <a:t>BPA gives substantial benefits to enterprises. However, it should be noted that it does have some inherent risks which should be understood. The risks are classified below:</a:t>
            </a:r>
            <a:endParaRPr sz="2400" dirty="0">
              <a:latin typeface="Arial"/>
              <a:ea typeface="Arial"/>
              <a:cs typeface="Arial"/>
              <a:sym typeface="Arial"/>
            </a:endParaRPr>
          </a:p>
          <a:p>
            <a:pPr marL="1021080" marR="1097915" lvl="0" indent="-76200" algn="just" rtl="0">
              <a:lnSpc>
                <a:spcPct val="110000"/>
              </a:lnSpc>
              <a:spcBef>
                <a:spcPts val="470"/>
              </a:spcBef>
              <a:spcAft>
                <a:spcPts val="0"/>
              </a:spcAft>
              <a:buClr>
                <a:schemeClr val="dk1"/>
              </a:buClr>
              <a:buSzPts val="2400"/>
              <a:buNone/>
            </a:pPr>
            <a:endParaRPr sz="2400" dirty="0">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8"/>
          <p:cNvSpPr txBox="1">
            <a:spLocks noGrp="1"/>
          </p:cNvSpPr>
          <p:nvPr>
            <p:ph type="body" idx="1"/>
          </p:nvPr>
        </p:nvSpPr>
        <p:spPr>
          <a:xfrm>
            <a:off x="116370" y="826188"/>
            <a:ext cx="12075630" cy="5110758"/>
          </a:xfrm>
          <a:prstGeom prst="rect">
            <a:avLst/>
          </a:prstGeom>
          <a:noFill/>
          <a:ln>
            <a:noFill/>
          </a:ln>
        </p:spPr>
        <p:txBody>
          <a:bodyPr spcFirstLastPara="1" wrap="square" lIns="91425" tIns="45700" rIns="91425" bIns="45700" anchor="t" anchorCtr="0">
            <a:spAutoFit/>
          </a:bodyPr>
          <a:lstStyle/>
          <a:p>
            <a:pPr marL="342900" marR="1007110" lvl="0" indent="-342900" algn="l" rtl="0">
              <a:lnSpc>
                <a:spcPct val="106000"/>
              </a:lnSpc>
              <a:spcBef>
                <a:spcPts val="0"/>
              </a:spcBef>
              <a:spcAft>
                <a:spcPts val="0"/>
              </a:spcAft>
              <a:buClr>
                <a:srgbClr val="231F20"/>
              </a:buClr>
              <a:buSzPts val="1100"/>
              <a:buFont typeface="Noto Sans Symbols"/>
              <a:buChar char="◆"/>
            </a:pPr>
            <a:r>
              <a:rPr lang="en-US" b="1">
                <a:solidFill>
                  <a:srgbClr val="231F20"/>
                </a:solidFill>
                <a:latin typeface="Arial"/>
                <a:ea typeface="Arial"/>
                <a:cs typeface="Arial"/>
                <a:sym typeface="Arial"/>
              </a:rPr>
              <a:t>Input &amp; Access: </a:t>
            </a:r>
            <a:r>
              <a:rPr lang="en-US" sz="2000">
                <a:solidFill>
                  <a:srgbClr val="231F20"/>
                </a:solidFill>
                <a:latin typeface="Arial"/>
                <a:ea typeface="Arial"/>
                <a:cs typeface="Arial"/>
                <a:sym typeface="Arial"/>
              </a:rPr>
              <a:t>All input transaction data may not be accurate, complete and authorized.</a:t>
            </a:r>
            <a:endParaRPr sz="2000">
              <a:latin typeface="Arial"/>
              <a:ea typeface="Arial"/>
              <a:cs typeface="Arial"/>
              <a:sym typeface="Arial"/>
            </a:endParaRPr>
          </a:p>
          <a:p>
            <a:pPr marL="342900" marR="1007110" lvl="0" indent="-342900" algn="l" rtl="0">
              <a:lnSpc>
                <a:spcPct val="106000"/>
              </a:lnSpc>
              <a:spcBef>
                <a:spcPts val="495"/>
              </a:spcBef>
              <a:spcAft>
                <a:spcPts val="0"/>
              </a:spcAft>
              <a:buClr>
                <a:srgbClr val="231F20"/>
              </a:buClr>
              <a:buSzPts val="1100"/>
              <a:buFont typeface="Noto Sans Symbols"/>
              <a:buChar char="◆"/>
            </a:pPr>
            <a:r>
              <a:rPr lang="en-US" b="1">
                <a:solidFill>
                  <a:srgbClr val="231F20"/>
                </a:solidFill>
                <a:latin typeface="Arial"/>
                <a:ea typeface="Arial"/>
                <a:cs typeface="Arial"/>
                <a:sym typeface="Arial"/>
              </a:rPr>
              <a:t>File &amp; Data Transmission: </a:t>
            </a:r>
            <a:r>
              <a:rPr lang="en-US" sz="2000">
                <a:solidFill>
                  <a:srgbClr val="231F20"/>
                </a:solidFill>
                <a:latin typeface="Arial"/>
                <a:ea typeface="Arial"/>
                <a:cs typeface="Arial"/>
                <a:sym typeface="Arial"/>
              </a:rPr>
              <a:t>All files and data transmitted may not be processed accurately and completely, </a:t>
            </a:r>
            <a:r>
              <a:rPr lang="en-US" sz="2000" b="1">
                <a:solidFill>
                  <a:srgbClr val="FF0000"/>
                </a:solidFill>
                <a:latin typeface="Arial"/>
                <a:ea typeface="Arial"/>
                <a:cs typeface="Arial"/>
                <a:sym typeface="Arial"/>
              </a:rPr>
              <a:t>due to network error</a:t>
            </a:r>
            <a:r>
              <a:rPr lang="en-US" sz="2000">
                <a:solidFill>
                  <a:srgbClr val="231F20"/>
                </a:solidFill>
                <a:latin typeface="Arial"/>
                <a:ea typeface="Arial"/>
                <a:cs typeface="Arial"/>
                <a:sym typeface="Arial"/>
              </a:rPr>
              <a:t>.</a:t>
            </a:r>
            <a:endParaRPr/>
          </a:p>
          <a:p>
            <a:pPr marL="342900" marR="1007110" lvl="0" indent="-342900" algn="l" rtl="0">
              <a:lnSpc>
                <a:spcPct val="106000"/>
              </a:lnSpc>
              <a:spcBef>
                <a:spcPts val="495"/>
              </a:spcBef>
              <a:spcAft>
                <a:spcPts val="0"/>
              </a:spcAft>
              <a:buClr>
                <a:srgbClr val="231F20"/>
              </a:buClr>
              <a:buSzPts val="1100"/>
              <a:buFont typeface="Noto Sans Symbols"/>
              <a:buChar char="◆"/>
            </a:pPr>
            <a:r>
              <a:rPr lang="en-US" b="1">
                <a:solidFill>
                  <a:srgbClr val="231F20"/>
                </a:solidFill>
                <a:latin typeface="Arial"/>
                <a:ea typeface="Arial"/>
                <a:cs typeface="Arial"/>
                <a:sym typeface="Arial"/>
              </a:rPr>
              <a:t>Data</a:t>
            </a:r>
            <a:r>
              <a:rPr lang="en-US" sz="2000" b="1">
                <a:solidFill>
                  <a:srgbClr val="231F20"/>
                </a:solidFill>
                <a:latin typeface="Arial"/>
                <a:ea typeface="Arial"/>
                <a:cs typeface="Arial"/>
                <a:sym typeface="Arial"/>
              </a:rPr>
              <a:t>: </a:t>
            </a:r>
            <a:r>
              <a:rPr lang="en-US" sz="2000">
                <a:solidFill>
                  <a:srgbClr val="231F20"/>
                </a:solidFill>
                <a:latin typeface="Arial"/>
                <a:ea typeface="Arial"/>
                <a:cs typeface="Arial"/>
                <a:sym typeface="Arial"/>
              </a:rPr>
              <a:t>Master data and transaction data may be changed by unauthorized personnel due to weak access control.</a:t>
            </a:r>
            <a:endParaRPr sz="2000">
              <a:latin typeface="Arial"/>
              <a:ea typeface="Arial"/>
              <a:cs typeface="Arial"/>
              <a:sym typeface="Arial"/>
            </a:endParaRPr>
          </a:p>
          <a:p>
            <a:pPr marL="342900" marR="1007110" lvl="0" indent="-342900" algn="l" rtl="0">
              <a:lnSpc>
                <a:spcPct val="106000"/>
              </a:lnSpc>
              <a:spcBef>
                <a:spcPts val="495"/>
              </a:spcBef>
              <a:spcAft>
                <a:spcPts val="0"/>
              </a:spcAft>
              <a:buClr>
                <a:srgbClr val="231F20"/>
              </a:buClr>
              <a:buSzPts val="1100"/>
              <a:buFont typeface="Noto Sans Symbols"/>
              <a:buChar char="◆"/>
            </a:pPr>
            <a:r>
              <a:rPr lang="en-US" b="1">
                <a:solidFill>
                  <a:srgbClr val="231F20"/>
                </a:solidFill>
                <a:latin typeface="Arial"/>
                <a:ea typeface="Arial"/>
                <a:cs typeface="Arial"/>
                <a:sym typeface="Arial"/>
              </a:rPr>
              <a:t>Processing: </a:t>
            </a:r>
            <a:r>
              <a:rPr lang="en-US" sz="2000">
                <a:solidFill>
                  <a:srgbClr val="231F20"/>
                </a:solidFill>
                <a:latin typeface="Arial"/>
                <a:ea typeface="Arial"/>
                <a:cs typeface="Arial"/>
                <a:sym typeface="Arial"/>
              </a:rPr>
              <a:t>Valid input data may not have been processed accurately and completely due to </a:t>
            </a:r>
            <a:r>
              <a:rPr lang="en-US" sz="2000" b="1">
                <a:solidFill>
                  <a:srgbClr val="FF0000"/>
                </a:solidFill>
                <a:latin typeface="Arial"/>
                <a:ea typeface="Arial"/>
                <a:cs typeface="Arial"/>
                <a:sym typeface="Arial"/>
              </a:rPr>
              <a:t>program error or bugs</a:t>
            </a:r>
            <a:r>
              <a:rPr lang="en-US" sz="2000">
                <a:solidFill>
                  <a:srgbClr val="231F20"/>
                </a:solidFill>
                <a:latin typeface="Arial"/>
                <a:ea typeface="Arial"/>
                <a:cs typeface="Arial"/>
                <a:sym typeface="Arial"/>
              </a:rPr>
              <a:t>.</a:t>
            </a:r>
            <a:endParaRPr sz="2000">
              <a:latin typeface="Arial"/>
              <a:ea typeface="Arial"/>
              <a:cs typeface="Arial"/>
              <a:sym typeface="Arial"/>
            </a:endParaRPr>
          </a:p>
          <a:p>
            <a:pPr marL="342900" marR="1007110" lvl="0" indent="-342900" algn="l" rtl="0">
              <a:lnSpc>
                <a:spcPct val="106000"/>
              </a:lnSpc>
              <a:spcBef>
                <a:spcPts val="500"/>
              </a:spcBef>
              <a:spcAft>
                <a:spcPts val="0"/>
              </a:spcAft>
              <a:buClr>
                <a:srgbClr val="231F20"/>
              </a:buClr>
              <a:buSzPts val="1100"/>
              <a:buFont typeface="Noto Sans Symbols"/>
              <a:buChar char="◆"/>
            </a:pPr>
            <a:r>
              <a:rPr lang="en-US" b="1">
                <a:solidFill>
                  <a:srgbClr val="231F20"/>
                </a:solidFill>
                <a:latin typeface="Arial"/>
                <a:ea typeface="Arial"/>
                <a:cs typeface="Arial"/>
                <a:sym typeface="Arial"/>
              </a:rPr>
              <a:t>Output: </a:t>
            </a:r>
            <a:r>
              <a:rPr lang="en-US" sz="2000">
                <a:solidFill>
                  <a:srgbClr val="231F20"/>
                </a:solidFill>
                <a:latin typeface="Arial"/>
                <a:ea typeface="Arial"/>
                <a:cs typeface="Arial"/>
                <a:sym typeface="Arial"/>
              </a:rPr>
              <a:t>Is not complete and accurate </a:t>
            </a:r>
            <a:r>
              <a:rPr lang="en-US" sz="2000" b="1" i="1">
                <a:solidFill>
                  <a:srgbClr val="FF0000"/>
                </a:solidFill>
                <a:latin typeface="Arial"/>
                <a:ea typeface="Arial"/>
                <a:cs typeface="Arial"/>
                <a:sym typeface="Arial"/>
              </a:rPr>
              <a:t>due to program error </a:t>
            </a:r>
            <a:r>
              <a:rPr lang="en-US" sz="2000">
                <a:solidFill>
                  <a:srgbClr val="231F20"/>
                </a:solidFill>
                <a:latin typeface="Arial"/>
                <a:ea typeface="Arial"/>
                <a:cs typeface="Arial"/>
                <a:sym typeface="Arial"/>
              </a:rPr>
              <a:t>or bugs and is distributed to unauthorized personnel </a:t>
            </a:r>
            <a:r>
              <a:rPr lang="en-US" sz="2000" b="1" i="1">
                <a:solidFill>
                  <a:srgbClr val="FF0000"/>
                </a:solidFill>
                <a:latin typeface="Arial"/>
                <a:ea typeface="Arial"/>
                <a:cs typeface="Arial"/>
                <a:sym typeface="Arial"/>
              </a:rPr>
              <a:t>due to weak access control</a:t>
            </a:r>
            <a:r>
              <a:rPr lang="en-US" sz="2000">
                <a:solidFill>
                  <a:srgbClr val="231F20"/>
                </a:solidFill>
                <a:latin typeface="Arial"/>
                <a:ea typeface="Arial"/>
                <a:cs typeface="Arial"/>
                <a:sym typeface="Arial"/>
              </a:rPr>
              <a:t>.</a:t>
            </a:r>
            <a:endParaRPr sz="2000">
              <a:latin typeface="Arial"/>
              <a:ea typeface="Arial"/>
              <a:cs typeface="Arial"/>
              <a:sym typeface="Arial"/>
            </a:endParaRPr>
          </a:p>
          <a:p>
            <a:pPr marL="342900" marR="1007745" lvl="0" indent="-342900" algn="l" rtl="0">
              <a:lnSpc>
                <a:spcPct val="106000"/>
              </a:lnSpc>
              <a:spcBef>
                <a:spcPts val="495"/>
              </a:spcBef>
              <a:spcAft>
                <a:spcPts val="0"/>
              </a:spcAft>
              <a:buClr>
                <a:srgbClr val="231F20"/>
              </a:buClr>
              <a:buSzPts val="1100"/>
              <a:buFont typeface="Noto Sans Symbols"/>
              <a:buChar char="◆"/>
            </a:pPr>
            <a:r>
              <a:rPr lang="en-US" b="1">
                <a:solidFill>
                  <a:srgbClr val="231F20"/>
                </a:solidFill>
                <a:latin typeface="Arial"/>
                <a:ea typeface="Arial"/>
                <a:cs typeface="Arial"/>
                <a:sym typeface="Arial"/>
              </a:rPr>
              <a:t>Infrastructure: </a:t>
            </a:r>
            <a:r>
              <a:rPr lang="en-US" sz="2000">
                <a:solidFill>
                  <a:srgbClr val="231F20"/>
                </a:solidFill>
                <a:latin typeface="Arial"/>
                <a:ea typeface="Arial"/>
                <a:cs typeface="Arial"/>
                <a:sym typeface="Arial"/>
              </a:rPr>
              <a:t>All data &amp; programs could be lost if there is no proper backup in the event of a disaster and the business could come to a standstill.</a:t>
            </a:r>
            <a:endParaRPr sz="20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F2F17-58E0-751C-4726-BA86BBC0332A}"/>
              </a:ext>
            </a:extLst>
          </p:cNvPr>
          <p:cNvSpPr>
            <a:spLocks noGrp="1"/>
          </p:cNvSpPr>
          <p:nvPr>
            <p:ph type="title"/>
          </p:nvPr>
        </p:nvSpPr>
        <p:spPr/>
        <p:txBody>
          <a:bodyPr/>
          <a:lstStyle/>
          <a:p>
            <a:r>
              <a:rPr lang="en-US" dirty="0"/>
              <a:t>layout</a:t>
            </a:r>
          </a:p>
        </p:txBody>
      </p:sp>
      <p:sp>
        <p:nvSpPr>
          <p:cNvPr id="3" name="Text Placeholder 2">
            <a:extLst>
              <a:ext uri="{FF2B5EF4-FFF2-40B4-BE49-F238E27FC236}">
                <a16:creationId xmlns:a16="http://schemas.microsoft.com/office/drawing/2014/main" id="{A27FF358-3955-4281-9AB4-2C93BA6D4D78}"/>
              </a:ext>
            </a:extLst>
          </p:cNvPr>
          <p:cNvSpPr>
            <a:spLocks noGrp="1"/>
          </p:cNvSpPr>
          <p:nvPr>
            <p:ph type="body" idx="1"/>
          </p:nvPr>
        </p:nvSpPr>
        <p:spPr/>
        <p:txBody>
          <a:bodyPr/>
          <a:lstStyle/>
          <a:p>
            <a:r>
              <a:rPr lang="en-US" dirty="0"/>
              <a:t>BPA</a:t>
            </a:r>
          </a:p>
          <a:p>
            <a:r>
              <a:rPr lang="en-US" dirty="0"/>
              <a:t>Benefit of BPA</a:t>
            </a:r>
          </a:p>
          <a:p>
            <a:r>
              <a:rPr lang="en-US" dirty="0"/>
              <a:t>Implementing BPA</a:t>
            </a:r>
          </a:p>
          <a:p>
            <a:r>
              <a:rPr lang="en-US" dirty="0"/>
              <a:t>Case study#1  to be done in class</a:t>
            </a:r>
          </a:p>
          <a:p>
            <a:r>
              <a:rPr lang="en-US" dirty="0"/>
              <a:t>Case study #2  </a:t>
            </a:r>
          </a:p>
          <a:p>
            <a:r>
              <a:rPr lang="en-US" dirty="0"/>
              <a:t>Enterprise risk management -ERM </a:t>
            </a:r>
          </a:p>
          <a:p>
            <a:endParaRPr lang="en-US" dirty="0"/>
          </a:p>
          <a:p>
            <a:endParaRPr lang="en-US" dirty="0"/>
          </a:p>
        </p:txBody>
      </p:sp>
    </p:spTree>
    <p:extLst>
      <p:ext uri="{BB962C8B-B14F-4D97-AF65-F5344CB8AC3E}">
        <p14:creationId xmlns:p14="http://schemas.microsoft.com/office/powerpoint/2010/main" val="221429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Diagrammatic  Representation of business process </a:t>
            </a:r>
            <a:endParaRPr/>
          </a:p>
        </p:txBody>
      </p:sp>
      <p:sp>
        <p:nvSpPr>
          <p:cNvPr id="175" name="Google Shape;175;p2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dirty="0"/>
              <a:t>1- Flow chart                </a:t>
            </a:r>
          </a:p>
          <a:p>
            <a:pPr marL="0" lvl="0" indent="0" algn="l" rtl="0">
              <a:lnSpc>
                <a:spcPct val="90000"/>
              </a:lnSpc>
              <a:spcBef>
                <a:spcPts val="0"/>
              </a:spcBef>
              <a:spcAft>
                <a:spcPts val="0"/>
              </a:spcAft>
              <a:buClr>
                <a:schemeClr val="dk1"/>
              </a:buClr>
              <a:buSzPts val="2800"/>
              <a:buNone/>
            </a:pPr>
            <a:r>
              <a:rPr lang="en-US" dirty="0"/>
              <a:t> 2-Data flow diagram</a:t>
            </a:r>
            <a:endParaRPr dirty="0"/>
          </a:p>
        </p:txBody>
      </p:sp>
      <p:pic>
        <p:nvPicPr>
          <p:cNvPr id="176" name="Google Shape;176;p29"/>
          <p:cNvPicPr preferRelativeResize="0"/>
          <p:nvPr/>
        </p:nvPicPr>
        <p:blipFill rotWithShape="1">
          <a:blip r:embed="rId3">
            <a:alphaModFix/>
          </a:blip>
          <a:srcRect/>
          <a:stretch/>
        </p:blipFill>
        <p:spPr>
          <a:xfrm>
            <a:off x="838200" y="2787159"/>
            <a:ext cx="8975219" cy="392218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117028" y="20052"/>
            <a:ext cx="7200884" cy="90537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E75B5"/>
              </a:buClr>
              <a:buSzPts val="4400"/>
              <a:buFont typeface="Calibri"/>
              <a:buNone/>
            </a:pPr>
            <a:r>
              <a:rPr lang="en-US">
                <a:solidFill>
                  <a:srgbClr val="2E75B5"/>
                </a:solidFill>
              </a:rPr>
              <a:t>Automated Business process</a:t>
            </a:r>
            <a:endParaRPr>
              <a:solidFill>
                <a:srgbClr val="2E75B5"/>
              </a:solidFill>
            </a:endParaRPr>
          </a:p>
        </p:txBody>
      </p:sp>
      <p:sp>
        <p:nvSpPr>
          <p:cNvPr id="111" name="Google Shape;111;p17"/>
          <p:cNvSpPr txBox="1">
            <a:spLocks noGrp="1"/>
          </p:cNvSpPr>
          <p:nvPr>
            <p:ph type="body" idx="1"/>
          </p:nvPr>
        </p:nvSpPr>
        <p:spPr>
          <a:xfrm>
            <a:off x="312420" y="1105479"/>
            <a:ext cx="11567160" cy="579163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r>
              <a:rPr lang="en-US" sz="2400"/>
              <a:t>With the advent of technology, most business process today have been automated  to make enterprises more efficient and to handle the large volumes of transactions in today's world. </a:t>
            </a:r>
            <a:endParaRPr sz="2400"/>
          </a:p>
          <a:p>
            <a:pPr marL="0" lvl="0" indent="0" algn="l" rtl="0">
              <a:lnSpc>
                <a:spcPct val="90000"/>
              </a:lnSpc>
              <a:spcBef>
                <a:spcPts val="1000"/>
              </a:spcBef>
              <a:spcAft>
                <a:spcPts val="0"/>
              </a:spcAft>
              <a:buClr>
                <a:srgbClr val="00B050"/>
              </a:buClr>
              <a:buSzPts val="2400"/>
              <a:buNone/>
            </a:pPr>
            <a:r>
              <a:rPr lang="en-US" sz="2400" b="1">
                <a:solidFill>
                  <a:srgbClr val="00B050"/>
                </a:solidFill>
              </a:rPr>
              <a:t>Business Process Automation (BPA)</a:t>
            </a:r>
            <a:r>
              <a:rPr lang="en-US" sz="2400" b="1"/>
              <a:t> </a:t>
            </a:r>
            <a:r>
              <a:rPr lang="en-US" sz="2400"/>
              <a:t>is the technology-enabled automation of activities or services and can be implemented for many different functions of company activities, including sales, management, operations, supply chain, human resources, information technology, etc. </a:t>
            </a:r>
            <a:endParaRPr sz="2400"/>
          </a:p>
          <a:p>
            <a:pPr marL="0" lvl="0" indent="0" algn="l" rtl="0">
              <a:lnSpc>
                <a:spcPct val="90000"/>
              </a:lnSpc>
              <a:spcBef>
                <a:spcPts val="1000"/>
              </a:spcBef>
              <a:spcAft>
                <a:spcPts val="0"/>
              </a:spcAft>
              <a:buClr>
                <a:srgbClr val="00B050"/>
              </a:buClr>
              <a:buSzPts val="2400"/>
              <a:buNone/>
            </a:pPr>
            <a:r>
              <a:rPr lang="en-US" sz="2400" b="1">
                <a:solidFill>
                  <a:srgbClr val="00B050"/>
                </a:solidFill>
              </a:rPr>
              <a:t>Objectives ( or goals) of BPA</a:t>
            </a:r>
            <a:endParaRPr sz="2400" b="1">
              <a:solidFill>
                <a:srgbClr val="00B050"/>
              </a:solidFill>
            </a:endParaRPr>
          </a:p>
          <a:p>
            <a:pPr marL="0" lvl="0" indent="0" algn="l" rtl="0">
              <a:lnSpc>
                <a:spcPct val="90000"/>
              </a:lnSpc>
              <a:spcBef>
                <a:spcPts val="1000"/>
              </a:spcBef>
              <a:spcAft>
                <a:spcPts val="0"/>
              </a:spcAft>
              <a:buClr>
                <a:schemeClr val="dk1"/>
              </a:buClr>
              <a:buSzPts val="2400"/>
              <a:buNone/>
            </a:pPr>
            <a:r>
              <a:rPr lang="en-US" sz="2400"/>
              <a:t>BPA should ensures the following:</a:t>
            </a:r>
            <a:endParaRPr sz="2400"/>
          </a:p>
          <a:p>
            <a:pPr marL="228600" lvl="0" indent="-228600" algn="l" rtl="0">
              <a:lnSpc>
                <a:spcPct val="90000"/>
              </a:lnSpc>
              <a:spcBef>
                <a:spcPts val="1000"/>
              </a:spcBef>
              <a:spcAft>
                <a:spcPts val="0"/>
              </a:spcAft>
              <a:buClr>
                <a:schemeClr val="dk1"/>
              </a:buClr>
              <a:buSzPts val="2400"/>
              <a:buChar char="•"/>
            </a:pPr>
            <a:r>
              <a:rPr lang="en-US" sz="2400" b="1"/>
              <a:t>Confidentiality: </a:t>
            </a:r>
            <a:r>
              <a:rPr lang="en-US" sz="2400"/>
              <a:t>To ensure that data is only available to persons who have right to see the same;</a:t>
            </a:r>
            <a:endParaRPr sz="2400"/>
          </a:p>
          <a:p>
            <a:pPr marL="228600" lvl="0" indent="-228600" algn="l" rtl="0">
              <a:lnSpc>
                <a:spcPct val="90000"/>
              </a:lnSpc>
              <a:spcBef>
                <a:spcPts val="1000"/>
              </a:spcBef>
              <a:spcAft>
                <a:spcPts val="0"/>
              </a:spcAft>
              <a:buClr>
                <a:schemeClr val="dk1"/>
              </a:buClr>
              <a:buSzPts val="2400"/>
              <a:buChar char="•"/>
            </a:pPr>
            <a:r>
              <a:rPr lang="en-US" sz="2400" b="1"/>
              <a:t>Integrity: </a:t>
            </a:r>
            <a:r>
              <a:rPr lang="en-US" sz="2400"/>
              <a:t>To ensure that no un-authorized changes can be made in the data;</a:t>
            </a:r>
            <a:endParaRPr sz="2400"/>
          </a:p>
          <a:p>
            <a:pPr marL="228600" lvl="0" indent="-228600" algn="l" rtl="0">
              <a:lnSpc>
                <a:spcPct val="90000"/>
              </a:lnSpc>
              <a:spcBef>
                <a:spcPts val="1000"/>
              </a:spcBef>
              <a:spcAft>
                <a:spcPts val="0"/>
              </a:spcAft>
              <a:buClr>
                <a:schemeClr val="dk1"/>
              </a:buClr>
              <a:buSzPts val="2400"/>
              <a:buChar char="•"/>
            </a:pPr>
            <a:r>
              <a:rPr lang="en-US" sz="2400" b="1"/>
              <a:t>Availability: </a:t>
            </a:r>
            <a:r>
              <a:rPr lang="en-US" sz="2400"/>
              <a:t>To ensure that data is available when asked for; and</a:t>
            </a:r>
            <a:endParaRPr sz="2400"/>
          </a:p>
          <a:p>
            <a:pPr marL="228600" lvl="0" indent="-228600" algn="l" rtl="0">
              <a:lnSpc>
                <a:spcPct val="90000"/>
              </a:lnSpc>
              <a:spcBef>
                <a:spcPts val="1000"/>
              </a:spcBef>
              <a:spcAft>
                <a:spcPts val="0"/>
              </a:spcAft>
              <a:buClr>
                <a:schemeClr val="dk1"/>
              </a:buClr>
              <a:buSzPts val="2400"/>
              <a:buChar char="•"/>
            </a:pPr>
            <a:r>
              <a:rPr lang="en-US" sz="2400" b="1"/>
              <a:t>Timeliness: </a:t>
            </a:r>
            <a:r>
              <a:rPr lang="en-US" sz="2400"/>
              <a:t>To ensure that data is made available in at the right time.</a:t>
            </a:r>
            <a:endParaRPr sz="2400"/>
          </a:p>
          <a:p>
            <a:pPr marL="0" lvl="0" indent="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335406" y="180256"/>
            <a:ext cx="3678023" cy="748245"/>
          </a:xfrm>
          <a:prstGeom prst="rect">
            <a:avLst/>
          </a:prstGeom>
          <a:solidFill>
            <a:srgbClr val="A8D08C"/>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Benefit of BPA</a:t>
            </a:r>
            <a:endParaRPr b="1"/>
          </a:p>
        </p:txBody>
      </p:sp>
      <p:sp>
        <p:nvSpPr>
          <p:cNvPr id="117" name="Google Shape;117;p18"/>
          <p:cNvSpPr txBox="1">
            <a:spLocks noGrp="1"/>
          </p:cNvSpPr>
          <p:nvPr>
            <p:ph type="body" idx="1"/>
          </p:nvPr>
        </p:nvSpPr>
        <p:spPr>
          <a:xfrm>
            <a:off x="462644" y="1556203"/>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Quality &amp; Consistency</a:t>
            </a:r>
            <a:endParaRPr/>
          </a:p>
          <a:p>
            <a:pPr marL="228600" lvl="0" indent="-228600" algn="l" rtl="0">
              <a:lnSpc>
                <a:spcPct val="90000"/>
              </a:lnSpc>
              <a:spcBef>
                <a:spcPts val="1000"/>
              </a:spcBef>
              <a:spcAft>
                <a:spcPts val="0"/>
              </a:spcAft>
              <a:buClr>
                <a:schemeClr val="dk1"/>
              </a:buClr>
              <a:buSzPts val="2800"/>
              <a:buChar char="•"/>
            </a:pPr>
            <a:r>
              <a:rPr lang="en-US"/>
              <a:t>Time saving</a:t>
            </a:r>
            <a:endParaRPr/>
          </a:p>
          <a:p>
            <a:pPr marL="228600" lvl="0" indent="-228600" algn="l" rtl="0">
              <a:lnSpc>
                <a:spcPct val="90000"/>
              </a:lnSpc>
              <a:spcBef>
                <a:spcPts val="1000"/>
              </a:spcBef>
              <a:spcAft>
                <a:spcPts val="0"/>
              </a:spcAft>
              <a:buClr>
                <a:schemeClr val="dk1"/>
              </a:buClr>
              <a:buSzPts val="2800"/>
              <a:buChar char="•"/>
            </a:pPr>
            <a:r>
              <a:rPr lang="en-US"/>
              <a:t>Visibility</a:t>
            </a:r>
            <a:endParaRPr/>
          </a:p>
          <a:p>
            <a:pPr marL="228600" lvl="0" indent="-228600" algn="l" rtl="0">
              <a:lnSpc>
                <a:spcPct val="90000"/>
              </a:lnSpc>
              <a:spcBef>
                <a:spcPts val="1000"/>
              </a:spcBef>
              <a:spcAft>
                <a:spcPts val="0"/>
              </a:spcAft>
              <a:buClr>
                <a:schemeClr val="dk1"/>
              </a:buClr>
              <a:buSzPts val="2800"/>
              <a:buChar char="•"/>
            </a:pPr>
            <a:r>
              <a:rPr lang="en-US"/>
              <a:t>Improved operation efficiency</a:t>
            </a:r>
            <a:endParaRPr/>
          </a:p>
          <a:p>
            <a:pPr marL="228600" lvl="0" indent="-228600" algn="l" rtl="0">
              <a:lnSpc>
                <a:spcPct val="90000"/>
              </a:lnSpc>
              <a:spcBef>
                <a:spcPts val="1000"/>
              </a:spcBef>
              <a:spcAft>
                <a:spcPts val="0"/>
              </a:spcAft>
              <a:buClr>
                <a:schemeClr val="dk1"/>
              </a:buClr>
              <a:buSzPts val="2800"/>
              <a:buChar char="•"/>
            </a:pPr>
            <a:r>
              <a:rPr lang="en-US"/>
              <a:t>Governance &amp; reliability</a:t>
            </a:r>
            <a:endParaRPr/>
          </a:p>
          <a:p>
            <a:pPr marL="228600" lvl="0" indent="-228600" algn="l" rtl="0">
              <a:lnSpc>
                <a:spcPct val="90000"/>
              </a:lnSpc>
              <a:spcBef>
                <a:spcPts val="1000"/>
              </a:spcBef>
              <a:spcAft>
                <a:spcPts val="0"/>
              </a:spcAft>
              <a:buClr>
                <a:schemeClr val="dk1"/>
              </a:buClr>
              <a:buSzPts val="2800"/>
              <a:buChar char="•"/>
            </a:pPr>
            <a:r>
              <a:rPr lang="en-US"/>
              <a:t>Reduce turnaround times</a:t>
            </a:r>
            <a:endParaRPr/>
          </a:p>
          <a:p>
            <a:pPr marL="228600" lvl="0" indent="-228600" algn="l" rtl="0">
              <a:lnSpc>
                <a:spcPct val="90000"/>
              </a:lnSpc>
              <a:spcBef>
                <a:spcPts val="1000"/>
              </a:spcBef>
              <a:spcAft>
                <a:spcPts val="0"/>
              </a:spcAft>
              <a:buClr>
                <a:schemeClr val="dk1"/>
              </a:buClr>
              <a:buSzPts val="2800"/>
              <a:buChar char="•"/>
            </a:pPr>
            <a:r>
              <a:rPr lang="en-US"/>
              <a:t>Reduced costs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242100" y="144689"/>
            <a:ext cx="5946535" cy="1325563"/>
          </a:xfrm>
          <a:prstGeom prst="rect">
            <a:avLst/>
          </a:prstGeom>
          <a:solidFill>
            <a:srgbClr val="A8D08C"/>
          </a:solid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C55A11"/>
              </a:buClr>
              <a:buSzPts val="4800"/>
              <a:buFont typeface="Calibri"/>
              <a:buNone/>
            </a:pPr>
            <a:r>
              <a:rPr lang="en-US" sz="4800" b="1">
                <a:solidFill>
                  <a:srgbClr val="C55A11"/>
                </a:solidFill>
              </a:rPr>
              <a:t>Implementation of BPA</a:t>
            </a:r>
            <a:endParaRPr sz="4800" b="1">
              <a:solidFill>
                <a:srgbClr val="C55A11"/>
              </a:solidFill>
            </a:endParaRPr>
          </a:p>
        </p:txBody>
      </p:sp>
      <p:sp>
        <p:nvSpPr>
          <p:cNvPr id="115" name="Google Shape;115;p18"/>
          <p:cNvSpPr txBox="1">
            <a:spLocks noGrp="1"/>
          </p:cNvSpPr>
          <p:nvPr>
            <p:ph type="body" idx="1"/>
          </p:nvPr>
        </p:nvSpPr>
        <p:spPr>
          <a:xfrm>
            <a:off x="312420" y="1608058"/>
            <a:ext cx="11567160" cy="478647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The steps to go about implementing Business Process Automation are: </a:t>
            </a:r>
            <a:endParaRPr/>
          </a:p>
          <a:p>
            <a:pPr marL="0" lvl="0" indent="0" algn="l" rtl="0">
              <a:lnSpc>
                <a:spcPct val="90000"/>
              </a:lnSpc>
              <a:spcBef>
                <a:spcPts val="1000"/>
              </a:spcBef>
              <a:spcAft>
                <a:spcPts val="0"/>
              </a:spcAft>
              <a:buClr>
                <a:schemeClr val="dk1"/>
              </a:buClr>
              <a:buSzPts val="2800"/>
              <a:buNone/>
            </a:pPr>
            <a:r>
              <a:rPr lang="en-US" b="1"/>
              <a:t>Step 1: Define why we plan to implement a BPA?</a:t>
            </a:r>
            <a:endParaRPr/>
          </a:p>
          <a:p>
            <a:pPr marL="0" lvl="0" indent="0" algn="l" rtl="0">
              <a:lnSpc>
                <a:spcPct val="90000"/>
              </a:lnSpc>
              <a:spcBef>
                <a:spcPts val="1000"/>
              </a:spcBef>
              <a:spcAft>
                <a:spcPts val="0"/>
              </a:spcAft>
              <a:buClr>
                <a:schemeClr val="dk1"/>
              </a:buClr>
              <a:buSzPts val="2800"/>
              <a:buNone/>
            </a:pPr>
            <a:r>
              <a:rPr lang="en-US"/>
              <a:t>The primary purpose for which an enterprise implements automation may vary from enterprise to enterprise. A list of generic reasons for going for BPA may include any or combination of the following:</a:t>
            </a:r>
            <a:endParaRPr/>
          </a:p>
          <a:p>
            <a:pPr marL="228600" lvl="0" indent="-228600" algn="l" rtl="0">
              <a:lnSpc>
                <a:spcPct val="90000"/>
              </a:lnSpc>
              <a:spcBef>
                <a:spcPts val="1000"/>
              </a:spcBef>
              <a:spcAft>
                <a:spcPts val="0"/>
              </a:spcAft>
              <a:buClr>
                <a:schemeClr val="dk1"/>
              </a:buClr>
              <a:buSzPts val="2800"/>
              <a:buChar char="•"/>
            </a:pPr>
            <a:r>
              <a:rPr lang="en-US" b="1"/>
              <a:t>Step 2: Understand the rules / regulation under which enterprise needs to comply with?</a:t>
            </a:r>
            <a:endParaRPr b="1"/>
          </a:p>
          <a:p>
            <a:pPr marL="0" lvl="0" indent="0" algn="l" rtl="0">
              <a:lnSpc>
                <a:spcPct val="90000"/>
              </a:lnSpc>
              <a:spcBef>
                <a:spcPts val="1000"/>
              </a:spcBef>
              <a:spcAft>
                <a:spcPts val="0"/>
              </a:spcAft>
              <a:buClr>
                <a:schemeClr val="dk1"/>
              </a:buClr>
              <a:buSzPts val="2800"/>
              <a:buNone/>
            </a:pPr>
            <a:r>
              <a:rPr lang="en-US"/>
              <a:t>One of the most important steps in automating any business process is to understand the rules of engagement, which include following the rules, adhering to regulations and following document retention requirements.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body" idx="1"/>
          </p:nvPr>
        </p:nvSpPr>
        <p:spPr>
          <a:xfrm>
            <a:off x="279764" y="517648"/>
            <a:ext cx="11567160" cy="5791631"/>
          </a:xfrm>
          <a:prstGeom prst="rect">
            <a:avLst/>
          </a:prstGeom>
          <a:noFill/>
          <a:ln>
            <a:noFill/>
          </a:ln>
        </p:spPr>
        <p:txBody>
          <a:bodyPr spcFirstLastPara="1" wrap="square" lIns="91425" tIns="45700" rIns="91425" bIns="45700" anchor="t" anchorCtr="0">
            <a:normAutofit fontScale="62500" lnSpcReduction="20000"/>
          </a:bodyPr>
          <a:lstStyle/>
          <a:p>
            <a:pPr marL="0" lvl="0" indent="0" algn="l" rtl="0">
              <a:lnSpc>
                <a:spcPct val="110000"/>
              </a:lnSpc>
              <a:spcBef>
                <a:spcPts val="0"/>
              </a:spcBef>
              <a:spcAft>
                <a:spcPts val="0"/>
              </a:spcAft>
              <a:buClr>
                <a:schemeClr val="dk1"/>
              </a:buClr>
              <a:buSzPct val="100000"/>
              <a:buNone/>
            </a:pPr>
            <a:r>
              <a:rPr lang="en-US" sz="4000" b="1" dirty="0"/>
              <a:t>Step 3: Document the process, we wish to automate</a:t>
            </a:r>
            <a:endParaRPr sz="4000" b="1" dirty="0"/>
          </a:p>
          <a:p>
            <a:pPr marL="0" lvl="0" indent="0" algn="l" rtl="0">
              <a:lnSpc>
                <a:spcPct val="90000"/>
              </a:lnSpc>
              <a:spcBef>
                <a:spcPts val="1000"/>
              </a:spcBef>
              <a:spcAft>
                <a:spcPts val="0"/>
              </a:spcAft>
              <a:buClr>
                <a:schemeClr val="dk1"/>
              </a:buClr>
              <a:buSzPct val="100000"/>
              <a:buNone/>
            </a:pPr>
            <a:r>
              <a:rPr lang="en-US" dirty="0"/>
              <a:t>At this step, all the documents that are currently being used need to be documented. </a:t>
            </a:r>
            <a:endParaRPr dirty="0"/>
          </a:p>
          <a:p>
            <a:pPr marL="0" lvl="0" indent="0" algn="l" rtl="0">
              <a:lnSpc>
                <a:spcPct val="110000"/>
              </a:lnSpc>
              <a:spcBef>
                <a:spcPts val="1000"/>
              </a:spcBef>
              <a:spcAft>
                <a:spcPts val="0"/>
              </a:spcAft>
              <a:buClr>
                <a:schemeClr val="dk1"/>
              </a:buClr>
              <a:buSzPct val="100000"/>
              <a:buNone/>
            </a:pPr>
            <a:r>
              <a:rPr lang="en-US" sz="4000" b="1" dirty="0"/>
              <a:t>Step 4: Define the objectives/goals to be achieved by implementing BPA</a:t>
            </a:r>
            <a:endParaRPr sz="4000" b="1" dirty="0"/>
          </a:p>
          <a:p>
            <a:pPr marL="0" lvl="0" indent="0" algn="l" rtl="0">
              <a:lnSpc>
                <a:spcPct val="90000"/>
              </a:lnSpc>
              <a:spcBef>
                <a:spcPts val="1000"/>
              </a:spcBef>
              <a:spcAft>
                <a:spcPts val="0"/>
              </a:spcAft>
              <a:buClr>
                <a:schemeClr val="dk1"/>
              </a:buClr>
              <a:buSzPct val="100000"/>
              <a:buNone/>
            </a:pPr>
            <a:r>
              <a:rPr lang="en-US" dirty="0"/>
              <a:t>Once the above steps have been completed, entity needs to determine the key objectives of the process improvement activities. When determining goals, remember that goals need to be </a:t>
            </a:r>
            <a:r>
              <a:rPr lang="en-US" b="1" dirty="0"/>
              <a:t>SMART</a:t>
            </a:r>
            <a:r>
              <a:rPr lang="en-US" dirty="0"/>
              <a:t>:</a:t>
            </a:r>
            <a:endParaRPr dirty="0"/>
          </a:p>
          <a:p>
            <a:pPr marL="685800" lvl="1" indent="-228600" algn="l" rtl="0">
              <a:lnSpc>
                <a:spcPct val="90000"/>
              </a:lnSpc>
              <a:spcBef>
                <a:spcPts val="500"/>
              </a:spcBef>
              <a:spcAft>
                <a:spcPts val="0"/>
              </a:spcAft>
              <a:buClr>
                <a:schemeClr val="dk1"/>
              </a:buClr>
              <a:buSzPct val="100000"/>
              <a:buChar char="•"/>
            </a:pPr>
            <a:r>
              <a:rPr lang="en-US" b="1" dirty="0"/>
              <a:t>Specific: </a:t>
            </a:r>
            <a:r>
              <a:rPr lang="en-US" dirty="0"/>
              <a:t>Clearly defined,</a:t>
            </a:r>
            <a:endParaRPr dirty="0"/>
          </a:p>
          <a:p>
            <a:pPr marL="685800" lvl="1" indent="-228600" algn="l" rtl="0">
              <a:lnSpc>
                <a:spcPct val="90000"/>
              </a:lnSpc>
              <a:spcBef>
                <a:spcPts val="500"/>
              </a:spcBef>
              <a:spcAft>
                <a:spcPts val="0"/>
              </a:spcAft>
              <a:buClr>
                <a:schemeClr val="dk1"/>
              </a:buClr>
              <a:buSzPct val="100000"/>
              <a:buChar char="•"/>
            </a:pPr>
            <a:r>
              <a:rPr lang="en-US" b="1" dirty="0"/>
              <a:t>Measurable: </a:t>
            </a:r>
            <a:r>
              <a:rPr lang="en-US" dirty="0"/>
              <a:t>Easily quantifiable in financial terms,</a:t>
            </a:r>
            <a:endParaRPr dirty="0"/>
          </a:p>
          <a:p>
            <a:pPr marL="685800" lvl="1" indent="-228600" algn="l" rtl="0">
              <a:lnSpc>
                <a:spcPct val="90000"/>
              </a:lnSpc>
              <a:spcBef>
                <a:spcPts val="500"/>
              </a:spcBef>
              <a:spcAft>
                <a:spcPts val="0"/>
              </a:spcAft>
              <a:buClr>
                <a:schemeClr val="dk1"/>
              </a:buClr>
              <a:buSzPct val="100000"/>
              <a:buChar char="•"/>
            </a:pPr>
            <a:r>
              <a:rPr lang="en-US" b="1" dirty="0"/>
              <a:t>Attainable: </a:t>
            </a:r>
            <a:r>
              <a:rPr lang="en-US" dirty="0"/>
              <a:t>Achievable through best efforts,</a:t>
            </a:r>
            <a:endParaRPr dirty="0"/>
          </a:p>
          <a:p>
            <a:pPr marL="685800" lvl="1" indent="-228600" algn="l" rtl="0">
              <a:lnSpc>
                <a:spcPct val="90000"/>
              </a:lnSpc>
              <a:spcBef>
                <a:spcPts val="500"/>
              </a:spcBef>
              <a:spcAft>
                <a:spcPts val="0"/>
              </a:spcAft>
              <a:buClr>
                <a:schemeClr val="dk1"/>
              </a:buClr>
              <a:buSzPct val="100000"/>
              <a:buChar char="•"/>
            </a:pPr>
            <a:r>
              <a:rPr lang="en-US" b="1" dirty="0"/>
              <a:t>Relevant: </a:t>
            </a:r>
            <a:r>
              <a:rPr lang="en-US" dirty="0"/>
              <a:t>Entity must be in need of these, and</a:t>
            </a:r>
            <a:endParaRPr dirty="0"/>
          </a:p>
          <a:p>
            <a:pPr marL="685800" lvl="1" indent="-228600" algn="l" rtl="0">
              <a:lnSpc>
                <a:spcPct val="90000"/>
              </a:lnSpc>
              <a:spcBef>
                <a:spcPts val="500"/>
              </a:spcBef>
              <a:spcAft>
                <a:spcPts val="0"/>
              </a:spcAft>
              <a:buClr>
                <a:schemeClr val="dk1"/>
              </a:buClr>
              <a:buSzPct val="100000"/>
              <a:buChar char="•"/>
            </a:pPr>
            <a:r>
              <a:rPr lang="en-US" b="1" dirty="0"/>
              <a:t>Timely: </a:t>
            </a:r>
            <a:r>
              <a:rPr lang="en-US" dirty="0"/>
              <a:t>Achieved within a given time frame. </a:t>
            </a:r>
            <a:endParaRPr dirty="0"/>
          </a:p>
          <a:p>
            <a:pPr marL="0" lvl="0" indent="0" algn="l" rtl="0">
              <a:lnSpc>
                <a:spcPct val="110000"/>
              </a:lnSpc>
              <a:spcBef>
                <a:spcPts val="1000"/>
              </a:spcBef>
              <a:spcAft>
                <a:spcPts val="0"/>
              </a:spcAft>
              <a:buClr>
                <a:schemeClr val="dk1"/>
              </a:buClr>
              <a:buSzPct val="100000"/>
              <a:buNone/>
            </a:pPr>
            <a:r>
              <a:rPr lang="en-US" sz="4000" b="1" dirty="0"/>
              <a:t>Step 5: Engage the business process consultant</a:t>
            </a:r>
            <a:endParaRPr dirty="0"/>
          </a:p>
          <a:p>
            <a:pPr marL="0" lvl="0" indent="0" algn="l" rtl="0">
              <a:lnSpc>
                <a:spcPct val="110000"/>
              </a:lnSpc>
              <a:spcBef>
                <a:spcPts val="1000"/>
              </a:spcBef>
              <a:spcAft>
                <a:spcPts val="0"/>
              </a:spcAft>
              <a:buClr>
                <a:schemeClr val="dk1"/>
              </a:buClr>
              <a:buSzPct val="100000"/>
              <a:buNone/>
            </a:pPr>
            <a:r>
              <a:rPr lang="en-US" sz="4000" b="1" dirty="0"/>
              <a:t>Step 6: Calculate the </a:t>
            </a:r>
            <a:r>
              <a:rPr lang="en-US" sz="4000" b="1" dirty="0" err="1"/>
              <a:t>RoI</a:t>
            </a:r>
            <a:r>
              <a:rPr lang="en-US" sz="4000" b="1" dirty="0"/>
              <a:t> for project</a:t>
            </a:r>
            <a:endParaRPr sz="4000" b="1" dirty="0"/>
          </a:p>
          <a:p>
            <a:pPr marL="0" lvl="0" indent="0" algn="l" rtl="0">
              <a:lnSpc>
                <a:spcPct val="110000"/>
              </a:lnSpc>
              <a:spcBef>
                <a:spcPts val="1000"/>
              </a:spcBef>
              <a:spcAft>
                <a:spcPts val="0"/>
              </a:spcAft>
              <a:buClr>
                <a:schemeClr val="dk1"/>
              </a:buClr>
              <a:buSzPct val="100000"/>
              <a:buNone/>
            </a:pPr>
            <a:r>
              <a:rPr lang="en-US" sz="4000" b="1" dirty="0"/>
              <a:t>Step 7: Developing the BPA</a:t>
            </a:r>
            <a:endParaRPr sz="4000" b="1" dirty="0"/>
          </a:p>
          <a:p>
            <a:pPr marL="228600" lvl="0" indent="-228600" algn="l" rtl="0">
              <a:lnSpc>
                <a:spcPct val="90000"/>
              </a:lnSpc>
              <a:spcBef>
                <a:spcPts val="1000"/>
              </a:spcBef>
              <a:spcAft>
                <a:spcPts val="0"/>
              </a:spcAft>
              <a:buClr>
                <a:schemeClr val="dk1"/>
              </a:buClr>
              <a:buSzPct val="100000"/>
              <a:buChar char="•"/>
            </a:pPr>
            <a:r>
              <a:rPr lang="en-US" dirty="0"/>
              <a:t>Once the requirements have been document, ROI has been computed and top management approval to go ahead has been received, the consultant develops the requisite BPA. The developed BPA needs to meet the objectives for which the same is being developed.</a:t>
            </a:r>
            <a:endParaRPr dirty="0"/>
          </a:p>
          <a:p>
            <a:pPr marL="0" lvl="0" indent="0" algn="l" rtl="0">
              <a:lnSpc>
                <a:spcPct val="110000"/>
              </a:lnSpc>
              <a:spcBef>
                <a:spcPts val="1000"/>
              </a:spcBef>
              <a:spcAft>
                <a:spcPts val="0"/>
              </a:spcAft>
              <a:buClr>
                <a:schemeClr val="dk1"/>
              </a:buClr>
              <a:buSzPct val="100000"/>
              <a:buNone/>
            </a:pPr>
            <a:r>
              <a:rPr lang="en-US" sz="4000" b="1" dirty="0"/>
              <a:t>Step 8: Testing the BPA</a:t>
            </a:r>
            <a:endParaRPr sz="4000" b="1" dirty="0"/>
          </a:p>
          <a:p>
            <a:pPr marL="0" lvl="0" indent="0" algn="l" rtl="0">
              <a:lnSpc>
                <a:spcPct val="110000"/>
              </a:lnSpc>
              <a:spcBef>
                <a:spcPts val="1000"/>
              </a:spcBef>
              <a:spcAft>
                <a:spcPts val="0"/>
              </a:spcAft>
              <a:buClr>
                <a:schemeClr val="dk1"/>
              </a:buClr>
              <a:buSzPct val="100000"/>
              <a:buNone/>
            </a:pPr>
            <a:endParaRPr sz="4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0"/>
          <p:cNvSpPr txBox="1">
            <a:spLocks noGrp="1"/>
          </p:cNvSpPr>
          <p:nvPr>
            <p:ph type="title"/>
          </p:nvPr>
        </p:nvSpPr>
        <p:spPr>
          <a:xfrm>
            <a:off x="510540" y="113665"/>
            <a:ext cx="10515600" cy="1325563"/>
          </a:xfrm>
          <a:prstGeom prst="rect">
            <a:avLst/>
          </a:prstGeom>
          <a:solidFill>
            <a:schemeClr val="accent3"/>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200"/>
              <a:buFont typeface="Calibri"/>
              <a:buNone/>
            </a:pPr>
            <a:r>
              <a:rPr lang="en-US" sz="3200" b="1" dirty="0"/>
              <a:t>Case Studies on Automation of Business Processes -</a:t>
            </a:r>
            <a:r>
              <a:rPr lang="en-US" sz="3200" b="1" u="sng" dirty="0"/>
              <a:t> Case 1- Automation of employee attendance</a:t>
            </a:r>
            <a:r>
              <a:rPr lang="en-US" sz="3200" b="1" dirty="0"/>
              <a:t> </a:t>
            </a:r>
            <a:endParaRPr sz="3200" b="1" dirty="0"/>
          </a:p>
        </p:txBody>
      </p:sp>
      <p:sp>
        <p:nvSpPr>
          <p:cNvPr id="126" name="Google Shape;126;p20"/>
          <p:cNvSpPr/>
          <p:nvPr/>
        </p:nvSpPr>
        <p:spPr>
          <a:xfrm>
            <a:off x="-693420" y="1629728"/>
            <a:ext cx="12923520" cy="4985980"/>
          </a:xfrm>
          <a:prstGeom prst="rect">
            <a:avLst/>
          </a:prstGeom>
          <a:noFill/>
          <a:ln>
            <a:noFill/>
          </a:ln>
        </p:spPr>
        <p:txBody>
          <a:bodyPr spcFirstLastPara="1" wrap="square" lIns="91425" tIns="45700" rIns="91425" bIns="45700" anchor="t" anchorCtr="0">
            <a:noAutofit/>
          </a:bodyPr>
          <a:lstStyle/>
          <a:p>
            <a:pPr marL="1021080" marR="1097280" lvl="0" indent="0" algn="just" rtl="0">
              <a:lnSpc>
                <a:spcPct val="110000"/>
              </a:lnSpc>
              <a:spcBef>
                <a:spcPts val="0"/>
              </a:spcBef>
              <a:spcAft>
                <a:spcPts val="0"/>
              </a:spcAft>
              <a:buNone/>
            </a:pPr>
            <a:r>
              <a:rPr lang="en-US" sz="2000" b="0" i="0" u="none" strike="noStrike" cap="none" dirty="0">
                <a:solidFill>
                  <a:srgbClr val="C00000"/>
                </a:solidFill>
                <a:latin typeface="Arial"/>
                <a:ea typeface="Arial"/>
                <a:cs typeface="Arial"/>
                <a:sym typeface="Arial"/>
              </a:rPr>
              <a:t>X enterprise have a manual attendance for (BP) the company want to upgrade and automate this process, they hire you to do so. Employee attendance process( or system ) for this company work as follow: </a:t>
            </a:r>
            <a:endParaRPr dirty="0"/>
          </a:p>
          <a:p>
            <a:pPr marL="1021080" marR="1097280" lvl="0" indent="0" algn="just" rtl="0">
              <a:lnSpc>
                <a:spcPct val="110000"/>
              </a:lnSpc>
              <a:spcBef>
                <a:spcPts val="640"/>
              </a:spcBef>
              <a:spcAft>
                <a:spcPts val="0"/>
              </a:spcAft>
              <a:buNone/>
            </a:pPr>
            <a:r>
              <a:rPr lang="en-US" sz="2000" b="0" i="0" u="none" strike="noStrike" cap="none" dirty="0">
                <a:solidFill>
                  <a:schemeClr val="dk1"/>
                </a:solidFill>
                <a:latin typeface="Arial"/>
                <a:ea typeface="Arial"/>
                <a:cs typeface="Arial"/>
                <a:sym typeface="Arial"/>
              </a:rPr>
              <a:t>There are </a:t>
            </a:r>
            <a:r>
              <a:rPr lang="en-US" sz="2000" b="0" i="0" u="none" strike="noStrike" cap="none" dirty="0">
                <a:solidFill>
                  <a:srgbClr val="C00000"/>
                </a:solidFill>
                <a:latin typeface="Arial"/>
                <a:ea typeface="Arial"/>
                <a:cs typeface="Arial"/>
                <a:sym typeface="Arial"/>
              </a:rPr>
              <a:t> </a:t>
            </a:r>
            <a:r>
              <a:rPr lang="en-US" sz="2000" b="0" i="0" u="none" strike="noStrike" cap="none" dirty="0">
                <a:solidFill>
                  <a:srgbClr val="231F20"/>
                </a:solidFill>
                <a:latin typeface="Arial"/>
                <a:ea typeface="Arial"/>
                <a:cs typeface="Arial"/>
                <a:sym typeface="Arial"/>
              </a:rPr>
              <a:t>an attendance register and a register at the security gate. Employees are expected to put their signatures in attendance registers. The register at the gate is maintained by security staff, to mark when an employee has entered. There is always a dispute regarding the time when an employee has entered and what has been marked in the security register. The company policy specifies that an employee coming late by 30 minutes for two days in a month shall have a ½ day salary deduction. There are over-writing in attendance register, leading to heated arguments between </a:t>
            </a:r>
            <a:r>
              <a:rPr lang="en-US" sz="2000" b="1" i="1" u="none" strike="noStrike" cap="none" dirty="0">
                <a:solidFill>
                  <a:schemeClr val="accent1">
                    <a:lumMod val="75000"/>
                  </a:schemeClr>
                </a:solidFill>
                <a:latin typeface="Arial"/>
                <a:ea typeface="Arial"/>
                <a:cs typeface="Arial"/>
                <a:sym typeface="Arial"/>
              </a:rPr>
              <a:t>human resource department staff (HR) </a:t>
            </a:r>
            <a:r>
              <a:rPr lang="en-US" sz="2000" b="0" i="0" u="none" strike="noStrike" cap="none" dirty="0">
                <a:solidFill>
                  <a:srgbClr val="231F20"/>
                </a:solidFill>
                <a:latin typeface="Arial"/>
                <a:ea typeface="Arial"/>
                <a:cs typeface="Arial"/>
                <a:sym typeface="Arial"/>
              </a:rPr>
              <a:t>and employees. As the time taken to arrive at the correct attendance is large, there is a delay in preparation of salary. The same has already lead to penal action against company by </a:t>
            </a:r>
            <a:r>
              <a:rPr lang="en-US" sz="2000" b="1" i="1" u="none" strike="noStrike" cap="none" dirty="0">
                <a:solidFill>
                  <a:srgbClr val="00B050"/>
                </a:solidFill>
                <a:latin typeface="Arial"/>
                <a:ea typeface="Arial"/>
                <a:cs typeface="Arial"/>
                <a:sym typeface="Arial"/>
              </a:rPr>
              <a:t>labor department of the state</a:t>
            </a:r>
            <a:r>
              <a:rPr lang="en-US" sz="2000" b="0" i="0" u="none" strike="noStrike" cap="none" dirty="0">
                <a:solidFill>
                  <a:srgbClr val="231F20"/>
                </a:solidFill>
                <a:latin typeface="Arial"/>
                <a:ea typeface="Arial"/>
                <a:cs typeface="Arial"/>
                <a:sym typeface="Arial"/>
              </a:rPr>
              <a:t>. </a:t>
            </a:r>
            <a:r>
              <a:rPr lang="en-US" sz="2000" b="0" i="0" u="none" strike="noStrike" cap="none" dirty="0">
                <a:solidFill>
                  <a:schemeClr val="dk1"/>
                </a:solidFill>
                <a:latin typeface="Calibri"/>
                <a:ea typeface="Calibri"/>
                <a:cs typeface="Calibri"/>
                <a:sym typeface="Calibri"/>
              </a:rPr>
              <a:t>A number of regulations are applicable to employee attendance including Factories Act 1948, Payment of Wages Act 1936,.</a:t>
            </a:r>
            <a:endParaRPr sz="2000" b="0" i="0" u="none" strike="noStrike" cap="none" dirty="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1"/>
          <p:cNvSpPr txBox="1">
            <a:spLocks noGrp="1"/>
          </p:cNvSpPr>
          <p:nvPr>
            <p:ph type="title"/>
          </p:nvPr>
        </p:nvSpPr>
        <p:spPr>
          <a:xfrm>
            <a:off x="205740" y="365125"/>
            <a:ext cx="1198626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200"/>
              <a:buFont typeface="Calibri"/>
              <a:buNone/>
            </a:pPr>
            <a:r>
              <a:rPr lang="en-US" sz="3200" b="1" u="sng"/>
              <a:t>Automation of employee attendance</a:t>
            </a:r>
            <a:r>
              <a:rPr lang="en-US" sz="3200" b="1"/>
              <a:t> </a:t>
            </a:r>
            <a:r>
              <a:rPr lang="en-US" sz="3200"/>
              <a:t>Various steps of automation are given as follows:</a:t>
            </a:r>
            <a:endParaRPr sz="3200"/>
          </a:p>
        </p:txBody>
      </p:sp>
      <p:sp>
        <p:nvSpPr>
          <p:cNvPr id="132" name="Google Shape;132;p21"/>
          <p:cNvSpPr txBox="1">
            <a:spLocks noGrp="1"/>
          </p:cNvSpPr>
          <p:nvPr>
            <p:ph type="body" idx="1"/>
          </p:nvPr>
        </p:nvSpPr>
        <p:spPr>
          <a:xfrm>
            <a:off x="281940" y="1825625"/>
            <a:ext cx="1144524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US" b="1"/>
              <a:t>Step 1: Define why we plan to go for a BPA?</a:t>
            </a:r>
            <a:endParaRPr b="1"/>
          </a:p>
          <a:p>
            <a:pPr marL="0" lvl="0" indent="0" algn="l" rtl="0">
              <a:lnSpc>
                <a:spcPct val="90000"/>
              </a:lnSpc>
              <a:spcBef>
                <a:spcPts val="1000"/>
              </a:spcBef>
              <a:spcAft>
                <a:spcPts val="0"/>
              </a:spcAft>
              <a:buClr>
                <a:schemeClr val="dk1"/>
              </a:buClr>
              <a:buSzPct val="100000"/>
              <a:buNone/>
            </a:pPr>
            <a:r>
              <a:rPr lang="en-US"/>
              <a:t>The system of recording of attendance being followed is </a:t>
            </a:r>
            <a:r>
              <a:rPr lang="en-US" b="1" u="sng">
                <a:solidFill>
                  <a:srgbClr val="C00000"/>
                </a:solidFill>
              </a:rPr>
              <a:t>not generating confidence  </a:t>
            </a:r>
            <a:r>
              <a:rPr lang="en-US"/>
              <a:t>in employees about the accuracy. </a:t>
            </a:r>
            <a:r>
              <a:rPr lang="en-US" u="sng"/>
              <a:t>There have been complaints that salary payouts are not as per actual attendance. </a:t>
            </a:r>
            <a:r>
              <a:rPr lang="en-US"/>
              <a:t>It has also </a:t>
            </a:r>
            <a:r>
              <a:rPr lang="en-US" b="1" u="sng">
                <a:solidFill>
                  <a:srgbClr val="C00000"/>
                </a:solidFill>
              </a:rPr>
              <a:t>created friction and differences between employees</a:t>
            </a:r>
            <a:r>
              <a:rPr lang="en-US"/>
              <a:t>, as some feels that other employees have been paid more or their salary has not been </a:t>
            </a:r>
            <a:r>
              <a:rPr lang="en-US" i="1" u="sng"/>
              <a:t>deducted for being absent</a:t>
            </a:r>
            <a:r>
              <a:rPr lang="en-US"/>
              <a:t>.</a:t>
            </a:r>
            <a:endParaRPr/>
          </a:p>
          <a:p>
            <a:pPr marL="228600" lvl="0" indent="-228600" algn="l" rtl="0">
              <a:lnSpc>
                <a:spcPct val="90000"/>
              </a:lnSpc>
              <a:spcBef>
                <a:spcPts val="1000"/>
              </a:spcBef>
              <a:spcAft>
                <a:spcPts val="0"/>
              </a:spcAft>
              <a:buClr>
                <a:schemeClr val="dk1"/>
              </a:buClr>
              <a:buSzPct val="100000"/>
              <a:buChar char="•"/>
            </a:pPr>
            <a:r>
              <a:rPr lang="en-US" b="1"/>
              <a:t>Step 2: Understand the rules/regulation under which needs to comply with?</a:t>
            </a:r>
            <a:endParaRPr b="1"/>
          </a:p>
          <a:p>
            <a:pPr marL="228600" lvl="0" indent="-228600" algn="l" rtl="0">
              <a:lnSpc>
                <a:spcPct val="90000"/>
              </a:lnSpc>
              <a:spcBef>
                <a:spcPts val="1000"/>
              </a:spcBef>
              <a:spcAft>
                <a:spcPts val="0"/>
              </a:spcAft>
              <a:buClr>
                <a:schemeClr val="dk1"/>
              </a:buClr>
              <a:buSzPct val="100000"/>
              <a:buChar char="•"/>
            </a:pPr>
            <a:r>
              <a:rPr lang="en-US"/>
              <a:t>A number of regulations are applicable to employee attendance including </a:t>
            </a:r>
            <a:r>
              <a:rPr lang="en-US" u="sng">
                <a:solidFill>
                  <a:srgbClr val="C00000"/>
                </a:solidFill>
              </a:rPr>
              <a:t>Factories Act 1948, Payment of Wages Act 1936, State laws, etc. </a:t>
            </a:r>
            <a:r>
              <a:rPr lang="en-US"/>
              <a:t>This is a compliance requirement and hence, any BPA needs to cater to these requirements.</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1707</Words>
  <Application>Microsoft Office PowerPoint</Application>
  <PresentationFormat>Widescreen</PresentationFormat>
  <Paragraphs>115</Paragraphs>
  <Slides>18</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Calibri Light</vt:lpstr>
      <vt:lpstr>Noto Sans Symbols</vt:lpstr>
      <vt:lpstr>Wingdings</vt:lpstr>
      <vt:lpstr>Office Theme</vt:lpstr>
      <vt:lpstr>1_Office Theme</vt:lpstr>
      <vt:lpstr>Enterprise Information  Management</vt:lpstr>
      <vt:lpstr>layout</vt:lpstr>
      <vt:lpstr>Diagrammatic  Representation of business process </vt:lpstr>
      <vt:lpstr>Automated Business process</vt:lpstr>
      <vt:lpstr>Benefit of BPA</vt:lpstr>
      <vt:lpstr>Implementation of BPA</vt:lpstr>
      <vt:lpstr>PowerPoint Presentation</vt:lpstr>
      <vt:lpstr>Case Studies on Automation of Business Processes - Case 1- Automation of employee attendance </vt:lpstr>
      <vt:lpstr>Automation of employee attendance Various steps of automation are given as follows:</vt:lpstr>
      <vt:lpstr>PowerPoint Presentation</vt:lpstr>
      <vt:lpstr>PowerPoint Presentation</vt:lpstr>
      <vt:lpstr>PowerPoint Presentation</vt:lpstr>
      <vt:lpstr>PowerPoint Presentation</vt:lpstr>
      <vt:lpstr>Case study #2 Financial system</vt:lpstr>
      <vt:lpstr>Case study #2 Automation of Financial &amp; accounting system</vt:lpstr>
      <vt:lpstr>PowerPoint Presentation</vt:lpstr>
      <vt:lpstr>Enterprise Risk Management (ERM)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EIS</dc:title>
  <dc:creator>Mohammad</dc:creator>
  <cp:lastModifiedBy>Wurood Albayati</cp:lastModifiedBy>
  <cp:revision>5</cp:revision>
  <dcterms:modified xsi:type="dcterms:W3CDTF">2022-11-04T23:23:12Z</dcterms:modified>
</cp:coreProperties>
</file>