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7" r:id="rId2"/>
    <p:sldId id="256" r:id="rId3"/>
    <p:sldId id="258" r:id="rId4"/>
    <p:sldId id="264" r:id="rId5"/>
    <p:sldId id="261" r:id="rId6"/>
    <p:sldId id="263" r:id="rId7"/>
    <p:sldId id="262" r:id="rId8"/>
    <p:sldId id="259" r:id="rId9"/>
    <p:sldId id="265" r:id="rId10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47548-30AF-4EA1-AF93-B9C41715B745}" type="datetimeFigureOut">
              <a:rPr lang="ar-IQ" smtClean="0"/>
              <a:t>22/03/1444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EB846-CADD-4F33-8CA5-F523F7F6BC11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47548-30AF-4EA1-AF93-B9C41715B745}" type="datetimeFigureOut">
              <a:rPr lang="ar-IQ" smtClean="0"/>
              <a:t>22/03/1444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EB846-CADD-4F33-8CA5-F523F7F6BC1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47548-30AF-4EA1-AF93-B9C41715B745}" type="datetimeFigureOut">
              <a:rPr lang="ar-IQ" smtClean="0"/>
              <a:t>22/03/1444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EB846-CADD-4F33-8CA5-F523F7F6BC1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47548-30AF-4EA1-AF93-B9C41715B745}" type="datetimeFigureOut">
              <a:rPr lang="ar-IQ" smtClean="0"/>
              <a:t>22/03/1444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EB846-CADD-4F33-8CA5-F523F7F6BC1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47548-30AF-4EA1-AF93-B9C41715B745}" type="datetimeFigureOut">
              <a:rPr lang="ar-IQ" smtClean="0"/>
              <a:t>22/03/1444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EB846-CADD-4F33-8CA5-F523F7F6BC11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47548-30AF-4EA1-AF93-B9C41715B745}" type="datetimeFigureOut">
              <a:rPr lang="ar-IQ" smtClean="0"/>
              <a:t>22/03/1444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EB846-CADD-4F33-8CA5-F523F7F6BC1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47548-30AF-4EA1-AF93-B9C41715B745}" type="datetimeFigureOut">
              <a:rPr lang="ar-IQ" smtClean="0"/>
              <a:t>22/03/1444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EB846-CADD-4F33-8CA5-F523F7F6BC1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47548-30AF-4EA1-AF93-B9C41715B745}" type="datetimeFigureOut">
              <a:rPr lang="ar-IQ" smtClean="0"/>
              <a:t>22/03/1444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EB846-CADD-4F33-8CA5-F523F7F6BC1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47548-30AF-4EA1-AF93-B9C41715B745}" type="datetimeFigureOut">
              <a:rPr lang="ar-IQ" smtClean="0"/>
              <a:t>22/03/1444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EB846-CADD-4F33-8CA5-F523F7F6BC1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47548-30AF-4EA1-AF93-B9C41715B745}" type="datetimeFigureOut">
              <a:rPr lang="ar-IQ" smtClean="0"/>
              <a:t>22/03/1444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EB846-CADD-4F33-8CA5-F523F7F6BC11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47548-30AF-4EA1-AF93-B9C41715B745}" type="datetimeFigureOut">
              <a:rPr lang="ar-IQ" smtClean="0"/>
              <a:t>22/03/1444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81EB846-CADD-4F33-8CA5-F523F7F6BC11}" type="slidenum">
              <a:rPr lang="ar-IQ" smtClean="0"/>
              <a:t>‹#›</a:t>
            </a:fld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1747548-30AF-4EA1-AF93-B9C41715B745}" type="datetimeFigureOut">
              <a:rPr lang="ar-IQ" smtClean="0"/>
              <a:t>22/03/1444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81EB846-CADD-4F33-8CA5-F523F7F6BC11}" type="slidenum">
              <a:rPr lang="ar-IQ" smtClean="0"/>
              <a:t>‹#›</a:t>
            </a:fld>
            <a:endParaRPr lang="ar-IQ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Research approach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212976"/>
            <a:ext cx="8229600" cy="331236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Microbiology Fourth Class </a:t>
            </a:r>
          </a:p>
          <a:p>
            <a:pPr marL="0" indent="0" algn="ctr">
              <a:buNone/>
            </a:pPr>
            <a:r>
              <a:rPr lang="en-US" dirty="0" smtClean="0"/>
              <a:t>2022-2023</a:t>
            </a:r>
          </a:p>
          <a:p>
            <a:pPr marL="0" indent="0" algn="ctr">
              <a:buNone/>
            </a:pPr>
            <a:r>
              <a:rPr lang="en-US" dirty="0" smtClean="0"/>
              <a:t>By Dr. </a:t>
            </a:r>
            <a:r>
              <a:rPr lang="en-US" dirty="0" err="1" smtClean="0"/>
              <a:t>Khetam</a:t>
            </a:r>
            <a:r>
              <a:rPr lang="en-US" dirty="0" smtClean="0"/>
              <a:t> </a:t>
            </a:r>
            <a:r>
              <a:rPr lang="en-US" dirty="0" err="1" smtClean="0"/>
              <a:t>Habeeb</a:t>
            </a:r>
            <a:r>
              <a:rPr lang="en-US" dirty="0" smtClean="0"/>
              <a:t> </a:t>
            </a:r>
            <a:r>
              <a:rPr lang="en-US" dirty="0" err="1" smtClean="0"/>
              <a:t>Rasool</a:t>
            </a:r>
            <a:r>
              <a:rPr lang="en-US" dirty="0" smtClean="0"/>
              <a:t> </a:t>
            </a:r>
          </a:p>
          <a:p>
            <a:pPr marL="0" indent="0" algn="ctr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61650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152128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>Introduction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1340768"/>
            <a:ext cx="7992888" cy="4752528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chemeClr val="tx2"/>
                </a:solidFill>
              </a:rPr>
              <a:t> What </a:t>
            </a:r>
            <a:r>
              <a:rPr lang="en-US" b="1" dirty="0">
                <a:solidFill>
                  <a:schemeClr val="tx2"/>
                </a:solidFill>
              </a:rPr>
              <a:t>is Research? </a:t>
            </a:r>
            <a:endParaRPr lang="en-US" dirty="0">
              <a:solidFill>
                <a:schemeClr val="tx2"/>
              </a:solidFill>
            </a:endParaRPr>
          </a:p>
          <a:p>
            <a:pPr algn="l"/>
            <a:r>
              <a:rPr lang="en-US" b="1" dirty="0">
                <a:solidFill>
                  <a:schemeClr val="bg1"/>
                </a:solidFill>
              </a:rPr>
              <a:t>Research Definition:</a:t>
            </a:r>
            <a:r>
              <a:rPr lang="en-US" b="1" dirty="0"/>
              <a:t> </a:t>
            </a:r>
            <a:endParaRPr lang="en-US" dirty="0"/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Research is defined as a careful consideration of study regarding a particular concern or a problem using scientific methods. 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According to the American sociologist Earl Robert </a:t>
            </a:r>
            <a:r>
              <a:rPr lang="en-US" b="1" dirty="0" err="1">
                <a:solidFill>
                  <a:schemeClr val="tx1"/>
                </a:solidFill>
              </a:rPr>
              <a:t>Babbie</a:t>
            </a:r>
            <a:r>
              <a:rPr lang="en-US" b="1" dirty="0">
                <a:solidFill>
                  <a:schemeClr val="tx1"/>
                </a:solidFill>
              </a:rPr>
              <a:t>, “Research is a systematic inquiry to describe, explain, predict and control the observed phenomenon. </a:t>
            </a:r>
            <a:endParaRPr lang="en-US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607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Research methods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7500" lnSpcReduction="20000"/>
          </a:bodyPr>
          <a:lstStyle/>
          <a:p>
            <a:pPr marL="0" indent="0" algn="l" rtl="0">
              <a:buNone/>
            </a:pPr>
            <a:r>
              <a:rPr lang="en-US" b="1" dirty="0"/>
              <a:t>Research involves </a:t>
            </a:r>
            <a:r>
              <a:rPr lang="en-US" b="1" dirty="0">
                <a:solidFill>
                  <a:srgbClr val="FF0000"/>
                </a:solidFill>
              </a:rPr>
              <a:t>Inductive </a:t>
            </a:r>
            <a:r>
              <a:rPr lang="en-US" b="1" dirty="0"/>
              <a:t>, </a:t>
            </a:r>
            <a:r>
              <a:rPr lang="en-US" b="1" dirty="0">
                <a:solidFill>
                  <a:srgbClr val="FF0000"/>
                </a:solidFill>
              </a:rPr>
              <a:t>Deductive</a:t>
            </a:r>
            <a:r>
              <a:rPr lang="en-US" b="1" dirty="0"/>
              <a:t>  and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Mixed-methods</a:t>
            </a:r>
          </a:p>
          <a:p>
            <a:pPr marL="0" indent="0" algn="l" rtl="0">
              <a:buNone/>
            </a:pPr>
            <a:endParaRPr lang="ar-IQ" dirty="0">
              <a:latin typeface="Arial" pitchFamily="34" charset="0"/>
              <a:cs typeface="Arial" pitchFamily="34" charset="0"/>
            </a:endParaRPr>
          </a:p>
          <a:p>
            <a:pPr marL="0" indent="0" algn="l" rtl="0">
              <a:buNone/>
            </a:pPr>
            <a:r>
              <a:rPr lang="en-US" b="1" dirty="0" smtClean="0"/>
              <a:t>1- Inductive </a:t>
            </a:r>
            <a:r>
              <a:rPr lang="en-US" b="1" dirty="0"/>
              <a:t>research methods </a:t>
            </a:r>
            <a:r>
              <a:rPr lang="en-US" dirty="0"/>
              <a:t>are </a:t>
            </a:r>
            <a:r>
              <a:rPr lang="en-US" dirty="0" smtClean="0"/>
              <a:t>begin </a:t>
            </a:r>
            <a:r>
              <a:rPr lang="en-US" dirty="0"/>
              <a:t>with a research question and the collection empirical data which used to generate hypothesis </a:t>
            </a:r>
            <a:r>
              <a:rPr lang="en-US" dirty="0" smtClean="0"/>
              <a:t>and are associated ,with </a:t>
            </a:r>
            <a:r>
              <a:rPr lang="en-US" b="1" dirty="0"/>
              <a:t>qualitative research </a:t>
            </a:r>
            <a:r>
              <a:rPr lang="en-US" dirty="0" smtClean="0"/>
              <a:t>.</a:t>
            </a:r>
            <a:r>
              <a:rPr lang="en-US" dirty="0"/>
              <a:t> </a:t>
            </a:r>
            <a:endParaRPr lang="en-US" dirty="0" smtClean="0"/>
          </a:p>
          <a:p>
            <a:pPr marL="0" indent="0" algn="l" rtl="0">
              <a:buNone/>
            </a:pPr>
            <a:endParaRPr lang="en-US" sz="4000" dirty="0" smtClean="0">
              <a:solidFill>
                <a:srgbClr val="FF0000"/>
              </a:solidFill>
            </a:endParaRPr>
          </a:p>
          <a:p>
            <a:pPr marL="0" indent="0" algn="l" rtl="0">
              <a:buNone/>
            </a:pPr>
            <a:r>
              <a:rPr lang="en-US" sz="4000" b="1" dirty="0">
                <a:solidFill>
                  <a:srgbClr val="FF0000"/>
                </a:solidFill>
              </a:rPr>
              <a:t>Q</a:t>
            </a:r>
            <a:r>
              <a:rPr lang="en-US" sz="4000" b="1" dirty="0" smtClean="0">
                <a:solidFill>
                  <a:srgbClr val="FF0000"/>
                </a:solidFill>
              </a:rPr>
              <a:t>ualitative research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b="1" dirty="0" smtClean="0"/>
              <a:t>Refers </a:t>
            </a:r>
            <a:r>
              <a:rPr lang="en-US" b="1" dirty="0"/>
              <a:t>to </a:t>
            </a:r>
            <a:r>
              <a:rPr lang="en-US" dirty="0"/>
              <a:t>research which focuses on </a:t>
            </a:r>
            <a:r>
              <a:rPr lang="en-US" b="1" dirty="0"/>
              <a:t>collecting and </a:t>
            </a:r>
            <a:r>
              <a:rPr lang="en-US" b="1" dirty="0" smtClean="0"/>
              <a:t>analyzing </a:t>
            </a:r>
            <a:r>
              <a:rPr lang="en-US" b="1" dirty="0"/>
              <a:t>words</a:t>
            </a:r>
            <a:r>
              <a:rPr lang="en-US" dirty="0"/>
              <a:t> (written or spoken) and textual </a:t>
            </a:r>
            <a:r>
              <a:rPr lang="en-US" dirty="0" smtClean="0"/>
              <a:t>also used </a:t>
            </a:r>
            <a:r>
              <a:rPr lang="en-US" dirty="0"/>
              <a:t>when the research aims and objectives are </a:t>
            </a:r>
            <a:r>
              <a:rPr lang="en-US" b="1" dirty="0"/>
              <a:t>exploratory </a:t>
            </a:r>
            <a:r>
              <a:rPr lang="en-US" dirty="0"/>
              <a:t>in nature</a:t>
            </a:r>
            <a:r>
              <a:rPr lang="en-US" dirty="0" smtClean="0"/>
              <a:t>.</a:t>
            </a:r>
          </a:p>
          <a:p>
            <a:pPr marL="0" indent="0" algn="l" rtl="0">
              <a:buNone/>
            </a:pPr>
            <a:endParaRPr lang="en-US" dirty="0" smtClean="0"/>
          </a:p>
          <a:p>
            <a:pPr algn="l" rtl="0">
              <a:buFont typeface="Wingdings" pitchFamily="2" charset="2"/>
              <a:buChar char="Ø"/>
            </a:pPr>
            <a:r>
              <a:rPr lang="en-US" b="1" dirty="0"/>
              <a:t>Q</a:t>
            </a:r>
            <a:r>
              <a:rPr lang="en-US" b="1" dirty="0" smtClean="0"/>
              <a:t>ualitative </a:t>
            </a:r>
            <a:r>
              <a:rPr lang="en-US" b="1" dirty="0"/>
              <a:t>research </a:t>
            </a:r>
            <a:r>
              <a:rPr lang="en-US" dirty="0"/>
              <a:t>designs are used to understand experiences and perspectives through non-numerical data. </a:t>
            </a:r>
            <a:endParaRPr lang="en-US" dirty="0" smtClean="0"/>
          </a:p>
          <a:p>
            <a:pPr algn="l" rtl="0">
              <a:buFont typeface="Wingdings" pitchFamily="2" charset="2"/>
              <a:buChar char="Ø"/>
            </a:pPr>
            <a:r>
              <a:rPr lang="en-US" b="1" dirty="0" smtClean="0"/>
              <a:t>Qualitative </a:t>
            </a:r>
            <a:r>
              <a:rPr lang="en-US" b="1" dirty="0"/>
              <a:t>research </a:t>
            </a:r>
            <a:r>
              <a:rPr lang="en-US" dirty="0"/>
              <a:t>is based on a constructivist approach – the belief that instead of focusing on a single reality, researchers will seek the perceived reality of participants. </a:t>
            </a:r>
            <a:endParaRPr lang="en-US" dirty="0" smtClean="0"/>
          </a:p>
          <a:p>
            <a:pPr marL="0" indent="0" algn="l" rtl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04185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Research methods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This </a:t>
            </a:r>
            <a:r>
              <a:rPr lang="en-US" dirty="0"/>
              <a:t>method involves collecting rich, non-numerical data through different potential methods.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/>
              <a:t> This method </a:t>
            </a:r>
            <a:r>
              <a:rPr lang="en-US" dirty="0" smtClean="0"/>
              <a:t>include </a:t>
            </a:r>
            <a:r>
              <a:rPr lang="en-US" dirty="0"/>
              <a:t>the researcher interviewing participants, conducting focus groups and observing participants.</a:t>
            </a:r>
          </a:p>
          <a:p>
            <a:pPr marL="0" indent="0" algn="l" rtl="0">
              <a:buNone/>
            </a:pPr>
            <a:r>
              <a:rPr lang="en-US" dirty="0"/>
              <a:t>  </a:t>
            </a:r>
            <a:endParaRPr lang="en-US" dirty="0" smtClean="0"/>
          </a:p>
          <a:p>
            <a:pPr marL="0" indent="0" algn="l" rtl="0">
              <a:buNone/>
            </a:pPr>
            <a:r>
              <a:rPr lang="en-US" smtClean="0"/>
              <a:t>    Example </a:t>
            </a:r>
            <a:r>
              <a:rPr lang="en-US" dirty="0"/>
              <a:t>of Inductive Reasoning: </a:t>
            </a:r>
          </a:p>
          <a:p>
            <a:pPr algn="l" rtl="0"/>
            <a:r>
              <a:rPr lang="en-US" dirty="0" smtClean="0"/>
              <a:t>Observation</a:t>
            </a:r>
            <a:r>
              <a:rPr lang="en-US" dirty="0"/>
              <a:t>: Pet dogs in my neighborhood are friendly.</a:t>
            </a:r>
          </a:p>
          <a:p>
            <a:pPr algn="l" rtl="0"/>
            <a:r>
              <a:rPr lang="en-US" dirty="0"/>
              <a:t>Observe a pattern: All observed dogs are friendly. </a:t>
            </a:r>
          </a:p>
          <a:p>
            <a:pPr algn="l" rtl="0"/>
            <a:r>
              <a:rPr lang="en-US" dirty="0"/>
              <a:t>Theory: All dogs are friendly. </a:t>
            </a:r>
          </a:p>
          <a:p>
            <a:pPr marL="0" indent="0" algn="l" rtl="0">
              <a:buNone/>
            </a:pPr>
            <a:endParaRPr lang="en-US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203419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3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3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3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3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3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3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Research methods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88632"/>
          </a:xfrm>
        </p:spPr>
        <p:txBody>
          <a:bodyPr>
            <a:normAutofit lnSpcReduction="10000"/>
          </a:bodyPr>
          <a:lstStyle/>
          <a:p>
            <a:pPr marL="0" indent="0" algn="l" rtl="0">
              <a:buNone/>
            </a:pPr>
            <a:r>
              <a:rPr lang="en-US" b="1" dirty="0"/>
              <a:t>2- Deductive methods </a:t>
            </a:r>
            <a:r>
              <a:rPr lang="en-US" dirty="0"/>
              <a:t>are begin with a theory-driven hypothesis, which guide data collection and analysis, deductive methods are more commonly associated with </a:t>
            </a:r>
            <a:r>
              <a:rPr lang="en-US" b="1" dirty="0"/>
              <a:t>quantitative research. </a:t>
            </a:r>
            <a:endParaRPr lang="en-US" b="1" dirty="0" smtClean="0"/>
          </a:p>
          <a:p>
            <a:pPr marL="0" indent="0" algn="l" rtl="0">
              <a:buNone/>
            </a:pPr>
            <a:endParaRPr lang="en-US" b="1" dirty="0"/>
          </a:p>
          <a:p>
            <a:pPr marL="0" indent="0" algn="l" rtl="0">
              <a:buNone/>
            </a:pPr>
            <a:r>
              <a:rPr lang="en-US" b="1" dirty="0">
                <a:solidFill>
                  <a:srgbClr val="FF0000"/>
                </a:solidFill>
              </a:rPr>
              <a:t>Q</a:t>
            </a:r>
            <a:r>
              <a:rPr lang="en-US" b="1" dirty="0" smtClean="0">
                <a:solidFill>
                  <a:srgbClr val="FF0000"/>
                </a:solidFill>
              </a:rPr>
              <a:t>uantitative</a:t>
            </a:r>
            <a:r>
              <a:rPr lang="en-US" b="1" dirty="0">
                <a:solidFill>
                  <a:srgbClr val="FF0000"/>
                </a:solidFill>
              </a:rPr>
              <a:t> </a:t>
            </a:r>
            <a:r>
              <a:rPr lang="en-US" b="1" dirty="0" smtClean="0">
                <a:solidFill>
                  <a:srgbClr val="FF0000"/>
                </a:solidFill>
              </a:rPr>
              <a:t>methodology: </a:t>
            </a:r>
          </a:p>
          <a:p>
            <a:pPr algn="l" rtl="0">
              <a:buFont typeface="Wingdings" pitchFamily="2" charset="2"/>
              <a:buChar char="ü"/>
            </a:pPr>
            <a:r>
              <a:rPr lang="en-US" dirty="0" smtClean="0"/>
              <a:t>Is </a:t>
            </a:r>
            <a:r>
              <a:rPr lang="en-US" dirty="0"/>
              <a:t>typically used when the research aims and objectives are </a:t>
            </a:r>
            <a:r>
              <a:rPr lang="en-US" b="1" dirty="0"/>
              <a:t>confirmatory </a:t>
            </a:r>
            <a:r>
              <a:rPr lang="en-US" dirty="0"/>
              <a:t>in nature </a:t>
            </a:r>
            <a:r>
              <a:rPr lang="en-US" dirty="0" smtClean="0"/>
              <a:t>,</a:t>
            </a:r>
            <a:r>
              <a:rPr lang="en-US" dirty="0"/>
              <a:t> focuses on measurement and testing using </a:t>
            </a:r>
            <a:r>
              <a:rPr lang="en-US" b="1" dirty="0"/>
              <a:t>numerical data</a:t>
            </a:r>
            <a:r>
              <a:rPr lang="en-US" dirty="0" smtClean="0"/>
              <a:t>.</a:t>
            </a:r>
          </a:p>
          <a:p>
            <a:pPr algn="l" rtl="0">
              <a:buFont typeface="Wingdings" pitchFamily="2" charset="2"/>
              <a:buChar char="ü"/>
            </a:pPr>
            <a:r>
              <a:rPr lang="en-US" dirty="0"/>
              <a:t>Quantitative methods measure and analyze numerical data to better understand the relationships between variables. </a:t>
            </a:r>
            <a:endParaRPr lang="en-US" dirty="0" smtClean="0"/>
          </a:p>
          <a:p>
            <a:pPr algn="l" rtl="0">
              <a:buFont typeface="Wingdings" pitchFamily="2" charset="2"/>
              <a:buChar char="ü"/>
            </a:pPr>
            <a:r>
              <a:rPr lang="en-US" dirty="0" smtClean="0"/>
              <a:t>The </a:t>
            </a:r>
            <a:r>
              <a:rPr lang="en-US" dirty="0"/>
              <a:t>overall purpose of quantitative research designs tends to be to generalize results. </a:t>
            </a:r>
            <a:endParaRPr lang="en-US" dirty="0" smtClean="0"/>
          </a:p>
          <a:p>
            <a:pPr marL="0" indent="0" algn="l" rtl="0">
              <a:buNone/>
            </a:pPr>
            <a:endParaRPr lang="en-US" dirty="0"/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862307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Research methods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92500" lnSpcReduction="20000"/>
          </a:bodyPr>
          <a:lstStyle/>
          <a:p>
            <a:pPr algn="l" rtl="0">
              <a:buFont typeface="Wingdings" pitchFamily="2" charset="2"/>
              <a:buChar char="ü"/>
            </a:pPr>
            <a:r>
              <a:rPr lang="en-US" dirty="0"/>
              <a:t>These types of research designs are based on positivist beliefs that a single reality can be found through the use of experimental designs and testing of scientific hypotheses.</a:t>
            </a:r>
          </a:p>
          <a:p>
            <a:pPr algn="l" rtl="0">
              <a:buFont typeface="Wingdings" pitchFamily="2" charset="2"/>
              <a:buChar char="ü"/>
            </a:pPr>
            <a:r>
              <a:rPr lang="en-US" dirty="0"/>
              <a:t> This method will usually involve collecting data through standardized measures that allow for the collection of numerical data, such as questionnaires or psychometric tests</a:t>
            </a:r>
            <a:r>
              <a:rPr lang="en-US" dirty="0" smtClean="0"/>
              <a:t>.</a:t>
            </a:r>
          </a:p>
          <a:p>
            <a:pPr algn="l" rtl="0">
              <a:buFont typeface="Wingdings" pitchFamily="2" charset="2"/>
              <a:buChar char="ü"/>
            </a:pPr>
            <a:endParaRPr lang="en-US" dirty="0" smtClean="0"/>
          </a:p>
          <a:p>
            <a:pPr marL="0" indent="0" algn="l" rtl="0">
              <a:buNone/>
            </a:pPr>
            <a:r>
              <a:rPr lang="en-US" dirty="0" smtClean="0"/>
              <a:t>   Example </a:t>
            </a:r>
            <a:r>
              <a:rPr lang="en-US" dirty="0"/>
              <a:t>of Deductive Reasoning:</a:t>
            </a:r>
          </a:p>
          <a:p>
            <a:pPr marL="0" indent="0" algn="l" rtl="0">
              <a:buNone/>
            </a:pPr>
            <a:endParaRPr lang="en-US" dirty="0"/>
          </a:p>
          <a:p>
            <a:pPr algn="l" rtl="0"/>
            <a:r>
              <a:rPr lang="en-US" dirty="0"/>
              <a:t>Theory: All dogs are friendly. </a:t>
            </a:r>
          </a:p>
          <a:p>
            <a:pPr algn="l" rtl="0"/>
            <a:r>
              <a:rPr lang="en-US" dirty="0"/>
              <a:t>Hypothesis: All pet dogs in my neighborhood are friendly. </a:t>
            </a:r>
          </a:p>
          <a:p>
            <a:pPr algn="l" rtl="0"/>
            <a:r>
              <a:rPr lang="en-US" dirty="0"/>
              <a:t>Test hypothesis: Observe all dogs in the neighborhood. </a:t>
            </a:r>
          </a:p>
          <a:p>
            <a:pPr algn="l" rtl="0"/>
            <a:r>
              <a:rPr lang="en-US" dirty="0"/>
              <a:t>Conclusion: 7 out of 23 dogs in the neighborhood were not friendly= Reject the hypothesis.</a:t>
            </a: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565412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Research methods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b="1" dirty="0"/>
              <a:t>3- Mixed-method</a:t>
            </a:r>
            <a:r>
              <a:rPr lang="en-US" dirty="0"/>
              <a:t> :  methodology attempts to combine the </a:t>
            </a:r>
            <a:r>
              <a:rPr lang="en-US" b="1" dirty="0"/>
              <a:t>best of both</a:t>
            </a:r>
            <a:r>
              <a:rPr lang="en-US" dirty="0"/>
              <a:t> qualitative and quantitative methodologies to integrate perspectives and create a rich </a:t>
            </a:r>
            <a:r>
              <a:rPr lang="en-US" dirty="0" smtClean="0"/>
              <a:t>picture.</a:t>
            </a:r>
          </a:p>
          <a:p>
            <a:pPr marL="0" indent="0" algn="l" rtl="0">
              <a:buNone/>
            </a:pPr>
            <a:endParaRPr lang="en-US" b="1" dirty="0"/>
          </a:p>
          <a:p>
            <a:pPr marL="0" indent="0" algn="l" rtl="0">
              <a:buNone/>
            </a:pPr>
            <a:endParaRPr lang="en-US" b="1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918896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scientific research method or approach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5040560"/>
          </a:xfrm>
        </p:spPr>
        <p:txBody>
          <a:bodyPr>
            <a:normAutofit fontScale="92500"/>
          </a:bodyPr>
          <a:lstStyle/>
          <a:p>
            <a:pPr marL="0" indent="0" algn="l" rtl="0">
              <a:buNone/>
            </a:pPr>
            <a:endParaRPr lang="en-US" b="1" dirty="0"/>
          </a:p>
          <a:p>
            <a:pPr marL="0" indent="0" algn="l" rtl="0">
              <a:buNone/>
            </a:pPr>
            <a:r>
              <a:rPr lang="en-US" b="1" dirty="0"/>
              <a:t>What is the scientific research method or approach?</a:t>
            </a:r>
            <a:endParaRPr lang="en-US" dirty="0"/>
          </a:p>
          <a:p>
            <a:pPr marL="0" indent="0" algn="l" rtl="0">
              <a:buNone/>
            </a:pPr>
            <a:r>
              <a:rPr lang="en-US" dirty="0" smtClean="0"/>
              <a:t>The </a:t>
            </a:r>
            <a:r>
              <a:rPr lang="en-US" dirty="0"/>
              <a:t>scientific method is the process of </a:t>
            </a:r>
            <a:r>
              <a:rPr lang="en-US" dirty="0" smtClean="0"/>
              <a:t>objectively establishing </a:t>
            </a:r>
            <a:r>
              <a:rPr lang="en-US" dirty="0"/>
              <a:t>facts through testing and experimentation. </a:t>
            </a:r>
            <a:endParaRPr lang="en-US" dirty="0" smtClean="0"/>
          </a:p>
          <a:p>
            <a:pPr algn="l" rtl="0"/>
            <a:r>
              <a:rPr lang="en-US" dirty="0" smtClean="0"/>
              <a:t>The </a:t>
            </a:r>
            <a:r>
              <a:rPr lang="en-US" dirty="0"/>
              <a:t>basic process involves making an observation, forming a hypothesis, making a prediction, conducting an experiment and finally analyzing the results. </a:t>
            </a:r>
            <a:endParaRPr lang="en-US" dirty="0" smtClean="0"/>
          </a:p>
          <a:p>
            <a:pPr algn="l" rtl="0"/>
            <a:r>
              <a:rPr lang="en-US" dirty="0" smtClean="0"/>
              <a:t>The </a:t>
            </a:r>
            <a:r>
              <a:rPr lang="en-US" dirty="0"/>
              <a:t>principals of the scientific method can be applied in many areas, including scientific research, business and technology.</a:t>
            </a:r>
          </a:p>
          <a:p>
            <a:pPr algn="l" rtl="0"/>
            <a:r>
              <a:rPr lang="en-US" dirty="0"/>
              <a:t>The video outlines the stages of the research method and they are explained in more detail next week.</a:t>
            </a:r>
          </a:p>
          <a:p>
            <a:pPr marL="0" indent="0" algn="l" rtl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57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2" y="0"/>
            <a:ext cx="5851525" cy="6858000"/>
          </a:xfrm>
        </p:spPr>
      </p:pic>
      <p:sp>
        <p:nvSpPr>
          <p:cNvPr id="5" name="TextBox 4"/>
          <p:cNvSpPr txBox="1"/>
          <p:nvPr/>
        </p:nvSpPr>
        <p:spPr>
          <a:xfrm>
            <a:off x="5347613" y="1307438"/>
            <a:ext cx="3628472" cy="20313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5400" dirty="0" smtClean="0"/>
              <a:t>THANK YOU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62341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233</TotalTime>
  <Words>417</Words>
  <Application>Microsoft Office PowerPoint</Application>
  <PresentationFormat>On-screen Show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Research approach </vt:lpstr>
      <vt:lpstr> Introduction</vt:lpstr>
      <vt:lpstr>Research methods</vt:lpstr>
      <vt:lpstr>Research methods</vt:lpstr>
      <vt:lpstr>Research methods</vt:lpstr>
      <vt:lpstr>Research methods</vt:lpstr>
      <vt:lpstr>Research methods</vt:lpstr>
      <vt:lpstr>scientific research method or approach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approach</dc:title>
  <dc:creator>Dr.Khitam</dc:creator>
  <cp:lastModifiedBy>Dr.Khitam</cp:lastModifiedBy>
  <cp:revision>20</cp:revision>
  <dcterms:created xsi:type="dcterms:W3CDTF">2022-10-07T17:40:48Z</dcterms:created>
  <dcterms:modified xsi:type="dcterms:W3CDTF">2022-10-17T04:33:48Z</dcterms:modified>
</cp:coreProperties>
</file>