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2"/>
  </p:notesMasterIdLst>
  <p:sldIdLst>
    <p:sldId id="256" r:id="rId3"/>
    <p:sldId id="257" r:id="rId4"/>
    <p:sldId id="268" r:id="rId5"/>
    <p:sldId id="269" r:id="rId6"/>
    <p:sldId id="270" r:id="rId7"/>
    <p:sldId id="271" r:id="rId8"/>
    <p:sldId id="272" r:id="rId9"/>
    <p:sldId id="274" r:id="rId10"/>
    <p:sldId id="275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17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the distributed report to plan for all institiution department</a:t>
            </a:r>
            <a:br>
              <a:rPr lang="en-US"/>
            </a:br>
            <a:r>
              <a:rPr lang="en-US"/>
              <a:t>control help montor and track obsticals against organisation plan this is the control</a:t>
            </a: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138" name="Google Shape;13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97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90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09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07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37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50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2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3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0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4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7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523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82273"/>
            <a:ext cx="8360350" cy="440785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/>
          <p:nvPr/>
        </p:nvSpPr>
        <p:spPr>
          <a:xfrm>
            <a:off x="457200" y="152400"/>
            <a:ext cx="8360350" cy="175706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>
                  <a:noFill/>
                </a:ln>
                <a:gradFill>
                  <a:gsLst>
                    <a:gs pos="0">
                      <a:srgbClr val="DF322D"/>
                    </a:gs>
                    <a:gs pos="25000">
                      <a:srgbClr val="DF322D"/>
                    </a:gs>
                    <a:gs pos="100000">
                      <a:srgbClr val="9F1E1A"/>
                    </a:gs>
                  </a:gsLst>
                  <a:lin ang="5400000" scaled="0"/>
                </a:gradFill>
                <a:latin typeface="Calibri"/>
              </a:rPr>
              <a:t>EIM</a:t>
            </a:r>
            <a:endParaRPr b="1" i="0" dirty="0">
              <a:ln>
                <a:noFill/>
              </a:ln>
              <a:gradFill>
                <a:gsLst>
                  <a:gs pos="0">
                    <a:srgbClr val="DF322D"/>
                  </a:gs>
                  <a:gs pos="25000">
                    <a:srgbClr val="DF322D"/>
                  </a:gs>
                  <a:gs pos="100000">
                    <a:srgbClr val="9F1E1A"/>
                  </a:gs>
                </a:gsLst>
                <a:lin ang="5400000" scaled="0"/>
              </a:gradFill>
              <a:latin typeface="Calibri"/>
            </a:endParaRPr>
          </a:p>
        </p:txBody>
      </p:sp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31431FFF-EDE6-D9E9-451C-387549D30A52}"/>
              </a:ext>
            </a:extLst>
          </p:cNvPr>
          <p:cNvSpPr/>
          <p:nvPr/>
        </p:nvSpPr>
        <p:spPr>
          <a:xfrm>
            <a:off x="513289" y="5775394"/>
            <a:ext cx="8844293" cy="1071384"/>
          </a:xfrm>
          <a:prstGeom prst="flowChartPunchedTape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Enterprise information management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2057400" y="381000"/>
            <a:ext cx="4876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5D8F1"/>
              </a:buClr>
              <a:buSzPct val="100000"/>
              <a:buFont typeface="Calibri"/>
              <a:buNone/>
            </a:pPr>
            <a:r>
              <a:rPr lang="en-US" b="1">
                <a:solidFill>
                  <a:srgbClr val="C5D8F1"/>
                </a:solidFill>
              </a:rPr>
              <a:t>Functions of MIS</a:t>
            </a:r>
            <a:br>
              <a:rPr lang="en-US" b="1">
                <a:solidFill>
                  <a:srgbClr val="C5D8F1"/>
                </a:solidFill>
              </a:rPr>
            </a:br>
            <a:endParaRPr b="1">
              <a:solidFill>
                <a:srgbClr val="C5D8F1"/>
              </a:solidFill>
            </a:endParaRPr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-27214" y="609600"/>
            <a:ext cx="92202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None/>
            </a:pPr>
            <a:r>
              <a:rPr lang="en-US" sz="5900">
                <a:solidFill>
                  <a:srgbClr val="FFC000"/>
                </a:solidFill>
              </a:rPr>
              <a:t>MIS performs following functions to achieve organizational goal:</a:t>
            </a:r>
            <a:endParaRPr/>
          </a:p>
          <a:p>
            <a:pPr marL="0" lvl="0" indent="0" algn="l" rtl="0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576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⮚"/>
            </a:pPr>
            <a:r>
              <a:rPr lang="en-US" sz="7200">
                <a:solidFill>
                  <a:schemeClr val="lt1"/>
                </a:solidFill>
              </a:rPr>
              <a:t>Data Capturing (</a:t>
            </a:r>
            <a:r>
              <a:rPr lang="en-US" sz="6700">
                <a:solidFill>
                  <a:schemeClr val="lt1"/>
                </a:solidFill>
              </a:rPr>
              <a:t> collect data)</a:t>
            </a:r>
            <a:br>
              <a:rPr lang="en-US" sz="6700">
                <a:solidFill>
                  <a:schemeClr val="lt1"/>
                </a:solidFill>
              </a:rPr>
            </a:br>
            <a:r>
              <a:rPr lang="en-US" b="1">
                <a:solidFill>
                  <a:schemeClr val="lt1"/>
                </a:solidFill>
              </a:rPr>
              <a:t> captures data from various internal and external sources of an organization. Data capturing may be manual or through computer terminals..</a:t>
            </a:r>
            <a:endParaRPr/>
          </a:p>
          <a:p>
            <a:pPr marL="342900" lvl="0" indent="-261620" algn="l" rtl="0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>
              <a:solidFill>
                <a:srgbClr val="FFFF00"/>
              </a:solidFill>
            </a:endParaRPr>
          </a:p>
          <a:p>
            <a:pPr marL="342900" lvl="0" indent="-342900" algn="l" rtl="0">
              <a:spcBef>
                <a:spcPts val="536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⮚"/>
            </a:pPr>
            <a:r>
              <a:rPr lang="en-US" sz="6700" b="1">
                <a:solidFill>
                  <a:schemeClr val="lt1"/>
                </a:solidFill>
              </a:rPr>
              <a:t>Information storage  &amp; Information retrieval</a:t>
            </a:r>
            <a:br>
              <a:rPr lang="en-US" sz="6700" b="1">
                <a:solidFill>
                  <a:schemeClr val="lt1"/>
                </a:solidFill>
              </a:rPr>
            </a:br>
            <a:r>
              <a:rPr lang="en-US">
                <a:solidFill>
                  <a:srgbClr val="FFFF00"/>
                </a:solidFill>
              </a:rPr>
              <a:t>MIS stores data as an organizational record and processed for future use. The data organizes as a fields, records, files and databases for future use. </a:t>
            </a:r>
            <a:r>
              <a:rPr lang="en-US" b="1" u="sng">
                <a:solidFill>
                  <a:schemeClr val="lt1"/>
                </a:solidFill>
              </a:rPr>
              <a:t>Information retrieval </a:t>
            </a:r>
            <a:r>
              <a:rPr lang="en-US">
                <a:solidFill>
                  <a:srgbClr val="FFFF00"/>
                </a:solidFill>
              </a:rPr>
              <a:t>comprises to access the stored data as per the requirements of the management users.</a:t>
            </a:r>
            <a:endParaRPr/>
          </a:p>
          <a:p>
            <a:pPr marL="342900" lvl="0" indent="-261620" algn="l" rtl="0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>
              <a:solidFill>
                <a:srgbClr val="FFFF00"/>
              </a:solidFill>
            </a:endParaRPr>
          </a:p>
          <a:p>
            <a:pPr marL="342900" lvl="0" indent="-261620" algn="l" rtl="0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>
              <a:solidFill>
                <a:srgbClr val="FFFF00"/>
              </a:solidFill>
            </a:endParaRPr>
          </a:p>
          <a:p>
            <a:pPr marL="342900" lvl="0" indent="-342900" algn="l" rtl="0">
              <a:spcBef>
                <a:spcPts val="536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⮚"/>
            </a:pPr>
            <a:r>
              <a:rPr lang="en-US" sz="6700" b="1">
                <a:solidFill>
                  <a:schemeClr val="lt1"/>
                </a:solidFill>
              </a:rPr>
              <a:t>Processing of Data:</a:t>
            </a:r>
            <a:br>
              <a:rPr lang="en-US" sz="6700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The captured data is processed to convert it into the required management information. Processing of data is done by such activities as calculating, comparing, sorting, classifying and summarizing</a:t>
            </a:r>
            <a:r>
              <a:rPr lang="en-US"/>
              <a:t>. </a:t>
            </a:r>
            <a:endParaRPr/>
          </a:p>
          <a:p>
            <a:pPr marL="742950" lvl="1" indent="-285750" algn="l" rtl="0">
              <a:spcBef>
                <a:spcPts val="224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Noto Sans Symbols"/>
              <a:buChar char="⮚"/>
            </a:pPr>
            <a:r>
              <a:rPr lang="en-US">
                <a:solidFill>
                  <a:srgbClr val="FFFF00"/>
                </a:solidFill>
              </a:rPr>
              <a:t>Organize data</a:t>
            </a:r>
            <a:endParaRPr/>
          </a:p>
          <a:p>
            <a:pPr marL="742950" lvl="1" indent="-285750" algn="l" rtl="0">
              <a:spcBef>
                <a:spcPts val="224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Noto Sans Symbols"/>
              <a:buChar char="⮚"/>
            </a:pPr>
            <a:r>
              <a:rPr lang="en-US">
                <a:solidFill>
                  <a:srgbClr val="FFFF00"/>
                </a:solidFill>
              </a:rPr>
              <a:t>Analysis on data</a:t>
            </a:r>
            <a:endParaRPr/>
          </a:p>
          <a:p>
            <a:pPr marL="742950" lvl="1" indent="-285750" algn="l" rtl="0">
              <a:spcBef>
                <a:spcPts val="224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Noto Sans Symbols"/>
              <a:buChar char="⮚"/>
            </a:pPr>
            <a:r>
              <a:rPr lang="en-US">
                <a:solidFill>
                  <a:srgbClr val="FFFF00"/>
                </a:solidFill>
              </a:rPr>
              <a:t>Apply statistical, mathematical, operations to create predictive modeling research and forecasting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7000" b="1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⮚"/>
            </a:pPr>
            <a:r>
              <a:rPr lang="en-US" sz="7000" b="1">
                <a:solidFill>
                  <a:schemeClr val="lt1"/>
                </a:solidFill>
              </a:rPr>
              <a:t>Distributing management information </a:t>
            </a:r>
            <a:r>
              <a:rPr lang="en-US" sz="4200" b="1">
                <a:solidFill>
                  <a:schemeClr val="lt1"/>
                </a:solidFill>
              </a:rPr>
              <a:t>(</a:t>
            </a:r>
            <a:r>
              <a:rPr lang="en-US" sz="4400">
                <a:solidFill>
                  <a:schemeClr val="lt1"/>
                </a:solidFill>
              </a:rPr>
              <a:t>Dissemination of Information)</a:t>
            </a:r>
            <a:br>
              <a:rPr lang="en-US" sz="4200" b="1">
                <a:solidFill>
                  <a:schemeClr val="lt1"/>
                </a:solidFill>
              </a:rPr>
            </a:br>
            <a:r>
              <a:rPr lang="en-US">
                <a:solidFill>
                  <a:srgbClr val="FFFF00"/>
                </a:solidFill>
              </a:rPr>
              <a:t>information of finished product is categorizes and distributed to the users in an organization as per the needs. This information could be periodic, through reports or online through computer terminals. </a:t>
            </a:r>
            <a:endParaRPr>
              <a:solidFill>
                <a:srgbClr val="FFFF00"/>
              </a:solidFill>
            </a:endParaRPr>
          </a:p>
          <a:p>
            <a:pPr marL="342900" lvl="0" indent="-261620" algn="l" rtl="0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>
              <a:solidFill>
                <a:srgbClr val="FFFF00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⮚"/>
            </a:pPr>
            <a:r>
              <a:rPr lang="en-US" sz="7000" b="1">
                <a:solidFill>
                  <a:schemeClr val="lt1"/>
                </a:solidFill>
              </a:rPr>
              <a:t>Planning &amp; Control</a:t>
            </a:r>
            <a:r>
              <a:rPr lang="en-US">
                <a:solidFill>
                  <a:srgbClr val="FFFF00"/>
                </a:solidFill>
              </a:rPr>
              <a:t> </a:t>
            </a:r>
            <a:endParaRPr>
              <a:solidFill>
                <a:srgbClr val="FFFF00"/>
              </a:solidFill>
            </a:endParaRPr>
          </a:p>
          <a:p>
            <a:pPr marL="342900" lvl="0" indent="-261620" algn="l" rtl="0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 t="-2062" r="82478" b="46574"/>
          <a:stretch/>
        </p:blipFill>
        <p:spPr>
          <a:xfrm rot="-3763229">
            <a:off x="3333317" y="1024224"/>
            <a:ext cx="1175776" cy="204450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4">
            <a:alphaModFix/>
          </a:blip>
          <a:srcRect r="25679"/>
          <a:stretch/>
        </p:blipFill>
        <p:spPr>
          <a:xfrm>
            <a:off x="64167" y="147514"/>
            <a:ext cx="3669633" cy="3702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68998" y="228600"/>
            <a:ext cx="4027544" cy="339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800" y="3766036"/>
            <a:ext cx="5976395" cy="313295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/>
          <p:nvPr/>
        </p:nvSpPr>
        <p:spPr>
          <a:xfrm>
            <a:off x="5638800" y="4287883"/>
            <a:ext cx="33009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Raw Data🡪 Information</a:t>
            </a:r>
            <a:endParaRPr sz="24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21324" y="274638"/>
            <a:ext cx="366952" cy="36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76800" y="332753"/>
            <a:ext cx="276847" cy="276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9600" y="3810000"/>
            <a:ext cx="228909" cy="228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-76200" y="304800"/>
            <a:ext cx="9067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/>
              <a:t>At the right time to the right person in a right form, the outpout could be any format and usually charts and statistics used in decision </a:t>
            </a:r>
            <a:r>
              <a:rPr lang="en-US" sz="1800"/>
              <a:t>making</a:t>
            </a:r>
            <a:r>
              <a:rPr lang="en-US"/>
              <a:t> </a:t>
            </a:r>
            <a:endParaRPr/>
          </a:p>
        </p:txBody>
      </p:sp>
      <p:pic>
        <p:nvPicPr>
          <p:cNvPr id="124" name="Google Shape;124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435835"/>
            <a:ext cx="4858933" cy="285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9933" y="1415363"/>
            <a:ext cx="3593426" cy="300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12522" y="4419600"/>
            <a:ext cx="7321357" cy="2831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9433" y="1411951"/>
            <a:ext cx="408467" cy="40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417325"/>
            <a:ext cx="408467" cy="408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/>
              <a:t>With the help of statistics Mis could used historical data to predict the future of the business and trends</a:t>
            </a:r>
            <a:endParaRPr sz="2400"/>
          </a:p>
        </p:txBody>
      </p:sp>
      <p:pic>
        <p:nvPicPr>
          <p:cNvPr id="134" name="Google Shape;134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2992" y="1600200"/>
            <a:ext cx="8158015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88392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3505200"/>
            <a:ext cx="8763000" cy="325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/>
          <p:nvPr/>
        </p:nvSpPr>
        <p:spPr>
          <a:xfrm>
            <a:off x="457200" y="152400"/>
            <a:ext cx="381000" cy="381000"/>
          </a:xfrm>
          <a:prstGeom prst="ellipse">
            <a:avLst/>
          </a:prstGeom>
          <a:solidFill>
            <a:srgbClr val="DDD9C3"/>
          </a:solidFill>
          <a:ln w="25400" cap="flat" cmpd="sng">
            <a:solidFill>
              <a:srgbClr val="DDD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266700" y="3619500"/>
            <a:ext cx="381000" cy="266700"/>
          </a:xfrm>
          <a:prstGeom prst="ellipse">
            <a:avLst/>
          </a:prstGeom>
          <a:solidFill>
            <a:srgbClr val="DDD9C3"/>
          </a:solidFill>
          <a:ln w="25400" cap="flat" cmpd="sng">
            <a:solidFill>
              <a:srgbClr val="DDD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1"/>
              <a:t>IT and MIS</a:t>
            </a:r>
            <a:br>
              <a:rPr lang="en-US"/>
            </a:br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763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Information Technology (IT) is sometimes referred to as a </a:t>
            </a:r>
            <a:r>
              <a:rPr lang="en-US" b="1" i="1" u="sng">
                <a:solidFill>
                  <a:srgbClr val="FF0000"/>
                </a:solidFill>
              </a:rPr>
              <a:t>technological side</a:t>
            </a:r>
            <a:r>
              <a:rPr lang="en-US"/>
              <a:t> of an information system, which includes hardware, software, networks and other devices. In other words, IT is a sub-system of an information system or management information system.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1"/>
              <a:t>Value of Information</a:t>
            </a:r>
            <a:br>
              <a:rPr lang="en-US" b="1"/>
            </a:br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155575" y="914400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Information value is closely tied to the </a:t>
            </a:r>
            <a:r>
              <a:rPr lang="en-US" b="1" i="1">
                <a:solidFill>
                  <a:srgbClr val="FF0000"/>
                </a:solidFill>
              </a:rPr>
              <a:t>decisions that result from its use</a:t>
            </a:r>
            <a:r>
              <a:rPr lang="en-US"/>
              <a:t>.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Information does not </a:t>
            </a:r>
            <a:r>
              <a:rPr lang="en-US" b="1">
                <a:solidFill>
                  <a:srgbClr val="76923C"/>
                </a:solidFill>
              </a:rPr>
              <a:t>have an absolute universal value</a:t>
            </a:r>
            <a:r>
              <a:rPr lang="en-US"/>
              <a:t>(can not be true or false)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Information Value =</a:t>
            </a:r>
            <a:r>
              <a:rPr lang="en-US" b="1">
                <a:solidFill>
                  <a:srgbClr val="953734"/>
                </a:solidFill>
              </a:rPr>
              <a:t>who use it</a:t>
            </a:r>
            <a:r>
              <a:rPr lang="en-US"/>
              <a:t>+ </a:t>
            </a:r>
            <a:r>
              <a:rPr lang="en-US" b="1">
                <a:solidFill>
                  <a:srgbClr val="366092"/>
                </a:solidFill>
              </a:rPr>
              <a:t>when it is used</a:t>
            </a:r>
            <a:r>
              <a:rPr lang="en-US"/>
              <a:t>+ </a:t>
            </a:r>
            <a:r>
              <a:rPr lang="en-US" b="1">
                <a:solidFill>
                  <a:srgbClr val="E36C09"/>
                </a:solidFill>
              </a:rPr>
              <a:t>in</a:t>
            </a:r>
            <a:r>
              <a:rPr lang="en-US"/>
              <a:t> 				</a:t>
            </a:r>
            <a:r>
              <a:rPr lang="en-US" b="1">
                <a:solidFill>
                  <a:srgbClr val="E36C09"/>
                </a:solidFill>
              </a:rPr>
              <a:t>what situation it is used</a:t>
            </a:r>
            <a:r>
              <a:rPr lang="en-US"/>
              <a:t>.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56" name="Google Shape;156;p21" descr="Image result for value of a glass of water is different for someone who has lost his way in Arctic glaciers than it is to a wanderer in the Sahara Desert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4478" y="4799641"/>
            <a:ext cx="2924175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 descr="Image result for value of a glass of water is different for someone who has lost his way in Arctic glaciers than it is to a wanderer in the Sahara Deser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5038724"/>
            <a:ext cx="2619375" cy="174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81600" y="5038724"/>
            <a:ext cx="3381375" cy="174307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/>
          <p:nvPr/>
        </p:nvSpPr>
        <p:spPr>
          <a:xfrm>
            <a:off x="3352800" y="6381690"/>
            <a:ext cx="17331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cap="none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Value of water</a:t>
            </a:r>
            <a:endParaRPr sz="2000" b="1" cap="none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/>
          <p:nvPr/>
        </p:nvSpPr>
        <p:spPr>
          <a:xfrm>
            <a:off x="3734976" y="3244334"/>
            <a:ext cx="16740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Comprehension</a:t>
            </a:r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 t="-21995" b="23087"/>
          <a:stretch/>
        </p:blipFill>
        <p:spPr>
          <a:xfrm>
            <a:off x="76200" y="-304800"/>
            <a:ext cx="9067800" cy="631078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629400" cy="868362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1"/>
              <a:t>Characteristics of information</a:t>
            </a:r>
            <a:endParaRPr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629400" cy="868362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1"/>
              <a:t>Characteristics of information</a:t>
            </a:r>
            <a:endParaRPr b="1"/>
          </a:p>
        </p:txBody>
      </p:sp>
      <p:sp>
        <p:nvSpPr>
          <p:cNvPr id="173" name="Google Shape;173;p23"/>
          <p:cNvSpPr/>
          <p:nvPr/>
        </p:nvSpPr>
        <p:spPr>
          <a:xfrm>
            <a:off x="152911" y="3048000"/>
            <a:ext cx="8916140" cy="3108543"/>
          </a:xfrm>
          <a:prstGeom prst="rect">
            <a:avLst/>
          </a:prstGeom>
          <a:solidFill>
            <a:srgbClr val="92CCD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trustworthiness , Communication with the right person</a:t>
            </a:r>
            <a:endParaRPr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  : Information should contain the minimum number of details for effective decision making</a:t>
            </a:r>
            <a:endParaRPr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Comprehensions : If the information is not understood it cannot be used and therefore it cannot add value. Many factors intervene in understanding information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3"/>
          <p:cNvPicPr preferRelativeResize="0"/>
          <p:nvPr/>
        </p:nvPicPr>
        <p:blipFill rotWithShape="1">
          <a:blip r:embed="rId3">
            <a:alphaModFix/>
          </a:blip>
          <a:srcRect l="4" t="76906" r="-3" b="-1490"/>
          <a:stretch/>
        </p:blipFill>
        <p:spPr>
          <a:xfrm>
            <a:off x="152911" y="1295400"/>
            <a:ext cx="891614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381000" y="344300"/>
            <a:ext cx="8077200" cy="721644"/>
          </a:xfrm>
          <a:prstGeom prst="rect">
            <a:avLst/>
          </a:prstGeom>
          <a:solidFill>
            <a:srgbClr val="92CC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Information as an Aid to Decision Making</a:t>
            </a:r>
            <a:endParaRPr sz="3600"/>
          </a:p>
        </p:txBody>
      </p:sp>
      <p:sp>
        <p:nvSpPr>
          <p:cNvPr id="180" name="Google Shape;180;p24"/>
          <p:cNvSpPr txBox="1">
            <a:spLocks noGrp="1"/>
          </p:cNvSpPr>
          <p:nvPr>
            <p:ph type="body" idx="1"/>
          </p:nvPr>
        </p:nvSpPr>
        <p:spPr>
          <a:xfrm>
            <a:off x="163732" y="1209765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The process of decision making can be described as comprising four phases</a:t>
            </a:r>
            <a:endParaRPr/>
          </a:p>
        </p:txBody>
      </p:sp>
      <p:grpSp>
        <p:nvGrpSpPr>
          <p:cNvPr id="181" name="Google Shape;181;p24"/>
          <p:cNvGrpSpPr/>
          <p:nvPr/>
        </p:nvGrpSpPr>
        <p:grpSpPr>
          <a:xfrm>
            <a:off x="304801" y="2169611"/>
            <a:ext cx="8209650" cy="2926829"/>
            <a:chOff x="3637730" y="1173"/>
            <a:chExt cx="8209650" cy="2926829"/>
          </a:xfrm>
        </p:grpSpPr>
        <p:sp>
          <p:nvSpPr>
            <p:cNvPr id="182" name="Google Shape;182;p24"/>
            <p:cNvSpPr/>
            <p:nvPr/>
          </p:nvSpPr>
          <p:spPr>
            <a:xfrm rot="5400000">
              <a:off x="3931973" y="1328471"/>
              <a:ext cx="886304" cy="147479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9ACC5"/>
            </a:solidFill>
            <a:ln w="9525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3996116" y="1760909"/>
              <a:ext cx="1331449" cy="1167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4"/>
            <p:cNvSpPr txBox="1"/>
            <p:nvPr/>
          </p:nvSpPr>
          <p:spPr>
            <a:xfrm>
              <a:off x="3996116" y="1760909"/>
              <a:ext cx="1331449" cy="1167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 and structure the problem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5076348" y="1211688"/>
              <a:ext cx="251216" cy="251216"/>
            </a:xfrm>
            <a:prstGeom prst="triangle">
              <a:avLst>
                <a:gd name="adj" fmla="val 100000"/>
              </a:avLst>
            </a:prstGeom>
            <a:solidFill>
              <a:srgbClr val="49CBBA"/>
            </a:solidFill>
            <a:ln w="9525" cap="flat" cmpd="sng">
              <a:solidFill>
                <a:srgbClr val="49CB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4"/>
            <p:cNvSpPr/>
            <p:nvPr/>
          </p:nvSpPr>
          <p:spPr>
            <a:xfrm rot="5400000">
              <a:off x="5774016" y="916930"/>
              <a:ext cx="886304" cy="147479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7D290"/>
            </a:solidFill>
            <a:ln w="9525" cap="flat" cmpd="sng">
              <a:solidFill>
                <a:srgbClr val="47D29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5626070" y="1357575"/>
              <a:ext cx="1331449" cy="1167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4"/>
            <p:cNvSpPr txBox="1"/>
            <p:nvPr/>
          </p:nvSpPr>
          <p:spPr>
            <a:xfrm>
              <a:off x="5626070" y="1357575"/>
              <a:ext cx="1331449" cy="1167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Put problem in context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6706302" y="808355"/>
              <a:ext cx="251216" cy="251216"/>
            </a:xfrm>
            <a:prstGeom prst="triangle">
              <a:avLst>
                <a:gd name="adj" fmla="val 100000"/>
              </a:avLst>
            </a:prstGeom>
            <a:solidFill>
              <a:srgbClr val="46D85F"/>
            </a:solidFill>
            <a:ln w="9525" cap="flat" cmpd="sng">
              <a:solidFill>
                <a:srgbClr val="46D85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4"/>
            <p:cNvSpPr/>
            <p:nvPr/>
          </p:nvSpPr>
          <p:spPr>
            <a:xfrm rot="5400000">
              <a:off x="7403970" y="513597"/>
              <a:ext cx="886304" cy="147479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5FDF45"/>
            </a:solidFill>
            <a:ln w="9525" cap="flat" cmpd="sng">
              <a:solidFill>
                <a:srgbClr val="5FDF4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7256023" y="954241"/>
              <a:ext cx="1331449" cy="1167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4"/>
            <p:cNvSpPr txBox="1"/>
            <p:nvPr/>
          </p:nvSpPr>
          <p:spPr>
            <a:xfrm>
              <a:off x="7256023" y="954241"/>
              <a:ext cx="1331449" cy="1167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Generate alternatives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8336256" y="405021"/>
              <a:ext cx="251216" cy="251216"/>
            </a:xfrm>
            <a:prstGeom prst="triangle">
              <a:avLst>
                <a:gd name="adj" fmla="val 100000"/>
              </a:avLst>
            </a:prstGeom>
            <a:solidFill>
              <a:srgbClr val="97E545"/>
            </a:solidFill>
            <a:ln w="9525" cap="flat" cmpd="sng">
              <a:solidFill>
                <a:srgbClr val="97E54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4"/>
            <p:cNvSpPr/>
            <p:nvPr/>
          </p:nvSpPr>
          <p:spPr>
            <a:xfrm rot="5400000">
              <a:off x="9033923" y="110263"/>
              <a:ext cx="886304" cy="147479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D3EB44"/>
            </a:solidFill>
            <a:ln w="9525" cap="flat" cmpd="sng">
              <a:solidFill>
                <a:srgbClr val="D3EB4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8885977" y="550908"/>
              <a:ext cx="1331449" cy="1167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4"/>
            <p:cNvSpPr txBox="1"/>
            <p:nvPr/>
          </p:nvSpPr>
          <p:spPr>
            <a:xfrm>
              <a:off x="8885977" y="550908"/>
              <a:ext cx="1331449" cy="1167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Choice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9966209" y="1687"/>
              <a:ext cx="251216" cy="251216"/>
            </a:xfrm>
            <a:prstGeom prst="triangle">
              <a:avLst>
                <a:gd name="adj" fmla="val 100000"/>
              </a:avLst>
            </a:prstGeom>
            <a:solidFill>
              <a:srgbClr val="F0CF44"/>
            </a:solidFill>
            <a:ln w="9525" cap="flat" cmpd="sng">
              <a:solidFill>
                <a:srgbClr val="F0CF4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4"/>
            <p:cNvSpPr/>
            <p:nvPr/>
          </p:nvSpPr>
          <p:spPr>
            <a:xfrm rot="5400000">
              <a:off x="10663877" y="-293070"/>
              <a:ext cx="886304" cy="147479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F69444"/>
            </a:solidFill>
            <a:ln w="9525" cap="flat" cmpd="sng">
              <a:solidFill>
                <a:srgbClr val="F6944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10515931" y="147574"/>
              <a:ext cx="1331449" cy="1167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4"/>
            <p:cNvSpPr txBox="1"/>
            <p:nvPr/>
          </p:nvSpPr>
          <p:spPr>
            <a:xfrm>
              <a:off x="10515931" y="147574"/>
              <a:ext cx="1331449" cy="1167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Review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1" name="Google Shape;20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55260">
            <a:off x="3327159" y="4421157"/>
            <a:ext cx="1902747" cy="174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4"/>
          <p:cNvPicPr preferRelativeResize="0"/>
          <p:nvPr/>
        </p:nvPicPr>
        <p:blipFill rotWithShape="1">
          <a:blip r:embed="rId4">
            <a:alphaModFix/>
          </a:blip>
          <a:srcRect l="17337" t="16020" r="4801" b="8529"/>
          <a:stretch/>
        </p:blipFill>
        <p:spPr>
          <a:xfrm rot="-1347194">
            <a:off x="461133" y="4898822"/>
            <a:ext cx="2366167" cy="1288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4"/>
          <p:cNvPicPr preferRelativeResize="0"/>
          <p:nvPr/>
        </p:nvPicPr>
        <p:blipFill rotWithShape="1">
          <a:blip r:embed="rId5">
            <a:alphaModFix/>
          </a:blip>
          <a:srcRect l="43502"/>
          <a:stretch/>
        </p:blipFill>
        <p:spPr>
          <a:xfrm rot="-1541500">
            <a:off x="5210541" y="3807364"/>
            <a:ext cx="2138790" cy="2194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91400" y="3296463"/>
            <a:ext cx="1608094" cy="1608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rgbClr val="F795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rPr lang="en-US" sz="8800"/>
              <a:t>Layout</a:t>
            </a:r>
            <a:endParaRPr sz="8800"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399570" y="1828800"/>
            <a:ext cx="82296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 dirty="0"/>
              <a:t>Introduction  to information, management and system</a:t>
            </a:r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 dirty="0"/>
              <a:t>MIS</a:t>
            </a:r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 dirty="0"/>
              <a:t>Benefit of MIS</a:t>
            </a:r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 dirty="0"/>
              <a:t>Information value</a:t>
            </a:r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 dirty="0" err="1"/>
              <a:t>Characterstics</a:t>
            </a:r>
            <a:r>
              <a:rPr lang="en-US" sz="4000" dirty="0"/>
              <a:t> of data in MIS system</a:t>
            </a:r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endParaRPr lang="en-US" sz="4000" dirty="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endParaRPr sz="4000" dirty="0"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7093" y="153020"/>
            <a:ext cx="1707337" cy="1698800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0" y="124947"/>
            <a:ext cx="1703853" cy="1703853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837618" y="865655"/>
            <a:ext cx="6934782" cy="1063229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algn="ctr">
              <a:buSzPts val="4400"/>
            </a:pPr>
            <a:r>
              <a:rPr lang="en-US" b="1" dirty="0"/>
              <a:t>Understanding the keywords </a:t>
            </a:r>
            <a:br>
              <a:rPr lang="en-US" b="1" dirty="0"/>
            </a:br>
            <a:r>
              <a:rPr lang="en-US" sz="2400" b="1" dirty="0">
                <a:solidFill>
                  <a:srgbClr val="FF0000"/>
                </a:solidFill>
              </a:rPr>
              <a:t>Management, Information, and System</a:t>
            </a:r>
            <a:endParaRPr sz="2400" b="1"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1227292" y="1920479"/>
            <a:ext cx="6430808" cy="2651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r>
              <a:rPr lang="en-US" b="1" i="1" dirty="0">
                <a:solidFill>
                  <a:srgbClr val="C00000"/>
                </a:solidFill>
              </a:rPr>
              <a:t>Management? </a:t>
            </a:r>
            <a:endParaRPr i="1" dirty="0">
              <a:solidFill>
                <a:srgbClr val="C00000"/>
              </a:solidFill>
            </a:endParaRPr>
          </a:p>
          <a:p>
            <a:pPr marL="171450" indent="-171450">
              <a:buSzPct val="100000"/>
            </a:pPr>
            <a:r>
              <a:rPr lang="en-US" dirty="0"/>
              <a:t>Planning, control, and administration of an organization.</a:t>
            </a:r>
            <a:endParaRPr dirty="0"/>
          </a:p>
          <a:p>
            <a:pPr marL="171450" indent="-171450">
              <a:buSzPct val="100000"/>
            </a:pPr>
            <a:r>
              <a:rPr lang="en-US" dirty="0"/>
              <a:t>Management is generally hierarchical:</a:t>
            </a:r>
            <a:endParaRPr dirty="0"/>
          </a:p>
          <a:p>
            <a:pPr marL="514350" lvl="1" indent="-171450">
              <a:buSzPct val="100000"/>
              <a:buFont typeface="Noto Sans Symbols"/>
              <a:buChar char="⮚"/>
            </a:pPr>
            <a:r>
              <a:rPr lang="en-US" dirty="0"/>
              <a:t>Top managers handle planning; </a:t>
            </a:r>
            <a:endParaRPr dirty="0"/>
          </a:p>
          <a:p>
            <a:pPr marL="514350" lvl="1" indent="-171450">
              <a:buSzPct val="100000"/>
              <a:buFont typeface="Noto Sans Symbols"/>
              <a:buChar char="⮚"/>
            </a:pPr>
            <a:r>
              <a:rPr lang="en-US" dirty="0"/>
              <a:t>Mid – career managers control; </a:t>
            </a:r>
            <a:endParaRPr dirty="0"/>
          </a:p>
          <a:p>
            <a:pPr marL="514350" lvl="1" indent="-171450">
              <a:buSzPct val="100000"/>
              <a:buFont typeface="Noto Sans Symbols"/>
              <a:buChar char="⮚"/>
            </a:pPr>
            <a:r>
              <a:rPr lang="en-US" dirty="0"/>
              <a:t>And, junior managers administer. </a:t>
            </a:r>
            <a:endParaRPr dirty="0"/>
          </a:p>
          <a:p>
            <a:pPr marL="342900" lvl="1" indent="0">
              <a:buSzPct val="100000"/>
              <a:buNone/>
            </a:pPr>
            <a:endParaRPr dirty="0"/>
          </a:p>
          <a:p>
            <a:pPr marL="0" indent="0">
              <a:buClr>
                <a:srgbClr val="C00000"/>
              </a:buClr>
              <a:buSzPct val="100000"/>
              <a:buNone/>
            </a:pPr>
            <a:r>
              <a:rPr lang="en-US" b="1" i="1" dirty="0">
                <a:solidFill>
                  <a:srgbClr val="C00000"/>
                </a:solidFill>
              </a:rPr>
              <a:t>Information? </a:t>
            </a:r>
            <a:endParaRPr dirty="0"/>
          </a:p>
          <a:p>
            <a:pPr marL="171450" indent="-171450">
              <a:buSzPct val="100000"/>
            </a:pPr>
            <a:r>
              <a:rPr lang="en-US" dirty="0"/>
              <a:t>Processed data to support management functions</a:t>
            </a:r>
            <a:endParaRPr dirty="0"/>
          </a:p>
          <a:p>
            <a:pPr marL="171450" indent="-48101">
              <a:buSzPct val="100000"/>
              <a:buNone/>
            </a:pPr>
            <a:endParaRPr dirty="0"/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7142" y="4572002"/>
            <a:ext cx="7069225" cy="2029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65513" y="1016156"/>
            <a:ext cx="7656706" cy="1714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lnSpcReduction="10000"/>
          </a:bodyPr>
          <a:lstStyle/>
          <a:p>
            <a:pPr marL="0" indent="0">
              <a:spcBef>
                <a:spcPts val="0"/>
              </a:spcBef>
              <a:buClr>
                <a:srgbClr val="C00000"/>
              </a:buClr>
              <a:buSzPts val="3500"/>
              <a:buNone/>
            </a:pPr>
            <a:r>
              <a:rPr lang="en-US" sz="2625" b="1" i="1">
                <a:solidFill>
                  <a:srgbClr val="C00000"/>
                </a:solidFill>
              </a:rPr>
              <a:t>What is a System? (in the context of MIS) </a:t>
            </a:r>
            <a:endParaRPr/>
          </a:p>
          <a:p>
            <a:pPr marL="0" indent="0">
              <a:buSzPts val="3500"/>
              <a:buNone/>
            </a:pPr>
            <a:endParaRPr sz="2625" i="1"/>
          </a:p>
          <a:p>
            <a:pPr marL="171450" indent="-171450">
              <a:buSzPts val="3500"/>
            </a:pPr>
            <a:r>
              <a:rPr lang="en-US" sz="2625"/>
              <a:t>An inputs – processing - output and feedback matrix.</a:t>
            </a:r>
            <a:endParaRPr/>
          </a:p>
          <a:p>
            <a:pPr marL="171450" indent="-171450">
              <a:buSzPts val="3500"/>
            </a:pPr>
            <a:r>
              <a:rPr lang="en-US" sz="2625"/>
              <a:t>Supports the processing of data into information. </a:t>
            </a:r>
            <a:endParaRPr/>
          </a:p>
          <a:p>
            <a:pPr marL="171450" indent="-38100">
              <a:buSzPts val="2800"/>
              <a:buNone/>
            </a:pP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65513" y="3178099"/>
            <a:ext cx="8950249" cy="1038746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/>
            <a:r>
              <a:rPr lang="en-US" sz="2100" b="1" i="1">
                <a:latin typeface="Calibri"/>
                <a:ea typeface="Calibri"/>
                <a:cs typeface="Calibri"/>
                <a:sym typeface="Calibri"/>
              </a:rPr>
              <a:t>A system 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is a group of interrelated </a:t>
            </a:r>
            <a:r>
              <a:rPr lang="en-US" sz="21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components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 working together toward a common goal by accepting inputs and producing outputs in an organized transformation process. </a:t>
            </a:r>
            <a:endParaRPr sz="1050"/>
          </a:p>
        </p:txBody>
      </p:sp>
      <p:sp>
        <p:nvSpPr>
          <p:cNvPr id="114" name="Google Shape;114;p17"/>
          <p:cNvSpPr txBox="1"/>
          <p:nvPr/>
        </p:nvSpPr>
        <p:spPr>
          <a:xfrm>
            <a:off x="149148" y="4502596"/>
            <a:ext cx="8866613" cy="1051322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defTabSz="685800">
              <a:buSzPts val="2800"/>
            </a:pPr>
            <a:r>
              <a:rPr lang="en-US" sz="2100" b="1" i="1">
                <a:latin typeface="Calibri"/>
                <a:ea typeface="Calibri"/>
                <a:cs typeface="Calibri"/>
                <a:sym typeface="Calibri"/>
              </a:rPr>
              <a:t>Information system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 (IS) is an organized combination of </a:t>
            </a:r>
            <a:r>
              <a:rPr lang="en-US" sz="21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People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1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Hardware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1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Software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,  and </a:t>
            </a:r>
            <a:r>
              <a:rPr lang="en-US" sz="21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data Resource 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that collects, transforms and distributes information in an organization.</a:t>
            </a:r>
            <a:endParaRPr sz="1050"/>
          </a:p>
        </p:txBody>
      </p:sp>
      <p:pic>
        <p:nvPicPr>
          <p:cNvPr id="2" name="Google Shape;144;p21">
            <a:extLst>
              <a:ext uri="{FF2B5EF4-FFF2-40B4-BE49-F238E27FC236}">
                <a16:creationId xmlns:a16="http://schemas.microsoft.com/office/drawing/2014/main" id="{DCB93266-2FC4-084B-452A-BE0BEFBDE93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458" t="5280" r="8432" b="10230"/>
          <a:stretch/>
        </p:blipFill>
        <p:spPr>
          <a:xfrm>
            <a:off x="7615120" y="436487"/>
            <a:ext cx="1676400" cy="243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850504" y="170524"/>
            <a:ext cx="7498747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pPr>
              <a:buSzPts val="4400"/>
            </a:pPr>
            <a:r>
              <a:rPr lang="en-US" dirty="0"/>
              <a:t>Management information system</a:t>
            </a:r>
            <a:endParaRPr dirty="0"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206298" y="1820929"/>
            <a:ext cx="878716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 algn="just">
              <a:spcBef>
                <a:spcPts val="0"/>
              </a:spcBef>
              <a:buSzPts val="2800"/>
            </a:pPr>
            <a:r>
              <a:rPr lang="en-US"/>
              <a:t>Core goal is to make </a:t>
            </a:r>
            <a:r>
              <a:rPr lang="en-US" b="1">
                <a:solidFill>
                  <a:srgbClr val="FF0000"/>
                </a:solidFill>
              </a:rPr>
              <a:t>raw data into useful information that help managerial decision making</a:t>
            </a:r>
            <a:endParaRPr b="1">
              <a:solidFill>
                <a:srgbClr val="FF0000"/>
              </a:solidFill>
            </a:endParaRPr>
          </a:p>
          <a:p>
            <a:pPr marL="171450" indent="-171450" algn="just">
              <a:buSzPts val="2800"/>
            </a:pPr>
            <a:r>
              <a:rPr lang="en-US"/>
              <a:t>An organization with a well-defined information system will generally have a competitive advantage over organization with poor MIS and no MIS</a:t>
            </a:r>
            <a:endParaRPr/>
          </a:p>
          <a:p>
            <a:pPr marL="171450" indent="-38100" algn="just">
              <a:buSzPts val="2800"/>
              <a:buNone/>
            </a:pPr>
            <a:endParaRPr b="1">
              <a:solidFill>
                <a:srgbClr val="FF0000"/>
              </a:solidFill>
            </a:endParaRPr>
          </a:p>
        </p:txBody>
      </p:sp>
      <p:sp>
        <p:nvSpPr>
          <p:cNvPr id="127" name="Google Shape;127;p19" descr="Emotions and Decision Making: Five Steps to Improve Your Process | CFA  Institute Enterprising Investor"/>
          <p:cNvSpPr/>
          <p:nvPr/>
        </p:nvSpPr>
        <p:spPr>
          <a:xfrm>
            <a:off x="1259681" y="748903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 descr="Emotions and Decision Making: Five Steps to Improve Your Process | CFA  Institute Enterprising Investor"/>
          <p:cNvSpPr/>
          <p:nvPr/>
        </p:nvSpPr>
        <p:spPr>
          <a:xfrm>
            <a:off x="1373981" y="863204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9872" y="3972165"/>
            <a:ext cx="5086514" cy="2715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141620" y="330868"/>
            <a:ext cx="8860759" cy="554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pPr>
              <a:buSzPct val="100000"/>
            </a:pPr>
            <a:r>
              <a:rPr lang="en-US" dirty="0"/>
              <a:t>Management information systems (MIS)</a:t>
            </a:r>
            <a:endParaRPr dirty="0"/>
          </a:p>
        </p:txBody>
      </p:sp>
      <p:sp>
        <p:nvSpPr>
          <p:cNvPr id="135" name="Google Shape;135;p20"/>
          <p:cNvSpPr/>
          <p:nvPr/>
        </p:nvSpPr>
        <p:spPr>
          <a:xfrm>
            <a:off x="98655" y="1458750"/>
            <a:ext cx="8903723" cy="715580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</a:t>
            </a:r>
            <a:r>
              <a:rPr lang="en-US" sz="21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transaction 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to produce information needed by managers to run the business</a:t>
            </a:r>
            <a:endParaRPr sz="1050" dirty="0"/>
          </a:p>
        </p:txBody>
      </p:sp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 b="8571"/>
          <a:stretch/>
        </p:blipFill>
        <p:spPr>
          <a:xfrm>
            <a:off x="7573880" y="3467980"/>
            <a:ext cx="1381901" cy="216622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/>
          <p:nvPr/>
        </p:nvSpPr>
        <p:spPr>
          <a:xfrm>
            <a:off x="3775112" y="2799749"/>
            <a:ext cx="3798768" cy="919724"/>
          </a:xfrm>
          <a:prstGeom prst="cloudCallout">
            <a:avLst>
              <a:gd name="adj1" fmla="val 61424"/>
              <a:gd name="adj2" fmla="val 65891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transaction Data</a:t>
            </a:r>
            <a:endParaRPr sz="1050"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370009" y="4344892"/>
            <a:ext cx="6798390" cy="80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spcBef>
                <a:spcPts val="0"/>
              </a:spcBef>
              <a:buSzPts val="3200"/>
            </a:pPr>
            <a:r>
              <a:rPr lang="en-US" sz="2400"/>
              <a:t>Transactional data are </a:t>
            </a:r>
            <a:r>
              <a:rPr lang="en-US" sz="2400" b="1"/>
              <a:t>the elements that support the on-going operations of an organization</a:t>
            </a:r>
            <a:r>
              <a:rPr lang="en-US" sz="2400"/>
              <a:t> . </a:t>
            </a:r>
            <a:endParaRPr/>
          </a:p>
          <a:p>
            <a:pPr marL="171450" indent="-85725">
              <a:buNone/>
            </a:pPr>
            <a:endParaRPr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758283" y="914400"/>
            <a:ext cx="5928267" cy="765572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257175" indent="-257175">
              <a:buClr>
                <a:srgbClr val="202124"/>
              </a:buClr>
              <a:buSzPts val="3600"/>
            </a:pPr>
            <a:r>
              <a:rPr lang="en-US" sz="2700" b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What are the reasons for MIS?</a:t>
            </a:r>
            <a:endParaRPr sz="2700" b="1"/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3">
            <a:alphaModFix/>
          </a:blip>
          <a:srcRect l="14458" t="5280" r="8432" b="10230"/>
          <a:stretch/>
        </p:blipFill>
        <p:spPr>
          <a:xfrm>
            <a:off x="6677467" y="840673"/>
            <a:ext cx="1257300" cy="18288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234175" y="3118160"/>
            <a:ext cx="8909825" cy="214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buClr>
                <a:srgbClr val="202124"/>
              </a:buClr>
              <a:buSzPts val="2400"/>
            </a:pPr>
            <a:r>
              <a:rPr lang="en-US" sz="18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MIS  provides the necessary information to </a:t>
            </a:r>
            <a:r>
              <a:rPr lang="en-US" sz="18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managers </a:t>
            </a:r>
            <a:r>
              <a:rPr lang="en-US" sz="18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18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supervisors</a:t>
            </a:r>
            <a:r>
              <a:rPr lang="en-US" sz="18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at various levels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714640" y="259575"/>
            <a:ext cx="7474970" cy="1555147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b="1" dirty="0"/>
              <a:t>Level of information</a:t>
            </a:r>
            <a:endParaRPr b="1" dirty="0"/>
          </a:p>
        </p:txBody>
      </p:sp>
      <p:sp>
        <p:nvSpPr>
          <p:cNvPr id="158" name="Google Shape;158;p23"/>
          <p:cNvSpPr/>
          <p:nvPr/>
        </p:nvSpPr>
        <p:spPr>
          <a:xfrm>
            <a:off x="3143251" y="4242759"/>
            <a:ext cx="2857499" cy="346249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Strategic level of information</a:t>
            </a:r>
            <a:endParaRPr sz="1050" dirty="0"/>
          </a:p>
        </p:txBody>
      </p:sp>
      <p:sp>
        <p:nvSpPr>
          <p:cNvPr id="159" name="Google Shape;159;p23"/>
          <p:cNvSpPr/>
          <p:nvPr/>
        </p:nvSpPr>
        <p:spPr>
          <a:xfrm>
            <a:off x="2173791" y="4589008"/>
            <a:ext cx="4896083" cy="346249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Management level of information</a:t>
            </a:r>
            <a:endParaRPr sz="1050" dirty="0"/>
          </a:p>
        </p:txBody>
      </p:sp>
      <p:sp>
        <p:nvSpPr>
          <p:cNvPr id="160" name="Google Shape;160;p23"/>
          <p:cNvSpPr/>
          <p:nvPr/>
        </p:nvSpPr>
        <p:spPr>
          <a:xfrm>
            <a:off x="1003611" y="4935256"/>
            <a:ext cx="6897029" cy="346249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18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Operational level of information</a:t>
            </a:r>
            <a:endParaRPr sz="10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651755" y="233662"/>
            <a:ext cx="6416490" cy="6858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b="1"/>
              <a:t>Evolution of MIS</a:t>
            </a:r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1"/>
          </p:nvPr>
        </p:nvSpPr>
        <p:spPr>
          <a:xfrm>
            <a:off x="276339" y="1349428"/>
            <a:ext cx="9007825" cy="2835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92500" lnSpcReduction="20000"/>
          </a:bodyPr>
          <a:lstStyle/>
          <a:p>
            <a:pPr marL="428625" indent="-428625">
              <a:spcBef>
                <a:spcPts val="0"/>
              </a:spcBef>
              <a:buSzPts val="2800"/>
            </a:pPr>
            <a:r>
              <a:rPr lang="en-US" dirty="0"/>
              <a:t>At first, MIS treated data and reported at regular intervals. </a:t>
            </a:r>
            <a:endParaRPr dirty="0"/>
          </a:p>
          <a:p>
            <a:pPr marL="428625" indent="-428625">
              <a:buSzPts val="2800"/>
            </a:pPr>
            <a:r>
              <a:rPr lang="en-US" dirty="0"/>
              <a:t>Later, data was distinguished from information; </a:t>
            </a:r>
            <a:endParaRPr dirty="0"/>
          </a:p>
          <a:p>
            <a:pPr marL="428625" indent="-428625">
              <a:buSzPts val="2800"/>
            </a:pPr>
            <a:r>
              <a:rPr lang="en-US" dirty="0"/>
              <a:t>MIS had to present information in formats that:</a:t>
            </a:r>
            <a:endParaRPr dirty="0"/>
          </a:p>
          <a:p>
            <a:pPr marL="428625" indent="-428625">
              <a:buSzPts val="2800"/>
            </a:pPr>
            <a:r>
              <a:rPr lang="en-US" dirty="0"/>
              <a:t>The concept of exception reporting makes MIS more impactful </a:t>
            </a:r>
            <a:endParaRPr dirty="0"/>
          </a:p>
          <a:p>
            <a:pPr marL="771525" lvl="1" indent="-428625">
              <a:buSzPts val="2400"/>
            </a:pPr>
            <a:r>
              <a:rPr lang="en-US" dirty="0"/>
              <a:t>Data is summarized accessible to authorized parties.</a:t>
            </a:r>
            <a:endParaRPr dirty="0"/>
          </a:p>
          <a:p>
            <a:pPr marL="771525" lvl="1" indent="-428625">
              <a:buSzPts val="2400"/>
            </a:pPr>
            <a:r>
              <a:rPr lang="en-US" dirty="0"/>
              <a:t>But processed further to suit the needs of different users.</a:t>
            </a:r>
            <a:endParaRPr dirty="0"/>
          </a:p>
          <a:p>
            <a:pPr marL="771525" lvl="1" indent="-428625">
              <a:buSzPts val="2400"/>
            </a:pPr>
            <a:r>
              <a:rPr lang="en-US" dirty="0"/>
              <a:t>Data is one, but viewed in different ways.</a:t>
            </a:r>
            <a:endParaRPr dirty="0"/>
          </a:p>
          <a:p>
            <a:pPr marL="342900" lvl="1" indent="-342900">
              <a:buSzPts val="2400"/>
            </a:pPr>
            <a:r>
              <a:rPr lang="en-US" dirty="0"/>
              <a:t>Recent  EIM</a:t>
            </a:r>
            <a:endParaRPr dirty="0"/>
          </a:p>
        </p:txBody>
      </p:sp>
      <p:pic>
        <p:nvPicPr>
          <p:cNvPr id="167" name="Google Shape;167;p24"/>
          <p:cNvPicPr preferRelativeResize="0"/>
          <p:nvPr/>
        </p:nvPicPr>
        <p:blipFill rotWithShape="1">
          <a:blip r:embed="rId3">
            <a:alphaModFix/>
          </a:blip>
          <a:srcRect l="2126" t="31164" r="-2202" b="21348"/>
          <a:stretch/>
        </p:blipFill>
        <p:spPr>
          <a:xfrm>
            <a:off x="1567699" y="4459553"/>
            <a:ext cx="6343650" cy="148753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/>
          <p:nvPr/>
        </p:nvSpPr>
        <p:spPr>
          <a:xfrm>
            <a:off x="6005112" y="4405349"/>
            <a:ext cx="1943100" cy="1543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3689229" y="4417564"/>
            <a:ext cx="1461469" cy="1543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4"/>
          <p:cNvSpPr/>
          <p:nvPr/>
        </p:nvSpPr>
        <p:spPr>
          <a:xfrm>
            <a:off x="2776136" y="4437410"/>
            <a:ext cx="2057400" cy="1543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4780751" y="4459555"/>
            <a:ext cx="1257300" cy="15407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819</Words>
  <Application>Microsoft Office PowerPoint</Application>
  <PresentationFormat>On-screen Show (4:3)</PresentationFormat>
  <Paragraphs>90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</vt:lpstr>
      <vt:lpstr>Calibri</vt:lpstr>
      <vt:lpstr>Noto Sans Symbols</vt:lpstr>
      <vt:lpstr>Office Theme</vt:lpstr>
      <vt:lpstr>1_Office Theme</vt:lpstr>
      <vt:lpstr>PowerPoint Presentation</vt:lpstr>
      <vt:lpstr>Layout</vt:lpstr>
      <vt:lpstr>Understanding the keywords  Management, Information, and System</vt:lpstr>
      <vt:lpstr>PowerPoint Presentation</vt:lpstr>
      <vt:lpstr>Management information system</vt:lpstr>
      <vt:lpstr>Management information systems (MIS)</vt:lpstr>
      <vt:lpstr>What are the reasons for MIS?</vt:lpstr>
      <vt:lpstr>Level of information</vt:lpstr>
      <vt:lpstr>Evolution of MIS</vt:lpstr>
      <vt:lpstr>Functions of MIS </vt:lpstr>
      <vt:lpstr>PowerPoint Presentation</vt:lpstr>
      <vt:lpstr>At the right time to the right person in a right form, the outpout could be any format and usually charts and statistics used in decision making </vt:lpstr>
      <vt:lpstr>With the help of statistics Mis could used historical data to predict the future of the business and trends</vt:lpstr>
      <vt:lpstr>PowerPoint Presentation</vt:lpstr>
      <vt:lpstr>IT and MIS </vt:lpstr>
      <vt:lpstr>Value of Information </vt:lpstr>
      <vt:lpstr>Characteristics of information</vt:lpstr>
      <vt:lpstr>Characteristics of information</vt:lpstr>
      <vt:lpstr>Information as an Aid to Decision Making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</dc:creator>
  <cp:lastModifiedBy>Wurood Albayati</cp:lastModifiedBy>
  <cp:revision>3</cp:revision>
  <dcterms:modified xsi:type="dcterms:W3CDTF">2022-10-15T20:20:53Z</dcterms:modified>
</cp:coreProperties>
</file>