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305" r:id="rId19"/>
    <p:sldId id="306" r:id="rId20"/>
    <p:sldId id="338" r:id="rId21"/>
    <p:sldId id="290" r:id="rId22"/>
    <p:sldId id="308" r:id="rId23"/>
    <p:sldId id="291" r:id="rId24"/>
    <p:sldId id="311"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3"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pPr/>
              <a:t>‹#›</a:t>
            </a:fld>
            <a:endParaRPr lang="en-US"/>
          </a:p>
        </p:txBody>
      </p:sp>
    </p:spTree>
    <p:extLst>
      <p:ext uri="{BB962C8B-B14F-4D97-AF65-F5344CB8AC3E}">
        <p14:creationId xmlns="" xmlns:p14="http://schemas.microsoft.com/office/powerpoint/2010/main"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6</a:t>
            </a:fld>
            <a:endParaRPr lang="en-US"/>
          </a:p>
        </p:txBody>
      </p:sp>
    </p:spTree>
    <p:extLst>
      <p:ext uri="{BB962C8B-B14F-4D97-AF65-F5344CB8AC3E}">
        <p14:creationId xmlns="" xmlns:p14="http://schemas.microsoft.com/office/powerpoint/2010/main"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10</a:t>
            </a:fld>
            <a:endParaRPr lang="en-US"/>
          </a:p>
        </p:txBody>
      </p:sp>
    </p:spTree>
    <p:extLst>
      <p:ext uri="{BB962C8B-B14F-4D97-AF65-F5344CB8AC3E}">
        <p14:creationId xmlns="" xmlns:p14="http://schemas.microsoft.com/office/powerpoint/2010/main" val="12732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virtual temperature is the temperature that a sample of dry air (no moisture) needs in order to match the density of air with moisture.</a:t>
            </a:r>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19</a:t>
            </a:fld>
            <a:endParaRPr lang="en-US"/>
          </a:p>
        </p:txBody>
      </p:sp>
    </p:spTree>
    <p:extLst>
      <p:ext uri="{BB962C8B-B14F-4D97-AF65-F5344CB8AC3E}">
        <p14:creationId xmlns="" xmlns:p14="http://schemas.microsoft.com/office/powerpoint/2010/main" val="1963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pPr/>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pPr/>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pPr/>
              <a:t>‹#›</a:t>
            </a:fld>
            <a:endParaRPr lang="en-US"/>
          </a:p>
        </p:txBody>
      </p:sp>
    </p:spTree>
    <p:extLst>
      <p:ext uri="{BB962C8B-B14F-4D97-AF65-F5344CB8AC3E}">
        <p14:creationId xmlns="" xmlns:p14="http://schemas.microsoft.com/office/powerpoint/2010/main"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meted.ucar.edu/instrumentation/glossary.htm" TargetMode="Externa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hyperlink" Target="http://glossary.ametsoc.org/wiki/Wind_speed" TargetMode="External"/><Relationship Id="rId3" Type="http://schemas.openxmlformats.org/officeDocument/2006/relationships/hyperlink" Target="http://glossary.ametsoc.org/wiki/Thermometer" TargetMode="External"/><Relationship Id="rId7" Type="http://schemas.openxmlformats.org/officeDocument/2006/relationships/hyperlink" Target="http://glossary.ametsoc.org/wiki/Travel_ti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glossary.ametsoc.org/wiki/Virtual_temperature" TargetMode="External"/><Relationship Id="rId5" Type="http://schemas.openxmlformats.org/officeDocument/2006/relationships/hyperlink" Target="http://glossary.ametsoc.org/wiki/Sound_wave" TargetMode="External"/><Relationship Id="rId4" Type="http://schemas.openxmlformats.org/officeDocument/2006/relationships/hyperlink" Target="http://glossary.ametsoc.org/wiki/Velocity"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1.png"/><Relationship Id="rId5"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smtClean="0">
              <a:latin typeface="Times New Roman" panose="02020603050405020304" pitchFamily="18" charset="0"/>
              <a:cs typeface="Times New Roman" panose="02020603050405020304" pitchFamily="18" charset="0"/>
            </a:endParaRPr>
          </a:p>
          <a:p>
            <a:pPr marL="0" indent="0" algn="ctr">
              <a:buNone/>
            </a:pPr>
            <a:r>
              <a:rPr lang="en-US" sz="8000" b="1" cap="small" smtClean="0">
                <a:latin typeface="Times New Roman" panose="02020603050405020304" pitchFamily="18" charset="0"/>
                <a:cs typeface="Times New Roman" panose="02020603050405020304" pitchFamily="18" charset="0"/>
              </a:rPr>
              <a:t>SECOND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 xmlns:p14="http://schemas.microsoft.com/office/powerpoint/2010/main"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height, </a:t>
            </a:r>
            <a:r>
              <a:rPr lang="en-US" sz="2400" dirty="0" smtClean="0">
                <a:latin typeface="Times New Roman" pitchFamily="18" charset="0"/>
                <a:cs typeface="Times New Roman" pitchFamily="18" charset="0"/>
              </a:rPr>
              <a:t>and</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 xmlns:p14="http://schemas.microsoft.com/office/powerpoint/2010/main"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15073" t="12313" r="11886" b="7986"/>
          <a:stretch/>
        </p:blipFill>
        <p:spPr>
          <a:xfrm>
            <a:off x="5794612" y="-35767"/>
            <a:ext cx="3349388" cy="2055832"/>
          </a:xfrm>
          <a:prstGeom prst="rect">
            <a:avLst/>
          </a:prstGeom>
        </p:spPr>
      </p:pic>
    </p:spTree>
    <p:extLst>
      <p:ext uri="{BB962C8B-B14F-4D97-AF65-F5344CB8AC3E}">
        <p14:creationId xmlns="" xmlns:p14="http://schemas.microsoft.com/office/powerpoint/2010/main"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4335463" y="228600"/>
            <a:ext cx="4656137" cy="6337300"/>
          </a:xfrm>
          <a:prstGeom prst="rect">
            <a:avLst/>
          </a:prstGeom>
        </p:spPr>
      </p:pic>
    </p:spTree>
    <p:extLst>
      <p:ext uri="{BB962C8B-B14F-4D97-AF65-F5344CB8AC3E}">
        <p14:creationId xmlns="" xmlns:p14="http://schemas.microsoft.com/office/powerpoint/2010/main"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0283" y="160337"/>
            <a:ext cx="1888917" cy="9064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1981200"/>
            <a:ext cx="2743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4800" y="1981200"/>
            <a:ext cx="4191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6800" y="4560888"/>
            <a:ext cx="7239000" cy="222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67150"/>
            <a:ext cx="38862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76800" y="3886200"/>
            <a:ext cx="3697574" cy="2819400"/>
          </a:xfrm>
          <a:prstGeom prst="rect">
            <a:avLst/>
          </a:prstGeom>
        </p:spPr>
      </p:pic>
    </p:spTree>
    <p:extLst>
      <p:ext uri="{BB962C8B-B14F-4D97-AF65-F5344CB8AC3E}">
        <p14:creationId xmlns="" xmlns:p14="http://schemas.microsoft.com/office/powerpoint/2010/main"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600" b="1" dirty="0" smtClean="0">
                <a:solidFill>
                  <a:schemeClr val="tx1">
                    <a:lumMod val="95000"/>
                    <a:lumOff val="5000"/>
                  </a:schemeClr>
                </a:solidFill>
                <a:latin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3350" y="3962400"/>
            <a:ext cx="375285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187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55093"/>
          </a:xfrm>
          <a:prstGeom prst="rect">
            <a:avLst/>
          </a:prstGeom>
        </p:spPr>
        <p:txBody>
          <a:bodyPr wrap="square">
            <a:spAutoFit/>
          </a:bodyPr>
          <a:lstStyle/>
          <a:p>
            <a:pPr algn="just"/>
            <a:r>
              <a:rPr lang="en-US" sz="2600" b="1" u="sng" dirty="0">
                <a:latin typeface="Times New Roman" pitchFamily="18" charset="0"/>
              </a:rPr>
              <a:t>Sonic thermometers </a:t>
            </a:r>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hlinkClick r:id="rId3" tooltip="Thermometer"/>
              </a:rPr>
              <a:t>thermometer</a:t>
            </a:r>
            <a:r>
              <a:rPr lang="en-US" sz="2400" dirty="0">
                <a:solidFill>
                  <a:schemeClr val="dk1"/>
                </a:solidFill>
                <a:latin typeface="Times New Roman" pitchFamily="18" charset="0"/>
                <a:cs typeface="Times New Roman" pitchFamily="18" charset="0"/>
              </a:rPr>
              <a:t> based on the principle that the </a:t>
            </a:r>
            <a:r>
              <a:rPr lang="en-US" sz="2400" dirty="0">
                <a:solidFill>
                  <a:schemeClr val="dk1"/>
                </a:solidFill>
                <a:latin typeface="Times New Roman" pitchFamily="18" charset="0"/>
                <a:cs typeface="Times New Roman" pitchFamily="18" charset="0"/>
                <a:hlinkClick r:id="rId4" tooltip="Velocity"/>
              </a:rPr>
              <a:t>velocity</a:t>
            </a:r>
            <a:r>
              <a:rPr lang="en-US" sz="2400" dirty="0">
                <a:solidFill>
                  <a:schemeClr val="dk1"/>
                </a:solidFill>
                <a:latin typeface="Times New Roman" pitchFamily="18" charset="0"/>
                <a:cs typeface="Times New Roman" pitchFamily="18" charset="0"/>
              </a:rPr>
              <a:t> of a </a:t>
            </a:r>
            <a:r>
              <a:rPr lang="en-US" sz="2400" dirty="0">
                <a:solidFill>
                  <a:schemeClr val="dk1"/>
                </a:solidFill>
                <a:latin typeface="Times New Roman" pitchFamily="18" charset="0"/>
                <a:cs typeface="Times New Roman" pitchFamily="18" charset="0"/>
                <a:hlinkClick r:id="rId5" tooltip="Sound wave"/>
              </a:rPr>
              <a:t>sound wave</a:t>
            </a:r>
            <a:r>
              <a:rPr lang="en-US" sz="2400" dirty="0">
                <a:solidFill>
                  <a:schemeClr val="dk1"/>
                </a:solidFill>
                <a:latin typeface="Times New Roman" pitchFamily="18" charset="0"/>
                <a:cs typeface="Times New Roman" pitchFamily="18" charset="0"/>
              </a:rPr>
              <a:t> is a function of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of the medium through which it passes.</a:t>
            </a:r>
          </a:p>
          <a:p>
            <a:pPr algn="just"/>
            <a:r>
              <a:rPr lang="en-US" sz="2400" dirty="0">
                <a:solidFill>
                  <a:schemeClr val="dk1"/>
                </a:solidFill>
                <a:latin typeface="Times New Roman" pitchFamily="18" charset="0"/>
                <a:cs typeface="Times New Roman" pitchFamily="18" charset="0"/>
              </a:rPr>
              <a:t/>
            </a:r>
            <a:br>
              <a:rPr lang="en-US" sz="2400" dirty="0">
                <a:solidFill>
                  <a:schemeClr val="dk1"/>
                </a:solidFill>
                <a:latin typeface="Times New Roman" pitchFamily="18" charset="0"/>
                <a:cs typeface="Times New Roman" pitchFamily="18" charset="0"/>
              </a:rPr>
            </a:br>
            <a:r>
              <a:rPr lang="en-US" sz="2400" dirty="0">
                <a:solidFill>
                  <a:schemeClr val="dk1"/>
                </a:solidFill>
                <a:latin typeface="Times New Roman" pitchFamily="18" charset="0"/>
                <a:cs typeface="Times New Roman" pitchFamily="18" charset="0"/>
              </a:rPr>
              <a:t>By transmitting acoustic pulses in opposite directions between two transducers, the </a:t>
            </a:r>
            <a:r>
              <a:rPr lang="en-US" sz="2400" dirty="0">
                <a:solidFill>
                  <a:schemeClr val="dk1"/>
                </a:solidFill>
                <a:latin typeface="Times New Roman" pitchFamily="18" charset="0"/>
                <a:cs typeface="Times New Roman" pitchFamily="18" charset="0"/>
                <a:hlinkClick r:id="rId7" tooltip="Travel time"/>
              </a:rPr>
              <a:t>travel time</a:t>
            </a:r>
            <a:r>
              <a:rPr lang="en-US" sz="2400" dirty="0">
                <a:solidFill>
                  <a:schemeClr val="dk1"/>
                </a:solidFill>
                <a:latin typeface="Times New Roman" pitchFamily="18" charset="0"/>
                <a:cs typeface="Times New Roman" pitchFamily="18" charset="0"/>
              </a:rPr>
              <a:t> difference can be used to infer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provided that the </a:t>
            </a:r>
            <a:r>
              <a:rPr lang="en-US" sz="2400" dirty="0">
                <a:solidFill>
                  <a:schemeClr val="dk1"/>
                </a:solidFill>
                <a:latin typeface="Times New Roman" pitchFamily="18" charset="0"/>
                <a:cs typeface="Times New Roman" pitchFamily="18" charset="0"/>
                <a:hlinkClick r:id="rId8" tooltip="Wind speed"/>
              </a:rPr>
              <a:t>wind speed</a:t>
            </a:r>
            <a:r>
              <a:rPr lang="en-US" sz="2400" dirty="0">
                <a:solidFill>
                  <a:schemeClr val="dk1"/>
                </a:solidFill>
                <a:latin typeface="Times New Roman" pitchFamily="18" charset="0"/>
                <a:cs typeface="Times New Roman" pitchFamily="18" charset="0"/>
              </a:rPr>
              <a:t> across the acoustic path is known.</a:t>
            </a:r>
          </a:p>
          <a:p>
            <a:pPr algn="just"/>
            <a:r>
              <a:rPr lang="en-US" sz="2400" dirty="0">
                <a:solidFill>
                  <a:schemeClr val="dk1"/>
                </a:solidFill>
                <a:latin typeface="Times New Roman" pitchFamily="18" charset="0"/>
                <a:cs typeface="Times New Roman" pitchFamily="18" charset="0"/>
              </a:rPr>
              <a:t>The virtual temperature depends on the amount of water vapor in the air, so to convert to a measurement of temperature the moisture content must also be measured.</a:t>
            </a:r>
          </a:p>
          <a:p>
            <a:pPr algn="just"/>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638800" y="4114800"/>
            <a:ext cx="2343150" cy="2743200"/>
          </a:xfrm>
          <a:prstGeom prst="rect">
            <a:avLst/>
          </a:prstGeom>
        </p:spPr>
      </p:pic>
      <p:sp>
        <p:nvSpPr>
          <p:cNvPr id="4" name="TextBox 3"/>
          <p:cNvSpPr txBox="1"/>
          <p:nvPr/>
        </p:nvSpPr>
        <p:spPr>
          <a:xfrm>
            <a:off x="228600" y="4581435"/>
            <a:ext cx="487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Sonic thermometers possess very short time constants and eliminate radiation error.</a:t>
            </a:r>
          </a:p>
        </p:txBody>
      </p:sp>
    </p:spTree>
    <p:extLst>
      <p:ext uri="{BB962C8B-B14F-4D97-AF65-F5344CB8AC3E}">
        <p14:creationId xmlns="" xmlns:p14="http://schemas.microsoft.com/office/powerpoint/2010/main" val="35255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2819400"/>
            <a:ext cx="5715000" cy="3000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087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57275" y="2105025"/>
            <a:ext cx="7029450" cy="383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569660"/>
          </a:xfrm>
          <a:prstGeom prst="rect">
            <a:avLst/>
          </a:prstGeom>
        </p:spPr>
        <p:txBody>
          <a:bodyPr wrap="square">
            <a:spAutoFit/>
          </a:bodyPr>
          <a:lstStyle/>
          <a:p>
            <a:pPr algn="ctr"/>
            <a:r>
              <a:rPr lang="en-US" sz="2400" dirty="0">
                <a:latin typeface="Times New Roman" pitchFamily="18" charset="0"/>
                <a:cs typeface="Times New Roman" pitchFamily="18" charset="0"/>
              </a:rPr>
              <a:t>Temperature is also a condition that affects the speed of sound. Heat, like sound, is a form of kinetic energy. Molecules at higher temperatures have more energy, thus they can vibrate faster. Since the molecules vibrate faster, sound waves can travel more quickly.</a:t>
            </a:r>
          </a:p>
        </p:txBody>
      </p:sp>
    </p:spTree>
    <p:extLst>
      <p:ext uri="{BB962C8B-B14F-4D97-AF65-F5344CB8AC3E}">
        <p14:creationId xmlns="" xmlns:p14="http://schemas.microsoft.com/office/powerpoint/2010/main" val="238128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7612" y="3124200"/>
            <a:ext cx="2486025"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 xmlns:p14="http://schemas.microsoft.com/office/powerpoint/2010/main" val="5269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 xmlns:p14="http://schemas.microsoft.com/office/powerpoint/2010/main" val="367999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just"/>
            <a:r>
              <a:rPr lang="en-US" altLang="en-US" sz="2400" b="1" dirty="0">
                <a:latin typeface="Times New Roman" pitchFamily="18" charset="0"/>
              </a:rPr>
              <a:t>Thermometer Response Time</a:t>
            </a:r>
          </a:p>
        </p:txBody>
      </p:sp>
      <p:sp>
        <p:nvSpPr>
          <p:cNvPr id="46083" name="Rectangle 7"/>
          <p:cNvSpPr>
            <a:spLocks noChangeArrowheads="1"/>
          </p:cNvSpPr>
          <p:nvPr/>
        </p:nvSpPr>
        <p:spPr bwMode="auto">
          <a:xfrm>
            <a:off x="0" y="476071"/>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Is the </a:t>
            </a:r>
            <a:r>
              <a:rPr lang="en-US" altLang="en-US" sz="2400" dirty="0">
                <a:latin typeface="Times New Roman" pitchFamily="18" charset="0"/>
              </a:rPr>
              <a:t>time a system or sensor takes to react to a given input Factors that control the time constant </a:t>
            </a:r>
          </a:p>
          <a:p>
            <a:r>
              <a:rPr lang="en-US" altLang="en-US" sz="2400" dirty="0" smtClean="0">
                <a:latin typeface="Times New Roman" pitchFamily="18" charset="0"/>
              </a:rPr>
              <a:t> </a:t>
            </a:r>
            <a:endParaRPr lang="en-US" altLang="en-US" sz="2400" dirty="0">
              <a:latin typeface="Times New Roman" pitchFamily="18" charset="0"/>
            </a:endParaRPr>
          </a:p>
        </p:txBody>
      </p:sp>
      <p:graphicFrame>
        <p:nvGraphicFramePr>
          <p:cNvPr id="196625" name="Object 6"/>
          <p:cNvGraphicFramePr>
            <a:graphicFrameLocks noChangeAspect="1"/>
          </p:cNvGraphicFramePr>
          <p:nvPr>
            <p:extLst>
              <p:ext uri="{D42A27DB-BD31-4B8C-83A1-F6EECF244321}">
                <p14:modId xmlns="" xmlns:p14="http://schemas.microsoft.com/office/powerpoint/2010/main" val="1251227325"/>
              </p:ext>
            </p:extLst>
          </p:nvPr>
        </p:nvGraphicFramePr>
        <p:xfrm>
          <a:off x="6553200" y="1481138"/>
          <a:ext cx="1060450" cy="390525"/>
        </p:xfrm>
        <a:graphic>
          <a:graphicData uri="http://schemas.openxmlformats.org/presentationml/2006/ole">
            <p:oleObj spid="_x0000_s21633" name="Equation" r:id="rId3" imgW="660240" imgH="228600" progId="Equation.3">
              <p:embed/>
            </p:oleObj>
          </a:graphicData>
        </a:graphic>
      </p:graphicFrame>
      <p:graphicFrame>
        <p:nvGraphicFramePr>
          <p:cNvPr id="196628" name="Object 7"/>
          <p:cNvGraphicFramePr>
            <a:graphicFrameLocks noChangeAspect="1"/>
          </p:cNvGraphicFramePr>
          <p:nvPr>
            <p:extLst>
              <p:ext uri="{D42A27DB-BD31-4B8C-83A1-F6EECF244321}">
                <p14:modId xmlns="" xmlns:p14="http://schemas.microsoft.com/office/powerpoint/2010/main" val="1976339170"/>
              </p:ext>
            </p:extLst>
          </p:nvPr>
        </p:nvGraphicFramePr>
        <p:xfrm>
          <a:off x="5365750" y="1271588"/>
          <a:ext cx="190500" cy="200025"/>
        </p:xfrm>
        <a:graphic>
          <a:graphicData uri="http://schemas.openxmlformats.org/presentationml/2006/ole">
            <p:oleObj spid="_x0000_s21634" name="Equation" r:id="rId4" imgW="203040" imgH="216000" progId="Equation.3">
              <p:embed/>
            </p:oleObj>
          </a:graphicData>
        </a:graphic>
      </p:graphicFrame>
      <p:graphicFrame>
        <p:nvGraphicFramePr>
          <p:cNvPr id="196630" name="Object 8"/>
          <p:cNvGraphicFramePr>
            <a:graphicFrameLocks noChangeAspect="1"/>
          </p:cNvGraphicFramePr>
          <p:nvPr>
            <p:extLst>
              <p:ext uri="{D42A27DB-BD31-4B8C-83A1-F6EECF244321}">
                <p14:modId xmlns="" xmlns:p14="http://schemas.microsoft.com/office/powerpoint/2010/main" val="3731352717"/>
              </p:ext>
            </p:extLst>
          </p:nvPr>
        </p:nvGraphicFramePr>
        <p:xfrm>
          <a:off x="569913" y="5772944"/>
          <a:ext cx="1815144" cy="665162"/>
        </p:xfrm>
        <a:graphic>
          <a:graphicData uri="http://schemas.openxmlformats.org/presentationml/2006/ole">
            <p:oleObj spid="_x0000_s21635" name="Equation" r:id="rId5" imgW="1218960" imgH="431640" progId="Equation.3">
              <p:embed/>
            </p:oleObj>
          </a:graphicData>
        </a:graphic>
      </p:graphicFrame>
      <p:graphicFrame>
        <p:nvGraphicFramePr>
          <p:cNvPr id="196632" name="Object 9"/>
          <p:cNvGraphicFramePr>
            <a:graphicFrameLocks noChangeAspect="1"/>
          </p:cNvGraphicFramePr>
          <p:nvPr>
            <p:extLst>
              <p:ext uri="{D42A27DB-BD31-4B8C-83A1-F6EECF244321}">
                <p14:modId xmlns="" xmlns:p14="http://schemas.microsoft.com/office/powerpoint/2010/main" val="3823150656"/>
              </p:ext>
            </p:extLst>
          </p:nvPr>
        </p:nvGraphicFramePr>
        <p:xfrm>
          <a:off x="6005075" y="1787098"/>
          <a:ext cx="919162" cy="499615"/>
        </p:xfrm>
        <a:graphic>
          <a:graphicData uri="http://schemas.openxmlformats.org/presentationml/2006/ole">
            <p:oleObj spid="_x0000_s21636" name="Equation" r:id="rId6" imgW="444240" imgH="228600" progId="Equation.3">
              <p:embed/>
            </p:oleObj>
          </a:graphicData>
        </a:graphic>
      </p:graphicFrame>
      <p:sp>
        <p:nvSpPr>
          <p:cNvPr id="2" name="TextBox 1"/>
          <p:cNvSpPr txBox="1">
            <a:spLocks noChangeArrowheads="1"/>
          </p:cNvSpPr>
          <p:nvPr/>
        </p:nvSpPr>
        <p:spPr bwMode="auto">
          <a:xfrm>
            <a:off x="3657600" y="5181600"/>
            <a:ext cx="51816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200" b="1" dirty="0">
                <a:latin typeface="Times New Roman" pitchFamily="18" charset="0"/>
                <a:cs typeface="Times New Roman" pitchFamily="18" charset="0"/>
              </a:rPr>
              <a:t>This expression shows that the smaller the sensor the higher the convective heat transfer rate, then the smaller the time constant</a:t>
            </a:r>
            <a:r>
              <a:rPr lang="en-US" sz="2200" dirty="0">
                <a:latin typeface="Times New Roman" pitchFamily="18" charset="0"/>
                <a:cs typeface="Times New Roman" pitchFamily="18" charset="0"/>
              </a:rPr>
              <a:t>. </a:t>
            </a:r>
            <a:endParaRPr lang="en-GB" sz="2200" dirty="0">
              <a:latin typeface="Times New Roman" pitchFamily="18" charset="0"/>
              <a:cs typeface="Times New Roman" pitchFamily="18" charset="0"/>
            </a:endParaRPr>
          </a:p>
        </p:txBody>
      </p:sp>
      <p:sp>
        <p:nvSpPr>
          <p:cNvPr id="3" name="TextBox 2"/>
          <p:cNvSpPr txBox="1">
            <a:spLocks noChangeArrowheads="1"/>
          </p:cNvSpPr>
          <p:nvPr/>
        </p:nvSpPr>
        <p:spPr bwMode="auto">
          <a:xfrm>
            <a:off x="0" y="1378803"/>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The constant τ </a:t>
            </a:r>
            <a:r>
              <a:rPr lang="en-US" sz="2400" dirty="0" smtClean="0">
                <a:latin typeface="Times New Roman" pitchFamily="18" charset="0"/>
              </a:rPr>
              <a:t>is proportional </a:t>
            </a:r>
            <a:r>
              <a:rPr lang="en-US" sz="2400" dirty="0">
                <a:latin typeface="Times New Roman" pitchFamily="18" charset="0"/>
              </a:rPr>
              <a:t>to the heat capacity </a:t>
            </a:r>
            <a:endParaRPr lang="en-US" sz="2400" dirty="0" smtClean="0">
              <a:latin typeface="Times New Roman" pitchFamily="18" charset="0"/>
            </a:endParaRPr>
          </a:p>
          <a:p>
            <a:pPr eaLnBrk="1" hangingPunct="1"/>
            <a:r>
              <a:rPr lang="en-US" sz="2400" dirty="0" smtClean="0">
                <a:latin typeface="Times New Roman" pitchFamily="18" charset="0"/>
              </a:rPr>
              <a:t>and </a:t>
            </a:r>
            <a:r>
              <a:rPr lang="en-US" sz="2400" dirty="0">
                <a:latin typeface="Times New Roman" pitchFamily="18" charset="0"/>
              </a:rPr>
              <a:t>inversely proportional to heat transfer rate. </a:t>
            </a:r>
            <a:endParaRPr lang="en-GB" sz="2400" dirty="0">
              <a:latin typeface="Times New Roman" pitchFamily="18" charset="0"/>
            </a:endParaRPr>
          </a:p>
        </p:txBody>
      </p:sp>
      <p:sp>
        <p:nvSpPr>
          <p:cNvPr id="4" name="TextBox 3"/>
          <p:cNvSpPr txBox="1">
            <a:spLocks noChangeArrowheads="1"/>
          </p:cNvSpPr>
          <p:nvPr/>
        </p:nvSpPr>
        <p:spPr bwMode="auto">
          <a:xfrm>
            <a:off x="0" y="2362200"/>
            <a:ext cx="91440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 air, the rate of energy loss from the sensor due to convective processes will be proportional to the area of the sensor A and the convective heat flux </a:t>
            </a:r>
            <a:r>
              <a:rPr lang="en-US" sz="2400" dirty="0" err="1">
                <a:latin typeface="Times New Roman" pitchFamily="18" charset="0"/>
              </a:rPr>
              <a:t>Hconv</a:t>
            </a:r>
            <a:r>
              <a:rPr lang="en-US" sz="2400" dirty="0">
                <a:latin typeface="Times New Roman" pitchFamily="18" charset="0"/>
              </a:rPr>
              <a:t> that depends on the ventilation  of the sensor and sensor geometry. </a:t>
            </a:r>
          </a:p>
          <a:p>
            <a:pPr eaLnBrk="1" hangingPunct="1"/>
            <a:r>
              <a:rPr lang="en-US" sz="2400" dirty="0">
                <a:latin typeface="Times New Roman" pitchFamily="18" charset="0"/>
              </a:rPr>
              <a:t>in a liquid or solid, the relevant energy transfer will be associated with conductive properties of the medium.  The total heat transfer from the sensor can then be written as </a:t>
            </a:r>
            <a:r>
              <a:rPr lang="en-US" sz="2400" dirty="0" err="1">
                <a:latin typeface="Times New Roman" pitchFamily="18" charset="0"/>
              </a:rPr>
              <a:t>AH</a:t>
            </a:r>
            <a:r>
              <a:rPr lang="en-US" dirty="0" err="1">
                <a:latin typeface="Times New Roman" pitchFamily="18" charset="0"/>
              </a:rPr>
              <a:t>conv</a:t>
            </a:r>
            <a:r>
              <a:rPr lang="en-US" sz="2400" dirty="0">
                <a:latin typeface="Times New Roman" pitchFamily="18" charset="0"/>
              </a:rPr>
              <a:t>.</a:t>
            </a:r>
            <a:endParaRPr lang="en-GB" sz="2400" dirty="0">
              <a:latin typeface="Times New Roman" pitchFamily="18" charset="0"/>
            </a:endParaRPr>
          </a:p>
        </p:txBody>
      </p:sp>
    </p:spTree>
    <p:extLst>
      <p:ext uri="{BB962C8B-B14F-4D97-AF65-F5344CB8AC3E}">
        <p14:creationId xmlns="" xmlns:p14="http://schemas.microsoft.com/office/powerpoint/2010/main" val="332839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a:latin typeface="Times New Roman" pitchFamily="18" charset="0"/>
                <a:cs typeface="Times New Roman" pitchFamily="18" charset="0"/>
              </a:rPr>
              <a:t>Siting 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a:t>
            </a:r>
            <a:r>
              <a:rPr lang="en-US" sz="2400" u="sng" dirty="0">
                <a:latin typeface="Times New Roman" pitchFamily="18" charset="0"/>
                <a:cs typeface="Times New Roman" pitchFamily="18" charset="0"/>
              </a:rPr>
              <a:t>heating</a:t>
            </a:r>
            <a:r>
              <a:rPr lang="en-US" sz="2400" dirty="0">
                <a:latin typeface="Times New Roman" pitchFamily="18" charset="0"/>
                <a:cs typeface="Times New Roman" pitchFamily="18" charset="0"/>
              </a:rPr>
              <a:t> the sensor. Temperatures are much higher in direct sunlight than in the shade or in a shelter. Another source of error is </a:t>
            </a:r>
            <a:r>
              <a:rPr lang="en-US" sz="2400" u="sng" dirty="0">
                <a:latin typeface="Times New Roman" pitchFamily="18" charset="0"/>
                <a:cs typeface="Times New Roman" pitchFamily="18" charset="0"/>
              </a:rPr>
              <a:t>wetting</a:t>
            </a:r>
            <a:r>
              <a:rPr lang="en-US" sz="2400" dirty="0">
                <a:latin typeface="Times New Roman" pitchFamily="18" charset="0"/>
                <a:cs typeface="Times New Roman" pitchFamily="18" charset="0"/>
              </a:rPr>
              <a:t>.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 xmlns:p14="http://schemas.microsoft.com/office/powerpoint/2010/main" val="71873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04800"/>
            <a:ext cx="4038600" cy="3581400"/>
          </a:xfrm>
          <a:prstGeom prst="rect">
            <a:avLst/>
          </a:prstGeom>
        </p:spPr>
      </p:pic>
    </p:spTree>
    <p:extLst>
      <p:ext uri="{BB962C8B-B14F-4D97-AF65-F5344CB8AC3E}">
        <p14:creationId xmlns="" xmlns:p14="http://schemas.microsoft.com/office/powerpoint/2010/main" val="300274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2209800"/>
            <a:ext cx="3383280" cy="246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2209800"/>
            <a:ext cx="3383280" cy="246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163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0520"/>
          <a:stretch/>
        </p:blipFill>
        <p:spPr bwMode="auto">
          <a:xfrm>
            <a:off x="2548320" y="2667000"/>
            <a:ext cx="4004879"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 xmlns:p14="http://schemas.microsoft.com/office/powerpoint/2010/main"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 xmlns:a14="http://schemas.microsoft.com/office/drawing/2010/main"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 xmlns:p14="http://schemas.microsoft.com/office/powerpoint/2010/main"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extLst>
                    <a:ext uri="{9D8B030D-6E8A-4147-A177-3AD203B41FA5}">
                      <a16:colId xmlns="" xmlns:a16="http://schemas.microsoft.com/office/drawing/2014/main" val="20000"/>
                    </a:ext>
                  </a:extLst>
                </a:gridCol>
                <a:gridCol w="991196">
                  <a:extLst>
                    <a:ext uri="{9D8B030D-6E8A-4147-A177-3AD203B41FA5}">
                      <a16:colId xmlns="" xmlns:a16="http://schemas.microsoft.com/office/drawing/2014/main" val="20001"/>
                    </a:ext>
                  </a:extLst>
                </a:gridCol>
                <a:gridCol w="1437680">
                  <a:extLst>
                    <a:ext uri="{9D8B030D-6E8A-4147-A177-3AD203B41FA5}">
                      <a16:colId xmlns="" xmlns:a16="http://schemas.microsoft.com/office/drawing/2014/main" val="20002"/>
                    </a:ext>
                  </a:extLst>
                </a:gridCol>
                <a:gridCol w="1071563">
                  <a:extLst>
                    <a:ext uri="{9D8B030D-6E8A-4147-A177-3AD203B41FA5}">
                      <a16:colId xmlns="" xmlns:a16="http://schemas.microsoft.com/office/drawing/2014/main" val="20003"/>
                    </a:ext>
                  </a:extLst>
                </a:gridCol>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0"/>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1"/>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 xmlns:a16="http://schemas.microsoft.com/office/drawing/2014/main" val="10002"/>
                  </a:ext>
                </a:extLst>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 xmlns:p14="http://schemas.microsoft.com/office/powerpoint/2010/main" val="259108971"/>
              </p:ext>
            </p:extLst>
          </p:nvPr>
        </p:nvGraphicFramePr>
        <p:xfrm>
          <a:off x="317938" y="838200"/>
          <a:ext cx="2362200" cy="554037"/>
        </p:xfrm>
        <a:graphic>
          <a:graphicData uri="http://schemas.openxmlformats.org/presentationml/2006/ole">
            <p:oleObj spid="_x0000_s36895" name="Equation" r:id="rId5" imgW="1079032" imgH="241195" progId="Equation.3">
              <p:embed/>
            </p:oleObj>
          </a:graphicData>
        </a:graphic>
      </p:graphicFrame>
      <p:pic>
        <p:nvPicPr>
          <p:cNvPr id="10" name="Picture 4"/>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 xmlns:p14="http://schemas.microsoft.com/office/powerpoint/2010/main"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 xmlns:p14="http://schemas.microsoft.com/office/powerpoint/2010/main"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a:stretch>
            <a:fillRect/>
          </a:stretch>
        </p:blipFill>
        <p:spPr>
          <a:xfrm>
            <a:off x="4800600" y="4876800"/>
            <a:ext cx="3240799" cy="1981200"/>
          </a:xfrm>
          <a:prstGeom prst="rect">
            <a:avLst/>
          </a:prstGeom>
        </p:spPr>
      </p:pic>
    </p:spTree>
    <p:extLst>
      <p:ext uri="{BB962C8B-B14F-4D97-AF65-F5344CB8AC3E}">
        <p14:creationId xmlns="" xmlns:p14="http://schemas.microsoft.com/office/powerpoint/2010/main"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814173"/>
            <a:ext cx="3733800" cy="2691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24200" y="3505200"/>
            <a:ext cx="5734050" cy="2581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TotalTime>
  <Words>1629</Words>
  <Application>Microsoft Office PowerPoint</Application>
  <PresentationFormat>On-screen Show (4:3)</PresentationFormat>
  <Paragraphs>137</Paragraphs>
  <Slides>25</Slides>
  <Notes>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Welcome Students!   </vt:lpstr>
      <vt:lpstr>Slide 3</vt:lpstr>
      <vt:lpstr>Slide 4</vt:lpstr>
      <vt:lpstr>Slide 5</vt:lpstr>
      <vt:lpstr>Slide 6</vt:lpstr>
      <vt:lpstr>Slide 7</vt:lpstr>
      <vt:lpstr>Slide 8</vt:lpstr>
      <vt:lpstr>What determines the temperature of a place?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Sensor exposure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29</cp:revision>
  <dcterms:created xsi:type="dcterms:W3CDTF">2017-10-29T07:50:14Z</dcterms:created>
  <dcterms:modified xsi:type="dcterms:W3CDTF">2022-10-08T22:09:12Z</dcterms:modified>
</cp:coreProperties>
</file>