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644CFE-2625-4D07-8EC1-E829F70BAFEA}"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389847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644CFE-2625-4D07-8EC1-E829F70BAFEA}"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66197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644CFE-2625-4D07-8EC1-E829F70BAFEA}"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420958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644CFE-2625-4D07-8EC1-E829F70BAFEA}"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D2392-CD25-41CA-8CBE-24DC5F7B4AC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5734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644CFE-2625-4D07-8EC1-E829F70BAFEA}"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3783685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9644CFE-2625-4D07-8EC1-E829F70BAFEA}"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3802968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9644CFE-2625-4D07-8EC1-E829F70BAFEA}"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288047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644CFE-2625-4D07-8EC1-E829F70BAFEA}"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364359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644CFE-2625-4D07-8EC1-E829F70BAFEA}"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34782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644CFE-2625-4D07-8EC1-E829F70BAFEA}"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76363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644CFE-2625-4D07-8EC1-E829F70BAFEA}"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417094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644CFE-2625-4D07-8EC1-E829F70BAFEA}"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64778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644CFE-2625-4D07-8EC1-E829F70BAFEA}" type="datetimeFigureOut">
              <a:rPr lang="en-US" smtClean="0"/>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258371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644CFE-2625-4D07-8EC1-E829F70BAFEA}"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244359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9644CFE-2625-4D07-8EC1-E829F70BAFEA}" type="datetimeFigureOut">
              <a:rPr lang="en-US" smtClean="0"/>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214095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644CFE-2625-4D07-8EC1-E829F70BAFEA}"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286651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644CFE-2625-4D07-8EC1-E829F70BAFEA}"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D2392-CD25-41CA-8CBE-24DC5F7B4ACD}" type="slidenum">
              <a:rPr lang="en-US" smtClean="0"/>
              <a:t>‹#›</a:t>
            </a:fld>
            <a:endParaRPr lang="en-US"/>
          </a:p>
        </p:txBody>
      </p:sp>
    </p:spTree>
    <p:extLst>
      <p:ext uri="{BB962C8B-B14F-4D97-AF65-F5344CB8AC3E}">
        <p14:creationId xmlns:p14="http://schemas.microsoft.com/office/powerpoint/2010/main" val="247224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644CFE-2625-4D07-8EC1-E829F70BAFEA}" type="datetimeFigureOut">
              <a:rPr lang="en-US" smtClean="0"/>
              <a:t>10/1/2022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5DD2392-CD25-41CA-8CBE-24DC5F7B4ACD}" type="slidenum">
              <a:rPr lang="en-US" smtClean="0"/>
              <a:t>‹#›</a:t>
            </a:fld>
            <a:endParaRPr lang="en-US"/>
          </a:p>
        </p:txBody>
      </p:sp>
    </p:spTree>
    <p:extLst>
      <p:ext uri="{BB962C8B-B14F-4D97-AF65-F5344CB8AC3E}">
        <p14:creationId xmlns:p14="http://schemas.microsoft.com/office/powerpoint/2010/main" val="23441140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957" y="1884218"/>
            <a:ext cx="9304915" cy="1131452"/>
          </a:xfrm>
        </p:spPr>
        <p:txBody>
          <a:bodyPr>
            <a:noAutofit/>
          </a:bodyPr>
          <a:lstStyle/>
          <a:p>
            <a:r>
              <a:rPr lang="en-US" sz="5400" b="1" dirty="0">
                <a:solidFill>
                  <a:schemeClr val="accent6">
                    <a:lumMod val="75000"/>
                  </a:schemeClr>
                </a:solidFill>
              </a:rPr>
              <a:t>Digestion and </a:t>
            </a:r>
            <a:r>
              <a:rPr lang="en-US" sz="5400" b="1" dirty="0" smtClean="0">
                <a:solidFill>
                  <a:schemeClr val="accent6">
                    <a:lumMod val="75000"/>
                  </a:schemeClr>
                </a:solidFill>
              </a:rPr>
              <a:t>Absorption</a:t>
            </a:r>
            <a:endParaRPr lang="en-US" sz="5400" b="1" dirty="0">
              <a:solidFill>
                <a:schemeClr val="accent6">
                  <a:lumMod val="75000"/>
                </a:schemeClr>
              </a:solidFill>
            </a:endParaRPr>
          </a:p>
        </p:txBody>
      </p:sp>
      <p:sp>
        <p:nvSpPr>
          <p:cNvPr id="3" name="Subtitle 2"/>
          <p:cNvSpPr>
            <a:spLocks noGrp="1"/>
          </p:cNvSpPr>
          <p:nvPr>
            <p:ph type="subTitle" idx="1"/>
          </p:nvPr>
        </p:nvSpPr>
        <p:spPr>
          <a:xfrm>
            <a:off x="1751012" y="4107872"/>
            <a:ext cx="8689976" cy="1371599"/>
          </a:xfrm>
        </p:spPr>
        <p:txBody>
          <a:bodyPr>
            <a:normAutofit/>
          </a:bodyPr>
          <a:lstStyle/>
          <a:p>
            <a:r>
              <a:rPr lang="en-US" sz="3200" b="1" dirty="0" smtClean="0">
                <a:solidFill>
                  <a:srgbClr val="00B0F0"/>
                </a:solidFill>
              </a:rPr>
              <a:t>Professor </a:t>
            </a:r>
            <a:r>
              <a:rPr lang="en-US" sz="3200" b="1" dirty="0" err="1" smtClean="0">
                <a:solidFill>
                  <a:srgbClr val="00B0F0"/>
                </a:solidFill>
              </a:rPr>
              <a:t>Dr.Noori</a:t>
            </a:r>
            <a:r>
              <a:rPr lang="en-US" sz="3200" b="1" dirty="0" smtClean="0">
                <a:solidFill>
                  <a:srgbClr val="00B0F0"/>
                </a:solidFill>
              </a:rPr>
              <a:t> Mohammed </a:t>
            </a:r>
            <a:r>
              <a:rPr lang="en-US" sz="3200" b="1" dirty="0" err="1" smtClean="0">
                <a:solidFill>
                  <a:srgbClr val="00B0F0"/>
                </a:solidFill>
              </a:rPr>
              <a:t>Luaibi</a:t>
            </a:r>
            <a:endParaRPr lang="en-US" sz="3200" b="1" dirty="0">
              <a:solidFill>
                <a:srgbClr val="00B0F0"/>
              </a:solidFill>
            </a:endParaRPr>
          </a:p>
        </p:txBody>
      </p:sp>
    </p:spTree>
    <p:extLst>
      <p:ext uri="{BB962C8B-B14F-4D97-AF65-F5344CB8AC3E}">
        <p14:creationId xmlns:p14="http://schemas.microsoft.com/office/powerpoint/2010/main" val="421363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5471"/>
            <a:ext cx="12127345" cy="5078313"/>
          </a:xfrm>
          <a:prstGeom prst="rect">
            <a:avLst/>
          </a:prstGeom>
        </p:spPr>
        <p:txBody>
          <a:bodyPr wrap="square">
            <a:spAutoFit/>
          </a:bodyPr>
          <a:lstStyle/>
          <a:p>
            <a:r>
              <a:rPr lang="en-US" dirty="0"/>
              <a:t>When the interfacial tension of a globule of </a:t>
            </a:r>
            <a:r>
              <a:rPr lang="en-US" dirty="0" err="1" smtClean="0"/>
              <a:t>nonmiscible</a:t>
            </a:r>
            <a:r>
              <a:rPr lang="en-US" dirty="0" smtClean="0"/>
              <a:t> </a:t>
            </a:r>
            <a:r>
              <a:rPr lang="en-US" dirty="0"/>
              <a:t>fluid is low, this non-miscible fluid, upon </a:t>
            </a:r>
            <a:r>
              <a:rPr lang="en-US" dirty="0" smtClean="0"/>
              <a:t>agitation</a:t>
            </a:r>
            <a:r>
              <a:rPr lang="en-US" dirty="0"/>
              <a:t>, can be broken up into many tiny particles far more easily than it can when the interfacial tension is great. Consequently, a major function of the bile salts and </a:t>
            </a:r>
            <a:r>
              <a:rPr lang="en-US" dirty="0" smtClean="0"/>
              <a:t>lecithin </a:t>
            </a:r>
            <a:r>
              <a:rPr lang="en-US" dirty="0"/>
              <a:t>(especially the lecithin) in the bile is to make the fat globules readily </a:t>
            </a:r>
            <a:r>
              <a:rPr lang="en-US" dirty="0" err="1"/>
              <a:t>fragmentable</a:t>
            </a:r>
            <a:r>
              <a:rPr lang="en-US" dirty="0"/>
              <a:t> by agitation with the water in the small bowel. This action is the same as that of many detergents that are widely used in household cleaners for removing grease. Each time the diameters of the fat globules are </a:t>
            </a:r>
            <a:r>
              <a:rPr lang="en-US" dirty="0" smtClean="0"/>
              <a:t>significantly </a:t>
            </a:r>
            <a:r>
              <a:rPr lang="en-US" dirty="0"/>
              <a:t>decreased as a result of agitation in the small </a:t>
            </a:r>
            <a:r>
              <a:rPr lang="en-US" dirty="0" smtClean="0"/>
              <a:t>intestine</a:t>
            </a:r>
            <a:r>
              <a:rPr lang="en-US" dirty="0"/>
              <a:t>, the total surface area of the fat increases </a:t>
            </a:r>
            <a:r>
              <a:rPr lang="en-US" dirty="0" err="1"/>
              <a:t>manyfold</a:t>
            </a:r>
            <a:r>
              <a:rPr lang="en-US" dirty="0"/>
              <a:t>. Because the average diameter of the fat particles in the intestine after emulsification has occurred is less than 1 micrometer, this represents an increase of as much as 1000-fold in total surface areas of the fats caused by the emulsification process. The lipase enzymes are water-soluble compounds and can attack the fat globules only on their surfaces. Consequently, this detergent function of bile salts and lecithin is very important for digestion of fats</a:t>
            </a:r>
            <a:r>
              <a:rPr lang="en-US" dirty="0" smtClean="0"/>
              <a:t>.</a:t>
            </a:r>
          </a:p>
          <a:p>
            <a:endParaRPr lang="en-US" dirty="0" smtClean="0"/>
          </a:p>
          <a:p>
            <a:r>
              <a:rPr lang="en-US" b="1" dirty="0">
                <a:solidFill>
                  <a:srgbClr val="00B050"/>
                </a:solidFill>
              </a:rPr>
              <a:t>Triglycerides Are Digested by Pancreatic Lipase</a:t>
            </a:r>
            <a:r>
              <a:rPr lang="en-US" dirty="0" smtClean="0"/>
              <a:t>.</a:t>
            </a:r>
          </a:p>
          <a:p>
            <a:r>
              <a:rPr lang="en-US" dirty="0"/>
              <a:t>By far the most important enzyme for digestion of the </a:t>
            </a:r>
            <a:r>
              <a:rPr lang="en-US" dirty="0" smtClean="0"/>
              <a:t>triglycerides </a:t>
            </a:r>
            <a:r>
              <a:rPr lang="en-US" dirty="0"/>
              <a:t>is pancreatic lipase, present in enormous </a:t>
            </a:r>
            <a:r>
              <a:rPr lang="en-US" dirty="0" smtClean="0"/>
              <a:t>quantities </a:t>
            </a:r>
            <a:r>
              <a:rPr lang="en-US" dirty="0"/>
              <a:t>in pancreatic juice, enough to digest within 1 minute all triglycerides that it can reach. The enterocytes of the small intestine contain additional lipase, known as enteric lipase, but it is usually not needed</a:t>
            </a:r>
            <a:r>
              <a:rPr lang="en-US" dirty="0" smtClean="0"/>
              <a:t>.</a:t>
            </a:r>
          </a:p>
          <a:p>
            <a:endParaRPr lang="en-US" dirty="0"/>
          </a:p>
          <a:p>
            <a:r>
              <a:rPr lang="en-US" b="1" dirty="0">
                <a:solidFill>
                  <a:srgbClr val="00B050"/>
                </a:solidFill>
              </a:rPr>
              <a:t>End Products of Fat Digestion Are Free Fatty Acids</a:t>
            </a:r>
            <a:r>
              <a:rPr lang="en-US" b="1" dirty="0" smtClean="0">
                <a:solidFill>
                  <a:srgbClr val="00B050"/>
                </a:solidFill>
              </a:rPr>
              <a:t>.</a:t>
            </a:r>
          </a:p>
          <a:p>
            <a:r>
              <a:rPr lang="en-US" b="1" dirty="0" smtClean="0">
                <a:solidFill>
                  <a:srgbClr val="00B050"/>
                </a:solidFill>
              </a:rPr>
              <a:t> </a:t>
            </a:r>
            <a:r>
              <a:rPr lang="en-US" dirty="0"/>
              <a:t>Most of the triglycerides of the diet are split by pancreatic lipase into free fatty acids and 2-monoglycerides, as shown in Figure 66-4.</a:t>
            </a:r>
          </a:p>
        </p:txBody>
      </p:sp>
      <p:pic>
        <p:nvPicPr>
          <p:cNvPr id="3" name="Picture 2"/>
          <p:cNvPicPr>
            <a:picLocks noChangeAspect="1"/>
          </p:cNvPicPr>
          <p:nvPr/>
        </p:nvPicPr>
        <p:blipFill>
          <a:blip r:embed="rId2"/>
          <a:stretch>
            <a:fillRect/>
          </a:stretch>
        </p:blipFill>
        <p:spPr>
          <a:xfrm>
            <a:off x="3762519" y="4839856"/>
            <a:ext cx="4352925" cy="1939636"/>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1003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686"/>
            <a:ext cx="12192000" cy="6186309"/>
          </a:xfrm>
          <a:prstGeom prst="rect">
            <a:avLst/>
          </a:prstGeom>
        </p:spPr>
        <p:txBody>
          <a:bodyPr wrap="square">
            <a:spAutoFit/>
          </a:bodyPr>
          <a:lstStyle/>
          <a:p>
            <a:pPr algn="just"/>
            <a:r>
              <a:rPr lang="en-US" dirty="0"/>
              <a:t>Bile Salts Form Micelles That Accelerate Fat </a:t>
            </a:r>
            <a:r>
              <a:rPr lang="en-US" dirty="0" smtClean="0"/>
              <a:t>Digestion</a:t>
            </a:r>
            <a:r>
              <a:rPr lang="en-US" dirty="0"/>
              <a:t>. The hydrolysis of triglycerides is a highly reversible process; therefore, accumulation of </a:t>
            </a:r>
            <a:r>
              <a:rPr lang="en-US" dirty="0" err="1"/>
              <a:t>monoglycerides</a:t>
            </a:r>
            <a:r>
              <a:rPr lang="en-US" dirty="0"/>
              <a:t> and free fatty acids in the vicinity of digesting fats quickly blocks further digestion. However, the bile salts play the additional important role of removing the </a:t>
            </a:r>
            <a:r>
              <a:rPr lang="en-US" dirty="0" err="1"/>
              <a:t>monoglycerides</a:t>
            </a:r>
            <a:r>
              <a:rPr lang="en-US" dirty="0"/>
              <a:t> and free fatty acids from the vicinity of the digesting fat globules almost as rapidly as these end products of </a:t>
            </a:r>
            <a:r>
              <a:rPr lang="en-US" dirty="0" smtClean="0"/>
              <a:t>digestion </a:t>
            </a:r>
            <a:r>
              <a:rPr lang="en-US" dirty="0"/>
              <a:t>are formed. This process occurs in the following way. When bile salts are of a high enough concentration in water, they have the propensity to form micelles, which are small spherical, cylindrical globules 3 to 6 nanometers in diameter composed of 20 to 40 molecules of bile salt. These micelles develop because each bile salt molecule is composed of a sterol nucleus that is highly fat-soluble and a polar group that is highly water-soluble. The sterol nucleus encompasses the fat </a:t>
            </a:r>
            <a:r>
              <a:rPr lang="en-US" dirty="0" err="1"/>
              <a:t>digestate</a:t>
            </a:r>
            <a:r>
              <a:rPr lang="en-US" dirty="0"/>
              <a:t>, forming a small fat globule in the middle of a resulting micelle, with polar groups of bile salts projecting outward to cover the surface of the micelle. Because these polar groups are negatively charged, they allow the entire micelle globule to dissolve in the water of the digestive fluids and to remain in stable solution until the fat is absorbed into the blood. The bile salt micelles also act as a transport medium to carry the </a:t>
            </a:r>
            <a:r>
              <a:rPr lang="en-US" dirty="0" err="1"/>
              <a:t>monoglycerides</a:t>
            </a:r>
            <a:r>
              <a:rPr lang="en-US" dirty="0"/>
              <a:t> and free fatty acids, both of which would otherwise be relatively insoluble, to the brush borders of the intestinal epithelial cells. There the </a:t>
            </a:r>
            <a:r>
              <a:rPr lang="en-US" dirty="0" err="1"/>
              <a:t>monoglycerides</a:t>
            </a:r>
            <a:r>
              <a:rPr lang="en-US" dirty="0"/>
              <a:t> and free fatty acids are absorbed into the blood, as discussed later, but the bile salts are released back into the </a:t>
            </a:r>
            <a:r>
              <a:rPr lang="en-US" dirty="0" err="1"/>
              <a:t>chyme</a:t>
            </a:r>
            <a:r>
              <a:rPr lang="en-US" dirty="0"/>
              <a:t> to be used again and again for this “ferrying” process</a:t>
            </a:r>
            <a:r>
              <a:rPr lang="en-US" dirty="0" smtClean="0"/>
              <a:t>.</a:t>
            </a:r>
          </a:p>
          <a:p>
            <a:endParaRPr lang="en-US" dirty="0"/>
          </a:p>
          <a:p>
            <a:r>
              <a:rPr lang="en-US" b="1" dirty="0">
                <a:solidFill>
                  <a:srgbClr val="00B050"/>
                </a:solidFill>
              </a:rPr>
              <a:t>Digestion of Cholesterol Esters and Phospholipids</a:t>
            </a:r>
            <a:r>
              <a:rPr lang="en-US" dirty="0"/>
              <a:t>. </a:t>
            </a:r>
            <a:endParaRPr lang="en-US" dirty="0" smtClean="0"/>
          </a:p>
          <a:p>
            <a:pPr algn="just"/>
            <a:r>
              <a:rPr lang="en-US" dirty="0" smtClean="0"/>
              <a:t>Most </a:t>
            </a:r>
            <a:r>
              <a:rPr lang="en-US" dirty="0"/>
              <a:t>cholesterol in the diet is in the form of cholesterol esters, which are combinations of free cholesterol and one molecule of fatty acid. Phospholipids also contain fatty acid within their molecules. Both the cholesterol esters and the phospholipids are hydrolyzed by two other lipases in the pancreatic secretion that free the fatty acids—the enzyme cholesterol ester hydrolase to hydrolyze the </a:t>
            </a:r>
            <a:r>
              <a:rPr lang="en-US" dirty="0" smtClean="0"/>
              <a:t>cholesterol </a:t>
            </a:r>
            <a:r>
              <a:rPr lang="en-US" dirty="0"/>
              <a:t>ester, and phospholipase A2 to hydrolyze the phospholipid. The bile salt micelles play the same role in “ferrying” free cholesterol and phospholipid molecule </a:t>
            </a:r>
            <a:r>
              <a:rPr lang="en-US" dirty="0" err="1"/>
              <a:t>digestates</a:t>
            </a:r>
            <a:r>
              <a:rPr lang="en-US" dirty="0"/>
              <a:t> that they play in ferrying </a:t>
            </a:r>
            <a:r>
              <a:rPr lang="en-US" dirty="0" err="1"/>
              <a:t>monoglycerides</a:t>
            </a:r>
            <a:r>
              <a:rPr lang="en-US" dirty="0"/>
              <a:t> and free fatty acids. Indeed, essentially no cholesterol is absorbed without this function of the micelles.</a:t>
            </a:r>
          </a:p>
        </p:txBody>
      </p:sp>
    </p:spTree>
    <p:extLst>
      <p:ext uri="{BB962C8B-B14F-4D97-AF65-F5344CB8AC3E}">
        <p14:creationId xmlns:p14="http://schemas.microsoft.com/office/powerpoint/2010/main" val="729782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509"/>
            <a:ext cx="12085162" cy="6555641"/>
          </a:xfrm>
          <a:prstGeom prst="rect">
            <a:avLst/>
          </a:prstGeom>
        </p:spPr>
        <p:txBody>
          <a:bodyPr wrap="square">
            <a:spAutoFit/>
          </a:bodyPr>
          <a:lstStyle/>
          <a:p>
            <a:r>
              <a:rPr lang="en-US" sz="2400" b="1" dirty="0">
                <a:solidFill>
                  <a:srgbClr val="C00000"/>
                </a:solidFill>
              </a:rPr>
              <a:t>BASIC PRINCIPLES OF GASTROINTESTINAL </a:t>
            </a:r>
            <a:r>
              <a:rPr lang="en-US" sz="2400" b="1" dirty="0" smtClean="0">
                <a:solidFill>
                  <a:srgbClr val="C00000"/>
                </a:solidFill>
              </a:rPr>
              <a:t>ABSORPTION</a:t>
            </a:r>
          </a:p>
          <a:p>
            <a:r>
              <a:rPr lang="en-US" dirty="0"/>
              <a:t>The following paragraphs present specialized applications of these transport processes during gastrointestinal </a:t>
            </a:r>
            <a:r>
              <a:rPr lang="en-US" dirty="0" smtClean="0"/>
              <a:t>absorption</a:t>
            </a:r>
          </a:p>
          <a:p>
            <a:endParaRPr lang="en-US" dirty="0"/>
          </a:p>
          <a:p>
            <a:r>
              <a:rPr lang="en-US" sz="2000" b="1" dirty="0">
                <a:solidFill>
                  <a:srgbClr val="00B050"/>
                </a:solidFill>
              </a:rPr>
              <a:t>ANATOMICAL BASIS OF ABSORPTION </a:t>
            </a:r>
            <a:endParaRPr lang="en-US" sz="2000" b="1" dirty="0" smtClean="0">
              <a:solidFill>
                <a:srgbClr val="00B050"/>
              </a:solidFill>
            </a:endParaRPr>
          </a:p>
          <a:p>
            <a:pPr algn="just"/>
            <a:r>
              <a:rPr lang="en-US" dirty="0" smtClean="0"/>
              <a:t>The </a:t>
            </a:r>
            <a:r>
              <a:rPr lang="en-US" dirty="0"/>
              <a:t>total quantity of fluid that must be absorbed each day by the intestines is equal to the ingested fluid (about 1.5 liters) plus </a:t>
            </a:r>
            <a:r>
              <a:rPr lang="en-US" dirty="0" smtClean="0"/>
              <a:t>that secreted </a:t>
            </a:r>
            <a:r>
              <a:rPr lang="en-US" dirty="0"/>
              <a:t>in the various gastrointestinal secretions (about 7 liters), which comes to a total of 8 to 9 liters. All but about 1.5 liters of </a:t>
            </a:r>
            <a:r>
              <a:rPr lang="en-US" dirty="0" smtClean="0"/>
              <a:t>this </a:t>
            </a:r>
            <a:r>
              <a:rPr lang="en-US" dirty="0"/>
              <a:t>fluid is absorbed in the small intestine, leaving only 1.5 liters to pass through the ileocecal valve into the colon each day. </a:t>
            </a:r>
            <a:endParaRPr lang="en-US" dirty="0" smtClean="0"/>
          </a:p>
          <a:p>
            <a:pPr algn="just"/>
            <a:r>
              <a:rPr lang="en-US" dirty="0" smtClean="0"/>
              <a:t>The </a:t>
            </a:r>
            <a:r>
              <a:rPr lang="en-US" dirty="0"/>
              <a:t>stomach is a poor absorptive area of the </a:t>
            </a:r>
            <a:r>
              <a:rPr lang="en-US" dirty="0" smtClean="0"/>
              <a:t>gastrointestinal </a:t>
            </a:r>
            <a:r>
              <a:rPr lang="en-US" dirty="0"/>
              <a:t>tract because it lacks the typical villus type of absorptive membrane, </a:t>
            </a:r>
            <a:endParaRPr lang="en-US" dirty="0" smtClean="0"/>
          </a:p>
          <a:p>
            <a:pPr algn="just"/>
            <a:r>
              <a:rPr lang="en-US" dirty="0" smtClean="0"/>
              <a:t>and </a:t>
            </a:r>
            <a:r>
              <a:rPr lang="en-US" dirty="0"/>
              <a:t>also because the junctions between the epithelial cells are tight junctions. Only a few highly lipid-soluble substances, such </a:t>
            </a:r>
            <a:r>
              <a:rPr lang="en-US" dirty="0" smtClean="0"/>
              <a:t>as</a:t>
            </a:r>
          </a:p>
          <a:p>
            <a:pPr algn="just"/>
            <a:r>
              <a:rPr lang="en-US" dirty="0" smtClean="0"/>
              <a:t>alcohol </a:t>
            </a:r>
            <a:r>
              <a:rPr lang="en-US" dirty="0"/>
              <a:t>and some drugs like aspirin, can be absorbed in small quantities</a:t>
            </a:r>
            <a:r>
              <a:rPr lang="en-US" dirty="0" smtClean="0"/>
              <a:t>.</a:t>
            </a:r>
          </a:p>
          <a:p>
            <a:pPr algn="just"/>
            <a:endParaRPr lang="en-US" dirty="0"/>
          </a:p>
          <a:p>
            <a:pPr algn="just"/>
            <a:r>
              <a:rPr lang="en-US" sz="1600" b="1" dirty="0">
                <a:solidFill>
                  <a:srgbClr val="0070C0"/>
                </a:solidFill>
              </a:rPr>
              <a:t>Folds of </a:t>
            </a:r>
            <a:r>
              <a:rPr lang="en-US" sz="1600" b="1" dirty="0" err="1">
                <a:solidFill>
                  <a:srgbClr val="0070C0"/>
                </a:solidFill>
              </a:rPr>
              <a:t>Kerckring</a:t>
            </a:r>
            <a:r>
              <a:rPr lang="en-US" sz="1600" b="1" dirty="0">
                <a:solidFill>
                  <a:srgbClr val="0070C0"/>
                </a:solidFill>
              </a:rPr>
              <a:t>, Villi, and Microvilli Increase the Mucosal Absorptive Area by Nearly </a:t>
            </a:r>
            <a:r>
              <a:rPr lang="en-US" sz="1600" b="1" dirty="0" smtClean="0">
                <a:solidFill>
                  <a:srgbClr val="0070C0"/>
                </a:solidFill>
              </a:rPr>
              <a:t>1000-Fold</a:t>
            </a:r>
          </a:p>
          <a:p>
            <a:pPr algn="just"/>
            <a:r>
              <a:rPr lang="en-US" sz="1400" b="1" dirty="0">
                <a:solidFill>
                  <a:srgbClr val="0070C0"/>
                </a:solidFill>
              </a:rPr>
              <a:t>Figure 66-5 </a:t>
            </a:r>
            <a:r>
              <a:rPr lang="en-US" dirty="0"/>
              <a:t>demonstrates the absorptive surface of the small intestinal mucosa, showing many folds called </a:t>
            </a:r>
            <a:r>
              <a:rPr lang="en-US" dirty="0" err="1"/>
              <a:t>valvulae</a:t>
            </a:r>
            <a:r>
              <a:rPr lang="en-US" dirty="0"/>
              <a:t> </a:t>
            </a:r>
            <a:r>
              <a:rPr lang="en-US" dirty="0" err="1"/>
              <a:t>conniventes</a:t>
            </a:r>
            <a:r>
              <a:rPr lang="en-US" dirty="0"/>
              <a:t> (or folds of </a:t>
            </a:r>
            <a:r>
              <a:rPr lang="en-US" dirty="0" err="1"/>
              <a:t>Kerckring</a:t>
            </a:r>
            <a:r>
              <a:rPr lang="en-US" dirty="0"/>
              <a:t>), which increase the surface area of the absorptive mucosa about threefold. These folds extend circularly most of the way around the intestine and are especially well developed in the </a:t>
            </a:r>
            <a:r>
              <a:rPr lang="en-US" dirty="0"/>
              <a:t>duodenum </a:t>
            </a:r>
            <a:r>
              <a:rPr lang="en-US" dirty="0"/>
              <a:t>and jejunum, where they often protrude up to 8 millimeters into the lumen. Also located on the epithelial surface of the small </a:t>
            </a:r>
            <a:r>
              <a:rPr lang="en-US" dirty="0"/>
              <a:t>intestine </a:t>
            </a:r>
            <a:r>
              <a:rPr lang="en-US" dirty="0"/>
              <a:t>all the way down to the ileocecal valve are millions of small villi. These villi project about 1 millimeter from the surface of the mucosa, as shown on the surfaces of the </a:t>
            </a:r>
            <a:r>
              <a:rPr lang="en-US" dirty="0" err="1"/>
              <a:t>valvulae</a:t>
            </a:r>
            <a:r>
              <a:rPr lang="en-US" dirty="0"/>
              <a:t> </a:t>
            </a:r>
            <a:r>
              <a:rPr lang="en-US" dirty="0" err="1"/>
              <a:t>conniventes</a:t>
            </a:r>
            <a:r>
              <a:rPr lang="en-US" dirty="0"/>
              <a:t> in </a:t>
            </a:r>
            <a:r>
              <a:rPr lang="en-US" sz="1400" b="1" dirty="0">
                <a:solidFill>
                  <a:srgbClr val="0070C0"/>
                </a:solidFill>
              </a:rPr>
              <a:t>Figure 66-5 </a:t>
            </a:r>
            <a:r>
              <a:rPr lang="en-US" dirty="0"/>
              <a:t>and in individual detail in </a:t>
            </a:r>
            <a:r>
              <a:rPr lang="en-US" sz="1400" b="1" dirty="0">
                <a:solidFill>
                  <a:srgbClr val="0070C0"/>
                </a:solidFill>
              </a:rPr>
              <a:t>Figure 66-6</a:t>
            </a:r>
            <a:r>
              <a:rPr lang="en-US" dirty="0"/>
              <a:t>. </a:t>
            </a:r>
            <a:r>
              <a:rPr lang="en-US" dirty="0"/>
              <a:t>The villi lie so close to one another in the upper small intestine that they touch in most areas, but their distribution is less profuse in the distal small </a:t>
            </a:r>
            <a:r>
              <a:rPr lang="en-US" dirty="0"/>
              <a:t>intestine. The presence of villi on the mucosal surface enhances the total absorptive area another 10-fold. Finally, each intestinal epithelial cell on each villus is characterized by a brush border, consisting of as many as 1000 microvilli that are 1 micrometer in length and 0.1 micrometer in diameter and protrude into the intestinal </a:t>
            </a:r>
            <a:r>
              <a:rPr lang="en-US" dirty="0" err="1"/>
              <a:t>chyme</a:t>
            </a:r>
            <a:r>
              <a:rPr lang="en-US" dirty="0"/>
              <a:t>. These microvilli are shown in the electron </a:t>
            </a:r>
            <a:r>
              <a:rPr lang="en-US" dirty="0" smtClean="0"/>
              <a:t>micrograph </a:t>
            </a:r>
            <a:r>
              <a:rPr lang="en-US" dirty="0"/>
              <a:t>in </a:t>
            </a:r>
            <a:r>
              <a:rPr lang="en-US" sz="1400" b="1" dirty="0">
                <a:solidFill>
                  <a:srgbClr val="0070C0"/>
                </a:solidFill>
              </a:rPr>
              <a:t>Figure</a:t>
            </a:r>
            <a:r>
              <a:rPr lang="en-US" dirty="0"/>
              <a:t> </a:t>
            </a:r>
            <a:r>
              <a:rPr lang="en-US" sz="1400" b="1" dirty="0">
                <a:solidFill>
                  <a:srgbClr val="0070C0"/>
                </a:solidFill>
              </a:rPr>
              <a:t>66-7.</a:t>
            </a:r>
            <a:r>
              <a:rPr lang="en-US" dirty="0"/>
              <a:t> This brush border increases the surface area exposed to the intestinal materials at least another 20-fold.</a:t>
            </a:r>
            <a:endParaRPr lang="en-US" dirty="0"/>
          </a:p>
        </p:txBody>
      </p:sp>
    </p:spTree>
    <p:extLst>
      <p:ext uri="{BB962C8B-B14F-4D97-AF65-F5344CB8AC3E}">
        <p14:creationId xmlns:p14="http://schemas.microsoft.com/office/powerpoint/2010/main" val="419601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187" y="75911"/>
            <a:ext cx="4467225" cy="4286250"/>
          </a:xfrm>
          <a:prstGeom prst="rect">
            <a:avLst/>
          </a:prstGeom>
        </p:spPr>
      </p:pic>
      <p:pic>
        <p:nvPicPr>
          <p:cNvPr id="3" name="Picture 2"/>
          <p:cNvPicPr>
            <a:picLocks noChangeAspect="1"/>
          </p:cNvPicPr>
          <p:nvPr/>
        </p:nvPicPr>
        <p:blipFill>
          <a:blip r:embed="rId3"/>
          <a:stretch>
            <a:fillRect/>
          </a:stretch>
        </p:blipFill>
        <p:spPr>
          <a:xfrm>
            <a:off x="5569526" y="36224"/>
            <a:ext cx="5982855" cy="3704504"/>
          </a:xfrm>
          <a:prstGeom prst="rect">
            <a:avLst/>
          </a:prstGeom>
        </p:spPr>
      </p:pic>
      <p:sp>
        <p:nvSpPr>
          <p:cNvPr id="4" name="Rectangle 3"/>
          <p:cNvSpPr/>
          <p:nvPr/>
        </p:nvSpPr>
        <p:spPr>
          <a:xfrm>
            <a:off x="5643418" y="3740728"/>
            <a:ext cx="6345382"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dirty="0">
                <a:solidFill>
                  <a:srgbClr val="0070C0"/>
                </a:solidFill>
              </a:rPr>
              <a:t>Figure 66-6</a:t>
            </a:r>
            <a:r>
              <a:rPr lang="en-US" sz="1200" dirty="0"/>
              <a:t>. Functional organization of the villus. </a:t>
            </a:r>
            <a:r>
              <a:rPr lang="en-US" sz="1200" dirty="0">
                <a:solidFill>
                  <a:srgbClr val="0070C0"/>
                </a:solidFill>
              </a:rPr>
              <a:t>A</a:t>
            </a:r>
            <a:r>
              <a:rPr lang="en-US" sz="1200" dirty="0"/>
              <a:t>, Longitudinal section. </a:t>
            </a:r>
            <a:r>
              <a:rPr lang="en-US" sz="1200" dirty="0">
                <a:solidFill>
                  <a:srgbClr val="0070C0"/>
                </a:solidFill>
              </a:rPr>
              <a:t>B</a:t>
            </a:r>
            <a:r>
              <a:rPr lang="en-US" sz="1200" dirty="0"/>
              <a:t>, Cross section showing a basement membrane beneath the epithelial cells and a brush border at the other ends of these cells.</a:t>
            </a:r>
          </a:p>
        </p:txBody>
      </p:sp>
    </p:spTree>
    <p:extLst>
      <p:ext uri="{BB962C8B-B14F-4D97-AF65-F5344CB8AC3E}">
        <p14:creationId xmlns:p14="http://schemas.microsoft.com/office/powerpoint/2010/main" val="318136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273"/>
            <a:ext cx="12034982" cy="6586418"/>
          </a:xfrm>
          <a:prstGeom prst="rect">
            <a:avLst/>
          </a:prstGeom>
        </p:spPr>
        <p:txBody>
          <a:bodyPr wrap="square">
            <a:spAutoFit/>
          </a:bodyPr>
          <a:lstStyle/>
          <a:p>
            <a:pPr algn="just"/>
            <a:r>
              <a:rPr lang="en-US" dirty="0"/>
              <a:t>Thus, the combination of the folds of </a:t>
            </a:r>
            <a:r>
              <a:rPr lang="en-US" dirty="0" err="1"/>
              <a:t>Kerckring</a:t>
            </a:r>
            <a:r>
              <a:rPr lang="en-US" dirty="0"/>
              <a:t>, the villi, and the microvilli increases the total absorptive area of the mucosa perhaps 1000-fold, making a tremendous total area of 250 or more square meters for the entire small intestine—about the surface area of a tennis court. </a:t>
            </a:r>
            <a:r>
              <a:rPr lang="en-US" sz="1400" b="1" dirty="0">
                <a:solidFill>
                  <a:srgbClr val="0070C0"/>
                </a:solidFill>
              </a:rPr>
              <a:t>Figure 66-6A </a:t>
            </a:r>
            <a:r>
              <a:rPr lang="en-US" dirty="0"/>
              <a:t>shows in longitudinal section the general organization of the villus, emphasizing </a:t>
            </a:r>
            <a:r>
              <a:rPr lang="en-US" b="1" dirty="0">
                <a:solidFill>
                  <a:srgbClr val="FF0000"/>
                </a:solidFill>
              </a:rPr>
              <a:t>(1)</a:t>
            </a:r>
            <a:r>
              <a:rPr lang="en-US" dirty="0"/>
              <a:t> the </a:t>
            </a:r>
            <a:r>
              <a:rPr lang="en-US" dirty="0" smtClean="0"/>
              <a:t>advantageous </a:t>
            </a:r>
            <a:r>
              <a:rPr lang="en-US" dirty="0"/>
              <a:t>arrangement of the vascular system for absorption of fluid and dissolved material into the portal blood and </a:t>
            </a:r>
            <a:r>
              <a:rPr lang="en-US" b="1" dirty="0">
                <a:solidFill>
                  <a:srgbClr val="FF0000"/>
                </a:solidFill>
              </a:rPr>
              <a:t>(2)</a:t>
            </a:r>
            <a:r>
              <a:rPr lang="en-US" dirty="0"/>
              <a:t> the arrangement of the “central lacteal” lymph vessel for absorption into the lymph. </a:t>
            </a:r>
            <a:r>
              <a:rPr lang="en-US" sz="1400" b="1" dirty="0">
                <a:solidFill>
                  <a:srgbClr val="0070C0"/>
                </a:solidFill>
              </a:rPr>
              <a:t>Figure 66-6B </a:t>
            </a:r>
            <a:r>
              <a:rPr lang="en-US" dirty="0"/>
              <a:t>shows a cross section of the villus, and </a:t>
            </a:r>
            <a:r>
              <a:rPr lang="en-US" sz="1400" b="1" dirty="0">
                <a:solidFill>
                  <a:srgbClr val="0070C0"/>
                </a:solidFill>
              </a:rPr>
              <a:t>Figure 66-7 </a:t>
            </a:r>
            <a:r>
              <a:rPr lang="en-US" dirty="0"/>
              <a:t>shows many small </a:t>
            </a:r>
            <a:r>
              <a:rPr lang="en-US" dirty="0" err="1"/>
              <a:t>pinocytic</a:t>
            </a:r>
            <a:r>
              <a:rPr lang="en-US" dirty="0"/>
              <a:t> vesicles, which are pinched-off portions of </a:t>
            </a:r>
            <a:r>
              <a:rPr lang="en-US" dirty="0" err="1"/>
              <a:t>infolded</a:t>
            </a:r>
            <a:r>
              <a:rPr lang="en-US" dirty="0"/>
              <a:t> enterocyte membrane forming vesicles of absorbed fluids that have been entrapped. Small amounts of substances are absorbed by this physical process of pinocytosis. Extending from the epithelial cell body into each microvillus of the brush border are multiple actin </a:t>
            </a:r>
            <a:r>
              <a:rPr lang="en-US" dirty="0" smtClean="0"/>
              <a:t>filaments </a:t>
            </a:r>
            <a:r>
              <a:rPr lang="en-US" dirty="0"/>
              <a:t>that contract rhythmically to cause continual movement of the microvilli, keeping them constantly exposed to new quantities of intestinal fluid</a:t>
            </a:r>
            <a:r>
              <a:rPr lang="en-US" dirty="0" smtClean="0"/>
              <a:t>.</a:t>
            </a:r>
          </a:p>
          <a:p>
            <a:pPr algn="just"/>
            <a:endParaRPr lang="en-US" dirty="0"/>
          </a:p>
          <a:p>
            <a:pPr algn="just"/>
            <a:r>
              <a:rPr lang="en-US" sz="2400" b="1" dirty="0">
                <a:solidFill>
                  <a:srgbClr val="C00000"/>
                </a:solidFill>
              </a:rPr>
              <a:t>ABSORPTION IN THE SMALL </a:t>
            </a:r>
            <a:r>
              <a:rPr lang="en-US" sz="2400" b="1" dirty="0" smtClean="0">
                <a:solidFill>
                  <a:srgbClr val="C00000"/>
                </a:solidFill>
              </a:rPr>
              <a:t>INTESTINE</a:t>
            </a:r>
          </a:p>
          <a:p>
            <a:pPr algn="just"/>
            <a:r>
              <a:rPr lang="en-US" dirty="0"/>
              <a:t>Absorption from the small intestine each day consists of several hundred grams of carbohydrates, 100 or </a:t>
            </a:r>
            <a:r>
              <a:rPr lang="en-US" dirty="0" err="1"/>
              <a:t>moregrams</a:t>
            </a:r>
            <a:r>
              <a:rPr lang="en-US" dirty="0"/>
              <a:t> of fat, 50 to 100 grams of amino acids, 50 to 100 grams of ions, and 7 to 8 liters of water. The absorptive capacity of the normal small intestine is far greater than this; each day as much as several kilograms of </a:t>
            </a:r>
            <a:r>
              <a:rPr lang="en-US" dirty="0" smtClean="0"/>
              <a:t>carbohydrates</a:t>
            </a:r>
            <a:r>
              <a:rPr lang="en-US" dirty="0"/>
              <a:t>, 500 grams of fat, 500 to 700 grams of proteins, and 20 or more liters of water can be absorbed. The large intestine can absorb still more water and ions, although it can absorb very few nutrients</a:t>
            </a:r>
            <a:r>
              <a:rPr lang="en-US" dirty="0" smtClean="0"/>
              <a:t>.</a:t>
            </a:r>
          </a:p>
          <a:p>
            <a:pPr algn="just"/>
            <a:endParaRPr lang="en-US" dirty="0"/>
          </a:p>
          <a:p>
            <a:pPr algn="just"/>
            <a:r>
              <a:rPr lang="en-US" sz="2000" b="1" dirty="0">
                <a:solidFill>
                  <a:srgbClr val="00B050"/>
                </a:solidFill>
              </a:rPr>
              <a:t>ISOSMOTIC ABSORPTION OF </a:t>
            </a:r>
            <a:r>
              <a:rPr lang="en-US" sz="2000" b="1" dirty="0" smtClean="0">
                <a:solidFill>
                  <a:srgbClr val="00B050"/>
                </a:solidFill>
              </a:rPr>
              <a:t>WATER</a:t>
            </a:r>
          </a:p>
          <a:p>
            <a:pPr algn="just"/>
            <a:r>
              <a:rPr lang="en-US" dirty="0"/>
              <a:t>Water is transported through the intestinal membrane entirely by diffusion. Furthermore, this diffusion obeys the usual laws of osmosis. Therefore, when the </a:t>
            </a:r>
            <a:r>
              <a:rPr lang="en-US" dirty="0" err="1"/>
              <a:t>chyme</a:t>
            </a:r>
            <a:r>
              <a:rPr lang="en-US" dirty="0"/>
              <a:t> is dilute enough, water is absorbed through the intestinal mucosa into the blood of the villi almost entirely by osmosis</a:t>
            </a:r>
            <a:r>
              <a:rPr lang="en-US" dirty="0"/>
              <a:t>. Conversely, water can also be transported in the </a:t>
            </a:r>
            <a:r>
              <a:rPr lang="en-US" dirty="0" smtClean="0"/>
              <a:t>opposite </a:t>
            </a:r>
            <a:r>
              <a:rPr lang="en-US" dirty="0"/>
              <a:t>direction—from plasma into the </a:t>
            </a:r>
            <a:r>
              <a:rPr lang="en-US" dirty="0" err="1"/>
              <a:t>chyme</a:t>
            </a:r>
            <a:r>
              <a:rPr lang="en-US" dirty="0"/>
              <a:t>. This type of transport occurs especially when hyperosmotic solutions are discharged from the stomach into the duodenum. Within minutes, sufficient water usually will be </a:t>
            </a:r>
            <a:r>
              <a:rPr lang="en-US" dirty="0" smtClean="0"/>
              <a:t>transferred </a:t>
            </a:r>
            <a:r>
              <a:rPr lang="en-US" dirty="0"/>
              <a:t>by osmosis to make the </a:t>
            </a:r>
            <a:r>
              <a:rPr lang="en-US" dirty="0" err="1"/>
              <a:t>chyme</a:t>
            </a:r>
            <a:r>
              <a:rPr lang="en-US" dirty="0"/>
              <a:t> isosmotic with the plasma.</a:t>
            </a:r>
            <a:endParaRPr lang="en-US" dirty="0"/>
          </a:p>
        </p:txBody>
      </p:sp>
    </p:spTree>
    <p:extLst>
      <p:ext uri="{BB962C8B-B14F-4D97-AF65-F5344CB8AC3E}">
        <p14:creationId xmlns:p14="http://schemas.microsoft.com/office/powerpoint/2010/main" val="325530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4964"/>
            <a:ext cx="12016509" cy="6771084"/>
          </a:xfrm>
          <a:prstGeom prst="rect">
            <a:avLst/>
          </a:prstGeom>
        </p:spPr>
        <p:txBody>
          <a:bodyPr wrap="square">
            <a:spAutoFit/>
          </a:bodyPr>
          <a:lstStyle/>
          <a:p>
            <a:r>
              <a:rPr lang="en-US" sz="2000" b="1" dirty="0">
                <a:solidFill>
                  <a:srgbClr val="00B050"/>
                </a:solidFill>
              </a:rPr>
              <a:t>ABSORPTION OF IONS </a:t>
            </a:r>
            <a:endParaRPr lang="en-US" sz="2000" b="1" dirty="0" smtClean="0">
              <a:solidFill>
                <a:srgbClr val="00B050"/>
              </a:solidFill>
            </a:endParaRPr>
          </a:p>
          <a:p>
            <a:r>
              <a:rPr lang="en-US" sz="1600" b="1" dirty="0">
                <a:solidFill>
                  <a:srgbClr val="0070C0"/>
                </a:solidFill>
              </a:rPr>
              <a:t>Sodium </a:t>
            </a:r>
            <a:r>
              <a:rPr lang="en-US" sz="1600" b="1" dirty="0">
                <a:solidFill>
                  <a:srgbClr val="0070C0"/>
                </a:solidFill>
              </a:rPr>
              <a:t>Is Actively Transported Through the </a:t>
            </a:r>
            <a:r>
              <a:rPr lang="en-US" sz="1600" b="1" dirty="0">
                <a:solidFill>
                  <a:srgbClr val="0070C0"/>
                </a:solidFill>
              </a:rPr>
              <a:t>Intestinal </a:t>
            </a:r>
            <a:r>
              <a:rPr lang="en-US" sz="1600" b="1" dirty="0">
                <a:solidFill>
                  <a:srgbClr val="0070C0"/>
                </a:solidFill>
              </a:rPr>
              <a:t>Membrane</a:t>
            </a:r>
            <a:r>
              <a:rPr lang="en-US" dirty="0"/>
              <a:t>. </a:t>
            </a:r>
            <a:endParaRPr lang="en-US" dirty="0" smtClean="0"/>
          </a:p>
          <a:p>
            <a:pPr algn="just"/>
            <a:r>
              <a:rPr lang="en-US" dirty="0" smtClean="0"/>
              <a:t>Twenty </a:t>
            </a:r>
            <a:r>
              <a:rPr lang="en-US" dirty="0"/>
              <a:t>to 30 grams of sodium are secreted in the intestinal secretions each day. In addition, the average person eats 5 to 8 grams of sodium each day. Therefore, to prevent net loss of sodium into the feces, the intestines must absorb 25 to 35 grams of sodium each day, which is equal to about one seventh of all the sodium present in the body. Whenever significant amounts of intestinal secretions are lost to the exterior, as in extreme diarrhea, the sodium reserves of the body can sometimes be depleted to lethal levels within hours. Normally, however, less than 0.5 percent of the intestinal sodium is lost in the feces each day because it is rapidly absorbed through the intestinal mucosa. Sodium also plays an important role in helping to absorb sugars and amino acids, as subsequent </a:t>
            </a:r>
            <a:r>
              <a:rPr lang="en-US" dirty="0" smtClean="0"/>
              <a:t>discussions </a:t>
            </a:r>
            <a:r>
              <a:rPr lang="en-US" dirty="0"/>
              <a:t>reveal. The basic mechanism of sodium absorption from the intestine is shown in </a:t>
            </a:r>
            <a:r>
              <a:rPr lang="en-US" sz="1400" b="1" dirty="0">
                <a:solidFill>
                  <a:srgbClr val="0070C0"/>
                </a:solidFill>
              </a:rPr>
              <a:t>Figure 66-8</a:t>
            </a:r>
            <a:r>
              <a:rPr lang="en-US" dirty="0" smtClean="0"/>
              <a:t>.</a:t>
            </a:r>
          </a:p>
          <a:p>
            <a:pPr algn="just"/>
            <a:r>
              <a:rPr lang="en-US" dirty="0" smtClean="0"/>
              <a:t> Sodium </a:t>
            </a:r>
            <a:r>
              <a:rPr lang="en-US" dirty="0"/>
              <a:t>absorption is powered by active transport of sodium from </a:t>
            </a:r>
            <a:r>
              <a:rPr lang="en-US" dirty="0" smtClean="0"/>
              <a:t>inside</a:t>
            </a:r>
          </a:p>
          <a:p>
            <a:pPr algn="just"/>
            <a:r>
              <a:rPr lang="en-US" dirty="0" smtClean="0"/>
              <a:t> </a:t>
            </a:r>
            <a:r>
              <a:rPr lang="en-US" dirty="0"/>
              <a:t>the epithelial cells through the basal and lateral walls of these cells </a:t>
            </a:r>
            <a:r>
              <a:rPr lang="en-US" dirty="0" smtClean="0"/>
              <a:t>into</a:t>
            </a:r>
          </a:p>
          <a:p>
            <a:pPr algn="just"/>
            <a:r>
              <a:rPr lang="en-US" dirty="0" smtClean="0"/>
              <a:t> </a:t>
            </a:r>
            <a:r>
              <a:rPr lang="en-US" dirty="0" err="1"/>
              <a:t>paracellular</a:t>
            </a:r>
            <a:r>
              <a:rPr lang="en-US" dirty="0"/>
              <a:t> spaces. This active transport obeys the usual laws of </a:t>
            </a:r>
            <a:r>
              <a:rPr lang="en-US" dirty="0" smtClean="0"/>
              <a:t>active</a:t>
            </a:r>
          </a:p>
          <a:p>
            <a:pPr algn="just"/>
            <a:r>
              <a:rPr lang="en-US" dirty="0" smtClean="0"/>
              <a:t> transport</a:t>
            </a:r>
            <a:r>
              <a:rPr lang="en-US" dirty="0"/>
              <a:t>: It requires energy, and the energy process is </a:t>
            </a:r>
            <a:r>
              <a:rPr lang="en-US" dirty="0" smtClean="0"/>
              <a:t>catalyzed </a:t>
            </a:r>
            <a:r>
              <a:rPr lang="en-US" dirty="0"/>
              <a:t>by </a:t>
            </a:r>
            <a:endParaRPr lang="en-US" dirty="0" smtClean="0"/>
          </a:p>
          <a:p>
            <a:pPr algn="just"/>
            <a:r>
              <a:rPr lang="en-US" dirty="0" smtClean="0"/>
              <a:t>appropriate </a:t>
            </a:r>
            <a:r>
              <a:rPr lang="en-US" dirty="0"/>
              <a:t>adenosine </a:t>
            </a:r>
            <a:r>
              <a:rPr lang="en-US" dirty="0" err="1"/>
              <a:t>triphosphatase</a:t>
            </a:r>
            <a:r>
              <a:rPr lang="en-US" dirty="0"/>
              <a:t> (ATPase) enzymes in the cell </a:t>
            </a:r>
            <a:endParaRPr lang="en-US" dirty="0" smtClean="0"/>
          </a:p>
          <a:p>
            <a:pPr algn="just"/>
            <a:r>
              <a:rPr lang="en-US" dirty="0" smtClean="0"/>
              <a:t>membrane. Part </a:t>
            </a:r>
            <a:r>
              <a:rPr lang="en-US" dirty="0"/>
              <a:t>of the sodium is absorbed along </a:t>
            </a:r>
            <a:endParaRPr lang="en-US" dirty="0" smtClean="0"/>
          </a:p>
          <a:p>
            <a:pPr algn="just"/>
            <a:r>
              <a:rPr lang="en-US" dirty="0" smtClean="0"/>
              <a:t>with </a:t>
            </a:r>
            <a:r>
              <a:rPr lang="en-US" dirty="0"/>
              <a:t>chloride ions; in fact, the negatively charged chloride ions are </a:t>
            </a:r>
            <a:endParaRPr lang="en-US" dirty="0" smtClean="0"/>
          </a:p>
          <a:p>
            <a:pPr algn="just"/>
            <a:r>
              <a:rPr lang="en-US" dirty="0" smtClean="0"/>
              <a:t>mainly passively </a:t>
            </a:r>
            <a:r>
              <a:rPr lang="en-US" dirty="0"/>
              <a:t>“dragged” by the positive electrical charges of </a:t>
            </a:r>
            <a:r>
              <a:rPr lang="en-US" dirty="0" smtClean="0"/>
              <a:t>the</a:t>
            </a:r>
          </a:p>
          <a:p>
            <a:pPr algn="just"/>
            <a:r>
              <a:rPr lang="en-US" dirty="0" smtClean="0"/>
              <a:t>sodium </a:t>
            </a:r>
            <a:r>
              <a:rPr lang="en-US" dirty="0"/>
              <a:t>ions. Active transport of sodium through the basolateral </a:t>
            </a:r>
            <a:endParaRPr lang="en-US" dirty="0" smtClean="0"/>
          </a:p>
          <a:p>
            <a:pPr algn="just"/>
            <a:r>
              <a:rPr lang="en-US" dirty="0" smtClean="0"/>
              <a:t>membranes </a:t>
            </a:r>
            <a:r>
              <a:rPr lang="en-US" dirty="0"/>
              <a:t>of the cell reduces the sodium concentration </a:t>
            </a:r>
            <a:r>
              <a:rPr lang="en-US" dirty="0" smtClean="0"/>
              <a:t>inside</a:t>
            </a:r>
          </a:p>
          <a:p>
            <a:pPr algn="just"/>
            <a:r>
              <a:rPr lang="en-US" dirty="0" smtClean="0"/>
              <a:t>the </a:t>
            </a:r>
            <a:r>
              <a:rPr lang="en-US" dirty="0"/>
              <a:t>cell to a low value (≈50 </a:t>
            </a:r>
            <a:r>
              <a:rPr lang="en-US" dirty="0" err="1"/>
              <a:t>mEq</a:t>
            </a:r>
            <a:r>
              <a:rPr lang="en-US" dirty="0"/>
              <a:t>/L). Because the sodium </a:t>
            </a:r>
            <a:endParaRPr lang="en-US" dirty="0" smtClean="0"/>
          </a:p>
          <a:p>
            <a:pPr algn="just"/>
            <a:r>
              <a:rPr lang="en-US" dirty="0" smtClean="0"/>
              <a:t>concentration </a:t>
            </a:r>
            <a:r>
              <a:rPr lang="en-US" dirty="0"/>
              <a:t>in the </a:t>
            </a:r>
            <a:r>
              <a:rPr lang="en-US" dirty="0" err="1"/>
              <a:t>chyme</a:t>
            </a:r>
            <a:r>
              <a:rPr lang="en-US" dirty="0"/>
              <a:t> is normally about 142 </a:t>
            </a:r>
            <a:r>
              <a:rPr lang="en-US" dirty="0" err="1" smtClean="0"/>
              <a:t>mEq</a:t>
            </a:r>
            <a:r>
              <a:rPr lang="en-US" dirty="0" smtClean="0"/>
              <a:t>/L</a:t>
            </a:r>
          </a:p>
          <a:p>
            <a:pPr algn="just"/>
            <a:r>
              <a:rPr lang="en-US" dirty="0" smtClean="0"/>
              <a:t>(</a:t>
            </a:r>
            <a:r>
              <a:rPr lang="en-US" dirty="0"/>
              <a:t>i.e., about equal to that in plasma), sodium moves down this </a:t>
            </a:r>
            <a:r>
              <a:rPr lang="en-US" dirty="0" smtClean="0"/>
              <a:t>steep</a:t>
            </a:r>
          </a:p>
          <a:p>
            <a:pPr algn="just"/>
            <a:r>
              <a:rPr lang="en-US" dirty="0" smtClean="0"/>
              <a:t>electrochemical </a:t>
            </a:r>
            <a:r>
              <a:rPr lang="en-US" dirty="0"/>
              <a:t>gradient from the </a:t>
            </a:r>
            <a:r>
              <a:rPr lang="en-US" dirty="0" err="1"/>
              <a:t>chyme</a:t>
            </a:r>
            <a:r>
              <a:rPr lang="en-US" dirty="0"/>
              <a:t> through the brush </a:t>
            </a:r>
            <a:r>
              <a:rPr lang="en-US" dirty="0" smtClean="0"/>
              <a:t>border</a:t>
            </a:r>
          </a:p>
          <a:p>
            <a:pPr algn="just"/>
            <a:r>
              <a:rPr lang="en-US" dirty="0" smtClean="0"/>
              <a:t>of </a:t>
            </a:r>
            <a:r>
              <a:rPr lang="en-US" dirty="0"/>
              <a:t>the epithelial cell into the epithelial cell cytoplasm.</a:t>
            </a:r>
          </a:p>
        </p:txBody>
      </p:sp>
      <p:pic>
        <p:nvPicPr>
          <p:cNvPr id="3" name="Picture 2"/>
          <p:cNvPicPr>
            <a:picLocks noChangeAspect="1"/>
          </p:cNvPicPr>
          <p:nvPr/>
        </p:nvPicPr>
        <p:blipFill>
          <a:blip r:embed="rId2"/>
          <a:stretch>
            <a:fillRect/>
          </a:stretch>
        </p:blipFill>
        <p:spPr>
          <a:xfrm>
            <a:off x="6983206" y="2905628"/>
            <a:ext cx="4045013" cy="3786118"/>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695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91" y="150613"/>
            <a:ext cx="11961091" cy="5940088"/>
          </a:xfrm>
          <a:prstGeom prst="rect">
            <a:avLst/>
          </a:prstGeom>
        </p:spPr>
        <p:txBody>
          <a:bodyPr wrap="square">
            <a:spAutoFit/>
          </a:bodyPr>
          <a:lstStyle/>
          <a:p>
            <a:pPr algn="just"/>
            <a:r>
              <a:rPr lang="en-US" dirty="0"/>
              <a:t>Sodium is also co-transported through the brush border membrane by several specific carrier proteins, including (1) the sodium-glucose co-transporter, (2) sodium-amino acid co-transporters, and (3) the sodium-hydrogen exchanger. These </a:t>
            </a:r>
            <a:r>
              <a:rPr lang="en-US" dirty="0" smtClean="0"/>
              <a:t>transporters </a:t>
            </a:r>
            <a:r>
              <a:rPr lang="en-US" dirty="0"/>
              <a:t>function similarly as in the renal tubules, described in Chapter 28, and provide still more sodium ions to be transported by the epithelial cells into the interstitial fluid and </a:t>
            </a:r>
            <a:r>
              <a:rPr lang="en-US" dirty="0" err="1"/>
              <a:t>paracellular</a:t>
            </a:r>
            <a:r>
              <a:rPr lang="en-US" dirty="0"/>
              <a:t> spaces. At the same time, they also provide secondary active absorption of glucose and amino acids, powered by the active sodium-potassium (Na+ -K+ ) ATPase pump on the basolateral membrane</a:t>
            </a:r>
            <a:r>
              <a:rPr lang="en-US" dirty="0" smtClean="0"/>
              <a:t>.</a:t>
            </a:r>
          </a:p>
          <a:p>
            <a:endParaRPr lang="en-US" dirty="0"/>
          </a:p>
          <a:p>
            <a:r>
              <a:rPr lang="en-US" sz="2000" b="1" dirty="0">
                <a:solidFill>
                  <a:srgbClr val="00B050"/>
                </a:solidFill>
              </a:rPr>
              <a:t>Osmosis of the Water</a:t>
            </a:r>
            <a:r>
              <a:rPr lang="en-US" dirty="0"/>
              <a:t>. </a:t>
            </a:r>
            <a:endParaRPr lang="en-US" dirty="0" smtClean="0"/>
          </a:p>
          <a:p>
            <a:pPr algn="just"/>
            <a:r>
              <a:rPr lang="en-US" dirty="0" smtClean="0"/>
              <a:t>The </a:t>
            </a:r>
            <a:r>
              <a:rPr lang="en-US" dirty="0"/>
              <a:t>next step in the transport process is osmosis of water by transcellular and </a:t>
            </a:r>
            <a:r>
              <a:rPr lang="en-US" dirty="0" err="1"/>
              <a:t>paracellular</a:t>
            </a:r>
            <a:r>
              <a:rPr lang="en-US" dirty="0"/>
              <a:t> pathways. This osmosis occurs because a large osmotic gradient has been created by the elevated concentration of ions in the </a:t>
            </a:r>
            <a:r>
              <a:rPr lang="en-US" dirty="0" err="1"/>
              <a:t>paracellular</a:t>
            </a:r>
            <a:r>
              <a:rPr lang="en-US" dirty="0"/>
              <a:t> space. Much of this osmosis occurs through the tight junctions between the apical borders of the epithelial cells (the </a:t>
            </a:r>
            <a:r>
              <a:rPr lang="en-US" dirty="0" err="1"/>
              <a:t>paracellular</a:t>
            </a:r>
            <a:r>
              <a:rPr lang="en-US" dirty="0"/>
              <a:t> pathway), but much also occurs through the cells </a:t>
            </a:r>
            <a:r>
              <a:rPr lang="en-US" dirty="0" smtClean="0"/>
              <a:t>themselves </a:t>
            </a:r>
            <a:r>
              <a:rPr lang="en-US" dirty="0"/>
              <a:t>(the transcellular pathway). Osmotic movement of water creates flow of fluid into and through the </a:t>
            </a:r>
            <a:r>
              <a:rPr lang="en-US" dirty="0" err="1" smtClean="0"/>
              <a:t>paracellular</a:t>
            </a:r>
            <a:r>
              <a:rPr lang="en-US" dirty="0" smtClean="0"/>
              <a:t> </a:t>
            </a:r>
            <a:r>
              <a:rPr lang="en-US" dirty="0"/>
              <a:t>spaces and, finally, into the circulating blood of the villus</a:t>
            </a:r>
            <a:r>
              <a:rPr lang="en-US" dirty="0" smtClean="0"/>
              <a:t>.</a:t>
            </a:r>
          </a:p>
          <a:p>
            <a:endParaRPr lang="en-US" dirty="0"/>
          </a:p>
          <a:p>
            <a:r>
              <a:rPr lang="en-US" sz="2000" b="1" dirty="0">
                <a:solidFill>
                  <a:srgbClr val="00B050"/>
                </a:solidFill>
              </a:rPr>
              <a:t>Aldosterone Greatly Enhances Sodium Absorption</a:t>
            </a:r>
            <a:r>
              <a:rPr lang="en-US" dirty="0"/>
              <a:t>. </a:t>
            </a:r>
            <a:endParaRPr lang="en-US" dirty="0" smtClean="0"/>
          </a:p>
          <a:p>
            <a:pPr algn="just"/>
            <a:r>
              <a:rPr lang="en-US" dirty="0" smtClean="0"/>
              <a:t>When </a:t>
            </a:r>
            <a:r>
              <a:rPr lang="en-US" dirty="0"/>
              <a:t>a person becomes dehydrated, large amounts of aldosterone are secreted by the cortices of the adrenal glands. Within 1 to 3 hours this aldosterone causes increased activation of the enzyme and transport </a:t>
            </a:r>
            <a:r>
              <a:rPr lang="en-US" dirty="0" smtClean="0"/>
              <a:t>mechanisms </a:t>
            </a:r>
            <a:r>
              <a:rPr lang="en-US" dirty="0"/>
              <a:t>for all aspects of sodium absorption by the </a:t>
            </a:r>
            <a:r>
              <a:rPr lang="en-US" dirty="0" smtClean="0"/>
              <a:t>intestinal </a:t>
            </a:r>
            <a:r>
              <a:rPr lang="en-US" dirty="0"/>
              <a:t>epithelium. The increased sodium absorption in turn causes secondary increases in absorption of chloride ions, water, and some other substances. This effect of aldosterone is especially important in the colon because it allows virtually no loss of sodium </a:t>
            </a:r>
            <a:r>
              <a:rPr lang="en-US" dirty="0" smtClean="0"/>
              <a:t>chloride </a:t>
            </a:r>
            <a:r>
              <a:rPr lang="en-US" dirty="0"/>
              <a:t>in the feces and also little water loss. Thus, the </a:t>
            </a:r>
            <a:r>
              <a:rPr lang="en-US" dirty="0" smtClean="0"/>
              <a:t>function </a:t>
            </a:r>
            <a:r>
              <a:rPr lang="en-US" dirty="0"/>
              <a:t>of aldosterone in the intestinal tract is the same as that achieved by aldosterone in the renal tubules, which also serves to conserve sodium chloride and water in the body when a person becomes depleted of sodium </a:t>
            </a:r>
            <a:r>
              <a:rPr lang="en-US" dirty="0" smtClean="0"/>
              <a:t>chloride </a:t>
            </a:r>
            <a:r>
              <a:rPr lang="en-US" dirty="0"/>
              <a:t>and dehydrated.</a:t>
            </a:r>
          </a:p>
        </p:txBody>
      </p:sp>
    </p:spTree>
    <p:extLst>
      <p:ext uri="{BB962C8B-B14F-4D97-AF65-F5344CB8AC3E}">
        <p14:creationId xmlns:p14="http://schemas.microsoft.com/office/powerpoint/2010/main" val="287310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031"/>
            <a:ext cx="11970327" cy="6032421"/>
          </a:xfrm>
          <a:prstGeom prst="rect">
            <a:avLst/>
          </a:prstGeom>
        </p:spPr>
        <p:txBody>
          <a:bodyPr wrap="square">
            <a:spAutoFit/>
          </a:bodyPr>
          <a:lstStyle/>
          <a:p>
            <a:r>
              <a:rPr lang="en-US" sz="2000" b="1" dirty="0">
                <a:solidFill>
                  <a:srgbClr val="00B050"/>
                </a:solidFill>
              </a:rPr>
              <a:t>Absorption of Chloride Ions in the Small Intestine</a:t>
            </a:r>
            <a:r>
              <a:rPr lang="en-US" dirty="0"/>
              <a:t>. </a:t>
            </a:r>
            <a:endParaRPr lang="en-US" dirty="0" smtClean="0"/>
          </a:p>
          <a:p>
            <a:pPr algn="just"/>
            <a:r>
              <a:rPr lang="en-US" dirty="0" smtClean="0"/>
              <a:t>In </a:t>
            </a:r>
            <a:r>
              <a:rPr lang="en-US" dirty="0"/>
              <a:t>the upper part of the small intestine, chloride ion </a:t>
            </a:r>
            <a:r>
              <a:rPr lang="en-US" dirty="0" smtClean="0"/>
              <a:t>absorption </a:t>
            </a:r>
            <a:r>
              <a:rPr lang="en-US" dirty="0"/>
              <a:t>is rapid and occurs mainly by diffusion (i.e., </a:t>
            </a:r>
            <a:r>
              <a:rPr lang="en-US" dirty="0" smtClean="0"/>
              <a:t>absorption </a:t>
            </a:r>
            <a:r>
              <a:rPr lang="en-US" dirty="0"/>
              <a:t>of sodium ions through the epithelium creates electronegativity in the </a:t>
            </a:r>
            <a:r>
              <a:rPr lang="en-US" dirty="0" err="1"/>
              <a:t>chyme</a:t>
            </a:r>
            <a:r>
              <a:rPr lang="en-US" dirty="0"/>
              <a:t> and </a:t>
            </a:r>
            <a:r>
              <a:rPr lang="en-US" dirty="0" err="1"/>
              <a:t>electropositivity</a:t>
            </a:r>
            <a:r>
              <a:rPr lang="en-US" dirty="0"/>
              <a:t> in the </a:t>
            </a:r>
            <a:r>
              <a:rPr lang="en-US" dirty="0" err="1"/>
              <a:t>paracellular</a:t>
            </a:r>
            <a:r>
              <a:rPr lang="en-US" dirty="0"/>
              <a:t> spaces between the epithelial cells). Chloride ions then move along this electrical gradient to “follow” the sodium ions. Chloride is also absorbed across the brush border membrane of parts of the ileum and large intestine by a brush border membrane </a:t>
            </a:r>
            <a:r>
              <a:rPr lang="en-US" dirty="0" err="1" smtClean="0"/>
              <a:t>chloridebicarbonate</a:t>
            </a:r>
            <a:r>
              <a:rPr lang="en-US" dirty="0" smtClean="0"/>
              <a:t> </a:t>
            </a:r>
            <a:r>
              <a:rPr lang="en-US" dirty="0"/>
              <a:t>exchanger. Chloride exits the cell on the basolateral membrane through chloride channels</a:t>
            </a:r>
            <a:r>
              <a:rPr lang="en-US" dirty="0" smtClean="0"/>
              <a:t>.</a:t>
            </a:r>
          </a:p>
          <a:p>
            <a:pPr algn="just"/>
            <a:endParaRPr lang="en-US" dirty="0"/>
          </a:p>
          <a:p>
            <a:pPr algn="just"/>
            <a:r>
              <a:rPr lang="en-US" sz="2000" b="1" dirty="0">
                <a:solidFill>
                  <a:srgbClr val="00B050"/>
                </a:solidFill>
              </a:rPr>
              <a:t>Absorption of Bicarbonate Ions in the Duodenum and Jejunum</a:t>
            </a:r>
            <a:r>
              <a:rPr lang="en-US" dirty="0" smtClean="0"/>
              <a:t>.</a:t>
            </a:r>
          </a:p>
          <a:p>
            <a:pPr algn="just"/>
            <a:r>
              <a:rPr lang="en-US" dirty="0" smtClean="0"/>
              <a:t> </a:t>
            </a:r>
            <a:r>
              <a:rPr lang="en-US" dirty="0"/>
              <a:t>Often large quantities of bicarbonate ions must be reabsorbed from the upper small intestine because large amounts of bicarbonate ions have been secreted into the duodenum in both pancreatic secretion and bile. The bicarbonate ion is absorbed in an indirect way as follows: When sodium ions are absorbed, </a:t>
            </a:r>
            <a:r>
              <a:rPr lang="en-US" dirty="0" smtClean="0"/>
              <a:t>moderate </a:t>
            </a:r>
            <a:r>
              <a:rPr lang="en-US" dirty="0"/>
              <a:t>amounts of hydrogen ions are secreted into the lumen of the gut in exchange for some of the sodium. These hydrogen ions, in turn, combine with the bicarbonate ions to form carbonic acid (H2CO3), which then dissociates to form water and carbon dioxide. The water remains as part of the </a:t>
            </a:r>
            <a:r>
              <a:rPr lang="en-US" dirty="0" err="1"/>
              <a:t>chyme</a:t>
            </a:r>
            <a:r>
              <a:rPr lang="en-US" dirty="0"/>
              <a:t> in the intestines, but the carbon dioxide is readily absorbed into the blood and subsequently expired through the lungs. This process is the so-called “active absorption of bicarbonate ions.” It is the same mechanism that occurs in the tubules of the kidneys. </a:t>
            </a:r>
            <a:endParaRPr lang="en-US" dirty="0" smtClean="0"/>
          </a:p>
          <a:p>
            <a:pPr algn="just"/>
            <a:endParaRPr lang="en-US" sz="2000" b="1" dirty="0">
              <a:solidFill>
                <a:srgbClr val="00B050"/>
              </a:solidFill>
            </a:endParaRPr>
          </a:p>
          <a:p>
            <a:pPr algn="just"/>
            <a:r>
              <a:rPr lang="en-US" sz="2000" b="1" dirty="0" smtClean="0">
                <a:solidFill>
                  <a:srgbClr val="00B050"/>
                </a:solidFill>
              </a:rPr>
              <a:t>Secretion </a:t>
            </a:r>
            <a:r>
              <a:rPr lang="en-US" sz="2000" b="1" dirty="0">
                <a:solidFill>
                  <a:srgbClr val="00B050"/>
                </a:solidFill>
              </a:rPr>
              <a:t>of Bicarbonate and Absorption of Chloride Ions in the Ileum and Large Intestine</a:t>
            </a:r>
            <a:r>
              <a:rPr lang="en-US" dirty="0" smtClean="0"/>
              <a:t>.</a:t>
            </a:r>
          </a:p>
          <a:p>
            <a:pPr algn="just"/>
            <a:r>
              <a:rPr lang="en-US" dirty="0" smtClean="0"/>
              <a:t> </a:t>
            </a:r>
            <a:r>
              <a:rPr lang="en-US" dirty="0"/>
              <a:t>The epithelial cells on the surfaces of the villi in the ileum, as well as on all surfaces of the large intestine, have a special capability of secreting bicarbonate ions in exchange for absorption of chloride ions </a:t>
            </a:r>
            <a:r>
              <a:rPr lang="en-US" sz="1400" b="1" dirty="0">
                <a:solidFill>
                  <a:srgbClr val="0070C0"/>
                </a:solidFill>
              </a:rPr>
              <a:t>(see Figure 66-8). </a:t>
            </a:r>
            <a:r>
              <a:rPr lang="en-US" dirty="0"/>
              <a:t>This capability is important because it provides alkaline bicarbonate ions that neutralize acid products formed by bacteria in the large intestine</a:t>
            </a:r>
            <a:r>
              <a:rPr lang="en-US" dirty="0" smtClean="0"/>
              <a:t>.</a:t>
            </a:r>
          </a:p>
          <a:p>
            <a:pPr algn="just"/>
            <a:endParaRPr lang="en-US" dirty="0"/>
          </a:p>
        </p:txBody>
      </p:sp>
    </p:spTree>
    <p:extLst>
      <p:ext uri="{BB962C8B-B14F-4D97-AF65-F5344CB8AC3E}">
        <p14:creationId xmlns:p14="http://schemas.microsoft.com/office/powerpoint/2010/main" val="388951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1" y="113529"/>
            <a:ext cx="12016509" cy="6124754"/>
          </a:xfrm>
          <a:prstGeom prst="rect">
            <a:avLst/>
          </a:prstGeom>
        </p:spPr>
        <p:txBody>
          <a:bodyPr wrap="square">
            <a:spAutoFit/>
          </a:bodyPr>
          <a:lstStyle/>
          <a:p>
            <a:r>
              <a:rPr lang="en-US" sz="2000" b="1" dirty="0">
                <a:solidFill>
                  <a:srgbClr val="00B050"/>
                </a:solidFill>
              </a:rPr>
              <a:t>Active Absorption of Calcium, Iron, Potassium, </a:t>
            </a:r>
            <a:r>
              <a:rPr lang="en-US" sz="2000" b="1" dirty="0" smtClean="0">
                <a:solidFill>
                  <a:srgbClr val="00B050"/>
                </a:solidFill>
              </a:rPr>
              <a:t>Magnesium</a:t>
            </a:r>
            <a:r>
              <a:rPr lang="en-US" sz="2000" b="1" dirty="0">
                <a:solidFill>
                  <a:srgbClr val="00B050"/>
                </a:solidFill>
              </a:rPr>
              <a:t>, and Phosphate</a:t>
            </a:r>
            <a:r>
              <a:rPr lang="en-US" dirty="0"/>
              <a:t>. </a:t>
            </a:r>
            <a:endParaRPr lang="en-US" dirty="0" smtClean="0"/>
          </a:p>
          <a:p>
            <a:pPr algn="just"/>
            <a:r>
              <a:rPr lang="en-US" dirty="0" smtClean="0"/>
              <a:t>Calcium </a:t>
            </a:r>
            <a:r>
              <a:rPr lang="en-US" dirty="0"/>
              <a:t>ions are actively absorbed into the blood, especially from the duodenum, and the amount of calcium ion absorption is exactly </a:t>
            </a:r>
            <a:r>
              <a:rPr lang="en-US" dirty="0" smtClean="0"/>
              <a:t>controlled </a:t>
            </a:r>
            <a:r>
              <a:rPr lang="en-US" dirty="0"/>
              <a:t>to supply the daily need of the body for calcium. One important factor controlling calcium absorption is parathyroid hormone secreted by the parathyroid glands, and another is vitamin D. Parathyroid hormone activates vitamin D, and the activated vitamin D in turn greatly enhances calcium </a:t>
            </a:r>
            <a:r>
              <a:rPr lang="en-US" dirty="0" smtClean="0"/>
              <a:t>absorption. </a:t>
            </a:r>
            <a:r>
              <a:rPr lang="en-US" dirty="0"/>
              <a:t>Iron ions are also actively absorbed from the small intestine. The principles of iron absorption and regulation of its absorption in proportion to the body’s need for iron, especially for the formation of </a:t>
            </a:r>
            <a:r>
              <a:rPr lang="en-US" dirty="0" smtClean="0"/>
              <a:t>hemoglobin. </a:t>
            </a:r>
          </a:p>
          <a:p>
            <a:pPr algn="just"/>
            <a:r>
              <a:rPr lang="en-US" dirty="0" smtClean="0"/>
              <a:t>Potassium</a:t>
            </a:r>
            <a:r>
              <a:rPr lang="en-US" dirty="0"/>
              <a:t>, magnesium, phosphate, and probably still other ions can also be actively absorbed through the </a:t>
            </a:r>
            <a:r>
              <a:rPr lang="en-US" dirty="0" smtClean="0"/>
              <a:t>intestinal </a:t>
            </a:r>
            <a:r>
              <a:rPr lang="en-US" dirty="0"/>
              <a:t>mucosa. In general, the monovalent ions are absorbed with ease and in great quantities. Bivalent ions are </a:t>
            </a:r>
            <a:r>
              <a:rPr lang="en-US" dirty="0" smtClean="0"/>
              <a:t>normally </a:t>
            </a:r>
            <a:r>
              <a:rPr lang="en-US" dirty="0"/>
              <a:t>absorbed in only small amounts; for example, maximum absorption of calcium ions is only 1/50 as great as the normal absorption of sodium ions. Fortunately, only small quantities of the bivalent ions are normally required daily by the </a:t>
            </a:r>
            <a:r>
              <a:rPr lang="en-US" dirty="0" smtClean="0"/>
              <a:t>body.</a:t>
            </a:r>
          </a:p>
          <a:p>
            <a:pPr algn="just"/>
            <a:endParaRPr lang="en-US" dirty="0"/>
          </a:p>
          <a:p>
            <a:pPr algn="just"/>
            <a:r>
              <a:rPr lang="en-US" sz="2400" b="1" dirty="0">
                <a:solidFill>
                  <a:srgbClr val="C00000"/>
                </a:solidFill>
              </a:rPr>
              <a:t>ABSORPTION OF </a:t>
            </a:r>
            <a:r>
              <a:rPr lang="en-US" sz="2400" b="1" dirty="0" smtClean="0">
                <a:solidFill>
                  <a:srgbClr val="C00000"/>
                </a:solidFill>
              </a:rPr>
              <a:t>NUTRIENTS</a:t>
            </a:r>
          </a:p>
          <a:p>
            <a:pPr algn="just"/>
            <a:r>
              <a:rPr lang="en-US" sz="2000" b="1" dirty="0" smtClean="0">
                <a:solidFill>
                  <a:srgbClr val="00B050"/>
                </a:solidFill>
              </a:rPr>
              <a:t>Carbohydrates </a:t>
            </a:r>
            <a:r>
              <a:rPr lang="en-US" sz="2000" b="1" dirty="0">
                <a:solidFill>
                  <a:srgbClr val="00B050"/>
                </a:solidFill>
              </a:rPr>
              <a:t>Are Mainly Absorbed as Monosaccharides </a:t>
            </a:r>
            <a:endParaRPr lang="en-US" sz="2000" b="1" dirty="0" smtClean="0">
              <a:solidFill>
                <a:srgbClr val="00B050"/>
              </a:solidFill>
            </a:endParaRPr>
          </a:p>
          <a:p>
            <a:pPr algn="just"/>
            <a:r>
              <a:rPr lang="en-US" dirty="0" smtClean="0"/>
              <a:t>Essentially </a:t>
            </a:r>
            <a:r>
              <a:rPr lang="en-US" dirty="0"/>
              <a:t>all the carbohydrates in food are absorbed in the form of monosaccharides; only a small fraction is absorbed as disaccharides and almost none is absorbed as larger carbohydrate compounds. By far the most </a:t>
            </a:r>
            <a:r>
              <a:rPr lang="en-US" dirty="0" smtClean="0"/>
              <a:t>abundant </a:t>
            </a:r>
            <a:r>
              <a:rPr lang="en-US" dirty="0"/>
              <a:t>of the absorbed monosaccharides is glucose, which usually accounts for more than 80 percent of the </a:t>
            </a:r>
            <a:r>
              <a:rPr lang="en-US" dirty="0" smtClean="0"/>
              <a:t>carbohydrate </a:t>
            </a:r>
            <a:r>
              <a:rPr lang="en-US" dirty="0"/>
              <a:t>calories absorbed. The reason for this high </a:t>
            </a:r>
            <a:r>
              <a:rPr lang="en-US" dirty="0" smtClean="0"/>
              <a:t>percentage </a:t>
            </a:r>
            <a:r>
              <a:rPr lang="en-US" dirty="0"/>
              <a:t>is that glucose is the final digestion product of our most abundant carbohydrate food, the starches. The remaining 20 percent of absorbed monosaccharides is composed almost entirely of galactose and fructose—the galactose derived from milk and the fructose as one of the monosaccharides digested from cane sugar. Virtually all the monosaccharides are absorbed by a secondary active transport process. We will first discuss the absorption of glucose.</a:t>
            </a:r>
          </a:p>
        </p:txBody>
      </p:sp>
    </p:spTree>
    <p:extLst>
      <p:ext uri="{BB962C8B-B14F-4D97-AF65-F5344CB8AC3E}">
        <p14:creationId xmlns:p14="http://schemas.microsoft.com/office/powerpoint/2010/main" val="406579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5425"/>
            <a:ext cx="11979564" cy="5940088"/>
          </a:xfrm>
          <a:prstGeom prst="rect">
            <a:avLst/>
          </a:prstGeom>
        </p:spPr>
        <p:txBody>
          <a:bodyPr wrap="square">
            <a:spAutoFit/>
          </a:bodyPr>
          <a:lstStyle/>
          <a:p>
            <a:r>
              <a:rPr lang="en-US" sz="2000" b="1" dirty="0">
                <a:solidFill>
                  <a:srgbClr val="00B050"/>
                </a:solidFill>
              </a:rPr>
              <a:t>Glucose Is Transported by a Sodium Co-Transport Mechanism</a:t>
            </a:r>
            <a:r>
              <a:rPr lang="en-US" dirty="0" smtClean="0"/>
              <a:t>.</a:t>
            </a:r>
          </a:p>
          <a:p>
            <a:pPr algn="just"/>
            <a:r>
              <a:rPr lang="en-US" dirty="0" smtClean="0"/>
              <a:t> </a:t>
            </a:r>
            <a:r>
              <a:rPr lang="en-US" dirty="0"/>
              <a:t>In the absence of sodium transport through the intestinal membrane, virtually no glucose can be absorbed because glucose absorption occurs in a co-transport mode with active transport of sodium (</a:t>
            </a:r>
            <a:r>
              <a:rPr lang="en-US" sz="1400" b="1" dirty="0">
                <a:solidFill>
                  <a:srgbClr val="0070C0"/>
                </a:solidFill>
              </a:rPr>
              <a:t>see Figure 66-8</a:t>
            </a:r>
            <a:r>
              <a:rPr lang="en-US" dirty="0"/>
              <a:t>). The transport of sodium through the intestinal </a:t>
            </a:r>
            <a:r>
              <a:rPr lang="en-US" dirty="0" smtClean="0"/>
              <a:t>membrane </a:t>
            </a:r>
            <a:r>
              <a:rPr lang="en-US" dirty="0"/>
              <a:t>occurs in two stages. First is active transport of sodium ions through the basolateral membranes of the intestinal epithelial cells into the interstitial fluid, thereby depleting sodium inside the epithelial cells. Second, a decrease of sodium inside the cells causes sodium from the intestinal lumen to move through the brush border of the epithelial cells to the cell interiors by a process of secondary active transport. That is, a sodium ion </a:t>
            </a:r>
            <a:r>
              <a:rPr lang="en-US" dirty="0" smtClean="0"/>
              <a:t>combines </a:t>
            </a:r>
            <a:r>
              <a:rPr lang="en-US" dirty="0"/>
              <a:t>with a transport protein, but the transport protein will not transport the sodium to the interior of the cell until the protein also combines with some other appropriate substance such as glucose. Intestinal </a:t>
            </a:r>
            <a:r>
              <a:rPr lang="en-US" dirty="0" err="1"/>
              <a:t>glucosealso</a:t>
            </a:r>
            <a:r>
              <a:rPr lang="en-US" dirty="0"/>
              <a:t> combines simultaneously with the same transport protein and both the sodium ion and glucose molecule are then transported together to the interior of the cell. Thus, the low concentration of sodium inside the cell literally “drags” sodium to the interior of the cell, and glucose is dragged along with it. Once inside the epithelial cell, other transport proteins and enzymes cause </a:t>
            </a:r>
            <a:r>
              <a:rPr lang="en-US" dirty="0" smtClean="0"/>
              <a:t>facilitated </a:t>
            </a:r>
            <a:r>
              <a:rPr lang="en-US" dirty="0"/>
              <a:t>diffusion of the glucose through the cell’s basolateral membrane into the </a:t>
            </a:r>
            <a:r>
              <a:rPr lang="en-US" dirty="0" err="1"/>
              <a:t>paracellular</a:t>
            </a:r>
            <a:r>
              <a:rPr lang="en-US" dirty="0"/>
              <a:t> space and from there into the blood. To summarize, it is the initial active transport of sodium through the basolateral membranes of the </a:t>
            </a:r>
            <a:r>
              <a:rPr lang="en-US" dirty="0" smtClean="0"/>
              <a:t>intestinal </a:t>
            </a:r>
            <a:r>
              <a:rPr lang="en-US" dirty="0"/>
              <a:t>epithelial cells that provides the eventual force for moving glucose through the membranes as well</a:t>
            </a:r>
            <a:r>
              <a:rPr lang="en-US" dirty="0" smtClean="0"/>
              <a:t>.</a:t>
            </a:r>
          </a:p>
          <a:p>
            <a:pPr algn="just"/>
            <a:endParaRPr lang="en-US" dirty="0"/>
          </a:p>
          <a:p>
            <a:pPr algn="just"/>
            <a:r>
              <a:rPr lang="en-US" sz="2000" b="1" dirty="0">
                <a:solidFill>
                  <a:srgbClr val="00B050"/>
                </a:solidFill>
              </a:rPr>
              <a:t>Absorption of Other Monosaccharides</a:t>
            </a:r>
            <a:r>
              <a:rPr lang="en-US" dirty="0" smtClean="0"/>
              <a:t>.</a:t>
            </a:r>
          </a:p>
          <a:p>
            <a:pPr algn="just"/>
            <a:r>
              <a:rPr lang="en-US" dirty="0" smtClean="0"/>
              <a:t> </a:t>
            </a:r>
            <a:r>
              <a:rPr lang="en-US" dirty="0"/>
              <a:t>Galactose is transported by almost exactly the same mechanism as glucose. Fructose transport does not occur by the sodium co-transport mechanism. Instead, fructose is transported by facilitated diffusion all the way through the intestinal epithelium and is not coupled with sodium transport. Much of the fructose, upon entering the cell, becomes phosphorylated. It is then converted to glucose and finally transported in the form of glucose the rest of the way into the blood. Because fructose is not co-transported with sodium, its overall rate of transport is only about one half that of glucose or galactose.</a:t>
            </a:r>
          </a:p>
        </p:txBody>
      </p:sp>
    </p:spTree>
    <p:extLst>
      <p:ext uri="{BB962C8B-B14F-4D97-AF65-F5344CB8AC3E}">
        <p14:creationId xmlns:p14="http://schemas.microsoft.com/office/powerpoint/2010/main" val="1863916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8" y="614258"/>
            <a:ext cx="11416146" cy="2308324"/>
          </a:xfrm>
          <a:prstGeom prst="rect">
            <a:avLst/>
          </a:prstGeom>
        </p:spPr>
        <p:txBody>
          <a:bodyPr wrap="square">
            <a:spAutoFit/>
          </a:bodyPr>
          <a:lstStyle/>
          <a:p>
            <a:r>
              <a:rPr lang="en-US" sz="2400" b="1" dirty="0">
                <a:solidFill>
                  <a:srgbClr val="C00000"/>
                </a:solidFill>
              </a:rPr>
              <a:t>Digestion and Absorption in the Gastrointestinal Tract</a:t>
            </a:r>
          </a:p>
          <a:p>
            <a:r>
              <a:rPr lang="en-US" sz="2000" dirty="0"/>
              <a:t>The major foods on which the body lives (with the </a:t>
            </a:r>
            <a:r>
              <a:rPr lang="en-US" sz="2000" dirty="0" smtClean="0"/>
              <a:t>exception </a:t>
            </a:r>
            <a:r>
              <a:rPr lang="en-US" sz="2000" dirty="0"/>
              <a:t>of small quantities </a:t>
            </a:r>
            <a:r>
              <a:rPr lang="en-US" sz="2000" dirty="0" smtClean="0"/>
              <a:t>of substances </a:t>
            </a:r>
            <a:r>
              <a:rPr lang="en-US" sz="2000" dirty="0"/>
              <a:t>such as vitamins </a:t>
            </a:r>
            <a:endParaRPr lang="en-US" sz="2000" dirty="0" smtClean="0"/>
          </a:p>
          <a:p>
            <a:r>
              <a:rPr lang="en-US" sz="2000" dirty="0" smtClean="0"/>
              <a:t>and minerals) can be classified as carbohydrates, </a:t>
            </a:r>
            <a:r>
              <a:rPr lang="en-US" sz="2000" dirty="0" err="1" smtClean="0"/>
              <a:t>fats,and</a:t>
            </a:r>
            <a:r>
              <a:rPr lang="en-US" sz="2000" dirty="0" smtClean="0"/>
              <a:t> proteins. They generally cannot be absorbed in their</a:t>
            </a:r>
          </a:p>
          <a:p>
            <a:r>
              <a:rPr lang="en-US" sz="2000" dirty="0" smtClean="0"/>
              <a:t>natural forms </a:t>
            </a:r>
            <a:r>
              <a:rPr lang="en-US" sz="2000" dirty="0"/>
              <a:t>through </a:t>
            </a:r>
            <a:r>
              <a:rPr lang="en-US" sz="2000" dirty="0" smtClean="0"/>
              <a:t>the gastrointestinal </a:t>
            </a:r>
            <a:r>
              <a:rPr lang="en-US" sz="2000" dirty="0"/>
              <a:t>mucosa, and for this </a:t>
            </a:r>
            <a:r>
              <a:rPr lang="en-US" sz="2000" dirty="0" smtClean="0"/>
              <a:t>reason</a:t>
            </a:r>
            <a:r>
              <a:rPr lang="en-US" sz="2000" dirty="0"/>
              <a:t>, they are useless as nutrients without </a:t>
            </a:r>
            <a:endParaRPr lang="en-US" sz="2000" dirty="0" smtClean="0"/>
          </a:p>
          <a:p>
            <a:r>
              <a:rPr lang="en-US" sz="2000" dirty="0" smtClean="0"/>
              <a:t>preliminary digestion</a:t>
            </a:r>
            <a:r>
              <a:rPr lang="en-US" sz="2000" dirty="0"/>
              <a:t>. This chapter discusses the processes by which </a:t>
            </a:r>
            <a:r>
              <a:rPr lang="en-US" sz="2000" dirty="0" smtClean="0"/>
              <a:t>carbohydrates</a:t>
            </a:r>
            <a:r>
              <a:rPr lang="en-US" sz="2000" dirty="0"/>
              <a:t>, fats, and proteins </a:t>
            </a:r>
            <a:r>
              <a:rPr lang="en-US" sz="2000" dirty="0" smtClean="0"/>
              <a:t>are </a:t>
            </a:r>
          </a:p>
          <a:p>
            <a:r>
              <a:rPr lang="en-US" sz="2000" dirty="0" smtClean="0"/>
              <a:t>digested </a:t>
            </a:r>
            <a:r>
              <a:rPr lang="en-US" sz="2000" dirty="0"/>
              <a:t>into small </a:t>
            </a:r>
            <a:r>
              <a:rPr lang="en-US" sz="2000" dirty="0" smtClean="0"/>
              <a:t>enough </a:t>
            </a:r>
            <a:r>
              <a:rPr lang="en-US" sz="2000" dirty="0"/>
              <a:t>compounds for absorption and the mechanisms </a:t>
            </a:r>
            <a:r>
              <a:rPr lang="en-US" sz="2000" dirty="0" smtClean="0"/>
              <a:t>by </a:t>
            </a:r>
            <a:r>
              <a:rPr lang="en-US" sz="2000" dirty="0"/>
              <a:t>which the digestive end products, </a:t>
            </a:r>
            <a:endParaRPr lang="en-US" sz="2000" dirty="0" smtClean="0"/>
          </a:p>
          <a:p>
            <a:r>
              <a:rPr lang="en-US" sz="2000" dirty="0" smtClean="0"/>
              <a:t>as </a:t>
            </a:r>
            <a:r>
              <a:rPr lang="en-US" sz="2000" dirty="0"/>
              <a:t>well as water, </a:t>
            </a:r>
            <a:r>
              <a:rPr lang="en-US" sz="2000" dirty="0" smtClean="0"/>
              <a:t>electrolytes</a:t>
            </a:r>
            <a:r>
              <a:rPr lang="en-US" sz="2000" dirty="0"/>
              <a:t>, and other substances, are absorbed.</a:t>
            </a:r>
          </a:p>
        </p:txBody>
      </p:sp>
      <p:sp>
        <p:nvSpPr>
          <p:cNvPr id="3" name="TextBox 2"/>
          <p:cNvSpPr txBox="1"/>
          <p:nvPr/>
        </p:nvSpPr>
        <p:spPr>
          <a:xfrm>
            <a:off x="665018" y="3010793"/>
            <a:ext cx="11176000" cy="3847207"/>
          </a:xfrm>
          <a:prstGeom prst="rect">
            <a:avLst/>
          </a:prstGeom>
          <a:noFill/>
        </p:spPr>
        <p:txBody>
          <a:bodyPr wrap="square" rtlCol="0">
            <a:spAutoFit/>
          </a:bodyPr>
          <a:lstStyle/>
          <a:p>
            <a:r>
              <a:rPr lang="en-US" sz="2400" b="1" dirty="0">
                <a:solidFill>
                  <a:srgbClr val="C00000"/>
                </a:solidFill>
              </a:rPr>
              <a:t>DIGESTION OF THE VARIOUS FOODS BY </a:t>
            </a:r>
            <a:r>
              <a:rPr lang="en-US" sz="2400" b="1" dirty="0" smtClean="0">
                <a:solidFill>
                  <a:srgbClr val="C00000"/>
                </a:solidFill>
              </a:rPr>
              <a:t>HYDROLYSIS</a:t>
            </a:r>
          </a:p>
          <a:p>
            <a:r>
              <a:rPr lang="en-US" sz="2000" b="1" dirty="0">
                <a:solidFill>
                  <a:srgbClr val="00B050"/>
                </a:solidFill>
              </a:rPr>
              <a:t>Hydrolysis of Carbohydrates</a:t>
            </a:r>
            <a:r>
              <a:rPr lang="en-US" sz="2000" b="1" dirty="0" smtClean="0">
                <a:solidFill>
                  <a:srgbClr val="00B050"/>
                </a:solidFill>
              </a:rPr>
              <a:t>.</a:t>
            </a:r>
          </a:p>
          <a:p>
            <a:r>
              <a:rPr lang="en-US" sz="2000" dirty="0" smtClean="0"/>
              <a:t> </a:t>
            </a:r>
            <a:r>
              <a:rPr lang="en-US" sz="2000" dirty="0"/>
              <a:t>Almost all the </a:t>
            </a:r>
            <a:r>
              <a:rPr lang="en-US" sz="2000" dirty="0" smtClean="0"/>
              <a:t>carbohydrates </a:t>
            </a:r>
            <a:r>
              <a:rPr lang="en-US" sz="2000" dirty="0"/>
              <a:t>of the diet are either large polysaccharides or </a:t>
            </a:r>
            <a:r>
              <a:rPr lang="en-US" sz="2000" dirty="0" smtClean="0"/>
              <a:t>disaccharides</a:t>
            </a:r>
            <a:r>
              <a:rPr lang="en-US" sz="2000" dirty="0"/>
              <a:t>, which are combinations of monosaccharides bound to one another by condensation. This phenomenon means that a hydrogen ion (H+ ) has been removed from one of the monosaccharides, and a hydroxyl ion (OH− ) has been removed from the next one. The two </a:t>
            </a:r>
            <a:r>
              <a:rPr lang="en-US" sz="2000" dirty="0" smtClean="0"/>
              <a:t>monosaccharides </a:t>
            </a:r>
            <a:r>
              <a:rPr lang="en-US" sz="2000" dirty="0"/>
              <a:t>then combine with each other at these sites of removal, and the hydrogen and hydroxyl ions combine to form water (H2O). When carbohydrates are digested, this process is reversed and the carbohydrates are converted into </a:t>
            </a:r>
            <a:r>
              <a:rPr lang="en-US" sz="2000" dirty="0" smtClean="0"/>
              <a:t>monosaccharides</a:t>
            </a:r>
            <a:r>
              <a:rPr lang="en-US" sz="2000" dirty="0"/>
              <a:t>. Specific enzymes in the digestive juices of the gastrointestinal tract return the hydrogen and hydroxyl ions from water to the polysaccharides and thereby </a:t>
            </a:r>
            <a:r>
              <a:rPr lang="en-US" sz="2000" dirty="0" smtClean="0"/>
              <a:t>separate </a:t>
            </a:r>
            <a:r>
              <a:rPr lang="en-US" sz="2000" dirty="0"/>
              <a:t>the monosaccharides from each other. This process, called hydrolysis, is the following (in which R″-R′ is a disaccharide</a:t>
            </a:r>
            <a:r>
              <a:rPr lang="en-US" sz="2000" dirty="0" smtClean="0"/>
              <a:t>):</a:t>
            </a:r>
          </a:p>
          <a:p>
            <a:r>
              <a:rPr lang="en-US" sz="2000" dirty="0" smtClean="0"/>
              <a:t> R′′ </a:t>
            </a:r>
            <a:r>
              <a:rPr lang="en-US" sz="2000" dirty="0"/>
              <a:t>− </a:t>
            </a:r>
            <a:r>
              <a:rPr lang="en-US" sz="2000" dirty="0" smtClean="0"/>
              <a:t>R′ </a:t>
            </a:r>
            <a:r>
              <a:rPr lang="en-US" sz="2000" dirty="0"/>
              <a:t>+ </a:t>
            </a:r>
            <a:r>
              <a:rPr lang="en-US" sz="2000" dirty="0" smtClean="0"/>
              <a:t>H2O      </a:t>
            </a:r>
            <a:r>
              <a:rPr lang="en-US" sz="1400" dirty="0" smtClean="0"/>
              <a:t>Digestive /Enzyme</a:t>
            </a:r>
            <a:r>
              <a:rPr lang="en-US" sz="2000" dirty="0" smtClean="0"/>
              <a:t>     R ′′ </a:t>
            </a:r>
            <a:r>
              <a:rPr lang="en-US" sz="2000" dirty="0"/>
              <a:t>O </a:t>
            </a:r>
            <a:r>
              <a:rPr lang="en-US" sz="2000" dirty="0" smtClean="0"/>
              <a:t>H + </a:t>
            </a:r>
            <a:r>
              <a:rPr lang="en-US" sz="2000" dirty="0"/>
              <a:t>R </a:t>
            </a:r>
            <a:r>
              <a:rPr lang="en-US" sz="2000" dirty="0" smtClean="0"/>
              <a:t>′</a:t>
            </a:r>
            <a:r>
              <a:rPr lang="en-US" sz="2000" dirty="0"/>
              <a:t>H</a:t>
            </a:r>
          </a:p>
        </p:txBody>
      </p:sp>
      <p:cxnSp>
        <p:nvCxnSpPr>
          <p:cNvPr id="5" name="Straight Arrow Connector 4"/>
          <p:cNvCxnSpPr/>
          <p:nvPr/>
        </p:nvCxnSpPr>
        <p:spPr>
          <a:xfrm>
            <a:off x="2447636" y="6742546"/>
            <a:ext cx="1754909" cy="92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95556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195"/>
            <a:ext cx="12192000" cy="6894195"/>
          </a:xfrm>
          <a:prstGeom prst="rect">
            <a:avLst/>
          </a:prstGeom>
        </p:spPr>
        <p:txBody>
          <a:bodyPr wrap="square">
            <a:spAutoFit/>
          </a:bodyPr>
          <a:lstStyle/>
          <a:p>
            <a:pPr algn="just"/>
            <a:r>
              <a:rPr lang="en-US" sz="2000" b="1" dirty="0">
                <a:solidFill>
                  <a:srgbClr val="00B050"/>
                </a:solidFill>
              </a:rPr>
              <a:t>Absorption of Proteins as Dipeptides, Tripeptides, or Amino Acids </a:t>
            </a:r>
            <a:endParaRPr lang="en-US" sz="2000" b="1" dirty="0">
              <a:solidFill>
                <a:srgbClr val="00B050"/>
              </a:solidFill>
            </a:endParaRPr>
          </a:p>
          <a:p>
            <a:pPr algn="just"/>
            <a:r>
              <a:rPr lang="en-US" dirty="0" smtClean="0"/>
              <a:t>As </a:t>
            </a:r>
            <a:r>
              <a:rPr lang="en-US" dirty="0"/>
              <a:t>explained earlier, most proteins, after digestion, are absorbed through the luminal membranes of the </a:t>
            </a:r>
            <a:r>
              <a:rPr lang="en-US" dirty="0" smtClean="0"/>
              <a:t>intestinal </a:t>
            </a:r>
            <a:r>
              <a:rPr lang="en-US" dirty="0"/>
              <a:t>epithelial cells in the form of dipeptides, tripeptides, and a few free amino acids. The energy for most of this transport is supplied by a sodium co-transport </a:t>
            </a:r>
            <a:r>
              <a:rPr lang="en-US" dirty="0" smtClean="0"/>
              <a:t>mechanism </a:t>
            </a:r>
            <a:r>
              <a:rPr lang="en-US" dirty="0"/>
              <a:t>in the same way that sodium co-transport of glucose occurs. That is, most peptide or amino acid molecules bind in the cell’s microvillus membrane with a specific transport protein that requires sodium binding before transport can occur. After binding, the sodium ion then moves down its electrochemical gradient to the interior of the cell and pulls the amino acid or peptide along with it. This process is called co-transport (or secondary active transport) of the amino acids and peptides (</a:t>
            </a:r>
            <a:r>
              <a:rPr lang="en-US" sz="1400" b="1" dirty="0">
                <a:solidFill>
                  <a:srgbClr val="0070C0"/>
                </a:solidFill>
              </a:rPr>
              <a:t>see Figure 66-8</a:t>
            </a:r>
            <a:r>
              <a:rPr lang="en-US" dirty="0"/>
              <a:t>). A few amino acids do not require this sodium co-transport mechanism but instead are transported by special membrane transport proteins in the same way that fructose is transported, by facilitated diffusion. At least five types of transport proteins for amino acids and peptides have been found in the luminal membranes of intestinal epithelial cells. This multiplicity of transport proteins is required because of the diverse binding </a:t>
            </a:r>
            <a:r>
              <a:rPr lang="en-US" dirty="0" smtClean="0"/>
              <a:t>properties </a:t>
            </a:r>
            <a:r>
              <a:rPr lang="en-US" dirty="0"/>
              <a:t>of different amino acids and </a:t>
            </a:r>
            <a:r>
              <a:rPr lang="en-US" dirty="0" smtClean="0"/>
              <a:t>peptides.</a:t>
            </a:r>
            <a:endParaRPr lang="en-US" dirty="0"/>
          </a:p>
          <a:p>
            <a:pPr algn="just"/>
            <a:r>
              <a:rPr lang="en-US" sz="2000" b="1" dirty="0">
                <a:solidFill>
                  <a:srgbClr val="00B050"/>
                </a:solidFill>
              </a:rPr>
              <a:t>Absorption of Fats </a:t>
            </a:r>
            <a:endParaRPr lang="en-US" sz="2000" b="1" dirty="0">
              <a:solidFill>
                <a:srgbClr val="00B050"/>
              </a:solidFill>
            </a:endParaRPr>
          </a:p>
          <a:p>
            <a:pPr algn="just"/>
            <a:r>
              <a:rPr lang="en-US" dirty="0" smtClean="0"/>
              <a:t>Earlier </a:t>
            </a:r>
            <a:r>
              <a:rPr lang="en-US" dirty="0"/>
              <a:t>in this chapter, it was pointed out that when fats are digested to form </a:t>
            </a:r>
            <a:r>
              <a:rPr lang="en-US" dirty="0" err="1"/>
              <a:t>monoglycerides</a:t>
            </a:r>
            <a:r>
              <a:rPr lang="en-US" dirty="0"/>
              <a:t> and free fatty acids, </a:t>
            </a:r>
            <a:r>
              <a:rPr lang="en-US" dirty="0" smtClean="0"/>
              <a:t>both </a:t>
            </a:r>
            <a:r>
              <a:rPr lang="en-US" dirty="0"/>
              <a:t>of these digestive end products first become </a:t>
            </a:r>
            <a:r>
              <a:rPr lang="en-US" dirty="0" smtClean="0"/>
              <a:t>dissolved </a:t>
            </a:r>
            <a:r>
              <a:rPr lang="en-US" dirty="0"/>
              <a:t>in the central lipid portions of bile micelles. Because the molecular dimensions of these micelles are only 3 to 6 nanometers in diameter, and because of their highly charged exterior, they are soluble in </a:t>
            </a:r>
            <a:r>
              <a:rPr lang="en-US" dirty="0" err="1"/>
              <a:t>chyme</a:t>
            </a:r>
            <a:r>
              <a:rPr lang="en-US" dirty="0"/>
              <a:t>. In this form, the </a:t>
            </a:r>
            <a:r>
              <a:rPr lang="en-US" dirty="0" err="1"/>
              <a:t>monoglycerides</a:t>
            </a:r>
            <a:r>
              <a:rPr lang="en-US" dirty="0"/>
              <a:t> and free fatty acids are carried to the surfaces of the microvilli of the intestinal cell brush border and then penetrate into the recesses among the moving, agitating microvilli. Here, both the </a:t>
            </a:r>
            <a:r>
              <a:rPr lang="en-US" dirty="0" err="1"/>
              <a:t>monoglycerides</a:t>
            </a:r>
            <a:r>
              <a:rPr lang="en-US" dirty="0"/>
              <a:t> and fatty acids diffuse immediately out of the micelles and into the interior of the epithelial cells, which is possible because the lipids are also soluble in the epithelial cell membrane. This process leaves the bile micelles still in the </a:t>
            </a:r>
            <a:r>
              <a:rPr lang="en-US" dirty="0" err="1"/>
              <a:t>chyme</a:t>
            </a:r>
            <a:r>
              <a:rPr lang="en-US" dirty="0"/>
              <a:t>, where they function again and again to help absorb still more </a:t>
            </a:r>
            <a:r>
              <a:rPr lang="en-US" dirty="0" err="1"/>
              <a:t>monoglycerides</a:t>
            </a:r>
            <a:r>
              <a:rPr lang="en-US" dirty="0"/>
              <a:t> and fatty acids. Thus, the micelles perform a “ferrying” function that is highly important for fat absorption. In the presence of an abundance of bile micelles, about 97 percent of the fat is absorbed; in the absence of the bile micelles, only 40 to 50 percent can be absorbed. After entering the epithelial cell, the fatty acids and </a:t>
            </a:r>
            <a:r>
              <a:rPr lang="en-US" dirty="0" err="1"/>
              <a:t>monoglycerides</a:t>
            </a:r>
            <a:r>
              <a:rPr lang="en-US" dirty="0"/>
              <a:t> are taken up by the cell’s smooth </a:t>
            </a:r>
            <a:r>
              <a:rPr lang="en-US" dirty="0" smtClean="0"/>
              <a:t>endoplasmic </a:t>
            </a:r>
            <a:r>
              <a:rPr lang="en-US" dirty="0"/>
              <a:t>reticulum; here, they are mainly used to form new triglycerides that are subsequently released in the form of </a:t>
            </a:r>
            <a:r>
              <a:rPr lang="en-US" sz="1600" dirty="0"/>
              <a:t>chylomicrons through the base of the epithelial cell, to flow upward through the thoracic lymph duct and empty into the circulating blood.</a:t>
            </a:r>
          </a:p>
        </p:txBody>
      </p:sp>
    </p:spTree>
    <p:extLst>
      <p:ext uri="{BB962C8B-B14F-4D97-AF65-F5344CB8AC3E}">
        <p14:creationId xmlns:p14="http://schemas.microsoft.com/office/powerpoint/2010/main" val="2477314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55" y="-83128"/>
            <a:ext cx="12192000" cy="6894195"/>
          </a:xfrm>
          <a:prstGeom prst="rect">
            <a:avLst/>
          </a:prstGeom>
        </p:spPr>
        <p:txBody>
          <a:bodyPr wrap="square">
            <a:spAutoFit/>
          </a:bodyPr>
          <a:lstStyle/>
          <a:p>
            <a:pPr algn="just"/>
            <a:r>
              <a:rPr lang="en-US" sz="2000" b="1" dirty="0">
                <a:solidFill>
                  <a:srgbClr val="00B050"/>
                </a:solidFill>
              </a:rPr>
              <a:t>Direct Absorption of Fatty Acids Into the Portal Blood</a:t>
            </a:r>
            <a:r>
              <a:rPr lang="en-US" dirty="0"/>
              <a:t>. </a:t>
            </a:r>
            <a:endParaRPr lang="en-US" dirty="0" smtClean="0"/>
          </a:p>
          <a:p>
            <a:pPr algn="just"/>
            <a:r>
              <a:rPr lang="en-US" dirty="0" smtClean="0"/>
              <a:t>Small </a:t>
            </a:r>
            <a:r>
              <a:rPr lang="en-US" dirty="0"/>
              <a:t>quantities of short- and medium-chain fatty acids, such as those from butterfat, are absorbed directly into the portal blood rather than being converted into triglycerides and absorbed by way of the lymphatics. The cause of this difference between short- and </a:t>
            </a:r>
            <a:r>
              <a:rPr lang="en-US" dirty="0" smtClean="0"/>
              <a:t>long-chain </a:t>
            </a:r>
            <a:r>
              <a:rPr lang="en-US" dirty="0"/>
              <a:t>fatty acid absorption is that the short-chain fatty acids are more water soluble and mostly are not </a:t>
            </a:r>
            <a:r>
              <a:rPr lang="en-US" dirty="0" smtClean="0"/>
              <a:t>reconverted </a:t>
            </a:r>
            <a:r>
              <a:rPr lang="en-US" dirty="0"/>
              <a:t>into triglycerides by the endoplasmic reticulum. This phenomenon allows direct diffusion of these </a:t>
            </a:r>
            <a:r>
              <a:rPr lang="en-US" dirty="0" smtClean="0"/>
              <a:t>short-chain </a:t>
            </a:r>
            <a:r>
              <a:rPr lang="en-US" dirty="0"/>
              <a:t>fatty acids from the intestinal epithelial cells directly into the capillary blood of the intestinal villi</a:t>
            </a:r>
            <a:r>
              <a:rPr lang="en-US" dirty="0" smtClean="0"/>
              <a:t>.</a:t>
            </a:r>
            <a:endParaRPr lang="en-US" dirty="0"/>
          </a:p>
          <a:p>
            <a:r>
              <a:rPr lang="en-US" sz="2400" b="1" dirty="0">
                <a:solidFill>
                  <a:srgbClr val="C00000"/>
                </a:solidFill>
              </a:rPr>
              <a:t>ABSORPTION IN THE LARGE INTESTINE: FORMATION OF FECES </a:t>
            </a:r>
            <a:endParaRPr lang="en-US" sz="2400" b="1" dirty="0" smtClean="0">
              <a:solidFill>
                <a:srgbClr val="C00000"/>
              </a:solidFill>
            </a:endParaRPr>
          </a:p>
          <a:p>
            <a:r>
              <a:rPr lang="en-US" dirty="0" smtClean="0"/>
              <a:t>About </a:t>
            </a:r>
            <a:r>
              <a:rPr lang="en-US" dirty="0"/>
              <a:t>1500 milliliters of </a:t>
            </a:r>
            <a:r>
              <a:rPr lang="en-US" dirty="0" err="1"/>
              <a:t>chyme</a:t>
            </a:r>
            <a:r>
              <a:rPr lang="en-US" dirty="0"/>
              <a:t> normally pass through the ileocecal valve into the large intestine each day. Most of the water and electrolytes in this </a:t>
            </a:r>
            <a:r>
              <a:rPr lang="en-US" dirty="0" err="1"/>
              <a:t>chyme</a:t>
            </a:r>
            <a:r>
              <a:rPr lang="en-US" dirty="0"/>
              <a:t> are absorbed in the colon, usually leaving less than 100 milliliters of fluid to be excreted in the feces. Also, essentially all the ions are absorbed, leaving only 1 to 5 </a:t>
            </a:r>
            <a:r>
              <a:rPr lang="en-US" dirty="0" err="1"/>
              <a:t>mEq</a:t>
            </a:r>
            <a:r>
              <a:rPr lang="en-US" dirty="0"/>
              <a:t> each of sodium and chloride ions to be lost in the feces. Most of the absorption in the large intestine occurs in the proximal one half of the colon, giving this portion the name absorbing colon, whereas the distal colon functions principally for feces storage until a propitious time for feces excretion and is therefore called the storage colon</a:t>
            </a:r>
            <a:r>
              <a:rPr lang="en-US" dirty="0" smtClean="0"/>
              <a:t>.</a:t>
            </a:r>
            <a:endParaRPr lang="en-US" dirty="0"/>
          </a:p>
          <a:p>
            <a:pPr algn="just"/>
            <a:r>
              <a:rPr lang="en-US" sz="2000" b="1" dirty="0">
                <a:solidFill>
                  <a:srgbClr val="00B050"/>
                </a:solidFill>
              </a:rPr>
              <a:t>Absorption and Secretion of Electrolytes and Water</a:t>
            </a:r>
            <a:r>
              <a:rPr lang="en-US" dirty="0"/>
              <a:t>. </a:t>
            </a:r>
            <a:endParaRPr lang="en-US" dirty="0" smtClean="0"/>
          </a:p>
          <a:p>
            <a:pPr algn="just"/>
            <a:r>
              <a:rPr lang="en-US" dirty="0" smtClean="0"/>
              <a:t>The </a:t>
            </a:r>
            <a:r>
              <a:rPr lang="en-US" dirty="0"/>
              <a:t>mucosa of the large intestine, like that of the small intestine, has a high capability for active absorption of sodium, and the electrical potential gradient created by sodium absorption causes chloride absorption as well. The tight junctions between the epithelial cells of the large intestinal epithelium are much tighter than those of the small intestine. This characteristic prevents significant amounts of back-diffusion of ions through these </a:t>
            </a:r>
            <a:r>
              <a:rPr lang="en-US" dirty="0" smtClean="0"/>
              <a:t>junctions</a:t>
            </a:r>
            <a:r>
              <a:rPr lang="en-US" dirty="0"/>
              <a:t>, thus allowing the large intestinal mucosa to absorb sodium ions far more completely—that is, against a much higher concentration gradient—than can occur in the small intestine. This is especially true when large </a:t>
            </a:r>
            <a:r>
              <a:rPr lang="en-US" dirty="0" smtClean="0"/>
              <a:t>quantities </a:t>
            </a:r>
            <a:r>
              <a:rPr lang="en-US" dirty="0"/>
              <a:t>of aldosterone are available because aldosterone greatly enhances sodium transport capability. In addition, as occurs in the distal portion of the small intestine, the mucosa of the large intestine secretes bicarbonate ions while it simultaneously absorbs an equal number of chloride ions in an exchange transport process already described. The bicarbonate helps neutralize the acidic end products of bacterial action in the large intestine. Absorption of sodium and chloride ions creates an osmotic gradient across the large intestinal mucosa, which in turn causes absorption of water.</a:t>
            </a:r>
          </a:p>
        </p:txBody>
      </p:sp>
    </p:spTree>
    <p:extLst>
      <p:ext uri="{BB962C8B-B14F-4D97-AF65-F5344CB8AC3E}">
        <p14:creationId xmlns:p14="http://schemas.microsoft.com/office/powerpoint/2010/main" val="100552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5103"/>
            <a:ext cx="12034981" cy="3754874"/>
          </a:xfrm>
          <a:prstGeom prst="rect">
            <a:avLst/>
          </a:prstGeom>
        </p:spPr>
        <p:txBody>
          <a:bodyPr wrap="square">
            <a:spAutoFit/>
          </a:bodyPr>
          <a:lstStyle/>
          <a:p>
            <a:pPr algn="just"/>
            <a:r>
              <a:rPr lang="en-US" sz="2000" b="1" dirty="0">
                <a:solidFill>
                  <a:srgbClr val="00B050"/>
                </a:solidFill>
              </a:rPr>
              <a:t>Maximum Absorption Capacity of the Large </a:t>
            </a:r>
            <a:r>
              <a:rPr lang="en-US" sz="2000" b="1" dirty="0">
                <a:solidFill>
                  <a:srgbClr val="00B050"/>
                </a:solidFill>
              </a:rPr>
              <a:t>Intestine</a:t>
            </a:r>
            <a:r>
              <a:rPr lang="en-US" dirty="0" smtClean="0"/>
              <a:t>.</a:t>
            </a:r>
          </a:p>
          <a:p>
            <a:pPr algn="just"/>
            <a:r>
              <a:rPr lang="en-US" dirty="0" smtClean="0"/>
              <a:t> </a:t>
            </a:r>
            <a:r>
              <a:rPr lang="en-US" dirty="0"/>
              <a:t>The large intestine can absorb a maximum of 5 to 8 liters of fluid and electrolytes each day. When the total quantity entering the large intestine through the ileocecal valve or by way of large intestine secretion exceeds this amount, the excess appears in the feces as diarrhea. As noted earlier, toxins from cholera or certain other bacterial infections often cause the crypts in the terminal ileum and large intestine to secrete 10 or more liters of fluid each day, leading to severe and sometimes lethal </a:t>
            </a:r>
            <a:r>
              <a:rPr lang="en-US" dirty="0" smtClean="0"/>
              <a:t>diarrhea</a:t>
            </a:r>
          </a:p>
          <a:p>
            <a:pPr algn="just"/>
            <a:endParaRPr lang="en-US" dirty="0"/>
          </a:p>
          <a:p>
            <a:pPr algn="just"/>
            <a:r>
              <a:rPr lang="en-US" sz="2000" b="1" dirty="0">
                <a:solidFill>
                  <a:srgbClr val="00B050"/>
                </a:solidFill>
              </a:rPr>
              <a:t>Composition of the Feces. </a:t>
            </a:r>
            <a:endParaRPr lang="en-US" sz="2000" b="1" dirty="0" smtClean="0">
              <a:solidFill>
                <a:srgbClr val="00B050"/>
              </a:solidFill>
            </a:endParaRPr>
          </a:p>
          <a:p>
            <a:pPr algn="just"/>
            <a:r>
              <a:rPr lang="en-US" dirty="0" smtClean="0"/>
              <a:t>The </a:t>
            </a:r>
            <a:r>
              <a:rPr lang="en-US" dirty="0"/>
              <a:t>feces normally are about three-fourths water and one-fourth solid matter that is composed of about 30 percent dead bacteria, 10 to 20 percent fat, 10 to 20 percent inorganic matter, 2 to 3 percent protein, and 30 percent undigested roughage from the food and dried constituents of digestive juices, such as bile pigment and sloughed epithelial cells. The brown color of feces is caused by </a:t>
            </a:r>
            <a:r>
              <a:rPr lang="en-US" dirty="0" err="1"/>
              <a:t>stercobilin</a:t>
            </a:r>
            <a:r>
              <a:rPr lang="en-US" dirty="0"/>
              <a:t> and </a:t>
            </a:r>
            <a:r>
              <a:rPr lang="en-US" dirty="0" err="1"/>
              <a:t>urobilin</a:t>
            </a:r>
            <a:r>
              <a:rPr lang="en-US" dirty="0"/>
              <a:t>, derivatives of bilirubin. The odor is caused principally by products of bacterial action; these products vary from one person to another, depending on each person’s colonic bacterial flora and on the type of food eaten. The actual odoriferous products include indole, </a:t>
            </a:r>
            <a:r>
              <a:rPr lang="en-US" dirty="0" err="1"/>
              <a:t>skatole</a:t>
            </a:r>
            <a:r>
              <a:rPr lang="en-US" dirty="0"/>
              <a:t>, </a:t>
            </a:r>
            <a:r>
              <a:rPr lang="en-US" dirty="0" err="1"/>
              <a:t>mercaptans</a:t>
            </a:r>
            <a:r>
              <a:rPr lang="en-US" dirty="0"/>
              <a:t>, and hydrogen sulfide.</a:t>
            </a:r>
          </a:p>
        </p:txBody>
      </p:sp>
    </p:spTree>
    <p:extLst>
      <p:ext uri="{BB962C8B-B14F-4D97-AF65-F5344CB8AC3E}">
        <p14:creationId xmlns:p14="http://schemas.microsoft.com/office/powerpoint/2010/main" val="161488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445992"/>
            <a:ext cx="11563928" cy="6309420"/>
          </a:xfrm>
          <a:prstGeom prst="rect">
            <a:avLst/>
          </a:prstGeom>
        </p:spPr>
        <p:txBody>
          <a:bodyPr wrap="square">
            <a:spAutoFit/>
          </a:bodyPr>
          <a:lstStyle/>
          <a:p>
            <a:r>
              <a:rPr lang="en-US" sz="2000" b="1" dirty="0">
                <a:solidFill>
                  <a:srgbClr val="00B050"/>
                </a:solidFill>
              </a:rPr>
              <a:t>Hydrolysis of Fats</a:t>
            </a:r>
            <a:r>
              <a:rPr lang="en-US" dirty="0" smtClean="0"/>
              <a:t>.</a:t>
            </a:r>
          </a:p>
          <a:p>
            <a:pPr algn="just"/>
            <a:r>
              <a:rPr lang="en-US" dirty="0" smtClean="0"/>
              <a:t> </a:t>
            </a:r>
            <a:r>
              <a:rPr lang="en-US" dirty="0"/>
              <a:t>Almost the entire fat portion of the diet consists of triglycerides (neutral fats), which are </a:t>
            </a:r>
            <a:r>
              <a:rPr lang="en-US" dirty="0" smtClean="0"/>
              <a:t>combinations </a:t>
            </a:r>
            <a:r>
              <a:rPr lang="en-US" dirty="0"/>
              <a:t>of three fatty acid molecules condensed with a single glycerol molecule. During condensation, three </a:t>
            </a:r>
            <a:r>
              <a:rPr lang="en-US" dirty="0" smtClean="0"/>
              <a:t>molecules </a:t>
            </a:r>
            <a:r>
              <a:rPr lang="en-US" dirty="0"/>
              <a:t>of water are removed. Hydrolysis (digestion) of the triglycerides consists of the reverse process: the fat-digesting enzymes return three molecules of water to the triglyceride molecule and thereby split the fatty acid molecules away from the glycerol. </a:t>
            </a:r>
            <a:endParaRPr lang="en-US" dirty="0" smtClean="0"/>
          </a:p>
          <a:p>
            <a:r>
              <a:rPr lang="en-US" sz="2000" b="1" dirty="0">
                <a:solidFill>
                  <a:srgbClr val="00B050"/>
                </a:solidFill>
              </a:rPr>
              <a:t>Hydrolysis of Proteins</a:t>
            </a:r>
            <a:r>
              <a:rPr lang="en-US" dirty="0"/>
              <a:t>. </a:t>
            </a:r>
            <a:endParaRPr lang="en-US" dirty="0" smtClean="0"/>
          </a:p>
          <a:p>
            <a:pPr algn="just"/>
            <a:r>
              <a:rPr lang="en-US" dirty="0" smtClean="0"/>
              <a:t>Proteins </a:t>
            </a:r>
            <a:r>
              <a:rPr lang="en-US" dirty="0"/>
              <a:t>are formed from </a:t>
            </a:r>
            <a:r>
              <a:rPr lang="en-US" dirty="0" smtClean="0"/>
              <a:t>multiple </a:t>
            </a:r>
            <a:r>
              <a:rPr lang="en-US" dirty="0"/>
              <a:t>amino acids that are bound together by peptide </a:t>
            </a:r>
            <a:r>
              <a:rPr lang="en-US" dirty="0" smtClean="0"/>
              <a:t>linkages</a:t>
            </a:r>
            <a:r>
              <a:rPr lang="en-US" dirty="0"/>
              <a:t>. At each linkage, a hydroxyl ion has been removed from one amino acid and a hydrogen ion has been removed from the succeeding one; thus, the successive amino acids in the protein chain are also bound together by condensation, and digestion occurs by the reverse effect: hydrolysis. That is, the proteolytic enzymes return hydrogen and hydroxyl ions from water molecules to the protein molecules to split them into their constituent amino acids. Therefore, the chemistry of digestion is simple because, in the case of all three major types of food, the same basic process of hydrolysis is involved. The only difference lies in the types of enzymes required to promote the </a:t>
            </a:r>
            <a:r>
              <a:rPr lang="en-US" dirty="0" smtClean="0"/>
              <a:t>hydrolysis </a:t>
            </a:r>
            <a:r>
              <a:rPr lang="en-US" dirty="0"/>
              <a:t>reactions for each type of food. All the digestive enzymes are </a:t>
            </a:r>
            <a:r>
              <a:rPr lang="en-US" dirty="0" smtClean="0"/>
              <a:t>proteins.</a:t>
            </a:r>
          </a:p>
          <a:p>
            <a:pPr algn="just"/>
            <a:r>
              <a:rPr lang="en-US" sz="2000" b="1" dirty="0">
                <a:solidFill>
                  <a:srgbClr val="7030A0"/>
                </a:solidFill>
              </a:rPr>
              <a:t>DIGESTION OF CARBOHYDRATES</a:t>
            </a:r>
            <a:r>
              <a:rPr lang="en-US" dirty="0"/>
              <a:t> </a:t>
            </a:r>
            <a:endParaRPr lang="en-US" dirty="0" smtClean="0"/>
          </a:p>
          <a:p>
            <a:pPr algn="just"/>
            <a:r>
              <a:rPr lang="en-US" sz="2000" b="1" dirty="0">
                <a:solidFill>
                  <a:srgbClr val="00B050"/>
                </a:solidFill>
              </a:rPr>
              <a:t>Carbohydrate Foods of the Diet</a:t>
            </a:r>
            <a:r>
              <a:rPr lang="en-US" dirty="0" smtClean="0"/>
              <a:t>.</a:t>
            </a:r>
          </a:p>
          <a:p>
            <a:pPr algn="just"/>
            <a:r>
              <a:rPr lang="en-US" dirty="0" smtClean="0"/>
              <a:t> </a:t>
            </a:r>
            <a:r>
              <a:rPr lang="en-US" dirty="0"/>
              <a:t>Only three major sources of carbohydrates exist in the normal human diet. They are sucrose, which is the disaccharide known </a:t>
            </a:r>
            <a:r>
              <a:rPr lang="en-US" dirty="0" smtClean="0"/>
              <a:t>popularly </a:t>
            </a:r>
            <a:r>
              <a:rPr lang="en-US" dirty="0"/>
              <a:t>as cane sugar; lactose, which is a disaccharide found in milk; and starches, which are large polysaccharides present in almost all non-animal foods, particularly in potatoes and different types of grains. Other </a:t>
            </a:r>
            <a:r>
              <a:rPr lang="en-US" dirty="0" smtClean="0"/>
              <a:t>carbohydrates </a:t>
            </a:r>
            <a:r>
              <a:rPr lang="en-US" dirty="0"/>
              <a:t>ingested to a slight extent are amylose, glycogen, alcohol, lactic acid, pyruvic acid, </a:t>
            </a:r>
            <a:r>
              <a:rPr lang="en-US" dirty="0" err="1"/>
              <a:t>pectins</a:t>
            </a:r>
            <a:r>
              <a:rPr lang="en-US" dirty="0"/>
              <a:t>, </a:t>
            </a:r>
            <a:r>
              <a:rPr lang="en-US" dirty="0" err="1"/>
              <a:t>dextrins</a:t>
            </a:r>
            <a:r>
              <a:rPr lang="en-US" dirty="0"/>
              <a:t>, and minor quantities of carbohydrate derivatives in meats. The diet also contains a large amount of cellulose, which is a carbohydrate. However, enzymes capable of hydrolyzing cellulose are not secreted in the human digestive tract. Consequently, cellulose cannot be </a:t>
            </a:r>
            <a:r>
              <a:rPr lang="en-US" dirty="0" smtClean="0"/>
              <a:t>considered </a:t>
            </a:r>
            <a:r>
              <a:rPr lang="en-US" dirty="0"/>
              <a:t>a food for humans.</a:t>
            </a:r>
          </a:p>
        </p:txBody>
      </p:sp>
    </p:spTree>
    <p:extLst>
      <p:ext uri="{BB962C8B-B14F-4D97-AF65-F5344CB8AC3E}">
        <p14:creationId xmlns:p14="http://schemas.microsoft.com/office/powerpoint/2010/main" val="1426987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3" y="538171"/>
            <a:ext cx="10584872" cy="3231654"/>
          </a:xfrm>
          <a:prstGeom prst="rect">
            <a:avLst/>
          </a:prstGeom>
        </p:spPr>
        <p:txBody>
          <a:bodyPr wrap="square">
            <a:spAutoFit/>
          </a:bodyPr>
          <a:lstStyle/>
          <a:p>
            <a:r>
              <a:rPr lang="en-US" sz="2400" b="1" dirty="0">
                <a:solidFill>
                  <a:srgbClr val="00B050"/>
                </a:solidFill>
              </a:rPr>
              <a:t>Digestion of Carbohydrates Begins in the Mouth and Stomach</a:t>
            </a:r>
            <a:r>
              <a:rPr lang="en-US" sz="2000" dirty="0"/>
              <a:t>. </a:t>
            </a:r>
            <a:endParaRPr lang="en-US" sz="2000" dirty="0" smtClean="0"/>
          </a:p>
          <a:p>
            <a:r>
              <a:rPr lang="en-US" dirty="0" smtClean="0"/>
              <a:t>When </a:t>
            </a:r>
            <a:r>
              <a:rPr lang="en-US" dirty="0"/>
              <a:t>food is chewed, it is mixed with saliva, which contains the digestive enzyme ptyalin (an α-amylase) secreted mainly by the parotid glands. This enzyme hydrolyzes starch into the disaccharide maltose and other small polymers of glucose that contain three to nine glucose molecules, as shown in Figure 66-1. However, the food remains in the mouth only a short time, so probably not more than 5 percent of all the starches will have become hydrolyzed by the time the food is swallowed. Starch digestion sometimes continues in the body and fundus of the stomach for as long as 1 hour before the food becomes mixed with the stomach secretions. Activity of the salivary amylase is then blocked by acid of the gastric secretions because the amylase is essentially </a:t>
            </a:r>
            <a:r>
              <a:rPr lang="en-US" dirty="0" smtClean="0"/>
              <a:t>inactive </a:t>
            </a:r>
            <a:r>
              <a:rPr lang="en-US" dirty="0"/>
              <a:t>as an enzyme once the pH of the medium falls below about 4.0. Nevertheless, on average, before food and its accompanying saliva become completely mixed with the gastric secretions, as much as 30 to 40 percent of the starches will have been hydrolyzed, mainly to form maltose. </a:t>
            </a:r>
          </a:p>
        </p:txBody>
      </p:sp>
      <p:pic>
        <p:nvPicPr>
          <p:cNvPr id="3" name="Picture 2"/>
          <p:cNvPicPr>
            <a:picLocks noChangeAspect="1"/>
          </p:cNvPicPr>
          <p:nvPr/>
        </p:nvPicPr>
        <p:blipFill>
          <a:blip r:embed="rId2"/>
          <a:stretch>
            <a:fillRect/>
          </a:stretch>
        </p:blipFill>
        <p:spPr>
          <a:xfrm>
            <a:off x="2105890" y="3769826"/>
            <a:ext cx="7398327" cy="2529374"/>
          </a:xfrm>
          <a:prstGeom prst="rect">
            <a:avLst/>
          </a:prstGeom>
        </p:spPr>
      </p:pic>
    </p:spTree>
    <p:extLst>
      <p:ext uri="{BB962C8B-B14F-4D97-AF65-F5344CB8AC3E}">
        <p14:creationId xmlns:p14="http://schemas.microsoft.com/office/powerpoint/2010/main" val="241363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520067"/>
            <a:ext cx="11240654" cy="5940088"/>
          </a:xfrm>
          <a:prstGeom prst="rect">
            <a:avLst/>
          </a:prstGeom>
        </p:spPr>
        <p:txBody>
          <a:bodyPr wrap="square">
            <a:spAutoFit/>
          </a:bodyPr>
          <a:lstStyle/>
          <a:p>
            <a:r>
              <a:rPr lang="en-US" sz="2400" b="1" dirty="0">
                <a:solidFill>
                  <a:srgbClr val="00B050"/>
                </a:solidFill>
              </a:rPr>
              <a:t>DIGESTION OF CARBOHYDRATES IN THE SMALL INTESTINE </a:t>
            </a:r>
            <a:endParaRPr lang="en-US" sz="2400" b="1" dirty="0" smtClean="0">
              <a:solidFill>
                <a:srgbClr val="00B050"/>
              </a:solidFill>
            </a:endParaRPr>
          </a:p>
          <a:p>
            <a:r>
              <a:rPr lang="en-US" sz="2000" b="1" dirty="0" smtClean="0">
                <a:solidFill>
                  <a:srgbClr val="FF0000"/>
                </a:solidFill>
              </a:rPr>
              <a:t>Digestion </a:t>
            </a:r>
            <a:r>
              <a:rPr lang="en-US" sz="2000" b="1" dirty="0">
                <a:solidFill>
                  <a:srgbClr val="FF0000"/>
                </a:solidFill>
              </a:rPr>
              <a:t>by Pancreatic Amylase</a:t>
            </a:r>
            <a:r>
              <a:rPr lang="en-US" dirty="0"/>
              <a:t>. </a:t>
            </a:r>
            <a:endParaRPr lang="en-US" dirty="0" smtClean="0"/>
          </a:p>
          <a:p>
            <a:pPr algn="just"/>
            <a:r>
              <a:rPr lang="en-US" dirty="0" smtClean="0"/>
              <a:t>Pancreatic secretion</a:t>
            </a:r>
            <a:r>
              <a:rPr lang="en-US" dirty="0"/>
              <a:t>, like saliva, contains a large quantity of α-amylase that is almost identical in its function to the α-amylase of saliva but is several times as powerful. Therefore, within 15 to 30 minutes after the </a:t>
            </a:r>
            <a:r>
              <a:rPr lang="en-US" dirty="0" err="1"/>
              <a:t>chyme</a:t>
            </a:r>
            <a:r>
              <a:rPr lang="en-US" dirty="0"/>
              <a:t> empties from the stomach into the duodenum and mixes with pancreatic juice, virtually all the carbohydrates will have become digested. In general, the carbohydrates are almost totally </a:t>
            </a:r>
            <a:r>
              <a:rPr lang="en-US" dirty="0" smtClean="0"/>
              <a:t>converted </a:t>
            </a:r>
            <a:r>
              <a:rPr lang="en-US" dirty="0"/>
              <a:t>into maltose and/or other small glucose polymers before passing beyond the duodenum or upper jejunum</a:t>
            </a:r>
            <a:r>
              <a:rPr lang="en-US" dirty="0" smtClean="0"/>
              <a:t>.</a:t>
            </a:r>
          </a:p>
          <a:p>
            <a:pPr algn="just"/>
            <a:endParaRPr lang="en-US" dirty="0" smtClean="0"/>
          </a:p>
          <a:p>
            <a:pPr algn="just"/>
            <a:r>
              <a:rPr lang="en-US" sz="2400" b="1" dirty="0">
                <a:solidFill>
                  <a:srgbClr val="00B050"/>
                </a:solidFill>
              </a:rPr>
              <a:t>Hydrolysis of Disaccharides and Small Glucose Polymers Into Monosaccharides by Intestinal Epithelial Enzymes. </a:t>
            </a:r>
          </a:p>
          <a:p>
            <a:pPr algn="just"/>
            <a:r>
              <a:rPr lang="en-US" dirty="0" smtClean="0"/>
              <a:t>The </a:t>
            </a:r>
            <a:r>
              <a:rPr lang="en-US" dirty="0"/>
              <a:t>enterocytes lining the villi of the small intestine contain four enzymes (lactase, </a:t>
            </a:r>
            <a:r>
              <a:rPr lang="en-US" dirty="0" err="1"/>
              <a:t>sucrase</a:t>
            </a:r>
            <a:r>
              <a:rPr lang="en-US" dirty="0"/>
              <a:t>, maltase, and </a:t>
            </a:r>
            <a:r>
              <a:rPr lang="el-GR" dirty="0"/>
              <a:t>α-</a:t>
            </a:r>
            <a:r>
              <a:rPr lang="en-US" dirty="0" err="1"/>
              <a:t>dextrinase</a:t>
            </a:r>
            <a:r>
              <a:rPr lang="en-US" dirty="0"/>
              <a:t>), which are capable of splitting the disaccharides lactose, sucrose, and maltose, plus other small glucose polymers, into their constituent </a:t>
            </a:r>
            <a:r>
              <a:rPr lang="en-US" dirty="0" smtClean="0"/>
              <a:t>monosaccharides</a:t>
            </a:r>
            <a:r>
              <a:rPr lang="en-US" dirty="0"/>
              <a:t>. These enzymes are located in the enterocytes covering the intestinal microvilli brush border, so the disaccharides are digested as they come in contact with these enterocytes. Lactose splits into a molecule of galactose and a </a:t>
            </a:r>
            <a:r>
              <a:rPr lang="en-US" dirty="0" smtClean="0"/>
              <a:t>molecule </a:t>
            </a:r>
            <a:r>
              <a:rPr lang="en-US" dirty="0"/>
              <a:t>of glucose. Sucrose splits into a molecule of fructose and a molecule of glucose. Maltose and other small glucose polymers all split into multiple molecules of glucose. Thus, the final products of carbohydrate digestion are all </a:t>
            </a:r>
            <a:r>
              <a:rPr lang="en-US" dirty="0" smtClean="0"/>
              <a:t>monosaccharides</a:t>
            </a:r>
            <a:r>
              <a:rPr lang="en-US" dirty="0"/>
              <a:t>. They are all water soluble and are absorbed immediately into the portal blood. In the ordinary diet, which contains far more starches than all other carbohydrates combined, glucose </a:t>
            </a:r>
            <a:r>
              <a:rPr lang="en-US" dirty="0" smtClean="0"/>
              <a:t>represents </a:t>
            </a:r>
            <a:r>
              <a:rPr lang="en-US" dirty="0"/>
              <a:t>more than 80 percent of the final products of </a:t>
            </a:r>
            <a:r>
              <a:rPr lang="en-US" dirty="0" smtClean="0"/>
              <a:t>carbohydrate </a:t>
            </a:r>
            <a:r>
              <a:rPr lang="en-US" dirty="0"/>
              <a:t>digestion, and galactose and fructose each seldom represent more than 10 percent. The major steps in carbohydrate digestion are </a:t>
            </a:r>
            <a:r>
              <a:rPr lang="en-US" dirty="0" smtClean="0"/>
              <a:t>summarized </a:t>
            </a:r>
            <a:r>
              <a:rPr lang="en-US" dirty="0"/>
              <a:t>in Figure 66-1</a:t>
            </a:r>
          </a:p>
        </p:txBody>
      </p:sp>
    </p:spTree>
    <p:extLst>
      <p:ext uri="{BB962C8B-B14F-4D97-AF65-F5344CB8AC3E}">
        <p14:creationId xmlns:p14="http://schemas.microsoft.com/office/powerpoint/2010/main" val="3424891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10" y="242608"/>
            <a:ext cx="11194472" cy="1015663"/>
          </a:xfrm>
          <a:prstGeom prst="rect">
            <a:avLst/>
          </a:prstGeom>
        </p:spPr>
        <p:txBody>
          <a:bodyPr wrap="square">
            <a:spAutoFit/>
          </a:bodyPr>
          <a:lstStyle/>
          <a:p>
            <a:r>
              <a:rPr lang="en-US" sz="2400" b="1" dirty="0">
                <a:solidFill>
                  <a:srgbClr val="00B050"/>
                </a:solidFill>
              </a:rPr>
              <a:t>DIGESTION OF PROTEINS </a:t>
            </a:r>
            <a:endParaRPr lang="en-US" sz="2400" b="1" dirty="0" smtClean="0">
              <a:solidFill>
                <a:srgbClr val="00B050"/>
              </a:solidFill>
            </a:endParaRPr>
          </a:p>
          <a:p>
            <a:r>
              <a:rPr lang="en-US" dirty="0" smtClean="0"/>
              <a:t>Proteins </a:t>
            </a:r>
            <a:r>
              <a:rPr lang="en-US" dirty="0"/>
              <a:t>of the Diet. Dietary proteins are chemically long chains of amino acids bound together by peptide linkages. A typical linkage is the following:</a:t>
            </a:r>
          </a:p>
        </p:txBody>
      </p:sp>
      <p:pic>
        <p:nvPicPr>
          <p:cNvPr id="3" name="Picture 2"/>
          <p:cNvPicPr>
            <a:picLocks noChangeAspect="1"/>
          </p:cNvPicPr>
          <p:nvPr/>
        </p:nvPicPr>
        <p:blipFill>
          <a:blip r:embed="rId2"/>
          <a:stretch>
            <a:fillRect/>
          </a:stretch>
        </p:blipFill>
        <p:spPr>
          <a:xfrm>
            <a:off x="3565236" y="990416"/>
            <a:ext cx="5421746" cy="1281729"/>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34110" y="2322745"/>
            <a:ext cx="11683998" cy="646331"/>
          </a:xfrm>
          <a:prstGeom prst="rect">
            <a:avLst/>
          </a:prstGeom>
          <a:noFill/>
        </p:spPr>
        <p:txBody>
          <a:bodyPr wrap="square" rtlCol="0">
            <a:spAutoFit/>
          </a:bodyPr>
          <a:lstStyle/>
          <a:p>
            <a:r>
              <a:rPr lang="en-US" dirty="0"/>
              <a:t>The characteristics of each protein are determined by the types of amino acids in the protein molecule and by the sequential arrangements of these amino acids.</a:t>
            </a:r>
          </a:p>
        </p:txBody>
      </p:sp>
      <p:sp>
        <p:nvSpPr>
          <p:cNvPr id="5" name="TextBox 4"/>
          <p:cNvSpPr txBox="1"/>
          <p:nvPr/>
        </p:nvSpPr>
        <p:spPr>
          <a:xfrm>
            <a:off x="350982" y="2969076"/>
            <a:ext cx="11628582" cy="4001095"/>
          </a:xfrm>
          <a:prstGeom prst="rect">
            <a:avLst/>
          </a:prstGeom>
          <a:noFill/>
        </p:spPr>
        <p:txBody>
          <a:bodyPr wrap="square" rtlCol="0">
            <a:spAutoFit/>
          </a:bodyPr>
          <a:lstStyle/>
          <a:p>
            <a:r>
              <a:rPr lang="en-US" sz="2000" b="1" dirty="0">
                <a:solidFill>
                  <a:srgbClr val="FF0000"/>
                </a:solidFill>
              </a:rPr>
              <a:t>Digestion of Proteins in the Stomach</a:t>
            </a:r>
            <a:r>
              <a:rPr lang="en-US" dirty="0" smtClean="0"/>
              <a:t>.</a:t>
            </a:r>
          </a:p>
          <a:p>
            <a:r>
              <a:rPr lang="en-US" dirty="0" smtClean="0"/>
              <a:t> </a:t>
            </a:r>
            <a:r>
              <a:rPr lang="en-US" dirty="0"/>
              <a:t>Pepsin, an important peptic enzyme of the stomach, is most active at a pH of 2.0 to 3.0 and is inactive at a pH above about 5.0. Consequently, for this enzyme to cause digestion of protein, the stomach juices must be acidic. As explained in Chapter 65, the gastric glands secrete a large quantity of hydrochloric acid. This hydrochloric acid is secreted by the parietal (oxyntic) cells in the glands at a pH of about 0.8, but by the time it is mixed with the stomach contents and with secretions from the non-oxyntic glandular cells of the stomach, the pH then averages around 2.0 to 3.0, a highly favorable range of acidity for pepsin activity. One of the important features of pepsin digestion is its ability to digest the protein collagen, an </a:t>
            </a:r>
            <a:r>
              <a:rPr lang="en-US" dirty="0" err="1"/>
              <a:t>albuminoid</a:t>
            </a:r>
            <a:r>
              <a:rPr lang="en-US" dirty="0"/>
              <a:t> type of protein that is affected little by other digestive enzymes. Collagen is a major constituent of the </a:t>
            </a:r>
            <a:r>
              <a:rPr lang="en-US" dirty="0" err="1"/>
              <a:t>intercellular</a:t>
            </a:r>
            <a:r>
              <a:rPr lang="en-US" dirty="0"/>
              <a:t> connective tissue of meats; therefore, for the </a:t>
            </a:r>
            <a:r>
              <a:rPr lang="en-US" dirty="0" err="1"/>
              <a:t>digestive</a:t>
            </a:r>
            <a:r>
              <a:rPr lang="en-US" dirty="0"/>
              <a:t> enzymes to penetrate meats and digest the other meat proteins, it is necessary that the collagen fibers be digested. Consequently, in persons who lack pepsin in the stomach juices, the ingested meats are less well </a:t>
            </a:r>
            <a:r>
              <a:rPr lang="en-US" dirty="0" err="1"/>
              <a:t>penetrated</a:t>
            </a:r>
            <a:r>
              <a:rPr lang="en-US" dirty="0"/>
              <a:t> by the other digestive enzymes and, therefore, may be poorly digested. As shown in Figure 66-2, pepsin only initiates the process of protein digestion, usually providing only 10 to 20 percent of the total protein digestion to convert the protein to </a:t>
            </a:r>
            <a:r>
              <a:rPr lang="en-US" dirty="0" err="1"/>
              <a:t>proteoses</a:t>
            </a:r>
            <a:r>
              <a:rPr lang="en-US" dirty="0"/>
              <a:t>, peptones, and a few polypeptides. This splitting of proteins occurs as a result of hydrolysis at the peptide linkages between amino acids.</a:t>
            </a:r>
          </a:p>
        </p:txBody>
      </p:sp>
    </p:spTree>
    <p:extLst>
      <p:ext uri="{BB962C8B-B14F-4D97-AF65-F5344CB8AC3E}">
        <p14:creationId xmlns:p14="http://schemas.microsoft.com/office/powerpoint/2010/main" val="1112160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49455" y="161780"/>
            <a:ext cx="5903768" cy="1971675"/>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883391" y="1073789"/>
            <a:ext cx="3326745"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a:t>Figure 66-2. Digestion of proteins.</a:t>
            </a:r>
          </a:p>
        </p:txBody>
      </p:sp>
      <p:sp>
        <p:nvSpPr>
          <p:cNvPr id="4" name="Rectangle 3"/>
          <p:cNvSpPr/>
          <p:nvPr/>
        </p:nvSpPr>
        <p:spPr>
          <a:xfrm>
            <a:off x="637308" y="2336655"/>
            <a:ext cx="10954328" cy="3754874"/>
          </a:xfrm>
          <a:prstGeom prst="rect">
            <a:avLst/>
          </a:prstGeom>
        </p:spPr>
        <p:txBody>
          <a:bodyPr wrap="square">
            <a:spAutoFit/>
          </a:bodyPr>
          <a:lstStyle/>
          <a:p>
            <a:r>
              <a:rPr lang="en-US" sz="2000" b="1" dirty="0">
                <a:solidFill>
                  <a:srgbClr val="FF0000"/>
                </a:solidFill>
              </a:rPr>
              <a:t>Most Protein Digestion Results From Actions of Pancreatic Proteolytic Enzymes</a:t>
            </a:r>
            <a:r>
              <a:rPr lang="en-US" dirty="0"/>
              <a:t>. </a:t>
            </a:r>
            <a:endParaRPr lang="ar-IQ" dirty="0" smtClean="0"/>
          </a:p>
          <a:p>
            <a:pPr algn="just"/>
            <a:r>
              <a:rPr lang="en-US" dirty="0" smtClean="0"/>
              <a:t>Most </a:t>
            </a:r>
            <a:r>
              <a:rPr lang="en-US" dirty="0"/>
              <a:t>protein </a:t>
            </a:r>
            <a:r>
              <a:rPr lang="en-US" dirty="0" smtClean="0"/>
              <a:t>digestion </a:t>
            </a:r>
            <a:r>
              <a:rPr lang="en-US" dirty="0"/>
              <a:t>occurs in the upper small intestine, in the duodenum and jejunum, under the influence of proteolytic enzymes from pancreatic secretion. Immediately upon entering the small intestine from the stomach, the partial </a:t>
            </a:r>
            <a:r>
              <a:rPr lang="en-US" dirty="0" smtClean="0"/>
              <a:t>breakdown </a:t>
            </a:r>
            <a:r>
              <a:rPr lang="en-US" dirty="0"/>
              <a:t>products of the protein foods are attacked by the major proteolytic pancreatic enzymes trypsin, </a:t>
            </a:r>
            <a:r>
              <a:rPr lang="en-US" dirty="0" smtClean="0"/>
              <a:t>chymotrypsin</a:t>
            </a:r>
            <a:r>
              <a:rPr lang="en-US" dirty="0"/>
              <a:t>, </a:t>
            </a:r>
            <a:r>
              <a:rPr lang="en-US" dirty="0" err="1"/>
              <a:t>carboxypolypeptidase</a:t>
            </a:r>
            <a:r>
              <a:rPr lang="en-US" dirty="0"/>
              <a:t>, and elastase, as shown in Figure 66-2. Both trypsin and chymotrypsin split protein </a:t>
            </a:r>
            <a:r>
              <a:rPr lang="en-US" dirty="0" smtClean="0"/>
              <a:t>molecules </a:t>
            </a:r>
            <a:r>
              <a:rPr lang="en-US" dirty="0"/>
              <a:t>into small polypeptides; </a:t>
            </a:r>
            <a:r>
              <a:rPr lang="en-US" dirty="0" err="1"/>
              <a:t>carboxypolypeptidase</a:t>
            </a:r>
            <a:r>
              <a:rPr lang="en-US" dirty="0"/>
              <a:t> then cleaves individual amino acids from the carboxyl ends of the polypeptides. </a:t>
            </a:r>
            <a:r>
              <a:rPr lang="en-US" dirty="0" err="1"/>
              <a:t>Proelastase</a:t>
            </a:r>
            <a:r>
              <a:rPr lang="en-US" dirty="0"/>
              <a:t>, in turn, is converted into elastase, which then digests elastin fibers that partially hold meats together. Only a small percentage of the proteins are digested all the way to their constituent amino acids by the pancreatic juices. Most remain as dipeptides and tripeptides</a:t>
            </a:r>
            <a:r>
              <a:rPr lang="en-US" dirty="0" smtClean="0"/>
              <a:t>.</a:t>
            </a:r>
            <a:endParaRPr lang="ar-IQ" dirty="0" smtClean="0"/>
          </a:p>
          <a:p>
            <a:pPr algn="just"/>
            <a:endParaRPr lang="ar-IQ" dirty="0" smtClean="0"/>
          </a:p>
          <a:p>
            <a:pPr algn="just"/>
            <a:r>
              <a:rPr lang="en-US" sz="2000" b="1" dirty="0">
                <a:solidFill>
                  <a:srgbClr val="FF0000"/>
                </a:solidFill>
              </a:rPr>
              <a:t>Digestion of Peptides by Peptidases in the Enterocytes That Line the Small Intestinal Villi</a:t>
            </a:r>
            <a:r>
              <a:rPr lang="en-US" dirty="0"/>
              <a:t>. </a:t>
            </a:r>
            <a:endParaRPr lang="ar-IQ" dirty="0" smtClean="0"/>
          </a:p>
          <a:p>
            <a:pPr algn="just"/>
            <a:r>
              <a:rPr lang="en-US" dirty="0" smtClean="0"/>
              <a:t>The </a:t>
            </a:r>
            <a:r>
              <a:rPr lang="en-US" dirty="0"/>
              <a:t>last digestive stage of the proteins in the intestinal lumen is achieved by the enterocytes that line the villi of the small intestine</a:t>
            </a:r>
            <a:r>
              <a:rPr lang="en-US" dirty="0" smtClean="0"/>
              <a:t>,</a:t>
            </a:r>
            <a:r>
              <a:rPr lang="en-US" dirty="0"/>
              <a:t> mainly in the duodenum and jejunum. </a:t>
            </a:r>
          </a:p>
        </p:txBody>
      </p:sp>
    </p:spTree>
    <p:extLst>
      <p:ext uri="{BB962C8B-B14F-4D97-AF65-F5344CB8AC3E}">
        <p14:creationId xmlns:p14="http://schemas.microsoft.com/office/powerpoint/2010/main" val="242947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64" y="428210"/>
            <a:ext cx="11277600" cy="6309420"/>
          </a:xfrm>
          <a:prstGeom prst="rect">
            <a:avLst/>
          </a:prstGeom>
        </p:spPr>
        <p:txBody>
          <a:bodyPr wrap="square">
            <a:spAutoFit/>
          </a:bodyPr>
          <a:lstStyle/>
          <a:p>
            <a:pPr algn="just"/>
            <a:r>
              <a:rPr lang="en-US" dirty="0" smtClean="0"/>
              <a:t>These </a:t>
            </a:r>
            <a:r>
              <a:rPr lang="en-US" dirty="0"/>
              <a:t>cells have a brush border that consists of hundreds of microvilli </a:t>
            </a:r>
            <a:r>
              <a:rPr lang="en-US" dirty="0" smtClean="0"/>
              <a:t>projecting </a:t>
            </a:r>
            <a:r>
              <a:rPr lang="en-US" dirty="0"/>
              <a:t>from the surface of each cell. In the membrane of each of these microvilli are multiple peptidases that </a:t>
            </a:r>
            <a:r>
              <a:rPr lang="en-US" dirty="0" smtClean="0"/>
              <a:t>protrude </a:t>
            </a:r>
            <a:r>
              <a:rPr lang="en-US" dirty="0"/>
              <a:t>through the membranes to the exterior, where they come in contact with the intestinal fluids. Two types of peptidase enzymes are especially </a:t>
            </a:r>
            <a:r>
              <a:rPr lang="en-US" dirty="0" smtClean="0"/>
              <a:t>important</a:t>
            </a:r>
            <a:r>
              <a:rPr lang="en-US" dirty="0"/>
              <a:t>, </a:t>
            </a:r>
            <a:r>
              <a:rPr lang="en-US" dirty="0" err="1"/>
              <a:t>aminopolypeptidase</a:t>
            </a:r>
            <a:r>
              <a:rPr lang="en-US" dirty="0"/>
              <a:t> and several </a:t>
            </a:r>
            <a:r>
              <a:rPr lang="en-US" dirty="0" err="1"/>
              <a:t>dipeptidases</a:t>
            </a:r>
            <a:r>
              <a:rPr lang="en-US" dirty="0"/>
              <a:t>. They split the remaining larger polypeptides into tripeptides and dipeptides and a few into amino acids. The amino acids, dipeptides, and tripeptides are easily transported through the </a:t>
            </a:r>
            <a:r>
              <a:rPr lang="en-US" dirty="0" err="1"/>
              <a:t>microvillar</a:t>
            </a:r>
            <a:r>
              <a:rPr lang="en-US" dirty="0"/>
              <a:t> membrane to the interior of the enterocyte. Finally, inside the cytosol of the enterocyte are multiple other peptidases that are specific for the remaining types of linkages between amino acids. Within minutes, </a:t>
            </a:r>
            <a:r>
              <a:rPr lang="en-US" dirty="0" smtClean="0"/>
              <a:t>virtually </a:t>
            </a:r>
            <a:r>
              <a:rPr lang="en-US" dirty="0"/>
              <a:t>all the last dipeptides and tripeptides are digested to the final stage to form single amino acids, which then pass on through to the other side of the enterocyte and thence into the blood. More than 99 percent of the final protein digestive products that are absorbed are individual amino acids, with only rare absorption of peptides and very rare absorption of whole protein molecules. Even these few absorbed molecules of whole protein can sometimes cause serious allergic or immunologic </a:t>
            </a:r>
            <a:r>
              <a:rPr lang="en-US" dirty="0" smtClean="0"/>
              <a:t>disturbances.</a:t>
            </a:r>
          </a:p>
          <a:p>
            <a:pPr algn="just"/>
            <a:endParaRPr lang="en-US" dirty="0" smtClean="0"/>
          </a:p>
          <a:p>
            <a:pPr algn="just"/>
            <a:r>
              <a:rPr lang="en-US" sz="2400" b="1" dirty="0">
                <a:solidFill>
                  <a:srgbClr val="00B050"/>
                </a:solidFill>
              </a:rPr>
              <a:t>DIGESTION OF FATS </a:t>
            </a:r>
            <a:endParaRPr lang="en-US" sz="2400" b="1" dirty="0" smtClean="0">
              <a:solidFill>
                <a:srgbClr val="00B050"/>
              </a:solidFill>
            </a:endParaRPr>
          </a:p>
          <a:p>
            <a:pPr algn="just"/>
            <a:r>
              <a:rPr lang="en-US" sz="2000" b="1" dirty="0">
                <a:solidFill>
                  <a:srgbClr val="FF0000"/>
                </a:solidFill>
              </a:rPr>
              <a:t>Fats </a:t>
            </a:r>
            <a:r>
              <a:rPr lang="en-US" sz="2000" b="1" dirty="0">
                <a:solidFill>
                  <a:srgbClr val="FF0000"/>
                </a:solidFill>
              </a:rPr>
              <a:t>of the Diet</a:t>
            </a:r>
            <a:r>
              <a:rPr lang="en-US" dirty="0"/>
              <a:t>. </a:t>
            </a:r>
            <a:endParaRPr lang="en-US" dirty="0" smtClean="0"/>
          </a:p>
          <a:p>
            <a:pPr algn="just"/>
            <a:r>
              <a:rPr lang="en-US" dirty="0" smtClean="0"/>
              <a:t>By </a:t>
            </a:r>
            <a:r>
              <a:rPr lang="en-US" dirty="0"/>
              <a:t>far the most abundant fats of the diet are the neutral fats, also known as triglycerides, each molecule of which is composed of a glycerol nucleus and three fatty acid side chains, as shown in Figure 66-3. Neutral fat is a major constituent in food of animal origin but much less so in food of plant origin. Small quantities of phospholipids, cholesterol, and cholesterol esters are also present in the usual diet. The phospholipids and cholesterol esters contain fatty acid and therefore can be considered fats. Cholesterol is a sterol compound that contains no fatty acid, but it does exhibit some of the physical and chemical characteristics of fats; in addition, it is derived from fats and is </a:t>
            </a:r>
            <a:r>
              <a:rPr lang="en-US" dirty="0" smtClean="0"/>
              <a:t>metabolized </a:t>
            </a:r>
            <a:r>
              <a:rPr lang="en-US" dirty="0"/>
              <a:t>similarly to fats. Therefore, cholesterol is considered, from a dietary point of view, to be a fat.</a:t>
            </a:r>
          </a:p>
        </p:txBody>
      </p:sp>
    </p:spTree>
    <p:extLst>
      <p:ext uri="{BB962C8B-B14F-4D97-AF65-F5344CB8AC3E}">
        <p14:creationId xmlns:p14="http://schemas.microsoft.com/office/powerpoint/2010/main" val="1396235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909456"/>
            <a:ext cx="12275127" cy="4001095"/>
          </a:xfrm>
          <a:prstGeom prst="rect">
            <a:avLst/>
          </a:prstGeom>
        </p:spPr>
        <p:txBody>
          <a:bodyPr wrap="square">
            <a:spAutoFit/>
          </a:bodyPr>
          <a:lstStyle/>
          <a:p>
            <a:r>
              <a:rPr lang="en-US" sz="2000" b="1" dirty="0">
                <a:solidFill>
                  <a:srgbClr val="0070C0"/>
                </a:solidFill>
              </a:rPr>
              <a:t>Digestion of Fats Occurs Mainly in the Small Intestine.</a:t>
            </a:r>
            <a:r>
              <a:rPr lang="en-US" dirty="0"/>
              <a:t> </a:t>
            </a:r>
            <a:endParaRPr lang="en-US" dirty="0" smtClean="0"/>
          </a:p>
          <a:p>
            <a:r>
              <a:rPr lang="en-US" dirty="0" smtClean="0"/>
              <a:t>A </a:t>
            </a:r>
            <a:r>
              <a:rPr lang="en-US" dirty="0"/>
              <a:t>small amount of triglycerides is digested in the stomach by lingual lipase secreted by lingual glands in the mouth and swallowed with the saliva. This amount of digestion is less than 10 percent and is generally </a:t>
            </a:r>
            <a:r>
              <a:rPr lang="en-US" dirty="0" err="1"/>
              <a:t>unimportant</a:t>
            </a:r>
            <a:r>
              <a:rPr lang="en-US" dirty="0"/>
              <a:t>. Instead, essentially all fat digestion occurs in the small intestine as follows</a:t>
            </a:r>
            <a:r>
              <a:rPr lang="en-US" dirty="0" smtClean="0"/>
              <a:t>.</a:t>
            </a:r>
          </a:p>
          <a:p>
            <a:r>
              <a:rPr lang="en-US" b="1" dirty="0">
                <a:solidFill>
                  <a:srgbClr val="00B050"/>
                </a:solidFill>
              </a:rPr>
              <a:t>The First Step in Fat Digestion Is Emulsification by Bile Acids and Lecithin</a:t>
            </a:r>
            <a:r>
              <a:rPr lang="en-US" sz="1600" dirty="0"/>
              <a:t>. </a:t>
            </a:r>
            <a:endParaRPr lang="en-US" sz="1600" dirty="0" smtClean="0"/>
          </a:p>
          <a:p>
            <a:r>
              <a:rPr lang="en-US" dirty="0" smtClean="0"/>
              <a:t>The </a:t>
            </a:r>
            <a:r>
              <a:rPr lang="en-US" dirty="0"/>
              <a:t>first step in fat digestion is to physically break the fat globules into small sizes so that the water-soluble digestive enzymes can act on the globule surfaces. This process is called emulsification of the fat, and it begins by agitation in the stomach to mix the fat with the products of stomach digestion. Most of the emulsification then occurs in the </a:t>
            </a:r>
            <a:r>
              <a:rPr lang="en-US" dirty="0" smtClean="0"/>
              <a:t>duodenum </a:t>
            </a:r>
            <a:r>
              <a:rPr lang="en-US" dirty="0"/>
              <a:t>under the influence of bile, the secretion from the liver that does not contain any digestive enzymes. However, bile does contain a large quantity of bile salts, as well as the phospholipid lecithin. Both of these substances, but especially the lecithin, are extremely important for emulsification of the fat. The polar parts (i.e., the points where ionization occurs in water) of the bile salts and lecithin molecules are highly soluble in water, whereas most of the remaining portions of their molecules are highly soluble in fat. Therefore, the fat-soluble portions of these liver secretions dissolve in the surface layer of the fat globules, with the polar portions projecting. The polar projections, in turn, are soluble in the surrounding watery fluids, which greatly decreases the interfacial tension of the fat and makes it soluble as well.</a:t>
            </a:r>
            <a:endParaRPr lang="en-US" dirty="0"/>
          </a:p>
        </p:txBody>
      </p:sp>
      <p:pic>
        <p:nvPicPr>
          <p:cNvPr id="5" name="Picture 4"/>
          <p:cNvPicPr>
            <a:picLocks noChangeAspect="1"/>
          </p:cNvPicPr>
          <p:nvPr/>
        </p:nvPicPr>
        <p:blipFill>
          <a:blip r:embed="rId2"/>
          <a:stretch>
            <a:fillRect/>
          </a:stretch>
        </p:blipFill>
        <p:spPr>
          <a:xfrm>
            <a:off x="4063999" y="2"/>
            <a:ext cx="3352801" cy="2909454"/>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5103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238</TotalTime>
  <Words>7099</Words>
  <Application>Microsoft Office PowerPoint</Application>
  <PresentationFormat>Widescreen</PresentationFormat>
  <Paragraphs>138</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Tw Cen MT</vt:lpstr>
      <vt:lpstr>Droplet</vt:lpstr>
      <vt:lpstr>Digestion and Absorption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 and Absorption</dc:title>
  <dc:creator>Windows User</dc:creator>
  <cp:lastModifiedBy>Windows User</cp:lastModifiedBy>
  <cp:revision>18</cp:revision>
  <dcterms:created xsi:type="dcterms:W3CDTF">2022-09-24T20:55:01Z</dcterms:created>
  <dcterms:modified xsi:type="dcterms:W3CDTF">2022-10-01T14:28:07Z</dcterms:modified>
</cp:coreProperties>
</file>