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4/18/2022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3593645" y="3626194"/>
            <a:ext cx="7329898"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Richardson Number </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634" y="153463"/>
            <a:ext cx="11325497" cy="2000548"/>
          </a:xfrm>
          <a:prstGeom prst="rect">
            <a:avLst/>
          </a:prstGeom>
        </p:spPr>
        <p:txBody>
          <a:bodyPr wrap="square">
            <a:spAutoFit/>
          </a:bodyPr>
          <a:lstStyle/>
          <a:p>
            <a:pPr marL="342900" indent="-342900">
              <a:buFont typeface="Wingdings" panose="05000000000000000000" pitchFamily="2" charset="2"/>
              <a:buChar char="Ø"/>
            </a:pPr>
            <a:r>
              <a:rPr lang="en-US" sz="2400" b="1" u="sng" dirty="0" smtClean="0">
                <a:latin typeface="Times New Roman" panose="02020603050405020304" pitchFamily="18" charset="0"/>
                <a:cs typeface="Times New Roman" panose="02020603050405020304" pitchFamily="18" charset="0"/>
              </a:rPr>
              <a:t>Flux </a:t>
            </a:r>
            <a:r>
              <a:rPr lang="en-US" sz="2400" b="1" u="sng" dirty="0">
                <a:latin typeface="Times New Roman" panose="02020603050405020304" pitchFamily="18" charset="0"/>
                <a:cs typeface="Times New Roman" panose="02020603050405020304" pitchFamily="18" charset="0"/>
              </a:rPr>
              <a:t>Richardson Number </a:t>
            </a:r>
            <a:endParaRPr lang="en-US" sz="2400" b="1" u="sng"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a statically stable environment, turbulent </a:t>
            </a:r>
            <a:r>
              <a:rPr lang="en-US" sz="2000" dirty="0" smtClean="0">
                <a:latin typeface="Times New Roman" panose="02020603050405020304" pitchFamily="18" charset="0"/>
                <a:cs typeface="Times New Roman" panose="02020603050405020304" pitchFamily="18" charset="0"/>
              </a:rPr>
              <a:t>vertical </a:t>
            </a:r>
            <a:r>
              <a:rPr lang="en-US" sz="2000" dirty="0">
                <a:latin typeface="Times New Roman" panose="02020603050405020304" pitchFamily="18" charset="0"/>
                <a:cs typeface="Times New Roman" panose="02020603050405020304" pitchFamily="18" charset="0"/>
              </a:rPr>
              <a:t>motions are acting against the restoring force of gravity. Thus, buoyancy tends to suppress turbulence, while wind shears tend to generate turbulence mechanically. The buoyant production term </a:t>
            </a:r>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the TKE budget equation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negative in this situation, while the mechanical production term is positive. the ratio of The buoyant production term to the mechanical production term . This ratio, called the </a:t>
            </a:r>
            <a:r>
              <a:rPr lang="en-US" sz="2000" dirty="0" smtClean="0">
                <a:latin typeface="Times New Roman" panose="02020603050405020304" pitchFamily="18" charset="0"/>
                <a:cs typeface="Times New Roman" panose="02020603050405020304" pitchFamily="18" charset="0"/>
              </a:rPr>
              <a:t>flux Richardson </a:t>
            </a:r>
            <a:r>
              <a:rPr lang="en-US" sz="2000" dirty="0">
                <a:latin typeface="Times New Roman" panose="02020603050405020304" pitchFamily="18" charset="0"/>
                <a:cs typeface="Times New Roman" panose="02020603050405020304" pitchFamily="18" charset="0"/>
              </a:rPr>
              <a:t>number, </a:t>
            </a:r>
            <a:r>
              <a:rPr lang="en-US" sz="2000" dirty="0" err="1" smtClean="0">
                <a:latin typeface="Times New Roman" panose="02020603050405020304" pitchFamily="18" charset="0"/>
                <a:cs typeface="Times New Roman" panose="02020603050405020304" pitchFamily="18" charset="0"/>
              </a:rPr>
              <a:t>Rf</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given by</a:t>
            </a:r>
          </a:p>
        </p:txBody>
      </p:sp>
      <p:pic>
        <p:nvPicPr>
          <p:cNvPr id="5" name="Picture 4"/>
          <p:cNvPicPr>
            <a:picLocks noChangeAspect="1"/>
          </p:cNvPicPr>
          <p:nvPr/>
        </p:nvPicPr>
        <p:blipFill rotWithShape="1">
          <a:blip r:embed="rId2"/>
          <a:srcRect l="38588" t="39912" r="29988" b="31339"/>
          <a:stretch/>
        </p:blipFill>
        <p:spPr>
          <a:xfrm>
            <a:off x="3553096" y="2182059"/>
            <a:ext cx="4088675" cy="1358536"/>
          </a:xfrm>
          <a:prstGeom prst="rect">
            <a:avLst/>
          </a:prstGeom>
        </p:spPr>
      </p:pic>
      <p:sp>
        <p:nvSpPr>
          <p:cNvPr id="6" name="Rectangle 5"/>
          <p:cNvSpPr/>
          <p:nvPr/>
        </p:nvSpPr>
        <p:spPr>
          <a:xfrm>
            <a:off x="509529" y="3568643"/>
            <a:ext cx="5588648"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The Richardson number is dimensionless</a:t>
            </a:r>
            <a:r>
              <a:rPr lang="en-US" dirty="0" smtClean="0"/>
              <a:t>.</a:t>
            </a:r>
            <a:endParaRPr lang="en-US" dirty="0"/>
          </a:p>
        </p:txBody>
      </p:sp>
      <p:sp>
        <p:nvSpPr>
          <p:cNvPr id="7" name="Rectangle 6"/>
          <p:cNvSpPr/>
          <p:nvPr/>
        </p:nvSpPr>
        <p:spPr>
          <a:xfrm>
            <a:off x="339634" y="3928430"/>
            <a:ext cx="11430000"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For statically unstable flows, </a:t>
            </a:r>
            <a:r>
              <a:rPr lang="en-US" dirty="0" err="1" smtClean="0">
                <a:latin typeface="Times New Roman" panose="02020603050405020304" pitchFamily="18" charset="0"/>
                <a:cs typeface="Times New Roman" panose="02020603050405020304" pitchFamily="18" charset="0"/>
              </a:rPr>
              <a:t>Rf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usually negative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neutral flows, it is zero. For statically stable flows, </a:t>
            </a:r>
            <a:r>
              <a:rPr lang="en-US" dirty="0" err="1" smtClean="0">
                <a:latin typeface="Times New Roman" panose="02020603050405020304" pitchFamily="18" charset="0"/>
                <a:cs typeface="Times New Roman" panose="02020603050405020304" pitchFamily="18" charset="0"/>
              </a:rPr>
              <a:t>R</a:t>
            </a:r>
            <a:r>
              <a:rPr lang="en-US" sz="1400" dirty="0" err="1"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positive. Richardson proposed that </a:t>
            </a:r>
            <a:r>
              <a:rPr lang="en-US" dirty="0" err="1" smtClean="0">
                <a:latin typeface="Times New Roman" panose="02020603050405020304" pitchFamily="18" charset="0"/>
                <a:cs typeface="Times New Roman" panose="02020603050405020304" pitchFamily="18" charset="0"/>
              </a:rPr>
              <a:t>R</a:t>
            </a:r>
            <a:r>
              <a:rPr lang="en-US" sz="1400" dirty="0" err="1"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is a critical value, because the mechanical production rate balances the buoyant consumption of TKE</a:t>
            </a:r>
            <a:r>
              <a:rPr lang="en-US" dirty="0"/>
              <a:t>. </a:t>
            </a:r>
          </a:p>
        </p:txBody>
      </p:sp>
      <p:sp>
        <p:nvSpPr>
          <p:cNvPr id="8" name="Rectangle 7"/>
          <p:cNvSpPr/>
          <p:nvPr/>
        </p:nvSpPr>
        <p:spPr>
          <a:xfrm>
            <a:off x="2355669" y="4955227"/>
            <a:ext cx="8577943"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flow is </a:t>
            </a:r>
            <a:r>
              <a:rPr lang="en-US" dirty="0">
                <a:latin typeface="Times New Roman" panose="02020603050405020304" pitchFamily="18" charset="0"/>
                <a:cs typeface="Times New Roman" panose="02020603050405020304" pitchFamily="18" charset="0"/>
              </a:rPr>
              <a:t>turbulent (dynamically unstable) </a:t>
            </a:r>
            <a:r>
              <a:rPr lang="en-US" dirty="0" smtClean="0">
                <a:latin typeface="Times New Roman" panose="02020603050405020304" pitchFamily="18" charset="0"/>
                <a:cs typeface="Times New Roman" panose="02020603050405020304" pitchFamily="18" charset="0"/>
              </a:rPr>
              <a:t>     when </a:t>
            </a:r>
            <a:r>
              <a:rPr lang="en-US" dirty="0" err="1">
                <a:latin typeface="Times New Roman" panose="02020603050405020304" pitchFamily="18" charset="0"/>
                <a:cs typeface="Times New Roman" panose="02020603050405020304" pitchFamily="18" charset="0"/>
              </a:rPr>
              <a:t>R</a:t>
            </a:r>
            <a:r>
              <a:rPr lang="en-US" sz="14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&lt; +1</a:t>
            </a:r>
          </a:p>
          <a:p>
            <a:r>
              <a:rPr lang="en-US" dirty="0" smtClean="0">
                <a:latin typeface="Times New Roman" panose="02020603050405020304" pitchFamily="18" charset="0"/>
                <a:cs typeface="Times New Roman" panose="02020603050405020304" pitchFamily="18" charset="0"/>
              </a:rPr>
              <a:t>flow </a:t>
            </a:r>
            <a:r>
              <a:rPr lang="en-US" dirty="0" smtClean="0">
                <a:latin typeface="Times New Roman" panose="02020603050405020304" pitchFamily="18" charset="0"/>
                <a:cs typeface="Times New Roman" panose="02020603050405020304" pitchFamily="18" charset="0"/>
              </a:rPr>
              <a:t>become </a:t>
            </a:r>
            <a:r>
              <a:rPr lang="en-US" dirty="0">
                <a:latin typeface="Times New Roman" panose="02020603050405020304" pitchFamily="18" charset="0"/>
                <a:cs typeface="Times New Roman" panose="02020603050405020304" pitchFamily="18" charset="0"/>
              </a:rPr>
              <a:t>laminar (dynamically stable) </a:t>
            </a:r>
            <a:r>
              <a:rPr lang="en-US" dirty="0" smtClean="0">
                <a:latin typeface="Times New Roman" panose="02020603050405020304" pitchFamily="18" charset="0"/>
                <a:cs typeface="Times New Roman" panose="02020603050405020304" pitchFamily="18" charset="0"/>
              </a:rPr>
              <a:t>   when </a:t>
            </a:r>
            <a:r>
              <a:rPr lang="en-US" dirty="0" err="1">
                <a:latin typeface="Times New Roman" panose="02020603050405020304" pitchFamily="18" charset="0"/>
                <a:cs typeface="Times New Roman" panose="02020603050405020304" pitchFamily="18" charset="0"/>
              </a:rPr>
              <a:t>R</a:t>
            </a:r>
            <a:r>
              <a:rPr lang="en-US" sz="1400" dirty="0" err="1">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&gt; +1 </a:t>
            </a:r>
          </a:p>
        </p:txBody>
      </p:sp>
      <p:sp>
        <p:nvSpPr>
          <p:cNvPr id="2" name="Rectangle 1"/>
          <p:cNvSpPr/>
          <p:nvPr/>
        </p:nvSpPr>
        <p:spPr>
          <a:xfrm>
            <a:off x="104581" y="5601558"/>
            <a:ext cx="785070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statically unstable flow is, by definition, always dynamically unstable</a:t>
            </a:r>
            <a:r>
              <a:rPr lang="en-US" dirty="0"/>
              <a:t>.</a:t>
            </a:r>
          </a:p>
        </p:txBody>
      </p:sp>
    </p:spTree>
    <p:extLst>
      <p:ext uri="{BB962C8B-B14F-4D97-AF65-F5344CB8AC3E}">
        <p14:creationId xmlns:p14="http://schemas.microsoft.com/office/powerpoint/2010/main" val="424311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456" y="119142"/>
            <a:ext cx="4569713" cy="461665"/>
          </a:xfrm>
          <a:prstGeom prst="rect">
            <a:avLst/>
          </a:prstGeom>
        </p:spPr>
        <p:txBody>
          <a:bodyPr wrap="none">
            <a:spAutoFit/>
          </a:bodyPr>
          <a:lstStyle/>
          <a:p>
            <a:pPr marL="342900" indent="-342900">
              <a:buFont typeface="Wingdings" panose="05000000000000000000" pitchFamily="2" charset="2"/>
              <a:buChar char="Ø"/>
            </a:pPr>
            <a:r>
              <a:rPr lang="en-US" sz="2400" b="1" i="1" u="sng" dirty="0">
                <a:latin typeface="Times New Roman" panose="02020603050405020304" pitchFamily="18" charset="0"/>
                <a:cs typeface="Times New Roman" panose="02020603050405020304" pitchFamily="18" charset="0"/>
              </a:rPr>
              <a:t>Gradient Richardson Number </a:t>
            </a:r>
          </a:p>
        </p:txBody>
      </p:sp>
      <p:sp>
        <p:nvSpPr>
          <p:cNvPr id="5" name="Rectangle 4"/>
          <p:cNvSpPr/>
          <p:nvPr/>
        </p:nvSpPr>
        <p:spPr>
          <a:xfrm>
            <a:off x="341001" y="3712645"/>
            <a:ext cx="11166568"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Laminar flow becomes turbulent when    Ri &lt; </a:t>
            </a:r>
            <a:r>
              <a:rPr lang="en-US" dirty="0" err="1" smtClean="0">
                <a:latin typeface="Times New Roman" panose="02020603050405020304" pitchFamily="18" charset="0"/>
                <a:cs typeface="Times New Roman" panose="02020603050405020304" pitchFamily="18" charset="0"/>
              </a:rPr>
              <a:t>Rc</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Turbulent flow becomes laminar when    Ri &gt; RT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486421" y="4488236"/>
            <a:ext cx="949944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correct values of </a:t>
            </a:r>
            <a:r>
              <a:rPr lang="en-US" dirty="0" err="1">
                <a:latin typeface="Times New Roman" panose="02020603050405020304" pitchFamily="18" charset="0"/>
                <a:cs typeface="Times New Roman" panose="02020603050405020304" pitchFamily="18" charset="0"/>
              </a:rPr>
              <a:t>Rc</a:t>
            </a:r>
            <a:r>
              <a:rPr lang="en-US" dirty="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RT </a:t>
            </a:r>
            <a:r>
              <a:rPr lang="en-US" dirty="0">
                <a:latin typeface="Times New Roman" panose="02020603050405020304" pitchFamily="18" charset="0"/>
                <a:cs typeface="Times New Roman" panose="02020603050405020304" pitchFamily="18" charset="0"/>
              </a:rPr>
              <a:t>it appears that </a:t>
            </a:r>
            <a:r>
              <a:rPr lang="en-US" dirty="0" err="1">
                <a:latin typeface="Times New Roman" panose="02020603050405020304" pitchFamily="18" charset="0"/>
                <a:cs typeface="Times New Roman" panose="02020603050405020304" pitchFamily="18" charset="0"/>
              </a:rPr>
              <a:t>Rc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=0.21 </a:t>
            </a:r>
            <a:r>
              <a:rPr lang="en-US" dirty="0">
                <a:latin typeface="Times New Roman" panose="02020603050405020304" pitchFamily="18" charset="0"/>
                <a:cs typeface="Times New Roman" panose="02020603050405020304" pitchFamily="18" charset="0"/>
              </a:rPr>
              <a:t>to 0.25 and RT = 1.0 </a:t>
            </a:r>
          </a:p>
        </p:txBody>
      </p:sp>
      <p:sp>
        <p:nvSpPr>
          <p:cNvPr id="7" name="Rectangle 6"/>
          <p:cNvSpPr/>
          <p:nvPr/>
        </p:nvSpPr>
        <p:spPr>
          <a:xfrm>
            <a:off x="4093452" y="4973292"/>
            <a:ext cx="3073277" cy="369332"/>
          </a:xfrm>
          <a:prstGeom prst="rect">
            <a:avLst/>
          </a:prstGeom>
        </p:spPr>
        <p:txBody>
          <a:bodyPr wrap="none">
            <a:spAutoFit/>
          </a:bodyPr>
          <a:lstStyle/>
          <a:p>
            <a:r>
              <a:rPr lang="en-US" dirty="0"/>
              <a:t> </a:t>
            </a:r>
            <a:r>
              <a:rPr lang="en-US" dirty="0">
                <a:latin typeface="Times New Roman" panose="02020603050405020304" pitchFamily="18" charset="0"/>
                <a:cs typeface="Times New Roman" panose="02020603050405020304" pitchFamily="18" charset="0"/>
              </a:rPr>
              <a:t>KH wave </a:t>
            </a:r>
            <a:r>
              <a:rPr lang="en-US" dirty="0" smtClean="0">
                <a:latin typeface="Times New Roman" panose="02020603050405020304" pitchFamily="18" charset="0"/>
                <a:cs typeface="Times New Roman" panose="02020603050405020304" pitchFamily="18" charset="0"/>
              </a:rPr>
              <a:t>formation </a:t>
            </a:r>
            <a:r>
              <a:rPr lang="en-US" dirty="0">
                <a:latin typeface="Times New Roman" panose="02020603050405020304" pitchFamily="18" charset="0"/>
                <a:cs typeface="Times New Roman" panose="02020603050405020304" pitchFamily="18" charset="0"/>
              </a:rPr>
              <a:t>is Ri &lt; </a:t>
            </a:r>
            <a:r>
              <a:rPr lang="en-US" dirty="0" err="1" smtClean="0">
                <a:latin typeface="Times New Roman" panose="02020603050405020304" pitchFamily="18" charset="0"/>
                <a:cs typeface="Times New Roman" panose="02020603050405020304" pitchFamily="18" charset="0"/>
              </a:rPr>
              <a:t>Rc</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1165856" y="5458348"/>
            <a:ext cx="9820005"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wave begins to "roll up" or "break". This "breaking" wave is called </a:t>
            </a:r>
            <a:r>
              <a:rPr lang="en-US"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Kelvin-Helmholtz </a:t>
            </a:r>
            <a:r>
              <a:rPr lang="en-US" b="1" u="sng" dirty="0">
                <a:latin typeface="Times New Roman" panose="02020603050405020304" pitchFamily="18" charset="0"/>
                <a:cs typeface="Times New Roman" panose="02020603050405020304" pitchFamily="18" charset="0"/>
              </a:rPr>
              <a:t>(KH) wave </a:t>
            </a:r>
            <a:r>
              <a:rPr lang="en-US" dirty="0"/>
              <a:t>,</a:t>
            </a:r>
          </a:p>
        </p:txBody>
      </p:sp>
      <p:pic>
        <p:nvPicPr>
          <p:cNvPr id="9" name="Picture 8"/>
          <p:cNvPicPr>
            <a:picLocks noChangeAspect="1"/>
          </p:cNvPicPr>
          <p:nvPr/>
        </p:nvPicPr>
        <p:blipFill rotWithShape="1">
          <a:blip r:embed="rId2"/>
          <a:srcRect l="25637" t="33840" r="35409" b="24911"/>
          <a:stretch/>
        </p:blipFill>
        <p:spPr>
          <a:xfrm>
            <a:off x="3312521" y="620204"/>
            <a:ext cx="5068389" cy="1505356"/>
          </a:xfrm>
          <a:prstGeom prst="rect">
            <a:avLst/>
          </a:prstGeom>
        </p:spPr>
      </p:pic>
      <p:sp>
        <p:nvSpPr>
          <p:cNvPr id="13" name="Rectangle 12"/>
          <p:cNvSpPr/>
          <p:nvPr/>
        </p:nvSpPr>
        <p:spPr>
          <a:xfrm>
            <a:off x="263432" y="2696982"/>
            <a:ext cx="11512731"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Theoretical and laboratory research suggest that laminar flow becomes unstable </a:t>
            </a:r>
            <a:r>
              <a:rPr lang="en-US" b="1" dirty="0" smtClean="0">
                <a:latin typeface="Times New Roman" panose="02020603050405020304" pitchFamily="18" charset="0"/>
                <a:cs typeface="Times New Roman" panose="02020603050405020304" pitchFamily="18" charset="0"/>
              </a:rPr>
              <a:t>to KH-wave </a:t>
            </a:r>
            <a:r>
              <a:rPr lang="en-US" b="1" dirty="0">
                <a:latin typeface="Times New Roman" panose="02020603050405020304" pitchFamily="18" charset="0"/>
                <a:cs typeface="Times New Roman" panose="02020603050405020304" pitchFamily="18" charset="0"/>
              </a:rPr>
              <a:t>formation and the </a:t>
            </a:r>
            <a:r>
              <a:rPr lang="en-US" b="1" dirty="0" smtClean="0">
                <a:latin typeface="Times New Roman" panose="02020603050405020304" pitchFamily="18" charset="0"/>
                <a:cs typeface="Times New Roman" panose="02020603050405020304" pitchFamily="18" charset="0"/>
              </a:rPr>
              <a:t>onset </a:t>
            </a:r>
            <a:r>
              <a:rPr lang="en-US" b="1" dirty="0">
                <a:latin typeface="Times New Roman" panose="02020603050405020304" pitchFamily="18" charset="0"/>
                <a:cs typeface="Times New Roman" panose="02020603050405020304" pitchFamily="18" charset="0"/>
              </a:rPr>
              <a:t>of turbulence when </a:t>
            </a:r>
            <a:r>
              <a:rPr lang="en-US" b="1" dirty="0" smtClean="0">
                <a:latin typeface="Times New Roman" panose="02020603050405020304" pitchFamily="18" charset="0"/>
                <a:cs typeface="Times New Roman" panose="02020603050405020304" pitchFamily="18" charset="0"/>
              </a:rPr>
              <a:t>(Ri) </a:t>
            </a:r>
            <a:r>
              <a:rPr lang="en-US" b="1" dirty="0">
                <a:latin typeface="Times New Roman" panose="02020603050405020304" pitchFamily="18" charset="0"/>
                <a:cs typeface="Times New Roman" panose="02020603050405020304" pitchFamily="18" charset="0"/>
              </a:rPr>
              <a:t>is smaller than the critical </a:t>
            </a:r>
            <a:r>
              <a:rPr lang="en-US" b="1" dirty="0" smtClean="0">
                <a:latin typeface="Times New Roman" panose="02020603050405020304" pitchFamily="18" charset="0"/>
                <a:cs typeface="Times New Roman" panose="02020603050405020304" pitchFamily="18" charset="0"/>
              </a:rPr>
              <a:t>Richardson number  (</a:t>
            </a:r>
            <a:r>
              <a:rPr lang="en-US" b="1" dirty="0" err="1" smtClean="0">
                <a:latin typeface="Times New Roman" panose="02020603050405020304" pitchFamily="18" charset="0"/>
                <a:cs typeface="Times New Roman" panose="02020603050405020304" pitchFamily="18" charset="0"/>
              </a:rPr>
              <a:t>Rc</a:t>
            </a:r>
            <a:r>
              <a:rPr lang="en-US" b="1"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Another value, (RT) </a:t>
            </a:r>
            <a:r>
              <a:rPr lang="en-US" b="1" dirty="0">
                <a:latin typeface="Times New Roman" panose="02020603050405020304" pitchFamily="18" charset="0"/>
                <a:cs typeface="Times New Roman" panose="02020603050405020304" pitchFamily="18" charset="0"/>
              </a:rPr>
              <a:t>indicates the termination of turbulence. </a:t>
            </a:r>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dynamic stability criteria can be stated as follows: </a:t>
            </a:r>
          </a:p>
        </p:txBody>
      </p:sp>
      <p:sp>
        <p:nvSpPr>
          <p:cNvPr id="2" name="Rectangle 1"/>
          <p:cNvSpPr/>
          <p:nvPr/>
        </p:nvSpPr>
        <p:spPr>
          <a:xfrm>
            <a:off x="263432" y="2050651"/>
            <a:ext cx="11321707" cy="646331"/>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When investigators refer to a "Richardson number" without specifying which one. they usually mean the gradient Richardson number. </a:t>
            </a:r>
          </a:p>
        </p:txBody>
      </p:sp>
    </p:spTree>
    <p:extLst>
      <p:ext uri="{BB962C8B-B14F-4D97-AF65-F5344CB8AC3E}">
        <p14:creationId xmlns:p14="http://schemas.microsoft.com/office/powerpoint/2010/main" val="21851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2186" y="266002"/>
            <a:ext cx="4798454" cy="461665"/>
          </a:xfrm>
          <a:prstGeom prst="rect">
            <a:avLst/>
          </a:prstGeom>
        </p:spPr>
        <p:txBody>
          <a:bodyPr wrap="square">
            <a:spAutoFit/>
          </a:bodyPr>
          <a:lstStyle/>
          <a:p>
            <a:pPr marL="342900" indent="-342900">
              <a:buFont typeface="Wingdings" panose="05000000000000000000" pitchFamily="2" charset="2"/>
              <a:buChar char="Ø"/>
            </a:pPr>
            <a:r>
              <a:rPr lang="en-US" sz="2400" b="1" u="sng" dirty="0" smtClean="0">
                <a:latin typeface="Times New Roman" panose="02020603050405020304" pitchFamily="18" charset="0"/>
                <a:cs typeface="Times New Roman" panose="02020603050405020304" pitchFamily="18" charset="0"/>
              </a:rPr>
              <a:t>Bulk Richardson </a:t>
            </a:r>
            <a:r>
              <a:rPr lang="en-US" sz="2400" b="1" u="sng" dirty="0">
                <a:latin typeface="Times New Roman" panose="02020603050405020304" pitchFamily="18" charset="0"/>
                <a:cs typeface="Times New Roman" panose="02020603050405020304" pitchFamily="18" charset="0"/>
              </a:rPr>
              <a:t>number, R</a:t>
            </a:r>
            <a:r>
              <a:rPr lang="en-US" b="1" u="sng" dirty="0">
                <a:latin typeface="Times New Roman" panose="02020603050405020304" pitchFamily="18" charset="0"/>
                <a:cs typeface="Times New Roman" panose="02020603050405020304" pitchFamily="18" charset="0"/>
              </a:rPr>
              <a:t>B</a:t>
            </a:r>
          </a:p>
        </p:txBody>
      </p:sp>
      <p:pic>
        <p:nvPicPr>
          <p:cNvPr id="12" name="Picture 11"/>
          <p:cNvPicPr>
            <a:picLocks noChangeAspect="1"/>
          </p:cNvPicPr>
          <p:nvPr/>
        </p:nvPicPr>
        <p:blipFill rotWithShape="1">
          <a:blip r:embed="rId2"/>
          <a:srcRect l="32966" t="22768" r="36111" b="58661"/>
          <a:stretch/>
        </p:blipFill>
        <p:spPr>
          <a:xfrm>
            <a:off x="3955853" y="2011680"/>
            <a:ext cx="4023360" cy="1358537"/>
          </a:xfrm>
          <a:prstGeom prst="rect">
            <a:avLst/>
          </a:prstGeom>
        </p:spPr>
      </p:pic>
      <p:pic>
        <p:nvPicPr>
          <p:cNvPr id="13" name="Picture 12"/>
          <p:cNvPicPr>
            <a:picLocks noChangeAspect="1"/>
          </p:cNvPicPr>
          <p:nvPr/>
        </p:nvPicPr>
        <p:blipFill rotWithShape="1">
          <a:blip r:embed="rId3"/>
          <a:srcRect l="1039" t="57911" r="3182" b="32410"/>
          <a:stretch/>
        </p:blipFill>
        <p:spPr>
          <a:xfrm>
            <a:off x="209005" y="4376057"/>
            <a:ext cx="11848012" cy="535578"/>
          </a:xfrm>
          <a:prstGeom prst="rect">
            <a:avLst/>
          </a:prstGeom>
        </p:spPr>
      </p:pic>
      <p:sp>
        <p:nvSpPr>
          <p:cNvPr id="2" name="Rectangle 1"/>
          <p:cNvSpPr/>
          <p:nvPr/>
        </p:nvSpPr>
        <p:spPr>
          <a:xfrm>
            <a:off x="322186" y="908008"/>
            <a:ext cx="11591140"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theoretical work yielding Re == 0.25 is based on local measurements of the wind </a:t>
            </a:r>
            <a:r>
              <a:rPr lang="en-US" dirty="0" smtClean="0">
                <a:latin typeface="Times New Roman" panose="02020603050405020304" pitchFamily="18" charset="0"/>
                <a:cs typeface="Times New Roman" panose="02020603050405020304" pitchFamily="18" charset="0"/>
              </a:rPr>
              <a:t> shear </a:t>
            </a:r>
            <a:r>
              <a:rPr lang="en-US" dirty="0">
                <a:latin typeface="Times New Roman" panose="02020603050405020304" pitchFamily="18" charset="0"/>
                <a:cs typeface="Times New Roman" panose="02020603050405020304" pitchFamily="18" charset="0"/>
              </a:rPr>
              <a:t>and temperature gradient. Meteorologists rarely know the actual local gradients, but </a:t>
            </a:r>
            <a:r>
              <a:rPr lang="en-US" dirty="0" smtClean="0">
                <a:latin typeface="Times New Roman" panose="02020603050405020304" pitchFamily="18" charset="0"/>
                <a:cs typeface="Times New Roman" panose="02020603050405020304" pitchFamily="18" charset="0"/>
              </a:rPr>
              <a:t> can </a:t>
            </a:r>
            <a:r>
              <a:rPr lang="en-US" dirty="0">
                <a:latin typeface="Times New Roman" panose="02020603050405020304" pitchFamily="18" charset="0"/>
                <a:cs typeface="Times New Roman" panose="02020603050405020304" pitchFamily="18" charset="0"/>
              </a:rPr>
              <a:t>approximate the gradients using observations made at a series of discrete height </a:t>
            </a:r>
            <a:r>
              <a:rPr lang="en-US" dirty="0" smtClean="0">
                <a:latin typeface="Times New Roman" panose="02020603050405020304" pitchFamily="18" charset="0"/>
                <a:cs typeface="Times New Roman" panose="02020603050405020304" pitchFamily="18" charset="0"/>
              </a:rPr>
              <a:t>intervals</a:t>
            </a:r>
            <a:r>
              <a:rPr lang="en-US" dirty="0">
                <a:latin typeface="Times New Roman" panose="02020603050405020304" pitchFamily="18" charset="0"/>
                <a:cs typeface="Times New Roman" panose="02020603050405020304" pitchFamily="18" charset="0"/>
              </a:rPr>
              <a:t>. </a:t>
            </a:r>
          </a:p>
        </p:txBody>
      </p:sp>
      <p:sp>
        <p:nvSpPr>
          <p:cNvPr id="3" name="Rectangle 2"/>
          <p:cNvSpPr/>
          <p:nvPr/>
        </p:nvSpPr>
        <p:spPr>
          <a:xfrm>
            <a:off x="209005" y="3272386"/>
            <a:ext cx="11403875"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It is this </a:t>
            </a: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of the Richardson number that is used most frequently in meteorology, </a:t>
            </a:r>
            <a:r>
              <a:rPr lang="en-US" dirty="0" smtClean="0">
                <a:latin typeface="Times New Roman" panose="02020603050405020304" pitchFamily="18" charset="0"/>
                <a:cs typeface="Times New Roman" panose="02020603050405020304" pitchFamily="18" charset="0"/>
              </a:rPr>
              <a:t>because radiosonde </a:t>
            </a:r>
            <a:r>
              <a:rPr lang="en-US" dirty="0">
                <a:latin typeface="Times New Roman" panose="02020603050405020304" pitchFamily="18" charset="0"/>
                <a:cs typeface="Times New Roman" panose="02020603050405020304" pitchFamily="18" charset="0"/>
              </a:rPr>
              <a:t>data and numerical weather forecasts supply wind and temperature </a:t>
            </a:r>
            <a:r>
              <a:rPr lang="en-US" dirty="0" smtClean="0">
                <a:latin typeface="Times New Roman" panose="02020603050405020304" pitchFamily="18" charset="0"/>
                <a:cs typeface="Times New Roman" panose="02020603050405020304" pitchFamily="18" charset="0"/>
              </a:rPr>
              <a:t>measurements </a:t>
            </a:r>
            <a:r>
              <a:rPr lang="en-US" dirty="0">
                <a:latin typeface="Times New Roman" panose="02020603050405020304" pitchFamily="18" charset="0"/>
                <a:cs typeface="Times New Roman" panose="02020603050405020304" pitchFamily="18" charset="0"/>
              </a:rPr>
              <a:t>at discrete points in space. The sign of the finite differences are defined, </a:t>
            </a:r>
          </a:p>
        </p:txBody>
      </p:sp>
    </p:spTree>
    <p:extLst>
      <p:ext uri="{BB962C8B-B14F-4D97-AF65-F5344CB8AC3E}">
        <p14:creationId xmlns:p14="http://schemas.microsoft.com/office/powerpoint/2010/main" val="112348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332" t="14018" r="15429" b="12768"/>
          <a:stretch/>
        </p:blipFill>
        <p:spPr>
          <a:xfrm>
            <a:off x="1632857" y="274319"/>
            <a:ext cx="7837714" cy="4624251"/>
          </a:xfrm>
          <a:prstGeom prst="rect">
            <a:avLst/>
          </a:prstGeom>
        </p:spPr>
      </p:pic>
      <p:sp>
        <p:nvSpPr>
          <p:cNvPr id="5" name="Rectangle 4"/>
          <p:cNvSpPr/>
          <p:nvPr/>
        </p:nvSpPr>
        <p:spPr>
          <a:xfrm>
            <a:off x="696686" y="5135768"/>
            <a:ext cx="11495314" cy="707886"/>
          </a:xfrm>
          <a:prstGeom prst="rect">
            <a:avLst/>
          </a:prstGeom>
        </p:spPr>
        <p:txBody>
          <a:bodyPr wrap="square">
            <a:spAutoFit/>
          </a:bodyPr>
          <a:lstStyle/>
          <a:p>
            <a:r>
              <a:rPr lang="en-US" dirty="0"/>
              <a:t> </a:t>
            </a:r>
            <a:r>
              <a:rPr lang="en-US" sz="2000" b="1" dirty="0">
                <a:latin typeface="Times New Roman" panose="02020603050405020304" pitchFamily="18" charset="0"/>
                <a:cs typeface="Times New Roman" panose="02020603050405020304" pitchFamily="18" charset="0"/>
              </a:rPr>
              <a:t>Relationship between </a:t>
            </a:r>
            <a:r>
              <a:rPr lang="en-US" sz="2000" b="1" dirty="0" smtClean="0">
                <a:latin typeface="Times New Roman" panose="02020603050405020304" pitchFamily="18" charset="0"/>
                <a:cs typeface="Times New Roman" panose="02020603050405020304" pitchFamily="18" charset="0"/>
              </a:rPr>
              <a:t>the bulk </a:t>
            </a:r>
            <a:r>
              <a:rPr lang="en-US" sz="2000" b="1" dirty="0">
                <a:latin typeface="Times New Roman" panose="02020603050405020304" pitchFamily="18" charset="0"/>
                <a:cs typeface="Times New Roman" panose="02020603050405020304" pitchFamily="18" charset="0"/>
              </a:rPr>
              <a:t>Richardson number, Ri, over a layer and the probability </a:t>
            </a:r>
            <a:r>
              <a:rPr lang="en-US" sz="2000" b="1" dirty="0" smtClean="0">
                <a:latin typeface="Times New Roman" panose="02020603050405020304" pitchFamily="18" charset="0"/>
                <a:cs typeface="Times New Roman" panose="02020603050405020304" pitchFamily="18" charset="0"/>
              </a:rPr>
              <a:t>of </a:t>
            </a:r>
            <a:r>
              <a:rPr lang="en-US" sz="2000" b="1" dirty="0">
                <a:latin typeface="Times New Roman" panose="02020603050405020304" pitchFamily="18" charset="0"/>
                <a:cs typeface="Times New Roman" panose="02020603050405020304" pitchFamily="18" charset="0"/>
              </a:rPr>
              <a:t>turbulence within that layer.</a:t>
            </a:r>
          </a:p>
        </p:txBody>
      </p:sp>
    </p:spTree>
    <p:extLst>
      <p:ext uri="{BB962C8B-B14F-4D97-AF65-F5344CB8AC3E}">
        <p14:creationId xmlns:p14="http://schemas.microsoft.com/office/powerpoint/2010/main" val="362689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272" t="17947" r="10811" b="9732"/>
          <a:stretch/>
        </p:blipFill>
        <p:spPr>
          <a:xfrm>
            <a:off x="209007" y="1883003"/>
            <a:ext cx="11678194" cy="4611188"/>
          </a:xfrm>
          <a:prstGeom prst="rect">
            <a:avLst/>
          </a:prstGeom>
        </p:spPr>
      </p:pic>
      <p:sp>
        <p:nvSpPr>
          <p:cNvPr id="2" name="Rectangle 1"/>
          <p:cNvSpPr/>
          <p:nvPr/>
        </p:nvSpPr>
        <p:spPr>
          <a:xfrm>
            <a:off x="607424" y="298494"/>
            <a:ext cx="10881360" cy="1323439"/>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 5.20 show examples of the evolution of the Richardson number during some nighttime case studies. Regions where the Richardson number is small are sometimes used as an indicator of the depth of the turbulent SBL. </a:t>
            </a:r>
            <a:r>
              <a:rPr lang="en-US" sz="2000" dirty="0" smtClean="0">
                <a:latin typeface="Times New Roman" panose="02020603050405020304" pitchFamily="18" charset="0"/>
                <a:cs typeface="Times New Roman" panose="02020603050405020304" pitchFamily="18" charset="0"/>
              </a:rPr>
              <a:t>Here </a:t>
            </a:r>
            <a:r>
              <a:rPr lang="en-US" sz="2000" dirty="0">
                <a:latin typeface="Times New Roman" panose="02020603050405020304" pitchFamily="18" charset="0"/>
                <a:cs typeface="Times New Roman" panose="02020603050405020304" pitchFamily="18" charset="0"/>
              </a:rPr>
              <a:t>we see low Richardson numbers close to the ground, in addition to patches of low Richardson number aloft. </a:t>
            </a:r>
          </a:p>
        </p:txBody>
      </p:sp>
    </p:spTree>
    <p:extLst>
      <p:ext uri="{BB962C8B-B14F-4D97-AF65-F5344CB8AC3E}">
        <p14:creationId xmlns:p14="http://schemas.microsoft.com/office/powerpoint/2010/main" val="252201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2" y="352084"/>
            <a:ext cx="11495314" cy="1200329"/>
          </a:xfrm>
          <a:prstGeom prst="rect">
            <a:avLst/>
          </a:prstGeom>
        </p:spPr>
        <p:txBody>
          <a:bodyPr wrap="square">
            <a:spAutoFit/>
          </a:bodyPr>
          <a:lstStyle/>
          <a:p>
            <a:r>
              <a:rPr lang="en-US" dirty="0" smtClean="0"/>
              <a:t>Q1)  </a:t>
            </a:r>
          </a:p>
          <a:p>
            <a:r>
              <a:rPr lang="en-US" b="1" dirty="0" smtClean="0">
                <a:latin typeface="Times New Roman" panose="02020603050405020304" pitchFamily="18" charset="0"/>
                <a:cs typeface="Times New Roman" panose="02020603050405020304" pitchFamily="18" charset="0"/>
              </a:rPr>
              <a:t>Calculate </a:t>
            </a:r>
            <a:r>
              <a:rPr lang="en-US" b="1" dirty="0">
                <a:latin typeface="Times New Roman" panose="02020603050405020304" pitchFamily="18" charset="0"/>
                <a:cs typeface="Times New Roman" panose="02020603050405020304" pitchFamily="18" charset="0"/>
              </a:rPr>
              <a:t>the bulk Richardson </a:t>
            </a:r>
            <a:r>
              <a:rPr lang="en-US" b="1" dirty="0" smtClean="0">
                <a:latin typeface="Times New Roman" panose="02020603050405020304" pitchFamily="18" charset="0"/>
                <a:cs typeface="Times New Roman" panose="02020603050405020304" pitchFamily="18" charset="0"/>
              </a:rPr>
              <a:t>flux </a:t>
            </a:r>
            <a:r>
              <a:rPr lang="en-US" b="1" dirty="0">
                <a:latin typeface="Times New Roman" panose="02020603050405020304" pitchFamily="18" charset="0"/>
                <a:cs typeface="Times New Roman" panose="02020603050405020304" pitchFamily="18" charset="0"/>
              </a:rPr>
              <a:t>for the measured wind speed at 0.1 Km height is equal to 6 m/s, while  the measured wind speed at 0.2 Km height is equal to 7.5 m/s and the average decreases temperature with height at the constant rate of </a:t>
            </a:r>
            <a:r>
              <a:rPr lang="en-US" b="1" dirty="0" smtClean="0">
                <a:latin typeface="Times New Roman" panose="02020603050405020304" pitchFamily="18" charset="0"/>
                <a:cs typeface="Times New Roman" panose="02020603050405020304" pitchFamily="18" charset="0"/>
              </a:rPr>
              <a:t>6 </a:t>
            </a:r>
            <a:r>
              <a:rPr lang="en-US" b="1" dirty="0">
                <a:latin typeface="Times New Roman" panose="02020603050405020304" pitchFamily="18" charset="0"/>
                <a:cs typeface="Times New Roman" panose="02020603050405020304" pitchFamily="18" charset="0"/>
              </a:rPr>
              <a:t>℃/km.</a:t>
            </a:r>
          </a:p>
        </p:txBody>
      </p:sp>
      <p:sp>
        <p:nvSpPr>
          <p:cNvPr id="5" name="Rectangle 4"/>
          <p:cNvSpPr/>
          <p:nvPr/>
        </p:nvSpPr>
        <p:spPr>
          <a:xfrm>
            <a:off x="326572" y="1655858"/>
            <a:ext cx="8721634" cy="400110"/>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Q) </a:t>
            </a:r>
            <a:r>
              <a:rPr lang="en-US" sz="2000" b="1" dirty="0">
                <a:latin typeface="Times New Roman" panose="02020603050405020304" pitchFamily="18" charset="0"/>
                <a:cs typeface="Times New Roman" panose="02020603050405020304" pitchFamily="18" charset="0"/>
              </a:rPr>
              <a:t>How many methods to measure stability? Explain with equations. </a:t>
            </a:r>
          </a:p>
        </p:txBody>
      </p:sp>
      <mc:AlternateContent xmlns:mc="http://schemas.openxmlformats.org/markup-compatibility/2006" xmlns:a14="http://schemas.microsoft.com/office/drawing/2010/main">
        <mc:Choice Requires="a14">
          <p:sp>
            <p:nvSpPr>
              <p:cNvPr id="7" name="Rectangle 6"/>
              <p:cNvSpPr/>
              <p:nvPr/>
            </p:nvSpPr>
            <p:spPr>
              <a:xfrm>
                <a:off x="418011" y="2339334"/>
                <a:ext cx="11299371" cy="1398396"/>
              </a:xfrm>
              <a:prstGeom prst="rect">
                <a:avLst/>
              </a:prstGeom>
            </p:spPr>
            <p:txBody>
              <a:bodyPr wrap="square">
                <a:spAutoFit/>
              </a:bodyPr>
              <a:lstStyle/>
              <a:p>
                <a:pPr rtl="1">
                  <a:lnSpc>
                    <a:spcPct val="115000"/>
                  </a:lnSpc>
                  <a:spcAft>
                    <a:spcPts val="800"/>
                  </a:spcAft>
                  <a:tabLst>
                    <a:tab pos="1771650" algn="l"/>
                  </a:tabLst>
                </a:pPr>
                <a:r>
                  <a:rPr lang="en-US" dirty="0">
                    <a:latin typeface="Times New Roman" panose="02020603050405020304" pitchFamily="18" charset="0"/>
                    <a:ea typeface="Calibri" panose="020F0502020204030204" pitchFamily="34" charset="0"/>
                    <a:cs typeface="Arial" panose="020B0604020202020204" pitchFamily="34" charset="0"/>
                  </a:rPr>
                  <a:t>Q2/ </a:t>
                </a:r>
                <a:r>
                  <a:rPr lang="en-US" dirty="0" smtClean="0">
                    <a:latin typeface="Times New Roman" panose="02020603050405020304" pitchFamily="18" charset="0"/>
                    <a:ea typeface="Calibri" panose="020F0502020204030204" pitchFamily="34" charset="0"/>
                    <a:cs typeface="Arial" panose="020B0604020202020204" pitchFamily="34" charset="0"/>
                  </a:rPr>
                  <a:t>At </a:t>
                </a:r>
                <a:r>
                  <a:rPr lang="en-US" dirty="0">
                    <a:latin typeface="Times New Roman" panose="02020603050405020304" pitchFamily="18" charset="0"/>
                    <a:ea typeface="Calibri" panose="020F0502020204030204" pitchFamily="34" charset="0"/>
                    <a:cs typeface="Arial" panose="020B0604020202020204" pitchFamily="34" charset="0"/>
                  </a:rPr>
                  <a:t>a height of z = 300 m in a 1000 m thick mixed layer the following conditions were observed: </a:t>
                </a:r>
                <a14:m>
                  <m:oMath xmlns:m="http://schemas.openxmlformats.org/officeDocument/2006/math">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𝑑𝑢</m:t>
                        </m:r>
                      </m:e>
                    </m:acc>
                  </m:oMath>
                </a14:m>
                <a:r>
                  <a:rPr lang="en-US" dirty="0">
                    <a:latin typeface="Times New Roman" panose="02020603050405020304" pitchFamily="18" charset="0"/>
                    <a:ea typeface="Calibri" panose="020F0502020204030204" pitchFamily="34" charset="0"/>
                    <a:cs typeface="Arial" panose="020B0604020202020204" pitchFamily="34" charset="0"/>
                  </a:rPr>
                  <a:t> = 1 m/s,</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𝑑𝑧</m:t>
                        </m:r>
                      </m:e>
                    </m:acc>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100</m:t>
                    </m:r>
                    <m:r>
                      <a:rPr lang="en-US" i="1">
                        <a:latin typeface="Cambria Math" panose="02040503050406030204" pitchFamily="18" charset="0"/>
                        <a:ea typeface="Calibri" panose="020F0502020204030204" pitchFamily="34" charset="0"/>
                        <a:cs typeface="Times New Roman" panose="02020603050405020304" pitchFamily="18" charset="0"/>
                      </a:rPr>
                      <m:t>𝑚</m:t>
                    </m:r>
                  </m:oMath>
                </a14:m>
                <a:r>
                  <a:rPr lang="en-US" dirty="0">
                    <a:latin typeface="Times New Roman" panose="02020603050405020304" pitchFamily="18" charset="0"/>
                    <a:ea typeface="Calibri" panose="020F0502020204030204" pitchFamily="34" charset="0"/>
                    <a:cs typeface="Arial" panose="020B0604020202020204" pitchFamily="34" charset="0"/>
                  </a:rPr>
                  <a:t> , </a:t>
                </a:r>
                <a14:m>
                  <m:oMath xmlns:m="http://schemas.openxmlformats.org/officeDocument/2006/math">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ɵ</m:t>
                            </m:r>
                          </m:e>
                          <m:sub>
                            <m:r>
                              <a:rPr lang="en-US" i="1">
                                <a:latin typeface="Cambria Math" panose="02040503050406030204" pitchFamily="18" charset="0"/>
                                <a:ea typeface="Calibri" panose="020F0502020204030204" pitchFamily="34" charset="0"/>
                                <a:cs typeface="Times New Roman" panose="02020603050405020304" pitchFamily="18" charset="0"/>
                              </a:rPr>
                              <m:t>𝑣</m:t>
                            </m:r>
                          </m:sub>
                        </m:sSub>
                      </m:e>
                    </m:acc>
                  </m:oMath>
                </a14:m>
                <a:r>
                  <a:rPr lang="en-US" dirty="0">
                    <a:latin typeface="Times New Roman" panose="02020603050405020304" pitchFamily="18" charset="0"/>
                    <a:ea typeface="Calibri" panose="020F0502020204030204" pitchFamily="34" charset="0"/>
                    <a:cs typeface="Arial" panose="020B0604020202020204" pitchFamily="34" charset="0"/>
                  </a:rPr>
                  <a:t> = 25°C, </a:t>
                </a:r>
                <a14:m>
                  <m:oMath xmlns:m="http://schemas.openxmlformats.org/officeDocument/2006/math">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𝑤</m:t>
                        </m:r>
                      </m:e>
                    </m:acc>
                  </m:oMath>
                </a14:m>
                <a:r>
                  <a:rPr lang="en-US" dirty="0">
                    <a:latin typeface="Times New Roman" panose="02020603050405020304" pitchFamily="18" charset="0"/>
                    <a:ea typeface="Calibri" panose="020F0502020204030204" pitchFamily="34" charset="0"/>
                    <a:cs typeface="Arial" panose="020B0604020202020204" pitchFamily="34" charset="0"/>
                  </a:rPr>
                  <a:t>= 0.00053 m/s, and </a:t>
                </a:r>
                <a14:m>
                  <m:oMath xmlns:m="http://schemas.openxmlformats.org/officeDocument/2006/math">
                    <m:acc>
                      <m:accPr>
                        <m:chr m:val="̅"/>
                        <m:ctrlPr>
                          <a:rPr lang="en-US"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a:latin typeface="Cambria Math" panose="02040503050406030204" pitchFamily="18" charset="0"/>
                            <a:ea typeface="Calibri" panose="020F0502020204030204" pitchFamily="34" charset="0"/>
                            <a:cs typeface="Times New Roman" panose="02020603050405020304" pitchFamily="18" charset="0"/>
                          </a:rPr>
                          <m:t>u</m:t>
                        </m:r>
                        <m:r>
                          <a:rPr lang="en-US">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w</m:t>
                        </m:r>
                        <m:r>
                          <a:rPr lang="en-US">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a:latin typeface="Cambria Math" panose="02040503050406030204" pitchFamily="18" charset="0"/>
                            <a:ea typeface="Calibri" panose="020F0502020204030204" pitchFamily="34" charset="0"/>
                            <a:cs typeface="Times New Roman" panose="02020603050405020304" pitchFamily="18" charset="0"/>
                          </a:rPr>
                          <m:t> </m:t>
                        </m:r>
                      </m:e>
                    </m:acc>
                  </m:oMath>
                </a14:m>
                <a:r>
                  <a:rPr lang="en-US" dirty="0">
                    <a:latin typeface="Times New Roman" panose="02020603050405020304" pitchFamily="18" charset="0"/>
                    <a:ea typeface="Calibri" panose="020F0502020204030204" pitchFamily="34" charset="0"/>
                    <a:cs typeface="Arial" panose="020B0604020202020204" pitchFamily="34" charset="0"/>
                  </a:rPr>
                  <a:t>= -0.03 m</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s</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If the pressure and turbulent transports are neglected, the TKE at 300 m is at steady state,      w* </a:t>
                </a:r>
                <a:r>
                  <a:rPr lang="en-US" baseline="30000" dirty="0">
                    <a:latin typeface="Times New Roman" panose="02020603050405020304" pitchFamily="18" charset="0"/>
                    <a:ea typeface="Calibri" panose="020F0502020204030204" pitchFamily="34" charset="0"/>
                    <a:cs typeface="Arial" panose="020B0604020202020204" pitchFamily="34" charset="0"/>
                  </a:rPr>
                  <a:t>3</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z</a:t>
                </a:r>
                <a:r>
                  <a:rPr lang="en-US" baseline="-25000" dirty="0" err="1">
                    <a:latin typeface="Times New Roman" panose="02020603050405020304" pitchFamily="18" charset="0"/>
                    <a:ea typeface="Calibri" panose="020F0502020204030204" pitchFamily="34" charset="0"/>
                    <a:cs typeface="Arial" panose="020B0604020202020204" pitchFamily="34" charset="0"/>
                  </a:rPr>
                  <a:t>i</a:t>
                </a:r>
                <a:r>
                  <a:rPr lang="en-US" baseline="-25000"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7.89 x 10</a:t>
                </a:r>
                <a:r>
                  <a:rPr lang="en-US" baseline="30000" dirty="0">
                    <a:latin typeface="Times New Roman" panose="02020603050405020304" pitchFamily="18" charset="0"/>
                    <a:ea typeface="Calibri" panose="020F0502020204030204" pitchFamily="34" charset="0"/>
                    <a:cs typeface="Arial" panose="020B0604020202020204" pitchFamily="34" charset="0"/>
                  </a:rPr>
                  <a:t>-3</a:t>
                </a:r>
                <a:r>
                  <a:rPr lang="en-US" dirty="0">
                    <a:latin typeface="Times New Roman" panose="02020603050405020304" pitchFamily="18" charset="0"/>
                    <a:ea typeface="Calibri" panose="020F0502020204030204" pitchFamily="34" charset="0"/>
                    <a:cs typeface="Arial" panose="020B0604020202020204" pitchFamily="34" charset="0"/>
                  </a:rPr>
                  <a:t> (m</a:t>
                </a:r>
                <a:r>
                  <a:rPr lang="en-US" baseline="30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s</a:t>
                </a:r>
                <a:r>
                  <a:rPr lang="en-US" baseline="30000" dirty="0">
                    <a:latin typeface="Times New Roman" panose="02020603050405020304" pitchFamily="18" charset="0"/>
                    <a:ea typeface="Calibri" panose="020F0502020204030204" pitchFamily="34" charset="0"/>
                    <a:cs typeface="Arial" panose="020B0604020202020204" pitchFamily="34" charset="0"/>
                  </a:rPr>
                  <a:t>-3</a:t>
                </a:r>
                <a:r>
                  <a:rPr lang="en-US" dirty="0">
                    <a:latin typeface="Times New Roman" panose="02020603050405020304" pitchFamily="18" charset="0"/>
                    <a:ea typeface="Calibri" panose="020F0502020204030204" pitchFamily="34" charset="0"/>
                    <a:cs typeface="Arial" panose="020B0604020202020204" pitchFamily="34" charset="0"/>
                  </a:rPr>
                  <a:t>), find the dissipation rate value from normalized TKE equation and </a:t>
                </a:r>
                <a:r>
                  <a:rPr lang="en-US" b="1" u="sng" dirty="0">
                    <a:latin typeface="Times New Roman" panose="02020603050405020304" pitchFamily="18" charset="0"/>
                    <a:ea typeface="Calibri" panose="020F0502020204030204" pitchFamily="34" charset="0"/>
                    <a:cs typeface="Arial" panose="020B0604020202020204" pitchFamily="34" charset="0"/>
                  </a:rPr>
                  <a:t>flux Richardson number</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8011" y="2339334"/>
                <a:ext cx="11299371" cy="1398396"/>
              </a:xfrm>
              <a:prstGeom prst="rect">
                <a:avLst/>
              </a:prstGeom>
              <a:blipFill>
                <a:blip r:embed="rId2"/>
                <a:stretch>
                  <a:fillRect l="-432" t="-873" r="-486" b="-4367"/>
                </a:stretch>
              </a:blipFill>
            </p:spPr>
            <p:txBody>
              <a:bodyPr/>
              <a:lstStyle/>
              <a:p>
                <a:r>
                  <a:rPr lang="en-US">
                    <a:noFill/>
                  </a:rPr>
                  <a:t> </a:t>
                </a:r>
              </a:p>
            </p:txBody>
          </p:sp>
        </mc:Fallback>
      </mc:AlternateContent>
    </p:spTree>
    <p:extLst>
      <p:ext uri="{BB962C8B-B14F-4D97-AF65-F5344CB8AC3E}">
        <p14:creationId xmlns:p14="http://schemas.microsoft.com/office/powerpoint/2010/main" val="164503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0" t="13482" r="2277" b="62946"/>
          <a:stretch/>
        </p:blipFill>
        <p:spPr>
          <a:xfrm>
            <a:off x="0" y="182880"/>
            <a:ext cx="12043954" cy="1724297"/>
          </a:xfrm>
          <a:prstGeom prst="rect">
            <a:avLst/>
          </a:prstGeom>
        </p:spPr>
      </p:pic>
      <p:pic>
        <p:nvPicPr>
          <p:cNvPr id="5" name="Picture 4"/>
          <p:cNvPicPr>
            <a:picLocks noChangeAspect="1"/>
          </p:cNvPicPr>
          <p:nvPr/>
        </p:nvPicPr>
        <p:blipFill rotWithShape="1">
          <a:blip r:embed="rId2"/>
          <a:srcRect l="5256" t="55803" r="5993" b="10982"/>
          <a:stretch/>
        </p:blipFill>
        <p:spPr>
          <a:xfrm>
            <a:off x="496388" y="2024743"/>
            <a:ext cx="11547566" cy="2429692"/>
          </a:xfrm>
          <a:prstGeom prst="rect">
            <a:avLst/>
          </a:prstGeom>
        </p:spPr>
      </p:pic>
      <p:sp>
        <p:nvSpPr>
          <p:cNvPr id="6" name="Rectangle 5"/>
          <p:cNvSpPr/>
          <p:nvPr/>
        </p:nvSpPr>
        <p:spPr>
          <a:xfrm>
            <a:off x="881743" y="6140130"/>
            <a:ext cx="10280468" cy="400110"/>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Thus, below 15.9 m we expect turbulence, </a:t>
            </a:r>
            <a:r>
              <a:rPr lang="en-US" sz="2000" b="1" dirty="0" smtClean="0">
                <a:latin typeface="Times New Roman" panose="02020603050405020304" pitchFamily="18" charset="0"/>
                <a:cs typeface="Times New Roman" panose="02020603050405020304" pitchFamily="18" charset="0"/>
              </a:rPr>
              <a:t>while above </a:t>
            </a:r>
            <a:r>
              <a:rPr lang="en-US" sz="2000" b="1" dirty="0">
                <a:latin typeface="Times New Roman" panose="02020603050405020304" pitchFamily="18" charset="0"/>
                <a:cs typeface="Times New Roman" panose="02020603050405020304" pitchFamily="18" charset="0"/>
              </a:rPr>
              <a:t>31.8 m we expect laminar flow</a:t>
            </a:r>
            <a:endParaRPr lang="en-US" dirty="0"/>
          </a:p>
        </p:txBody>
      </p:sp>
      <p:pic>
        <p:nvPicPr>
          <p:cNvPr id="7" name="Picture 6"/>
          <p:cNvPicPr>
            <a:picLocks noChangeAspect="1"/>
          </p:cNvPicPr>
          <p:nvPr/>
        </p:nvPicPr>
        <p:blipFill rotWithShape="1">
          <a:blip r:embed="rId3"/>
          <a:srcRect l="19613" t="30089" r="20651" b="55090"/>
          <a:stretch/>
        </p:blipFill>
        <p:spPr>
          <a:xfrm>
            <a:off x="1580605" y="4763784"/>
            <a:ext cx="7772401" cy="1084218"/>
          </a:xfrm>
          <a:prstGeom prst="rect">
            <a:avLst/>
          </a:prstGeom>
        </p:spPr>
      </p:pic>
    </p:spTree>
    <p:extLst>
      <p:ext uri="{BB962C8B-B14F-4D97-AF65-F5344CB8AC3E}">
        <p14:creationId xmlns:p14="http://schemas.microsoft.com/office/powerpoint/2010/main" val="2240312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614</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110</cp:revision>
  <dcterms:created xsi:type="dcterms:W3CDTF">2020-03-29T11:45:13Z</dcterms:created>
  <dcterms:modified xsi:type="dcterms:W3CDTF">2022-04-18T00:01:09Z</dcterms:modified>
</cp:coreProperties>
</file>