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3" r:id="rId2"/>
    <p:sldId id="265" r:id="rId3"/>
    <p:sldId id="363" r:id="rId4"/>
    <p:sldId id="358" r:id="rId5"/>
    <p:sldId id="369" r:id="rId6"/>
    <p:sldId id="368" r:id="rId7"/>
    <p:sldId id="361" r:id="rId8"/>
    <p:sldId id="359" r:id="rId9"/>
    <p:sldId id="357" r:id="rId10"/>
    <p:sldId id="370" r:id="rId11"/>
    <p:sldId id="371" r:id="rId12"/>
    <p:sldId id="372" r:id="rId13"/>
    <p:sldId id="373" r:id="rId14"/>
    <p:sldId id="385" r:id="rId15"/>
    <p:sldId id="374" r:id="rId16"/>
    <p:sldId id="375" r:id="rId17"/>
    <p:sldId id="376" r:id="rId18"/>
    <p:sldId id="377" r:id="rId19"/>
    <p:sldId id="378" r:id="rId20"/>
    <p:sldId id="379" r:id="rId21"/>
    <p:sldId id="380" r:id="rId22"/>
    <p:sldId id="381" r:id="rId23"/>
    <p:sldId id="382" r:id="rId24"/>
    <p:sldId id="383" r:id="rId25"/>
    <p:sldId id="3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0012" autoAdjust="0"/>
  </p:normalViewPr>
  <p:slideViewPr>
    <p:cSldViewPr>
      <p:cViewPr varScale="1">
        <p:scale>
          <a:sx n="74" d="100"/>
          <a:sy n="74" d="100"/>
        </p:scale>
        <p:origin x="163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349D-B4CB-491F-96A7-C6EB6675BA53}" type="datetimeFigureOut">
              <a:rPr lang="en-GB" smtClean="0"/>
              <a:t>10/05/2022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83DBF-C64A-42F8-8C11-FB435BE15CF9}" type="slidenum">
              <a:rPr lang="en-GB" smtClean="0"/>
              <a:t>‹#›</a:t>
            </a:fld>
            <a:endParaRPr lang="en-GB"/>
          </a:p>
        </p:txBody>
      </p:sp>
    </p:spTree>
    <p:extLst>
      <p:ext uri="{BB962C8B-B14F-4D97-AF65-F5344CB8AC3E}">
        <p14:creationId xmlns:p14="http://schemas.microsoft.com/office/powerpoint/2010/main" val="9794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83DBF-C64A-42F8-8C11-FB435BE15CF9}" type="slidenum">
              <a:rPr lang="en-GB" smtClean="0"/>
              <a:t>7</a:t>
            </a:fld>
            <a:endParaRPr lang="en-GB"/>
          </a:p>
        </p:txBody>
      </p:sp>
    </p:spTree>
    <p:extLst>
      <p:ext uri="{BB962C8B-B14F-4D97-AF65-F5344CB8AC3E}">
        <p14:creationId xmlns:p14="http://schemas.microsoft.com/office/powerpoint/2010/main" val="255003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484424-E9E7-44EF-9948-A6D5BCE2C5B3}"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35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79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585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552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84424-E9E7-44EF-9948-A6D5BCE2C5B3}"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628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84424-E9E7-44EF-9948-A6D5BCE2C5B3}"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38281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84424-E9E7-44EF-9948-A6D5BCE2C5B3}"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2557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84424-E9E7-44EF-9948-A6D5BCE2C5B3}"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262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4424-E9E7-44EF-9948-A6D5BCE2C5B3}"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8665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500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9646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4424-E9E7-44EF-9948-A6D5BCE2C5B3}" type="datetimeFigureOut">
              <a:rPr lang="en-US" smtClean="0"/>
              <a:t>5/10/2022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91-0198-4DAF-A171-7985C9BC1F41}" type="slidenum">
              <a:rPr lang="en-US" smtClean="0"/>
              <a:t>‹#›</a:t>
            </a:fld>
            <a:endParaRPr lang="en-US"/>
          </a:p>
        </p:txBody>
      </p:sp>
    </p:spTree>
    <p:extLst>
      <p:ext uri="{BB962C8B-B14F-4D97-AF65-F5344CB8AC3E}">
        <p14:creationId xmlns:p14="http://schemas.microsoft.com/office/powerpoint/2010/main" val="39920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LR1Hx4qymo"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researchgate.net/publication/308608010_Hurricane_Dynamics/figures?lo=1"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758493" y="238780"/>
            <a:ext cx="7179531"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cs typeface="Times New Roman" panose="02020603050405020304" pitchFamily="18" charset="0"/>
              </a:rPr>
              <a:t>The Course of </a:t>
            </a:r>
            <a:r>
              <a:rPr lang="en-US" sz="2800" b="1" dirty="0">
                <a:latin typeface="Times New Roman" panose="02020603050405020304" pitchFamily="18" charset="0"/>
                <a:cs typeface="Times New Roman" panose="02020603050405020304" pitchFamily="18" charset="0"/>
              </a:rPr>
              <a:t>Atmospheric Thermodynamics</a:t>
            </a:r>
            <a:endParaRPr lang="en-US" altLang="en-US" sz="2800" b="1" dirty="0">
              <a:latin typeface="Times New Roman" pitchFamily="18" charset="0"/>
              <a:cs typeface="Times New Roman" panose="02020603050405020304"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2021-2022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Sama Khalid Mohammed</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r>
              <a:rPr lang="en-US" sz="8000" b="1" cap="small" dirty="0">
                <a:latin typeface="Times New Roman" panose="02020603050405020304" pitchFamily="18" charset="0"/>
                <a:cs typeface="Times New Roman" panose="02020603050405020304" pitchFamily="18" charset="0"/>
              </a:rPr>
              <a:t>Lecture 9</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b="8890"/>
          <a:stretch/>
        </p:blipFill>
        <p:spPr>
          <a:xfrm>
            <a:off x="1554480" y="1295399"/>
            <a:ext cx="5760720" cy="3182112"/>
          </a:xfrm>
          <a:prstGeom prst="rect">
            <a:avLst/>
          </a:prstGeom>
        </p:spPr>
      </p:pic>
    </p:spTree>
    <p:extLst>
      <p:ext uri="{BB962C8B-B14F-4D97-AF65-F5344CB8AC3E}">
        <p14:creationId xmlns:p14="http://schemas.microsoft.com/office/powerpoint/2010/main" val="150310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ENTROPY MAXIMUM PRINCIPLE</a:t>
            </a:r>
          </a:p>
        </p:txBody>
      </p:sp>
      <p:pic>
        <p:nvPicPr>
          <p:cNvPr id="10" name="Picture 9">
            <a:extLst>
              <a:ext uri="{FF2B5EF4-FFF2-40B4-BE49-F238E27FC236}">
                <a16:creationId xmlns:a16="http://schemas.microsoft.com/office/drawing/2014/main" id="{BF900151-7B0E-641E-452E-57DAEA5CFD6A}"/>
              </a:ext>
            </a:extLst>
          </p:cNvPr>
          <p:cNvPicPr>
            <a:picLocks noChangeAspect="1"/>
          </p:cNvPicPr>
          <p:nvPr/>
        </p:nvPicPr>
        <p:blipFill rotWithShape="1">
          <a:blip r:embed="rId2"/>
          <a:srcRect b="18115"/>
          <a:stretch/>
        </p:blipFill>
        <p:spPr>
          <a:xfrm>
            <a:off x="0" y="1039183"/>
            <a:ext cx="9144000" cy="4599617"/>
          </a:xfrm>
          <a:prstGeom prst="rect">
            <a:avLst/>
          </a:prstGeom>
        </p:spPr>
      </p:pic>
      <p:pic>
        <p:nvPicPr>
          <p:cNvPr id="13" name="Picture 12">
            <a:extLst>
              <a:ext uri="{FF2B5EF4-FFF2-40B4-BE49-F238E27FC236}">
                <a16:creationId xmlns:a16="http://schemas.microsoft.com/office/drawing/2014/main" id="{8E1D1DEF-DD03-A6EE-CFB2-9FBC3B4572BB}"/>
              </a:ext>
            </a:extLst>
          </p:cNvPr>
          <p:cNvPicPr>
            <a:picLocks noChangeAspect="1"/>
          </p:cNvPicPr>
          <p:nvPr/>
        </p:nvPicPr>
        <p:blipFill rotWithShape="1">
          <a:blip r:embed="rId3"/>
          <a:srcRect l="6383" r="10638"/>
          <a:stretch/>
        </p:blipFill>
        <p:spPr>
          <a:xfrm>
            <a:off x="6779172" y="4495800"/>
            <a:ext cx="1844566" cy="1371600"/>
          </a:xfrm>
          <a:prstGeom prst="rect">
            <a:avLst/>
          </a:prstGeom>
        </p:spPr>
      </p:pic>
      <p:sp>
        <p:nvSpPr>
          <p:cNvPr id="15" name="TextBox 14">
            <a:extLst>
              <a:ext uri="{FF2B5EF4-FFF2-40B4-BE49-F238E27FC236}">
                <a16:creationId xmlns:a16="http://schemas.microsoft.com/office/drawing/2014/main" id="{638E24EE-E5D4-E90C-9891-CFBFFAE1A2B0}"/>
              </a:ext>
            </a:extLst>
          </p:cNvPr>
          <p:cNvSpPr txBox="1"/>
          <p:nvPr/>
        </p:nvSpPr>
        <p:spPr>
          <a:xfrm>
            <a:off x="2438400" y="2444326"/>
            <a:ext cx="6553200" cy="646331"/>
          </a:xfrm>
          <a:prstGeom prst="rect">
            <a:avLst/>
          </a:prstGeom>
          <a:noFill/>
          <a:ln w="28575">
            <a:solidFill>
              <a:srgbClr val="FF0000"/>
            </a:solidFill>
          </a:ln>
        </p:spPr>
        <p:txBody>
          <a:bodyPr wrap="square">
            <a:spAutoFit/>
          </a:bodyPr>
          <a:lstStyle/>
          <a:p>
            <a:pPr algn="ctr"/>
            <a:r>
              <a:rPr lang="en-US" dirty="0">
                <a:latin typeface="Times New Roman" panose="02020603050405020304" pitchFamily="18" charset="0"/>
                <a:cs typeface="Times New Roman" panose="02020603050405020304" pitchFamily="18" charset="0"/>
              </a:rPr>
              <a:t>you cannot convert a given amount of heat into an equal amount of work (there is no such thing as a 100% efficient engine</a:t>
            </a:r>
          </a:p>
        </p:txBody>
      </p:sp>
      <p:cxnSp>
        <p:nvCxnSpPr>
          <p:cNvPr id="17" name="Straight Arrow Connector 16">
            <a:extLst>
              <a:ext uri="{FF2B5EF4-FFF2-40B4-BE49-F238E27FC236}">
                <a16:creationId xmlns:a16="http://schemas.microsoft.com/office/drawing/2014/main" id="{B759B1C4-3EF1-19B4-9CC0-8C9C6669AE06}"/>
              </a:ext>
            </a:extLst>
          </p:cNvPr>
          <p:cNvCxnSpPr>
            <a:cxnSpLocks/>
          </p:cNvCxnSpPr>
          <p:nvPr/>
        </p:nvCxnSpPr>
        <p:spPr>
          <a:xfrm>
            <a:off x="1905000" y="2767491"/>
            <a:ext cx="432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7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ENTROPY MAXIMUM PRINCIPLE</a:t>
            </a:r>
          </a:p>
        </p:txBody>
      </p:sp>
      <p:grpSp>
        <p:nvGrpSpPr>
          <p:cNvPr id="8" name="Group 7">
            <a:extLst>
              <a:ext uri="{FF2B5EF4-FFF2-40B4-BE49-F238E27FC236}">
                <a16:creationId xmlns:a16="http://schemas.microsoft.com/office/drawing/2014/main" id="{DF6569A3-D77B-27B0-2975-B87E507F1177}"/>
              </a:ext>
            </a:extLst>
          </p:cNvPr>
          <p:cNvGrpSpPr/>
          <p:nvPr/>
        </p:nvGrpSpPr>
        <p:grpSpPr>
          <a:xfrm>
            <a:off x="457200" y="762000"/>
            <a:ext cx="8539162" cy="4876800"/>
            <a:chOff x="457200" y="762000"/>
            <a:chExt cx="8539162" cy="5257800"/>
          </a:xfrm>
        </p:grpSpPr>
        <p:pic>
          <p:nvPicPr>
            <p:cNvPr id="6" name="Picture 5">
              <a:extLst>
                <a:ext uri="{FF2B5EF4-FFF2-40B4-BE49-F238E27FC236}">
                  <a16:creationId xmlns:a16="http://schemas.microsoft.com/office/drawing/2014/main" id="{422442FC-C258-B10C-4356-F5038736672E}"/>
                </a:ext>
              </a:extLst>
            </p:cNvPr>
            <p:cNvPicPr>
              <a:picLocks noChangeAspect="1"/>
            </p:cNvPicPr>
            <p:nvPr/>
          </p:nvPicPr>
          <p:blipFill rotWithShape="1">
            <a:blip r:embed="rId2"/>
            <a:srcRect b="9285"/>
            <a:stretch/>
          </p:blipFill>
          <p:spPr>
            <a:xfrm>
              <a:off x="457200" y="762000"/>
              <a:ext cx="8539162" cy="5257800"/>
            </a:xfrm>
            <a:prstGeom prst="rect">
              <a:avLst/>
            </a:prstGeom>
          </p:spPr>
        </p:pic>
        <p:sp>
          <p:nvSpPr>
            <p:cNvPr id="9" name="TextBox 8">
              <a:extLst>
                <a:ext uri="{FF2B5EF4-FFF2-40B4-BE49-F238E27FC236}">
                  <a16:creationId xmlns:a16="http://schemas.microsoft.com/office/drawing/2014/main" id="{A849671A-C977-9843-B275-C0D4DD7284D5}"/>
                </a:ext>
              </a:extLst>
            </p:cNvPr>
            <p:cNvSpPr txBox="1"/>
            <p:nvPr/>
          </p:nvSpPr>
          <p:spPr>
            <a:xfrm>
              <a:off x="1219200" y="4191000"/>
              <a:ext cx="7315200" cy="1200329"/>
            </a:xfrm>
            <a:prstGeom prst="rect">
              <a:avLst/>
            </a:prstGeom>
            <a:noFill/>
            <a:ln w="28575">
              <a:solidFill>
                <a:srgbClr val="FF0000"/>
              </a:solidFill>
            </a:ln>
          </p:spPr>
          <p:txBody>
            <a:bodyPr wrap="square">
              <a:spAutoFit/>
            </a:bodyPr>
            <a:lstStyle/>
            <a:p>
              <a:pPr algn="ctr"/>
              <a:endParaRPr lang="en-GB"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DBBB03D4-452A-ECCB-AA60-3F8E961464E1}"/>
              </a:ext>
            </a:extLst>
          </p:cNvPr>
          <p:cNvSpPr txBox="1"/>
          <p:nvPr/>
        </p:nvSpPr>
        <p:spPr>
          <a:xfrm>
            <a:off x="0" y="5638800"/>
            <a:ext cx="9144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dirty="0">
                <a:latin typeface="Times New Roman" panose="02020603050405020304" pitchFamily="18" charset="0"/>
                <a:cs typeface="Times New Roman" panose="02020603050405020304" pitchFamily="18" charset="0"/>
              </a:rPr>
              <a:t>The equality sign holds only when the system is in material equilibrium. For a reversible process, </a:t>
            </a:r>
            <a:r>
              <a:rPr lang="en-US" sz="2000" dirty="0" err="1">
                <a:latin typeface="Times New Roman" panose="02020603050405020304" pitchFamily="18" charset="0"/>
                <a:cs typeface="Times New Roman" panose="02020603050405020304" pitchFamily="18" charset="0"/>
              </a:rPr>
              <a:t>dS</a:t>
            </a:r>
            <a:r>
              <a:rPr lang="en-US" sz="2000" dirty="0">
                <a:latin typeface="Times New Roman" panose="02020603050405020304" pitchFamily="18" charset="0"/>
                <a:cs typeface="Times New Roman" panose="02020603050405020304" pitchFamily="18" charset="0"/>
              </a:rPr>
              <a:t> equals </a:t>
            </a:r>
            <a:r>
              <a:rPr lang="en-US" sz="2000" dirty="0" err="1">
                <a:latin typeface="Times New Roman" panose="02020603050405020304" pitchFamily="18" charset="0"/>
                <a:cs typeface="Times New Roman" panose="02020603050405020304" pitchFamily="18" charset="0"/>
              </a:rPr>
              <a:t>dq</a:t>
            </a:r>
            <a:r>
              <a:rPr lang="en-US" sz="2000" dirty="0">
                <a:latin typeface="Times New Roman" panose="02020603050405020304" pitchFamily="18" charset="0"/>
                <a:cs typeface="Times New Roman" panose="02020603050405020304" pitchFamily="18" charset="0"/>
              </a:rPr>
              <a:t>/T. For an irreversible chemical reaction or phase change, </a:t>
            </a:r>
            <a:r>
              <a:rPr lang="en-US" sz="2000" dirty="0" err="1">
                <a:latin typeface="Times New Roman" panose="02020603050405020304" pitchFamily="18" charset="0"/>
                <a:cs typeface="Times New Roman" panose="02020603050405020304" pitchFamily="18" charset="0"/>
              </a:rPr>
              <a:t>dS</a:t>
            </a:r>
            <a:r>
              <a:rPr lang="en-US" sz="2000" dirty="0">
                <a:latin typeface="Times New Roman" panose="02020603050405020304" pitchFamily="18" charset="0"/>
                <a:cs typeface="Times New Roman" panose="02020603050405020304" pitchFamily="18" charset="0"/>
              </a:rPr>
              <a:t> is greater than </a:t>
            </a:r>
            <a:r>
              <a:rPr lang="en-US" sz="2000" dirty="0" err="1">
                <a:latin typeface="Times New Roman" panose="02020603050405020304" pitchFamily="18" charset="0"/>
                <a:cs typeface="Times New Roman" panose="02020603050405020304" pitchFamily="18" charset="0"/>
              </a:rPr>
              <a:t>dq</a:t>
            </a:r>
            <a:r>
              <a:rPr lang="en-US" sz="2000" dirty="0">
                <a:latin typeface="Times New Roman" panose="02020603050405020304" pitchFamily="18" charset="0"/>
                <a:cs typeface="Times New Roman" panose="02020603050405020304" pitchFamily="18" charset="0"/>
              </a:rPr>
              <a:t>/T because of the extra disorder created in the system by the irreversible material change</a:t>
            </a:r>
          </a:p>
        </p:txBody>
      </p:sp>
    </p:spTree>
    <p:extLst>
      <p:ext uri="{BB962C8B-B14F-4D97-AF65-F5344CB8AC3E}">
        <p14:creationId xmlns:p14="http://schemas.microsoft.com/office/powerpoint/2010/main" val="33949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ENTROPY MAXIMUM PRINCIPLE</a:t>
            </a:r>
          </a:p>
        </p:txBody>
      </p:sp>
      <p:grpSp>
        <p:nvGrpSpPr>
          <p:cNvPr id="11" name="Group 10">
            <a:extLst>
              <a:ext uri="{FF2B5EF4-FFF2-40B4-BE49-F238E27FC236}">
                <a16:creationId xmlns:a16="http://schemas.microsoft.com/office/drawing/2014/main" id="{170983F0-D627-661D-D239-558A205FB582}"/>
              </a:ext>
            </a:extLst>
          </p:cNvPr>
          <p:cNvGrpSpPr/>
          <p:nvPr/>
        </p:nvGrpSpPr>
        <p:grpSpPr>
          <a:xfrm>
            <a:off x="647700" y="911436"/>
            <a:ext cx="7848600" cy="5184564"/>
            <a:chOff x="647700" y="911436"/>
            <a:chExt cx="7848600" cy="5184564"/>
          </a:xfrm>
        </p:grpSpPr>
        <p:pic>
          <p:nvPicPr>
            <p:cNvPr id="3" name="Picture 2">
              <a:extLst>
                <a:ext uri="{FF2B5EF4-FFF2-40B4-BE49-F238E27FC236}">
                  <a16:creationId xmlns:a16="http://schemas.microsoft.com/office/drawing/2014/main" id="{E2E3AE31-B767-6235-DC7F-BEE2E3866CE9}"/>
                </a:ext>
              </a:extLst>
            </p:cNvPr>
            <p:cNvPicPr>
              <a:picLocks noChangeAspect="1"/>
            </p:cNvPicPr>
            <p:nvPr/>
          </p:nvPicPr>
          <p:blipFill rotWithShape="1">
            <a:blip r:embed="rId2"/>
            <a:srcRect b="27500"/>
            <a:stretch/>
          </p:blipFill>
          <p:spPr>
            <a:xfrm>
              <a:off x="647700" y="1143000"/>
              <a:ext cx="7848600" cy="4953000"/>
            </a:xfrm>
            <a:prstGeom prst="rect">
              <a:avLst/>
            </a:prstGeom>
          </p:spPr>
        </p:pic>
        <p:pic>
          <p:nvPicPr>
            <p:cNvPr id="10" name="Picture 9">
              <a:extLst>
                <a:ext uri="{FF2B5EF4-FFF2-40B4-BE49-F238E27FC236}">
                  <a16:creationId xmlns:a16="http://schemas.microsoft.com/office/drawing/2014/main" id="{001D037C-9EC0-3AAF-B8C2-1B908D2C637E}"/>
                </a:ext>
              </a:extLst>
            </p:cNvPr>
            <p:cNvPicPr>
              <a:picLocks noChangeAspect="1"/>
            </p:cNvPicPr>
            <p:nvPr/>
          </p:nvPicPr>
          <p:blipFill>
            <a:blip r:embed="rId3"/>
            <a:stretch>
              <a:fillRect/>
            </a:stretch>
          </p:blipFill>
          <p:spPr>
            <a:xfrm>
              <a:off x="1066800" y="911436"/>
              <a:ext cx="7010400" cy="431589"/>
            </a:xfrm>
            <a:prstGeom prst="rect">
              <a:avLst/>
            </a:prstGeom>
          </p:spPr>
        </p:pic>
      </p:grpSp>
    </p:spTree>
    <p:extLst>
      <p:ext uri="{BB962C8B-B14F-4D97-AF65-F5344CB8AC3E}">
        <p14:creationId xmlns:p14="http://schemas.microsoft.com/office/powerpoint/2010/main" val="375458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ENTROPY MAXIMUM PRINCIPLE</a:t>
            </a:r>
          </a:p>
        </p:txBody>
      </p:sp>
      <p:sp>
        <p:nvSpPr>
          <p:cNvPr id="5" name="TextBox 4">
            <a:extLst>
              <a:ext uri="{FF2B5EF4-FFF2-40B4-BE49-F238E27FC236}">
                <a16:creationId xmlns:a16="http://schemas.microsoft.com/office/drawing/2014/main" id="{58A48D0C-B364-EBC0-4A43-12706D7B5469}"/>
              </a:ext>
            </a:extLst>
          </p:cNvPr>
          <p:cNvSpPr txBox="1"/>
          <p:nvPr/>
        </p:nvSpPr>
        <p:spPr>
          <a:xfrm>
            <a:off x="762000" y="1219200"/>
            <a:ext cx="7696200" cy="3477875"/>
          </a:xfrm>
          <a:prstGeom prst="rect">
            <a:avLst/>
          </a:prstGeom>
          <a:noFill/>
        </p:spPr>
        <p:txBody>
          <a:bodyPr wrap="square">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This is the entropy maximum principle. It states that:</a:t>
            </a:r>
          </a:p>
          <a:p>
            <a:pPr algn="just"/>
            <a:r>
              <a:rPr lang="en-US" sz="2000" b="1" u="sng" dirty="0">
                <a:latin typeface="Times New Roman" panose="02020603050405020304" pitchFamily="18" charset="0"/>
                <a:cs typeface="Times New Roman" panose="02020603050405020304" pitchFamily="18" charset="0"/>
              </a:rPr>
              <a:t>For an isolated, unconstrained system, the equilibrium state will be that state which has the maximum entropy for a given internal energy.</a:t>
            </a:r>
          </a:p>
          <a:p>
            <a:pPr algn="just"/>
            <a:endParaRPr lang="en-US" sz="2000" b="1" u="sng"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An example of application of the entropy maximum principle is an isolated metal bar that is initially hotter at one end than another. The temperature distribution that maximizes the entropy is one that is uniform (isothermal). Therefore, if left alone, the temperature will spontaneously adjust to an isothermal distribution.</a:t>
            </a:r>
          </a:p>
        </p:txBody>
      </p:sp>
    </p:spTree>
    <p:extLst>
      <p:ext uri="{BB962C8B-B14F-4D97-AF65-F5344CB8AC3E}">
        <p14:creationId xmlns:p14="http://schemas.microsoft.com/office/powerpoint/2010/main" val="274844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7162800" cy="4924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600" b="1" dirty="0">
                <a:latin typeface="Times New Roman" panose="02020603050405020304" pitchFamily="18" charset="0"/>
                <a:cs typeface="Times New Roman" panose="02020603050405020304" pitchFamily="18" charset="0"/>
              </a:rPr>
              <a:t>FYI: THE ENTROPY MAXIMUM PRINCIPLE</a:t>
            </a:r>
          </a:p>
        </p:txBody>
      </p:sp>
      <p:pic>
        <p:nvPicPr>
          <p:cNvPr id="3" name="Picture 2">
            <a:extLst>
              <a:ext uri="{FF2B5EF4-FFF2-40B4-BE49-F238E27FC236}">
                <a16:creationId xmlns:a16="http://schemas.microsoft.com/office/drawing/2014/main" id="{39CB0FBB-422E-B3DB-FA27-523C57D4BBA1}"/>
              </a:ext>
            </a:extLst>
          </p:cNvPr>
          <p:cNvPicPr>
            <a:picLocks noChangeAspect="1"/>
          </p:cNvPicPr>
          <p:nvPr/>
        </p:nvPicPr>
        <p:blipFill>
          <a:blip r:embed="rId2"/>
          <a:stretch>
            <a:fillRect/>
          </a:stretch>
        </p:blipFill>
        <p:spPr>
          <a:xfrm>
            <a:off x="29380" y="838200"/>
            <a:ext cx="9114619" cy="6019800"/>
          </a:xfrm>
          <a:prstGeom prst="rect">
            <a:avLst/>
          </a:prstGeom>
        </p:spPr>
      </p:pic>
      <p:pic>
        <p:nvPicPr>
          <p:cNvPr id="5" name="Picture 4">
            <a:extLst>
              <a:ext uri="{FF2B5EF4-FFF2-40B4-BE49-F238E27FC236}">
                <a16:creationId xmlns:a16="http://schemas.microsoft.com/office/drawing/2014/main" id="{75D07DA7-7129-FC7B-9A6F-6BDF3A975A54}"/>
              </a:ext>
            </a:extLst>
          </p:cNvPr>
          <p:cNvPicPr>
            <a:picLocks noChangeAspect="1"/>
          </p:cNvPicPr>
          <p:nvPr/>
        </p:nvPicPr>
        <p:blipFill>
          <a:blip r:embed="rId3"/>
          <a:stretch>
            <a:fillRect/>
          </a:stretch>
        </p:blipFill>
        <p:spPr>
          <a:xfrm>
            <a:off x="3962400" y="2362200"/>
            <a:ext cx="4884100" cy="457200"/>
          </a:xfrm>
          <a:prstGeom prst="rect">
            <a:avLst/>
          </a:prstGeom>
        </p:spPr>
      </p:pic>
    </p:spTree>
    <p:extLst>
      <p:ext uri="{BB962C8B-B14F-4D97-AF65-F5344CB8AC3E}">
        <p14:creationId xmlns:p14="http://schemas.microsoft.com/office/powerpoint/2010/main" val="392489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ENERGY MINIMUM PRINCIPLE</a:t>
            </a:r>
          </a:p>
        </p:txBody>
      </p:sp>
      <p:grpSp>
        <p:nvGrpSpPr>
          <p:cNvPr id="9" name="Group 8">
            <a:extLst>
              <a:ext uri="{FF2B5EF4-FFF2-40B4-BE49-F238E27FC236}">
                <a16:creationId xmlns:a16="http://schemas.microsoft.com/office/drawing/2014/main" id="{83F6B46B-0561-CF83-8437-AE513DBE276E}"/>
              </a:ext>
            </a:extLst>
          </p:cNvPr>
          <p:cNvGrpSpPr/>
          <p:nvPr/>
        </p:nvGrpSpPr>
        <p:grpSpPr>
          <a:xfrm>
            <a:off x="609600" y="857250"/>
            <a:ext cx="7845198" cy="5543550"/>
            <a:chOff x="609600" y="857250"/>
            <a:chExt cx="7845198" cy="5143500"/>
          </a:xfrm>
        </p:grpSpPr>
        <p:pic>
          <p:nvPicPr>
            <p:cNvPr id="3" name="Picture 2">
              <a:extLst>
                <a:ext uri="{FF2B5EF4-FFF2-40B4-BE49-F238E27FC236}">
                  <a16:creationId xmlns:a16="http://schemas.microsoft.com/office/drawing/2014/main" id="{6796585C-E8D8-F0E1-F1F0-01463D5B50F1}"/>
                </a:ext>
              </a:extLst>
            </p:cNvPr>
            <p:cNvPicPr>
              <a:picLocks noChangeAspect="1"/>
            </p:cNvPicPr>
            <p:nvPr/>
          </p:nvPicPr>
          <p:blipFill>
            <a:blip r:embed="rId2"/>
            <a:stretch>
              <a:fillRect/>
            </a:stretch>
          </p:blipFill>
          <p:spPr>
            <a:xfrm>
              <a:off x="700087" y="857250"/>
              <a:ext cx="7743825" cy="1504950"/>
            </a:xfrm>
            <a:prstGeom prst="rect">
              <a:avLst/>
            </a:prstGeom>
          </p:spPr>
        </p:pic>
        <p:pic>
          <p:nvPicPr>
            <p:cNvPr id="7" name="Picture 6">
              <a:extLst>
                <a:ext uri="{FF2B5EF4-FFF2-40B4-BE49-F238E27FC236}">
                  <a16:creationId xmlns:a16="http://schemas.microsoft.com/office/drawing/2014/main" id="{EBCFAA95-09EF-BE4E-855A-8943473A704E}"/>
                </a:ext>
              </a:extLst>
            </p:cNvPr>
            <p:cNvPicPr>
              <a:picLocks noChangeAspect="1"/>
            </p:cNvPicPr>
            <p:nvPr/>
          </p:nvPicPr>
          <p:blipFill rotWithShape="1">
            <a:blip r:embed="rId3"/>
            <a:srcRect t="4762" b="18160"/>
            <a:stretch/>
          </p:blipFill>
          <p:spPr>
            <a:xfrm>
              <a:off x="609600" y="2362200"/>
              <a:ext cx="7845198" cy="3638550"/>
            </a:xfrm>
            <a:prstGeom prst="rect">
              <a:avLst/>
            </a:prstGeom>
          </p:spPr>
        </p:pic>
        <p:sp>
          <p:nvSpPr>
            <p:cNvPr id="8" name="TextBox 7">
              <a:extLst>
                <a:ext uri="{FF2B5EF4-FFF2-40B4-BE49-F238E27FC236}">
                  <a16:creationId xmlns:a16="http://schemas.microsoft.com/office/drawing/2014/main" id="{876AB720-8EB0-BFC4-75AB-4E533A4021F0}"/>
                </a:ext>
              </a:extLst>
            </p:cNvPr>
            <p:cNvSpPr txBox="1"/>
            <p:nvPr/>
          </p:nvSpPr>
          <p:spPr>
            <a:xfrm>
              <a:off x="3200400" y="2266950"/>
              <a:ext cx="533400" cy="381000"/>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or</a:t>
              </a:r>
              <a:endParaRPr lang="en-US" b="1" dirty="0">
                <a:latin typeface="Times New Roman" panose="020206030504050203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5E65B4A7-93DA-E819-7CA6-2BBB742BF394}"/>
              </a:ext>
            </a:extLst>
          </p:cNvPr>
          <p:cNvPicPr>
            <a:picLocks noChangeAspect="1"/>
          </p:cNvPicPr>
          <p:nvPr/>
        </p:nvPicPr>
        <p:blipFill>
          <a:blip r:embed="rId4"/>
          <a:stretch>
            <a:fillRect/>
          </a:stretch>
        </p:blipFill>
        <p:spPr>
          <a:xfrm>
            <a:off x="1219200" y="1981200"/>
            <a:ext cx="1381125" cy="304800"/>
          </a:xfrm>
          <a:prstGeom prst="rect">
            <a:avLst/>
          </a:prstGeom>
          <a:ln w="9525">
            <a:solidFill>
              <a:schemeClr val="tx1"/>
            </a:solidFill>
          </a:ln>
        </p:spPr>
      </p:pic>
    </p:spTree>
    <p:extLst>
      <p:ext uri="{BB962C8B-B14F-4D97-AF65-F5344CB8AC3E}">
        <p14:creationId xmlns:p14="http://schemas.microsoft.com/office/powerpoint/2010/main" val="352690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ENERGY MINIMUM PRINCIPLE</a:t>
            </a:r>
          </a:p>
        </p:txBody>
      </p:sp>
      <p:sp>
        <p:nvSpPr>
          <p:cNvPr id="10" name="TextBox 9">
            <a:extLst>
              <a:ext uri="{FF2B5EF4-FFF2-40B4-BE49-F238E27FC236}">
                <a16:creationId xmlns:a16="http://schemas.microsoft.com/office/drawing/2014/main" id="{1B6D2BA9-CA40-0B2E-D0D1-8787A7AC7BB3}"/>
              </a:ext>
            </a:extLst>
          </p:cNvPr>
          <p:cNvSpPr txBox="1"/>
          <p:nvPr/>
        </p:nvSpPr>
        <p:spPr>
          <a:xfrm>
            <a:off x="762000" y="990600"/>
            <a:ext cx="7848600" cy="163121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This principle is known as the energy minimum principle. It states that </a:t>
            </a:r>
          </a:p>
          <a:p>
            <a:endParaRPr lang="en-US" sz="2000" b="1" dirty="0">
              <a:latin typeface="Times New Roman" panose="02020603050405020304" pitchFamily="18" charset="0"/>
              <a:cs typeface="Times New Roman" panose="02020603050405020304" pitchFamily="18" charset="0"/>
            </a:endParaRPr>
          </a:p>
          <a:p>
            <a:pPr algn="just"/>
            <a:r>
              <a:rPr lang="en-US" sz="2000" b="1" u="sng" dirty="0">
                <a:latin typeface="Times New Roman" panose="02020603050405020304" pitchFamily="18" charset="0"/>
                <a:cs typeface="Times New Roman" panose="02020603050405020304" pitchFamily="18" charset="0"/>
              </a:rPr>
              <a:t>For an unconstrained, closed system at constant volume and entropy, the equilibrium state will be that state which has the minimum internal energy.</a:t>
            </a:r>
          </a:p>
        </p:txBody>
      </p:sp>
    </p:spTree>
    <p:extLst>
      <p:ext uri="{BB962C8B-B14F-4D97-AF65-F5344CB8AC3E}">
        <p14:creationId xmlns:p14="http://schemas.microsoft.com/office/powerpoint/2010/main" val="624514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ENTHALPY MINIMUM PRINCIPLE</a:t>
            </a:r>
          </a:p>
        </p:txBody>
      </p:sp>
      <p:pic>
        <p:nvPicPr>
          <p:cNvPr id="3" name="Picture 2">
            <a:extLst>
              <a:ext uri="{FF2B5EF4-FFF2-40B4-BE49-F238E27FC236}">
                <a16:creationId xmlns:a16="http://schemas.microsoft.com/office/drawing/2014/main" id="{DA2B838E-243C-50CD-5737-9ABE6EDBCA28}"/>
              </a:ext>
            </a:extLst>
          </p:cNvPr>
          <p:cNvPicPr>
            <a:picLocks noChangeAspect="1"/>
          </p:cNvPicPr>
          <p:nvPr/>
        </p:nvPicPr>
        <p:blipFill>
          <a:blip r:embed="rId2"/>
          <a:stretch>
            <a:fillRect/>
          </a:stretch>
        </p:blipFill>
        <p:spPr>
          <a:xfrm>
            <a:off x="204787" y="681037"/>
            <a:ext cx="8734425" cy="5495925"/>
          </a:xfrm>
          <a:prstGeom prst="rect">
            <a:avLst/>
          </a:prstGeom>
        </p:spPr>
      </p:pic>
      <p:pic>
        <p:nvPicPr>
          <p:cNvPr id="6" name="Picture 5">
            <a:extLst>
              <a:ext uri="{FF2B5EF4-FFF2-40B4-BE49-F238E27FC236}">
                <a16:creationId xmlns:a16="http://schemas.microsoft.com/office/drawing/2014/main" id="{C6BCBA6B-3AB5-96E0-E7C9-17FD0576378D}"/>
              </a:ext>
            </a:extLst>
          </p:cNvPr>
          <p:cNvPicPr>
            <a:picLocks noChangeAspect="1"/>
          </p:cNvPicPr>
          <p:nvPr/>
        </p:nvPicPr>
        <p:blipFill>
          <a:blip r:embed="rId3"/>
          <a:stretch>
            <a:fillRect/>
          </a:stretch>
        </p:blipFill>
        <p:spPr>
          <a:xfrm>
            <a:off x="3228975" y="6019800"/>
            <a:ext cx="5762625" cy="781050"/>
          </a:xfrm>
          <a:prstGeom prst="rect">
            <a:avLst/>
          </a:prstGeom>
        </p:spPr>
      </p:pic>
    </p:spTree>
    <p:extLst>
      <p:ext uri="{BB962C8B-B14F-4D97-AF65-F5344CB8AC3E}">
        <p14:creationId xmlns:p14="http://schemas.microsoft.com/office/powerpoint/2010/main" val="260545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ENTHALPY MINIMUM PRINCIPLE</a:t>
            </a:r>
          </a:p>
        </p:txBody>
      </p:sp>
      <p:sp>
        <p:nvSpPr>
          <p:cNvPr id="7" name="TextBox 6">
            <a:extLst>
              <a:ext uri="{FF2B5EF4-FFF2-40B4-BE49-F238E27FC236}">
                <a16:creationId xmlns:a16="http://schemas.microsoft.com/office/drawing/2014/main" id="{4888495D-87A9-9C31-1B43-6EE5BCC705D6}"/>
              </a:ext>
            </a:extLst>
          </p:cNvPr>
          <p:cNvSpPr txBox="1"/>
          <p:nvPr/>
        </p:nvSpPr>
        <p:spPr>
          <a:xfrm>
            <a:off x="838200" y="990600"/>
            <a:ext cx="7772400" cy="2246769"/>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An unconstrained system at constant entropy and pressure will spontaneously evolve into a state that minimizes enthalpy.</a:t>
            </a:r>
          </a:p>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This principle is known as the enthalpy minimum principle. It states that</a:t>
            </a:r>
          </a:p>
          <a:p>
            <a:pPr marL="342900" indent="-342900" algn="just">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For an unconstrained, closed system at constant pressure and entropy, the equilibrium state will be that state which has the minimum enthalpy.</a:t>
            </a:r>
          </a:p>
        </p:txBody>
      </p:sp>
    </p:spTree>
    <p:extLst>
      <p:ext uri="{BB962C8B-B14F-4D97-AF65-F5344CB8AC3E}">
        <p14:creationId xmlns:p14="http://schemas.microsoft.com/office/powerpoint/2010/main" val="83451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HELMHOLTZ FREE ENERGY MINIMUM PRINCIPLE</a:t>
            </a:r>
          </a:p>
        </p:txBody>
      </p:sp>
      <p:pic>
        <p:nvPicPr>
          <p:cNvPr id="5" name="Picture 4">
            <a:extLst>
              <a:ext uri="{FF2B5EF4-FFF2-40B4-BE49-F238E27FC236}">
                <a16:creationId xmlns:a16="http://schemas.microsoft.com/office/drawing/2014/main" id="{9F94442D-DF57-8574-E88C-E4B65800DC43}"/>
              </a:ext>
            </a:extLst>
          </p:cNvPr>
          <p:cNvPicPr>
            <a:picLocks noChangeAspect="1"/>
          </p:cNvPicPr>
          <p:nvPr/>
        </p:nvPicPr>
        <p:blipFill>
          <a:blip r:embed="rId2"/>
          <a:stretch>
            <a:fillRect/>
          </a:stretch>
        </p:blipFill>
        <p:spPr>
          <a:xfrm>
            <a:off x="676275" y="762000"/>
            <a:ext cx="7791450" cy="6096000"/>
          </a:xfrm>
          <a:prstGeom prst="rect">
            <a:avLst/>
          </a:prstGeom>
        </p:spPr>
      </p:pic>
    </p:spTree>
    <p:extLst>
      <p:ext uri="{BB962C8B-B14F-4D97-AF65-F5344CB8AC3E}">
        <p14:creationId xmlns:p14="http://schemas.microsoft.com/office/powerpoint/2010/main" val="10460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6400800" cy="3046988"/>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Carnot cycle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Entropy Maximum Principle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Energy Minimum Principle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Enthalpy Minimum Principle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Helmholtz Free Energy Minimum Principle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Gibbs Free Energy Minimum Principle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Maxwell Relations</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600" dirty="0">
                <a:latin typeface="Times New Roman" panose="02020603050405020304" pitchFamily="18" charset="0"/>
                <a:cs typeface="Times New Roman" panose="02020603050405020304" pitchFamily="18" charset="0"/>
              </a:rPr>
              <a:t>THIS LECTURE INCLUDING THE FOLLOWING ITEMS</a:t>
            </a:r>
          </a:p>
        </p:txBody>
      </p:sp>
      <p:pic>
        <p:nvPicPr>
          <p:cNvPr id="16387" name="Picture 3" descr="C:\Users\sama\AppData\Local\Microsoft\Windows\Temporary Internet Files\Content.IE5\8H9U7NI9\supermemoria-478x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566863"/>
            <a:ext cx="1850823" cy="23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HELMHOLTZ FREE ENERGY MINIMUM PRINCIPLE</a:t>
            </a:r>
          </a:p>
        </p:txBody>
      </p:sp>
      <p:sp>
        <p:nvSpPr>
          <p:cNvPr id="5" name="TextBox 4">
            <a:extLst>
              <a:ext uri="{FF2B5EF4-FFF2-40B4-BE49-F238E27FC236}">
                <a16:creationId xmlns:a16="http://schemas.microsoft.com/office/drawing/2014/main" id="{AE213B53-CEC2-7938-0595-4616D8DF49B0}"/>
              </a:ext>
            </a:extLst>
          </p:cNvPr>
          <p:cNvSpPr txBox="1"/>
          <p:nvPr/>
        </p:nvSpPr>
        <p:spPr>
          <a:xfrm>
            <a:off x="533400" y="990600"/>
            <a:ext cx="8305800" cy="1631216"/>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This principle is known as the Helmholtz free energy minimum principle. It states that </a:t>
            </a:r>
          </a:p>
          <a:p>
            <a:pPr algn="just"/>
            <a:r>
              <a:rPr lang="en-US" sz="2000" b="1" u="sng" dirty="0">
                <a:latin typeface="Times New Roman" panose="02020603050405020304" pitchFamily="18" charset="0"/>
                <a:cs typeface="Times New Roman" panose="02020603050405020304" pitchFamily="18" charset="0"/>
              </a:rPr>
              <a:t>For an unconstrained, closed system at constant temperature and volume, the equilibrium state will be that state which has the minimum Helmholtz free energy.</a:t>
            </a:r>
          </a:p>
        </p:txBody>
      </p:sp>
      <p:pic>
        <p:nvPicPr>
          <p:cNvPr id="6" name="Picture 5">
            <a:extLst>
              <a:ext uri="{FF2B5EF4-FFF2-40B4-BE49-F238E27FC236}">
                <a16:creationId xmlns:a16="http://schemas.microsoft.com/office/drawing/2014/main" id="{D83CB7DF-E021-433E-3FFC-7935A82F2F2E}"/>
              </a:ext>
            </a:extLst>
          </p:cNvPr>
          <p:cNvPicPr>
            <a:picLocks noChangeAspect="1"/>
          </p:cNvPicPr>
          <p:nvPr/>
        </p:nvPicPr>
        <p:blipFill>
          <a:blip r:embed="rId2"/>
          <a:stretch>
            <a:fillRect/>
          </a:stretch>
        </p:blipFill>
        <p:spPr>
          <a:xfrm>
            <a:off x="190500" y="2781300"/>
            <a:ext cx="8763000" cy="1295400"/>
          </a:xfrm>
          <a:prstGeom prst="rect">
            <a:avLst/>
          </a:prstGeom>
        </p:spPr>
      </p:pic>
    </p:spTree>
    <p:extLst>
      <p:ext uri="{BB962C8B-B14F-4D97-AF65-F5344CB8AC3E}">
        <p14:creationId xmlns:p14="http://schemas.microsoft.com/office/powerpoint/2010/main" val="154910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 GIBBS FREE ENERGY MINIMUM PRINCIPLE</a:t>
            </a:r>
          </a:p>
        </p:txBody>
      </p:sp>
      <p:pic>
        <p:nvPicPr>
          <p:cNvPr id="3" name="Picture 2">
            <a:extLst>
              <a:ext uri="{FF2B5EF4-FFF2-40B4-BE49-F238E27FC236}">
                <a16:creationId xmlns:a16="http://schemas.microsoft.com/office/drawing/2014/main" id="{E8231589-5D55-D6BC-404E-AF2B50E7FF2D}"/>
              </a:ext>
            </a:extLst>
          </p:cNvPr>
          <p:cNvPicPr>
            <a:picLocks noChangeAspect="1"/>
          </p:cNvPicPr>
          <p:nvPr/>
        </p:nvPicPr>
        <p:blipFill>
          <a:blip r:embed="rId2"/>
          <a:stretch>
            <a:fillRect/>
          </a:stretch>
        </p:blipFill>
        <p:spPr>
          <a:xfrm>
            <a:off x="825840" y="762000"/>
            <a:ext cx="7492319" cy="6096000"/>
          </a:xfrm>
          <a:prstGeom prst="rect">
            <a:avLst/>
          </a:prstGeom>
        </p:spPr>
      </p:pic>
    </p:spTree>
    <p:extLst>
      <p:ext uri="{BB962C8B-B14F-4D97-AF65-F5344CB8AC3E}">
        <p14:creationId xmlns:p14="http://schemas.microsoft.com/office/powerpoint/2010/main" val="60491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 GIBBS FREE ENERGY MINIMUM PRINCIPLE</a:t>
            </a:r>
          </a:p>
        </p:txBody>
      </p:sp>
      <p:sp>
        <p:nvSpPr>
          <p:cNvPr id="5" name="TextBox 4">
            <a:extLst>
              <a:ext uri="{FF2B5EF4-FFF2-40B4-BE49-F238E27FC236}">
                <a16:creationId xmlns:a16="http://schemas.microsoft.com/office/drawing/2014/main" id="{AB76D8B8-0F5C-4F08-84C4-D1C26A352FFA}"/>
              </a:ext>
            </a:extLst>
          </p:cNvPr>
          <p:cNvSpPr txBox="1"/>
          <p:nvPr/>
        </p:nvSpPr>
        <p:spPr>
          <a:xfrm>
            <a:off x="838200" y="914400"/>
            <a:ext cx="7848600" cy="2246769"/>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This principle is known as the Gibbs free energy minimum principle. It states that</a:t>
            </a:r>
          </a:p>
          <a:p>
            <a:pPr algn="just"/>
            <a:r>
              <a:rPr lang="en-US" sz="2000" b="1" u="sng" dirty="0">
                <a:latin typeface="Times New Roman" panose="02020603050405020304" pitchFamily="18" charset="0"/>
                <a:cs typeface="Times New Roman" panose="02020603050405020304" pitchFamily="18" charset="0"/>
              </a:rPr>
              <a:t>For an unconstrained, closed system at constant temperature and pressure, the equilibrium state will be that state which has the minimum Gibbs free energy.</a:t>
            </a:r>
          </a:p>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U, H, F, and G are referred to as thermodynamic potentials. The inequalities associate with each potential are summarized below</a:t>
            </a:r>
          </a:p>
        </p:txBody>
      </p:sp>
      <p:pic>
        <p:nvPicPr>
          <p:cNvPr id="6" name="Picture 5">
            <a:extLst>
              <a:ext uri="{FF2B5EF4-FFF2-40B4-BE49-F238E27FC236}">
                <a16:creationId xmlns:a16="http://schemas.microsoft.com/office/drawing/2014/main" id="{2BA51BE3-902D-F403-FE6E-8D9C9E63D7B0}"/>
              </a:ext>
            </a:extLst>
          </p:cNvPr>
          <p:cNvPicPr>
            <a:picLocks noChangeAspect="1"/>
          </p:cNvPicPr>
          <p:nvPr/>
        </p:nvPicPr>
        <p:blipFill rotWithShape="1">
          <a:blip r:embed="rId2"/>
          <a:srcRect b="44095"/>
          <a:stretch/>
        </p:blipFill>
        <p:spPr>
          <a:xfrm>
            <a:off x="671512" y="3219450"/>
            <a:ext cx="8167688" cy="1581150"/>
          </a:xfrm>
          <a:prstGeom prst="rect">
            <a:avLst/>
          </a:prstGeom>
        </p:spPr>
      </p:pic>
      <p:sp>
        <p:nvSpPr>
          <p:cNvPr id="9" name="TextBox 8">
            <a:extLst>
              <a:ext uri="{FF2B5EF4-FFF2-40B4-BE49-F238E27FC236}">
                <a16:creationId xmlns:a16="http://schemas.microsoft.com/office/drawing/2014/main" id="{6AFB5338-96A9-AE3B-EF94-B0D8AA05F904}"/>
              </a:ext>
            </a:extLst>
          </p:cNvPr>
          <p:cNvSpPr txBox="1"/>
          <p:nvPr/>
        </p:nvSpPr>
        <p:spPr>
          <a:xfrm>
            <a:off x="838200" y="4800600"/>
            <a:ext cx="7848600" cy="1015663"/>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Remember that the inequality holds if the system is not in material equilibrium, while equality in the above expressions holds when the system is in full thermodynamic equilibrium.</a:t>
            </a:r>
          </a:p>
        </p:txBody>
      </p:sp>
    </p:spTree>
    <p:extLst>
      <p:ext uri="{BB962C8B-B14F-4D97-AF65-F5344CB8AC3E}">
        <p14:creationId xmlns:p14="http://schemas.microsoft.com/office/powerpoint/2010/main" val="54028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Summery</a:t>
            </a:r>
          </a:p>
        </p:txBody>
      </p:sp>
      <p:sp>
        <p:nvSpPr>
          <p:cNvPr id="5" name="TextBox 4">
            <a:extLst>
              <a:ext uri="{FF2B5EF4-FFF2-40B4-BE49-F238E27FC236}">
                <a16:creationId xmlns:a16="http://schemas.microsoft.com/office/drawing/2014/main" id="{AB76D8B8-0F5C-4F08-84C4-D1C26A352FFA}"/>
              </a:ext>
            </a:extLst>
          </p:cNvPr>
          <p:cNvSpPr txBox="1"/>
          <p:nvPr/>
        </p:nvSpPr>
        <p:spPr>
          <a:xfrm>
            <a:off x="838200" y="914400"/>
            <a:ext cx="7848600" cy="5324535"/>
          </a:xfrm>
          <a:prstGeom prst="rect">
            <a:avLst/>
          </a:prstGeom>
          <a:noFill/>
        </p:spPr>
        <p:txBody>
          <a:bodyPr wrap="square">
            <a:spAutoFit/>
          </a:bodyPr>
          <a:lstStyle/>
          <a:p>
            <a:pPr marL="342900" indent="-342900" algn="just">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Entropy maximum principle: For an isolated, unconstrained system, the equilibrium state will be that state which has the maximum entropy for a given internal energy.</a:t>
            </a:r>
          </a:p>
          <a:p>
            <a:pPr marL="342900" indent="-34290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Energy minimum principle: For an unconstrained, closed system at constant volume and entropy, the equilibrium state will be that state which has the minimum internal energy.</a:t>
            </a:r>
          </a:p>
          <a:p>
            <a:pPr marL="342900" indent="-34290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Enthalpy minimum principle: For an unconstrained, closed system at constant pressure and entropy, the equilibrium state will be that state which has the minimum enthalpy.</a:t>
            </a:r>
          </a:p>
          <a:p>
            <a:pPr marL="342900" indent="-342900" algn="just">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Helmholtz free energy minimum principle: For an unconstrained, closed system at constant temperature and volume, the equilibrium state will be that state which has the minimum Helmholtz free energy.</a:t>
            </a:r>
          </a:p>
          <a:p>
            <a:pPr marL="342900" indent="-342900" algn="just">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Gibbs free energy minimum principle: For an unconstrained, closed system at constant temperature and pressure, the equilibrium state will be that state which has the minimum Gibbs free energy.</a:t>
            </a:r>
          </a:p>
        </p:txBody>
      </p:sp>
    </p:spTree>
    <p:extLst>
      <p:ext uri="{BB962C8B-B14F-4D97-AF65-F5344CB8AC3E}">
        <p14:creationId xmlns:p14="http://schemas.microsoft.com/office/powerpoint/2010/main" val="181952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Maxwell Relations</a:t>
            </a:r>
          </a:p>
        </p:txBody>
      </p:sp>
      <p:pic>
        <p:nvPicPr>
          <p:cNvPr id="3" name="Picture 2">
            <a:extLst>
              <a:ext uri="{FF2B5EF4-FFF2-40B4-BE49-F238E27FC236}">
                <a16:creationId xmlns:a16="http://schemas.microsoft.com/office/drawing/2014/main" id="{00393C46-6196-AE80-3915-EBE623BD008E}"/>
              </a:ext>
            </a:extLst>
          </p:cNvPr>
          <p:cNvPicPr>
            <a:picLocks noChangeAspect="1"/>
          </p:cNvPicPr>
          <p:nvPr/>
        </p:nvPicPr>
        <p:blipFill>
          <a:blip r:embed="rId2"/>
          <a:stretch>
            <a:fillRect/>
          </a:stretch>
        </p:blipFill>
        <p:spPr>
          <a:xfrm>
            <a:off x="609600" y="762000"/>
            <a:ext cx="7924800" cy="5257800"/>
          </a:xfrm>
          <a:prstGeom prst="rect">
            <a:avLst/>
          </a:prstGeom>
        </p:spPr>
      </p:pic>
      <p:pic>
        <p:nvPicPr>
          <p:cNvPr id="4" name="Picture 3">
            <a:extLst>
              <a:ext uri="{FF2B5EF4-FFF2-40B4-BE49-F238E27FC236}">
                <a16:creationId xmlns:a16="http://schemas.microsoft.com/office/drawing/2014/main" id="{1B28305F-9CC5-2A16-C7C6-4C50DB74F051}"/>
              </a:ext>
            </a:extLst>
          </p:cNvPr>
          <p:cNvPicPr>
            <a:picLocks noChangeAspect="1"/>
          </p:cNvPicPr>
          <p:nvPr/>
        </p:nvPicPr>
        <p:blipFill>
          <a:blip r:embed="rId3"/>
          <a:stretch>
            <a:fillRect/>
          </a:stretch>
        </p:blipFill>
        <p:spPr>
          <a:xfrm>
            <a:off x="152400" y="4724400"/>
            <a:ext cx="3731563" cy="766762"/>
          </a:xfrm>
          <a:prstGeom prst="rect">
            <a:avLst/>
          </a:prstGeom>
          <a:ln>
            <a:solidFill>
              <a:srgbClr val="FF0000"/>
            </a:solidFill>
          </a:ln>
        </p:spPr>
      </p:pic>
    </p:spTree>
    <p:extLst>
      <p:ext uri="{BB962C8B-B14F-4D97-AF65-F5344CB8AC3E}">
        <p14:creationId xmlns:p14="http://schemas.microsoft.com/office/powerpoint/2010/main" val="169598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BD8B1-5523-13FB-8B5F-51516F2F5DB4}"/>
              </a:ext>
            </a:extLst>
          </p:cNvPr>
          <p:cNvSpPr/>
          <p:nvPr/>
        </p:nvSpPr>
        <p:spPr>
          <a:xfrm>
            <a:off x="152400" y="152400"/>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Maxwell Relations</a:t>
            </a:r>
          </a:p>
        </p:txBody>
      </p:sp>
      <p:pic>
        <p:nvPicPr>
          <p:cNvPr id="4" name="Picture 3">
            <a:extLst>
              <a:ext uri="{FF2B5EF4-FFF2-40B4-BE49-F238E27FC236}">
                <a16:creationId xmlns:a16="http://schemas.microsoft.com/office/drawing/2014/main" id="{5E1222A6-7897-A922-C13C-00DBAED2DC57}"/>
              </a:ext>
            </a:extLst>
          </p:cNvPr>
          <p:cNvPicPr>
            <a:picLocks noChangeAspect="1"/>
          </p:cNvPicPr>
          <p:nvPr/>
        </p:nvPicPr>
        <p:blipFill rotWithShape="1">
          <a:blip r:embed="rId2"/>
          <a:srcRect b="3079"/>
          <a:stretch/>
        </p:blipFill>
        <p:spPr>
          <a:xfrm>
            <a:off x="666750" y="762000"/>
            <a:ext cx="7810500" cy="6096000"/>
          </a:xfrm>
          <a:prstGeom prst="rect">
            <a:avLst/>
          </a:prstGeom>
        </p:spPr>
      </p:pic>
    </p:spTree>
    <p:extLst>
      <p:ext uri="{BB962C8B-B14F-4D97-AF65-F5344CB8AC3E}">
        <p14:creationId xmlns:p14="http://schemas.microsoft.com/office/powerpoint/2010/main" val="63059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892552"/>
          </a:xfrm>
          <a:prstGeom prst="rect">
            <a:avLst/>
          </a:prstGeom>
        </p:spPr>
        <p:txBody>
          <a:bodyPr wrap="square">
            <a:spAutoFit/>
          </a:bodyPr>
          <a:lstStyle/>
          <a:p>
            <a:pPr algn="ctr"/>
            <a:r>
              <a:rPr lang="en-GB" sz="2600" b="1" dirty="0">
                <a:solidFill>
                  <a:srgbClr val="FF0000"/>
                </a:solidFill>
                <a:latin typeface="Times New Roman" panose="02020603050405020304" pitchFamily="18" charset="0"/>
                <a:cs typeface="Times New Roman" panose="02020603050405020304" pitchFamily="18" charset="0"/>
              </a:rPr>
              <a:t>Recall from the previous lecture</a:t>
            </a:r>
          </a:p>
          <a:p>
            <a:pPr algn="ctr"/>
            <a:r>
              <a:rPr lang="en-GB" sz="2600" b="1" dirty="0">
                <a:latin typeface="Times New Roman" panose="02020603050405020304" pitchFamily="18" charset="0"/>
                <a:cs typeface="Times New Roman" panose="02020603050405020304" pitchFamily="18" charset="0"/>
              </a:rPr>
              <a:t>T</a:t>
            </a:r>
            <a:r>
              <a:rPr lang="en-US" sz="2600" b="1" dirty="0">
                <a:latin typeface="Times New Roman" panose="02020603050405020304" pitchFamily="18" charset="0"/>
                <a:cs typeface="Times New Roman" panose="02020603050405020304" pitchFamily="18" charset="0"/>
              </a:rPr>
              <a:t>he Heat Engine</a:t>
            </a:r>
          </a:p>
        </p:txBody>
      </p:sp>
      <p:pic>
        <p:nvPicPr>
          <p:cNvPr id="6" name="Picture 5">
            <a:extLst>
              <a:ext uri="{FF2B5EF4-FFF2-40B4-BE49-F238E27FC236}">
                <a16:creationId xmlns:a16="http://schemas.microsoft.com/office/drawing/2014/main" id="{9033AA10-1CF9-4E27-992C-56B2C379E5FB}"/>
              </a:ext>
            </a:extLst>
          </p:cNvPr>
          <p:cNvPicPr>
            <a:picLocks noChangeAspect="1"/>
          </p:cNvPicPr>
          <p:nvPr/>
        </p:nvPicPr>
        <p:blipFill rotWithShape="1">
          <a:blip r:embed="rId2"/>
          <a:srcRect l="6383" r="10638"/>
          <a:stretch/>
        </p:blipFill>
        <p:spPr>
          <a:xfrm>
            <a:off x="2459421" y="2764692"/>
            <a:ext cx="3865179" cy="2874108"/>
          </a:xfrm>
          <a:prstGeom prst="rect">
            <a:avLst/>
          </a:prstGeom>
        </p:spPr>
      </p:pic>
      <p:sp>
        <p:nvSpPr>
          <p:cNvPr id="11" name="TextBox 10">
            <a:extLst>
              <a:ext uri="{FF2B5EF4-FFF2-40B4-BE49-F238E27FC236}">
                <a16:creationId xmlns:a16="http://schemas.microsoft.com/office/drawing/2014/main" id="{BADFA301-7342-4322-8580-DA967ADD2C6B}"/>
              </a:ext>
            </a:extLst>
          </p:cNvPr>
          <p:cNvSpPr txBox="1"/>
          <p:nvPr/>
        </p:nvSpPr>
        <p:spPr>
          <a:xfrm>
            <a:off x="762000" y="1347428"/>
            <a:ext cx="7620000" cy="1107996"/>
          </a:xfrm>
          <a:prstGeom prst="rect">
            <a:avLst/>
          </a:prstGeom>
          <a:noFill/>
        </p:spPr>
        <p:txBody>
          <a:bodyPr wrap="square">
            <a:spAutoFit/>
          </a:bodyPr>
          <a:lstStyle/>
          <a:p>
            <a:pPr algn="just"/>
            <a:r>
              <a:rPr lang="en-US" sz="2200" dirty="0">
                <a:latin typeface="Times New Roman" panose="02020603050405020304" pitchFamily="18" charset="0"/>
                <a:cs typeface="Times New Roman" panose="02020603050405020304" pitchFamily="18" charset="0"/>
              </a:rPr>
              <a:t>A heat engine is an engine that takes heat from a hot reservoir, converts part of  this heat into work, and deposits the remainder into a cold reservoir.</a:t>
            </a:r>
          </a:p>
        </p:txBody>
      </p:sp>
    </p:spTree>
    <p:extLst>
      <p:ext uri="{BB962C8B-B14F-4D97-AF65-F5344CB8AC3E}">
        <p14:creationId xmlns:p14="http://schemas.microsoft.com/office/powerpoint/2010/main" val="294276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CARNOT CYCLE</a:t>
            </a:r>
          </a:p>
        </p:txBody>
      </p:sp>
      <p:sp>
        <p:nvSpPr>
          <p:cNvPr id="2" name="Rectangle 1">
            <a:extLst>
              <a:ext uri="{FF2B5EF4-FFF2-40B4-BE49-F238E27FC236}">
                <a16:creationId xmlns:a16="http://schemas.microsoft.com/office/drawing/2014/main" id="{77BA4824-34A0-4D0C-98BA-D6F7BAB5D390}"/>
              </a:ext>
            </a:extLst>
          </p:cNvPr>
          <p:cNvSpPr>
            <a:spLocks noChangeArrowheads="1"/>
          </p:cNvSpPr>
          <p:nvPr/>
        </p:nvSpPr>
        <p:spPr bwMode="auto">
          <a:xfrm>
            <a:off x="152400" y="762000"/>
            <a:ext cx="8915400" cy="3785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Carnot cycle consists of the following four processes: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reversible isothermal gas expansion process</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 this process, the ideal gas in the system absorbs q</a:t>
            </a:r>
            <a:r>
              <a:rPr kumimoji="0" lang="en-US" altLang="en-US" sz="2000" b="0" i="0"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in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amount heat from a heat source at a high temperature T</a:t>
            </a:r>
            <a:r>
              <a:rPr kumimoji="0" lang="en-US" altLang="en-US" sz="2000" b="0" i="0"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high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expands and does work on surroundings.</a:t>
            </a:r>
          </a:p>
          <a:p>
            <a:pPr marL="342900" marR="0" lvl="0" indent="-34290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reversible adiabatic gas expansion process</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 this process, the system is thermally insulated. The gas continues to expand and do work on surroundings, which causes the system to cool to a lower temperature,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a:t>
            </a:r>
            <a:r>
              <a:rPr kumimoji="0" lang="en-US" altLang="en-US" sz="2000" b="0" i="0" u="none" strike="noStrike" cap="none" normalizeH="0" baseline="-25000" dirty="0" err="1">
                <a:ln>
                  <a:noFill/>
                </a:ln>
                <a:solidFill>
                  <a:srgbClr val="000000"/>
                </a:solidFill>
                <a:effectLst/>
                <a:latin typeface="Times New Roman" panose="02020603050405020304" pitchFamily="18" charset="0"/>
                <a:cs typeface="Times New Roman" panose="02020603050405020304" pitchFamily="18" charset="0"/>
              </a:rPr>
              <a:t>low</a:t>
            </a:r>
            <a:r>
              <a:rPr kumimoji="0" lang="en-US" altLang="en-US" sz="2000" b="0" i="0"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342900" lvl="0" indent="-342900" algn="just">
              <a:buFont typeface="Courier New" panose="02070309020205020404" pitchFamily="49" charset="0"/>
              <a:buChar char="o"/>
            </a:pPr>
            <a:r>
              <a:rPr kumimoji="0" lang="en-US" alt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reversible isothermal gas compression process</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 this process, surroundings do work to the gas at </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a:t>
            </a:r>
            <a:r>
              <a:rPr lang="en-US" altLang="en-US" sz="2000" baseline="-25000" dirty="0" err="1">
                <a:solidFill>
                  <a:srgbClr val="000000"/>
                </a:solidFill>
                <a:latin typeface="Times New Roman" panose="02020603050405020304" pitchFamily="18" charset="0"/>
                <a:cs typeface="Times New Roman" panose="02020603050405020304" pitchFamily="18" charset="0"/>
              </a:rPr>
              <a:t>low</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causes a loss of heat,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a:t>
            </a:r>
            <a:r>
              <a:rPr kumimoji="0" lang="en-US" altLang="en-US" sz="2000" b="0" i="0" u="none" strike="noStrike" cap="none" normalizeH="0" baseline="-25000" dirty="0" err="1">
                <a:ln>
                  <a:noFill/>
                </a:ln>
                <a:solidFill>
                  <a:srgbClr val="000000"/>
                </a:solidFill>
                <a:effectLst/>
                <a:latin typeface="Times New Roman" panose="02020603050405020304" pitchFamily="18" charset="0"/>
                <a:cs typeface="Times New Roman" panose="02020603050405020304" pitchFamily="18" charset="0"/>
              </a:rPr>
              <a:t>out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342900" lvl="0" indent="-342900" algn="just">
              <a:buFont typeface="Courier New" panose="02070309020205020404" pitchFamily="49" charset="0"/>
              <a:buChar char="o"/>
            </a:pPr>
            <a:r>
              <a:rPr kumimoji="0" lang="en-US" alt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reversible adiabatic gas compression process</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 this process, the system is thermally insulated. Surroundings continue to do work to the gas, which causes the temperature to rise back to </a:t>
            </a:r>
            <a:r>
              <a:rPr lang="en-US" altLang="en-US" sz="2000" dirty="0">
                <a:solidFill>
                  <a:srgbClr val="000000"/>
                </a:solidFill>
                <a:latin typeface="Times New Roman" panose="02020603050405020304" pitchFamily="18" charset="0"/>
                <a:cs typeface="Times New Roman" panose="02020603050405020304" pitchFamily="18" charset="0"/>
              </a:rPr>
              <a:t>T</a:t>
            </a:r>
            <a:r>
              <a:rPr lang="en-US" altLang="en-US" sz="2000" baseline="-25000" dirty="0">
                <a:solidFill>
                  <a:srgbClr val="000000"/>
                </a:solidFill>
                <a:latin typeface="Times New Roman" panose="02020603050405020304" pitchFamily="18" charset="0"/>
                <a:cs typeface="Times New Roman" panose="02020603050405020304" pitchFamily="18" charset="0"/>
              </a:rPr>
              <a:t>high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365BC8AE-5CD9-4E8A-9B78-9B530F037D1A}"/>
              </a:ext>
            </a:extLst>
          </p:cNvPr>
          <p:cNvPicPr>
            <a:picLocks noChangeAspect="1"/>
          </p:cNvPicPr>
          <p:nvPr/>
        </p:nvPicPr>
        <p:blipFill rotWithShape="1">
          <a:blip r:embed="rId2"/>
          <a:srcRect t="5405"/>
          <a:stretch/>
        </p:blipFill>
        <p:spPr>
          <a:xfrm>
            <a:off x="4945856" y="4561819"/>
            <a:ext cx="4198144" cy="2219981"/>
          </a:xfrm>
          <a:prstGeom prst="rect">
            <a:avLst/>
          </a:prstGeom>
        </p:spPr>
      </p:pic>
      <p:sp>
        <p:nvSpPr>
          <p:cNvPr id="11" name="TextBox 10">
            <a:extLst>
              <a:ext uri="{FF2B5EF4-FFF2-40B4-BE49-F238E27FC236}">
                <a16:creationId xmlns:a16="http://schemas.microsoft.com/office/drawing/2014/main" id="{35AADB17-9EA9-4AB0-8425-0C7A6C71E07F}"/>
              </a:ext>
            </a:extLst>
          </p:cNvPr>
          <p:cNvSpPr txBox="1"/>
          <p:nvPr/>
        </p:nvSpPr>
        <p:spPr>
          <a:xfrm>
            <a:off x="457200" y="4953000"/>
            <a:ext cx="4572000" cy="923330"/>
          </a:xfrm>
          <a:prstGeom prst="rect">
            <a:avLst/>
          </a:prstGeom>
          <a:noFill/>
        </p:spPr>
        <p:txBody>
          <a:bodyPr wrap="square">
            <a:spAutoFit/>
          </a:bodyPr>
          <a:lstStyle/>
          <a:p>
            <a:r>
              <a:rPr lang="en-US" dirty="0">
                <a:hlinkClick r:id="rId3"/>
              </a:rPr>
              <a:t>https://www.youtube.com/watch?v=ELR1Hx4qymo</a:t>
            </a:r>
            <a:endParaRPr lang="en-US" dirty="0"/>
          </a:p>
          <a:p>
            <a:endParaRPr lang="en-US" dirty="0"/>
          </a:p>
        </p:txBody>
      </p:sp>
    </p:spTree>
    <p:extLst>
      <p:ext uri="{BB962C8B-B14F-4D97-AF65-F5344CB8AC3E}">
        <p14:creationId xmlns:p14="http://schemas.microsoft.com/office/powerpoint/2010/main" val="193358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CARNOT CYCLE</a:t>
            </a:r>
          </a:p>
        </p:txBody>
      </p:sp>
      <p:pic>
        <p:nvPicPr>
          <p:cNvPr id="6" name="Picture 5">
            <a:extLst>
              <a:ext uri="{FF2B5EF4-FFF2-40B4-BE49-F238E27FC236}">
                <a16:creationId xmlns:a16="http://schemas.microsoft.com/office/drawing/2014/main" id="{F5BA2CD9-48D7-41E4-B629-F24C69BF037C}"/>
              </a:ext>
            </a:extLst>
          </p:cNvPr>
          <p:cNvPicPr>
            <a:picLocks noChangeAspect="1"/>
          </p:cNvPicPr>
          <p:nvPr/>
        </p:nvPicPr>
        <p:blipFill>
          <a:blip r:embed="rId2"/>
          <a:stretch>
            <a:fillRect/>
          </a:stretch>
        </p:blipFill>
        <p:spPr>
          <a:xfrm>
            <a:off x="0" y="3720328"/>
            <a:ext cx="9144000" cy="2985272"/>
          </a:xfrm>
          <a:prstGeom prst="rect">
            <a:avLst/>
          </a:prstGeom>
        </p:spPr>
      </p:pic>
      <p:sp>
        <p:nvSpPr>
          <p:cNvPr id="8" name="Rectangle 1">
            <a:extLst>
              <a:ext uri="{FF2B5EF4-FFF2-40B4-BE49-F238E27FC236}">
                <a16:creationId xmlns:a16="http://schemas.microsoft.com/office/drawing/2014/main" id="{10C7D89C-7D1A-4599-B0F1-A814667392E9}"/>
              </a:ext>
            </a:extLst>
          </p:cNvPr>
          <p:cNvSpPr>
            <a:spLocks noChangeArrowheads="1"/>
          </p:cNvSpPr>
          <p:nvPr/>
        </p:nvSpPr>
        <p:spPr bwMode="auto">
          <a:xfrm rot="10800000" flipV="1">
            <a:off x="381000" y="1295400"/>
            <a:ext cx="4724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P-V diagram of the Carnot cycle is shown in Figure.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isothermal processes I and III, ∆U=0 because ∆T=0.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adiabatic processes II and IV, q=0. </a:t>
            </a:r>
          </a:p>
          <a:p>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Work, heat, ∆U, and ∆H of each process in the Carnot cycle are summarized in Table.</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363EE889-18C7-4F90-AF98-09EE8227639D}"/>
              </a:ext>
            </a:extLst>
          </p:cNvPr>
          <p:cNvPicPr>
            <a:picLocks noChangeAspect="1"/>
          </p:cNvPicPr>
          <p:nvPr/>
        </p:nvPicPr>
        <p:blipFill rotWithShape="1">
          <a:blip r:embed="rId3"/>
          <a:srcRect t="3073"/>
          <a:stretch/>
        </p:blipFill>
        <p:spPr>
          <a:xfrm>
            <a:off x="4953000" y="990601"/>
            <a:ext cx="3733800" cy="2729728"/>
          </a:xfrm>
          <a:prstGeom prst="rect">
            <a:avLst/>
          </a:prstGeom>
        </p:spPr>
      </p:pic>
    </p:spTree>
    <p:extLst>
      <p:ext uri="{BB962C8B-B14F-4D97-AF65-F5344CB8AC3E}">
        <p14:creationId xmlns:p14="http://schemas.microsoft.com/office/powerpoint/2010/main" val="161586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CARNOT CYCLE</a:t>
            </a:r>
          </a:p>
        </p:txBody>
      </p:sp>
      <p:pic>
        <p:nvPicPr>
          <p:cNvPr id="6" name="Picture 5">
            <a:extLst>
              <a:ext uri="{FF2B5EF4-FFF2-40B4-BE49-F238E27FC236}">
                <a16:creationId xmlns:a16="http://schemas.microsoft.com/office/drawing/2014/main" id="{AFD76003-3D82-49F2-9250-08CF915A63EB}"/>
              </a:ext>
            </a:extLst>
          </p:cNvPr>
          <p:cNvPicPr>
            <a:picLocks noChangeAspect="1"/>
          </p:cNvPicPr>
          <p:nvPr/>
        </p:nvPicPr>
        <p:blipFill rotWithShape="1">
          <a:blip r:embed="rId2"/>
          <a:srcRect l="3605"/>
          <a:stretch/>
        </p:blipFill>
        <p:spPr>
          <a:xfrm>
            <a:off x="84001" y="2476500"/>
            <a:ext cx="4283044" cy="2705100"/>
          </a:xfrm>
          <a:prstGeom prst="rect">
            <a:avLst/>
          </a:prstGeom>
        </p:spPr>
      </p:pic>
      <p:sp>
        <p:nvSpPr>
          <p:cNvPr id="9" name="Rectangle 2">
            <a:extLst>
              <a:ext uri="{FF2B5EF4-FFF2-40B4-BE49-F238E27FC236}">
                <a16:creationId xmlns:a16="http://schemas.microsoft.com/office/drawing/2014/main" id="{F6D5C3AE-2651-4DE4-B7E1-FC09EF9F6FFC}"/>
              </a:ext>
            </a:extLst>
          </p:cNvPr>
          <p:cNvSpPr>
            <a:spLocks noChangeArrowheads="1"/>
          </p:cNvSpPr>
          <p:nvPr/>
        </p:nvSpPr>
        <p:spPr bwMode="auto">
          <a:xfrm>
            <a:off x="457200" y="775901"/>
            <a:ext cx="83693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T-S diagram of the Carnot cycle is shown in the Figure. </a:t>
            </a:r>
          </a:p>
          <a:p>
            <a:pPr marL="742950" lvl="1"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isothermal processes I and III, ∆T=0.</a:t>
            </a:r>
          </a:p>
          <a:p>
            <a:pPr marL="742950" lvl="1"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adiabatic processes II and IV, ∆S=0 because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dq</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 </a:t>
            </a:r>
          </a:p>
          <a:p>
            <a:pPr lvl="1"/>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 and ∆S of each process in the Carnot cycle are shown in the table.</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75DB519B-7042-4E2A-AFAF-01AA212D83F8}"/>
              </a:ext>
            </a:extLst>
          </p:cNvPr>
          <p:cNvPicPr>
            <a:picLocks noChangeAspect="1"/>
          </p:cNvPicPr>
          <p:nvPr/>
        </p:nvPicPr>
        <p:blipFill>
          <a:blip r:embed="rId3"/>
          <a:stretch>
            <a:fillRect/>
          </a:stretch>
        </p:blipFill>
        <p:spPr>
          <a:xfrm>
            <a:off x="4419600" y="2667000"/>
            <a:ext cx="4640399" cy="2352675"/>
          </a:xfrm>
          <a:prstGeom prst="rect">
            <a:avLst/>
          </a:prstGeom>
        </p:spPr>
      </p:pic>
      <p:sp>
        <p:nvSpPr>
          <p:cNvPr id="14" name="TextBox 13">
            <a:extLst>
              <a:ext uri="{FF2B5EF4-FFF2-40B4-BE49-F238E27FC236}">
                <a16:creationId xmlns:a16="http://schemas.microsoft.com/office/drawing/2014/main" id="{2F74E855-191F-4853-BA0A-D939A21B4F48}"/>
              </a:ext>
            </a:extLst>
          </p:cNvPr>
          <p:cNvSpPr txBox="1"/>
          <p:nvPr/>
        </p:nvSpPr>
        <p:spPr>
          <a:xfrm>
            <a:off x="45901" y="5276671"/>
            <a:ext cx="9014098" cy="1200329"/>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The Carnot cycle has the greatest efficiency possible of an engine (although other cycles have the same efficiency) based on the assumption of the absence of incidental wasteful processes such as friction, and the assumption of no conduction of heat between different parts of the engine at different temperatures.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37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93357"/>
            <a:ext cx="7543800" cy="4924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600" b="1" dirty="0">
                <a:latin typeface="Times New Roman" panose="02020603050405020304" pitchFamily="18" charset="0"/>
                <a:cs typeface="Times New Roman" panose="02020603050405020304" pitchFamily="18" charset="0"/>
              </a:rPr>
              <a:t>FYI: THE CARNOT HEAT ENGINE</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105" y="762000"/>
            <a:ext cx="3842495" cy="305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3429000"/>
            <a:ext cx="8077200" cy="2862322"/>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Schematic of the hurricane viewed as a Carnot engine of the classical Carnot cycle in thermodynamics.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 1 represents the isothermal expansion, namely gas is been heated and pressure is reduced, </a:t>
            </a:r>
            <a:r>
              <a:rPr lang="el-GR" dirty="0">
                <a:latin typeface="Times New Roman" panose="02020603050405020304" pitchFamily="18" charset="0"/>
                <a:cs typeface="Times New Roman" panose="02020603050405020304" pitchFamily="18" charset="0"/>
              </a:rPr>
              <a:t>θ</a:t>
            </a:r>
            <a:r>
              <a:rPr lang="en-US"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increases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 2 represents an adiabatic expansion where there is no heat exchange and thus pressure is reduced but temperature is decreasing, keeping </a:t>
            </a:r>
            <a:r>
              <a:rPr lang="el-GR" dirty="0">
                <a:latin typeface="Times New Roman" panose="02020603050405020304" pitchFamily="18" charset="0"/>
                <a:cs typeface="Times New Roman" panose="02020603050405020304" pitchFamily="18" charset="0"/>
              </a:rPr>
              <a:t>θ</a:t>
            </a:r>
            <a:r>
              <a:rPr lang="en-US"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constant.</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 3 represents an isothermal compression where gas is cooled, with pressure increased and thus </a:t>
            </a:r>
            <a:r>
              <a:rPr lang="el-GR" dirty="0">
                <a:latin typeface="Times New Roman" panose="02020603050405020304" pitchFamily="18" charset="0"/>
                <a:cs typeface="Times New Roman" panose="02020603050405020304" pitchFamily="18" charset="0"/>
              </a:rPr>
              <a:t>θ</a:t>
            </a:r>
            <a:r>
              <a:rPr lang="en-US"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decreases.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 4 represents an adiabatic compression where there is no heat exchange and pressure is increased while </a:t>
            </a:r>
            <a:r>
              <a:rPr lang="el-GR" dirty="0">
                <a:latin typeface="Times New Roman" panose="02020603050405020304" pitchFamily="18" charset="0"/>
                <a:cs typeface="Times New Roman" panose="02020603050405020304" pitchFamily="18" charset="0"/>
              </a:rPr>
              <a:t>θ</a:t>
            </a:r>
            <a:r>
              <a:rPr lang="en-US"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keeps constant.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679" y="914400"/>
            <a:ext cx="3923721" cy="2571750"/>
          </a:xfrm>
          <a:prstGeom prst="rect">
            <a:avLst/>
          </a:prstGeom>
        </p:spPr>
      </p:pic>
      <p:sp>
        <p:nvSpPr>
          <p:cNvPr id="7" name="Rectangle 6"/>
          <p:cNvSpPr/>
          <p:nvPr/>
        </p:nvSpPr>
        <p:spPr>
          <a:xfrm>
            <a:off x="152400" y="6210984"/>
            <a:ext cx="8675344" cy="646331"/>
          </a:xfrm>
          <a:prstGeom prst="rect">
            <a:avLst/>
          </a:prstGeom>
        </p:spPr>
        <p:txBody>
          <a:bodyPr wrap="square">
            <a:spAutoFit/>
          </a:bodyPr>
          <a:lstStyle/>
          <a:p>
            <a:r>
              <a:rPr lang="en-US" dirty="0">
                <a:hlinkClick r:id="rId5"/>
              </a:rPr>
              <a:t>https://www.researchgate.net/publication/308608010_Hurricane_Dynamics/figures?lo=1</a:t>
            </a:r>
            <a:endParaRPr lang="en-US" dirty="0"/>
          </a:p>
          <a:p>
            <a:endParaRPr lang="en-US" dirty="0"/>
          </a:p>
        </p:txBody>
      </p:sp>
    </p:spTree>
    <p:extLst>
      <p:ext uri="{BB962C8B-B14F-4D97-AF65-F5344CB8AC3E}">
        <p14:creationId xmlns:p14="http://schemas.microsoft.com/office/powerpoint/2010/main" val="230447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Heat-engine efficiency is very relevant to atmospheric processes</a:t>
            </a:r>
          </a:p>
        </p:txBody>
      </p:sp>
      <p:sp>
        <p:nvSpPr>
          <p:cNvPr id="2" name="Rectangle 1"/>
          <p:cNvSpPr/>
          <p:nvPr/>
        </p:nvSpPr>
        <p:spPr>
          <a:xfrm>
            <a:off x="304800" y="826276"/>
            <a:ext cx="84582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Tropical cyclones, the Hadley circulation, monsoons, etc. can all be thought of as heat engines that operate between a high temperature reservoir (the Tropical oceans) and a low temperature reservoir (the upper troposphere), and convert the heat into kinetic energy.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590800"/>
            <a:ext cx="3352800" cy="3276600"/>
          </a:xfrm>
          <a:prstGeom prst="rect">
            <a:avLst/>
          </a:prstGeom>
        </p:spPr>
      </p:pic>
      <p:sp>
        <p:nvSpPr>
          <p:cNvPr id="5" name="Rectangle 4"/>
          <p:cNvSpPr/>
          <p:nvPr/>
        </p:nvSpPr>
        <p:spPr>
          <a:xfrm>
            <a:off x="5178106" y="6031724"/>
            <a:ext cx="3965894" cy="369332"/>
          </a:xfrm>
          <a:prstGeom prst="rect">
            <a:avLst/>
          </a:prstGeom>
        </p:spPr>
        <p:txBody>
          <a:bodyPr wrap="none">
            <a:spAutoFit/>
          </a:bodyPr>
          <a:lstStyle/>
          <a:p>
            <a:r>
              <a:rPr lang="en-US" dirty="0"/>
              <a:t>https://www.nature.com/articles/44287</a:t>
            </a:r>
          </a:p>
        </p:txBody>
      </p:sp>
      <p:sp>
        <p:nvSpPr>
          <p:cNvPr id="9" name="TextBox 8">
            <a:extLst>
              <a:ext uri="{FF2B5EF4-FFF2-40B4-BE49-F238E27FC236}">
                <a16:creationId xmlns:a16="http://schemas.microsoft.com/office/drawing/2014/main" id="{006D8ECC-2C18-4546-835A-9A6ACDF0AA7C}"/>
              </a:ext>
            </a:extLst>
          </p:cNvPr>
          <p:cNvSpPr txBox="1"/>
          <p:nvPr/>
        </p:nvSpPr>
        <p:spPr>
          <a:xfrm>
            <a:off x="228600" y="2819400"/>
            <a:ext cx="4676774" cy="193899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knowledge of the ‘efficiency’ of these heat engines can allow us to place upper limits on the amount of kinetic energy that can be produced.</a:t>
            </a:r>
          </a:p>
        </p:txBody>
      </p:sp>
    </p:spTree>
    <p:extLst>
      <p:ext uri="{BB962C8B-B14F-4D97-AF65-F5344CB8AC3E}">
        <p14:creationId xmlns:p14="http://schemas.microsoft.com/office/powerpoint/2010/main" val="274804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892552"/>
          </a:xfrm>
          <a:prstGeom prst="rect">
            <a:avLst/>
          </a:prstGeom>
        </p:spPr>
        <p:txBody>
          <a:bodyPr wrap="square">
            <a:spAutoFit/>
          </a:bodyPr>
          <a:lstStyle/>
          <a:p>
            <a:pPr algn="ctr"/>
            <a:r>
              <a:rPr lang="en-GB" sz="2600" b="1" dirty="0">
                <a:solidFill>
                  <a:srgbClr val="FF0000"/>
                </a:solidFill>
                <a:latin typeface="Times New Roman" panose="02020603050405020304" pitchFamily="18" charset="0"/>
                <a:cs typeface="Times New Roman" panose="02020603050405020304" pitchFamily="18" charset="0"/>
              </a:rPr>
              <a:t>Recall from the previous lecture</a:t>
            </a:r>
          </a:p>
          <a:p>
            <a:pPr algn="ctr"/>
            <a:r>
              <a:rPr lang="en-US" sz="2600" b="1" dirty="0">
                <a:latin typeface="Times New Roman" panose="02020603050405020304" pitchFamily="18" charset="0"/>
                <a:cs typeface="Times New Roman" panose="02020603050405020304" pitchFamily="18" charset="0"/>
              </a:rPr>
              <a:t>FURTHER COMMENTS ON THE SECOND LAW</a:t>
            </a:r>
          </a:p>
        </p:txBody>
      </p:sp>
      <p:pic>
        <p:nvPicPr>
          <p:cNvPr id="3" name="Picture 2">
            <a:extLst>
              <a:ext uri="{FF2B5EF4-FFF2-40B4-BE49-F238E27FC236}">
                <a16:creationId xmlns:a16="http://schemas.microsoft.com/office/drawing/2014/main" id="{24A31B96-F222-4F22-9711-58AE414ECB0E}"/>
              </a:ext>
            </a:extLst>
          </p:cNvPr>
          <p:cNvPicPr>
            <a:picLocks noChangeAspect="1"/>
          </p:cNvPicPr>
          <p:nvPr/>
        </p:nvPicPr>
        <p:blipFill>
          <a:blip r:embed="rId2"/>
          <a:stretch>
            <a:fillRect/>
          </a:stretch>
        </p:blipFill>
        <p:spPr>
          <a:xfrm>
            <a:off x="728662" y="1295400"/>
            <a:ext cx="7686675" cy="5153025"/>
          </a:xfrm>
          <a:prstGeom prst="rect">
            <a:avLst/>
          </a:prstGeom>
        </p:spPr>
      </p:pic>
    </p:spTree>
    <p:extLst>
      <p:ext uri="{BB962C8B-B14F-4D97-AF65-F5344CB8AC3E}">
        <p14:creationId xmlns:p14="http://schemas.microsoft.com/office/powerpoint/2010/main" val="99524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12099</TotalTime>
  <Words>1310</Words>
  <Application>Microsoft Office PowerPoint</Application>
  <PresentationFormat>On-screen Show (4:3)</PresentationFormat>
  <Paragraphs>94</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Times New Roman</vt:lpstr>
      <vt:lpstr>Wingdings</vt:lpstr>
      <vt:lpstr>Office Theme</vt:lpstr>
      <vt:lpstr>PowerPoint Presentation</vt:lpstr>
      <vt:lpstr>THIS LECTURE INCLUDING THE FOLLOWING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Sama Al-Dabbagh</cp:lastModifiedBy>
  <cp:revision>184</cp:revision>
  <dcterms:created xsi:type="dcterms:W3CDTF">2020-02-11T20:05:07Z</dcterms:created>
  <dcterms:modified xsi:type="dcterms:W3CDTF">2022-05-10T04:02:55Z</dcterms:modified>
</cp:coreProperties>
</file>