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3" r:id="rId2"/>
    <p:sldId id="265" r:id="rId3"/>
    <p:sldId id="351" r:id="rId4"/>
    <p:sldId id="373" r:id="rId5"/>
    <p:sldId id="374" r:id="rId6"/>
    <p:sldId id="352" r:id="rId7"/>
    <p:sldId id="371" r:id="rId8"/>
    <p:sldId id="354" r:id="rId9"/>
    <p:sldId id="355" r:id="rId10"/>
    <p:sldId id="356" r:id="rId11"/>
    <p:sldId id="357" r:id="rId12"/>
    <p:sldId id="363" r:id="rId13"/>
    <p:sldId id="364" r:id="rId14"/>
    <p:sldId id="365" r:id="rId15"/>
    <p:sldId id="366" r:id="rId16"/>
    <p:sldId id="36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0012" autoAdjust="0"/>
  </p:normalViewPr>
  <p:slideViewPr>
    <p:cSldViewPr>
      <p:cViewPr varScale="1">
        <p:scale>
          <a:sx n="74" d="100"/>
          <a:sy n="74" d="100"/>
        </p:scale>
        <p:origin x="1637"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5349D-B4CB-491F-96A7-C6EB6675BA53}" type="datetimeFigureOut">
              <a:rPr lang="en-GB" smtClean="0"/>
              <a:t>29/04/2022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483DBF-C64A-42F8-8C11-FB435BE15CF9}" type="slidenum">
              <a:rPr lang="en-GB" smtClean="0"/>
              <a:t>‹#›</a:t>
            </a:fld>
            <a:endParaRPr lang="en-GB"/>
          </a:p>
        </p:txBody>
      </p:sp>
    </p:spTree>
    <p:extLst>
      <p:ext uri="{BB962C8B-B14F-4D97-AF65-F5344CB8AC3E}">
        <p14:creationId xmlns:p14="http://schemas.microsoft.com/office/powerpoint/2010/main" val="979453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Heat_engin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483DBF-C64A-42F8-8C11-FB435BE15CF9}" type="slidenum">
              <a:rPr lang="en-GB" smtClean="0"/>
              <a:t>4</a:t>
            </a:fld>
            <a:endParaRPr lang="en-GB"/>
          </a:p>
        </p:txBody>
      </p:sp>
    </p:spTree>
    <p:extLst>
      <p:ext uri="{BB962C8B-B14F-4D97-AF65-F5344CB8AC3E}">
        <p14:creationId xmlns:p14="http://schemas.microsoft.com/office/powerpoint/2010/main" val="2925032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483DBF-C64A-42F8-8C11-FB435BE15CF9}" type="slidenum">
              <a:rPr lang="en-GB" smtClean="0"/>
              <a:t>5</a:t>
            </a:fld>
            <a:endParaRPr lang="en-GB"/>
          </a:p>
        </p:txBody>
      </p:sp>
    </p:spTree>
    <p:extLst>
      <p:ext uri="{BB962C8B-B14F-4D97-AF65-F5344CB8AC3E}">
        <p14:creationId xmlns:p14="http://schemas.microsoft.com/office/powerpoint/2010/main" val="773868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A reversible work source is a system which, when it does work, or has work done to it, does not change its entropy. It is therefore not a </a:t>
            </a:r>
            <a:r>
              <a:rPr lang="en-US" b="0" i="0" u="none" strike="noStrike" dirty="0">
                <a:solidFill>
                  <a:srgbClr val="0645AD"/>
                </a:solidFill>
                <a:effectLst/>
                <a:latin typeface="Arial" panose="020B0604020202020204" pitchFamily="34" charset="0"/>
                <a:hlinkClick r:id="rId3" tooltip="Heat engine"/>
              </a:rPr>
              <a:t>heat engine</a:t>
            </a:r>
            <a:r>
              <a:rPr lang="en-US" b="0" i="0" dirty="0">
                <a:solidFill>
                  <a:srgbClr val="202122"/>
                </a:solidFill>
                <a:effectLst/>
                <a:latin typeface="Arial" panose="020B0604020202020204" pitchFamily="34" charset="0"/>
              </a:rPr>
              <a:t> and does not suffer dissipation due to friction or heat exchanges. A simple example would be a frictionless spring, or a weight on a pulley in a gravitational field. </a:t>
            </a:r>
          </a:p>
          <a:p>
            <a:r>
              <a:rPr lang="en-US" dirty="0"/>
              <a:t>A cyclic process is a series of operations by which the state of a substance (called the working substance) changes but the substance is finally returned to its original state in all respects. If the volume of the working substance changes, the working substance may do external work, or work may be done on the working substance, during a cyclic process. Since the initial and final states of the working substance are the same in a cyclic process, and internal energy is a function of state, the internal energy of the working substance is unchanged in a cyclic process. Therefore, the net heat absorbed by the working substance is equal to the external work that it does in the cycle. A working substance is said to undergo a reversible transformation if each state of the system is in equilibrium so that a reversal in the direction of an infinitesimal change returns the working substance and the environment to their original states. A heat engine (or engine for short) is a device that does work through the agency of heat</a:t>
            </a:r>
          </a:p>
        </p:txBody>
      </p:sp>
      <p:sp>
        <p:nvSpPr>
          <p:cNvPr id="4" name="Slide Number Placeholder 3"/>
          <p:cNvSpPr>
            <a:spLocks noGrp="1"/>
          </p:cNvSpPr>
          <p:nvPr>
            <p:ph type="sldNum" sz="quarter" idx="5"/>
          </p:nvPr>
        </p:nvSpPr>
        <p:spPr/>
        <p:txBody>
          <a:bodyPr/>
          <a:lstStyle/>
          <a:p>
            <a:fld id="{06483DBF-C64A-42F8-8C11-FB435BE15CF9}" type="slidenum">
              <a:rPr lang="en-GB" smtClean="0"/>
              <a:t>13</a:t>
            </a:fld>
            <a:endParaRPr lang="en-GB"/>
          </a:p>
        </p:txBody>
      </p:sp>
    </p:spTree>
    <p:extLst>
      <p:ext uri="{BB962C8B-B14F-4D97-AF65-F5344CB8AC3E}">
        <p14:creationId xmlns:p14="http://schemas.microsoft.com/office/powerpoint/2010/main" val="2878330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484424-E9E7-44EF-9948-A6D5BCE2C5B3}"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203586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84424-E9E7-44EF-9948-A6D5BCE2C5B3}"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207990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84424-E9E7-44EF-9948-A6D5BCE2C5B3}"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3585664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84424-E9E7-44EF-9948-A6D5BCE2C5B3}"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5523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484424-E9E7-44EF-9948-A6D5BCE2C5B3}"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862836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484424-E9E7-44EF-9948-A6D5BCE2C5B3}"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3382817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484424-E9E7-44EF-9948-A6D5BCE2C5B3}" type="datetimeFigureOut">
              <a:rPr lang="en-US" smtClean="0"/>
              <a:t>4/29/2022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325575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484424-E9E7-44EF-9948-A6D5BCE2C5B3}" type="datetimeFigureOut">
              <a:rPr lang="en-US" smtClean="0"/>
              <a:t>4/29/2022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126262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84424-E9E7-44EF-9948-A6D5BCE2C5B3}" type="datetimeFigureOut">
              <a:rPr lang="en-US" smtClean="0"/>
              <a:t>4/29/2022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386651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484424-E9E7-44EF-9948-A6D5BCE2C5B3}"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85002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484424-E9E7-44EF-9948-A6D5BCE2C5B3}"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196467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84424-E9E7-44EF-9948-A6D5BCE2C5B3}" type="datetimeFigureOut">
              <a:rPr lang="en-US" smtClean="0"/>
              <a:t>4/29/2022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14191-0198-4DAF-A171-7985C9BC1F41}" type="slidenum">
              <a:rPr lang="en-US" smtClean="0"/>
              <a:t>‹#›</a:t>
            </a:fld>
            <a:endParaRPr lang="en-US"/>
          </a:p>
        </p:txBody>
      </p:sp>
    </p:spTree>
    <p:extLst>
      <p:ext uri="{BB962C8B-B14F-4D97-AF65-F5344CB8AC3E}">
        <p14:creationId xmlns:p14="http://schemas.microsoft.com/office/powerpoint/2010/main" val="399209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758493" y="238780"/>
            <a:ext cx="7179531" cy="523220"/>
          </a:xfrm>
          <a:prstGeom prst="rect">
            <a:avLst/>
          </a:prstGeom>
          <a:noFill/>
          <a:ln w="9525">
            <a:noFill/>
            <a:miter lim="800000"/>
            <a:headEnd/>
            <a:tailEnd/>
          </a:ln>
        </p:spPr>
        <p:txBody>
          <a:bodyPr wrap="none">
            <a:spAutoFit/>
          </a:bodyPr>
          <a:lstStyle/>
          <a:p>
            <a:pPr algn="ctr"/>
            <a:r>
              <a:rPr lang="en-US" altLang="en-US" sz="2800" b="1" dirty="0">
                <a:latin typeface="Times New Roman" pitchFamily="18" charset="0"/>
                <a:cs typeface="Times New Roman" panose="02020603050405020304" pitchFamily="18" charset="0"/>
              </a:rPr>
              <a:t>The Course of </a:t>
            </a:r>
            <a:r>
              <a:rPr lang="en-US" sz="2800" b="1" dirty="0">
                <a:latin typeface="Times New Roman" panose="02020603050405020304" pitchFamily="18" charset="0"/>
                <a:cs typeface="Times New Roman" panose="02020603050405020304" pitchFamily="18" charset="0"/>
              </a:rPr>
              <a:t>Atmospheric Thermodynamics</a:t>
            </a:r>
            <a:endParaRPr lang="en-US" altLang="en-US" sz="2800" b="1" dirty="0">
              <a:latin typeface="Times New Roman" pitchFamily="18" charset="0"/>
              <a:cs typeface="Times New Roman" panose="02020603050405020304" pitchFamily="18" charset="0"/>
            </a:endParaRPr>
          </a:p>
        </p:txBody>
      </p:sp>
      <p:sp>
        <p:nvSpPr>
          <p:cNvPr id="10" name="Subtitle 2"/>
          <p:cNvSpPr txBox="1">
            <a:spLocks/>
          </p:cNvSpPr>
          <p:nvPr/>
        </p:nvSpPr>
        <p:spPr>
          <a:xfrm>
            <a:off x="1331640" y="4572000"/>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a:latin typeface="Times New Roman" panose="02020603050405020304" pitchFamily="18" charset="0"/>
                <a:cs typeface="Times New Roman" panose="02020603050405020304" pitchFamily="18" charset="0"/>
              </a:rPr>
              <a:t>MUSTANSIRIYAH UNIVERSITY </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COLLEGE OF SCIENCES</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ATMOSPHERIC SCIENCES DEPARTMENT </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b="1" dirty="0">
                <a:latin typeface="Times New Roman" panose="02020603050405020304" pitchFamily="18" charset="0"/>
                <a:cs typeface="Times New Roman" panose="02020603050405020304" pitchFamily="18" charset="0"/>
              </a:rPr>
              <a:t>2021-2022 </a:t>
            </a:r>
            <a:endParaRPr lang="en-GB" sz="8000" b="1"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Dr. Sama Khalid Mohammed</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b="1" cap="small" dirty="0">
                <a:latin typeface="Times New Roman" panose="02020603050405020304" pitchFamily="18" charset="0"/>
                <a:cs typeface="Times New Roman" panose="02020603050405020304" pitchFamily="18" charset="0"/>
              </a:rPr>
              <a:t>SECOND STAGE </a:t>
            </a:r>
          </a:p>
          <a:p>
            <a:pPr marL="0" indent="0" algn="ctr">
              <a:buNone/>
            </a:pPr>
            <a:r>
              <a:rPr lang="en-US" sz="8000" b="1" cap="small">
                <a:latin typeface="Times New Roman" panose="02020603050405020304" pitchFamily="18" charset="0"/>
                <a:cs typeface="Times New Roman" panose="02020603050405020304" pitchFamily="18" charset="0"/>
              </a:rPr>
              <a:t>Lecture 8</a:t>
            </a:r>
            <a:endParaRPr lang="en-US" sz="8000" b="1" cap="small" dirty="0">
              <a:latin typeface="Times New Roman" panose="02020603050405020304" pitchFamily="18" charset="0"/>
              <a:cs typeface="Times New Roman" panose="02020603050405020304" pitchFamily="18" charset="0"/>
            </a:endParaRPr>
          </a:p>
          <a:p>
            <a:pPr marL="0" indent="0" algn="ctr">
              <a:buNone/>
            </a:pPr>
            <a:endParaRPr lang="en-GB" sz="8000" b="1" cap="small" dirty="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3" name="Picture 2"/>
          <p:cNvPicPr>
            <a:picLocks/>
          </p:cNvPicPr>
          <p:nvPr/>
        </p:nvPicPr>
        <p:blipFill rotWithShape="1">
          <a:blip r:embed="rId2">
            <a:extLst>
              <a:ext uri="{28A0092B-C50C-407E-A947-70E740481C1C}">
                <a14:useLocalDpi xmlns:a14="http://schemas.microsoft.com/office/drawing/2010/main" val="0"/>
              </a:ext>
            </a:extLst>
          </a:blip>
          <a:srcRect b="8890"/>
          <a:stretch/>
        </p:blipFill>
        <p:spPr>
          <a:xfrm>
            <a:off x="1554480" y="1295399"/>
            <a:ext cx="5760720" cy="3182112"/>
          </a:xfrm>
          <a:prstGeom prst="rect">
            <a:avLst/>
          </a:prstGeom>
        </p:spPr>
      </p:pic>
    </p:spTree>
    <p:extLst>
      <p:ext uri="{BB962C8B-B14F-4D97-AF65-F5344CB8AC3E}">
        <p14:creationId xmlns:p14="http://schemas.microsoft.com/office/powerpoint/2010/main" val="1503107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88B675-8E37-4AD1-B48B-A614299DE12A}"/>
              </a:ext>
            </a:extLst>
          </p:cNvPr>
          <p:cNvPicPr>
            <a:picLocks noChangeAspect="1"/>
          </p:cNvPicPr>
          <p:nvPr/>
        </p:nvPicPr>
        <p:blipFill>
          <a:blip r:embed="rId2"/>
          <a:stretch>
            <a:fillRect/>
          </a:stretch>
        </p:blipFill>
        <p:spPr>
          <a:xfrm>
            <a:off x="828675" y="1228725"/>
            <a:ext cx="7486650" cy="1524000"/>
          </a:xfrm>
          <a:prstGeom prst="rect">
            <a:avLst/>
          </a:prstGeom>
        </p:spPr>
      </p:pic>
      <p:pic>
        <p:nvPicPr>
          <p:cNvPr id="5" name="Picture 4">
            <a:extLst>
              <a:ext uri="{FF2B5EF4-FFF2-40B4-BE49-F238E27FC236}">
                <a16:creationId xmlns:a16="http://schemas.microsoft.com/office/drawing/2014/main" id="{56601B4C-E78E-4811-808A-7E55BDD9F2C3}"/>
              </a:ext>
            </a:extLst>
          </p:cNvPr>
          <p:cNvPicPr>
            <a:picLocks noChangeAspect="1"/>
          </p:cNvPicPr>
          <p:nvPr/>
        </p:nvPicPr>
        <p:blipFill>
          <a:blip r:embed="rId3"/>
          <a:stretch>
            <a:fillRect/>
          </a:stretch>
        </p:blipFill>
        <p:spPr>
          <a:xfrm>
            <a:off x="823912" y="2752725"/>
            <a:ext cx="7496175" cy="1895475"/>
          </a:xfrm>
          <a:prstGeom prst="rect">
            <a:avLst/>
          </a:prstGeom>
        </p:spPr>
      </p:pic>
      <p:sp>
        <p:nvSpPr>
          <p:cNvPr id="8" name="Rectangle 7">
            <a:extLst>
              <a:ext uri="{FF2B5EF4-FFF2-40B4-BE49-F238E27FC236}">
                <a16:creationId xmlns:a16="http://schemas.microsoft.com/office/drawing/2014/main" id="{9380AA33-4BE4-485C-AEC1-AF8E3053E0BD}"/>
              </a:ext>
            </a:extLst>
          </p:cNvPr>
          <p:cNvSpPr/>
          <p:nvPr/>
        </p:nvSpPr>
        <p:spPr>
          <a:xfrm>
            <a:off x="0" y="269557"/>
            <a:ext cx="9144000" cy="769441"/>
          </a:xfrm>
          <a:prstGeom prst="rect">
            <a:avLst/>
          </a:prstGeom>
        </p:spPr>
        <p:txBody>
          <a:bodyPr wrap="square">
            <a:spAutoFit/>
          </a:bodyPr>
          <a:lstStyle/>
          <a:p>
            <a:pPr algn="ctr"/>
            <a:r>
              <a:rPr lang="en-US" sz="2200" b="1" dirty="0">
                <a:latin typeface="Times New Roman" panose="02020603050405020304" pitchFamily="18" charset="0"/>
                <a:cs typeface="Times New Roman" panose="02020603050405020304" pitchFamily="18" charset="0"/>
              </a:rPr>
              <a:t>PROOF THAT STATEMENT #1 AND STATEMENT #2 ARE EQUIVALENT</a:t>
            </a:r>
          </a:p>
        </p:txBody>
      </p:sp>
    </p:spTree>
    <p:extLst>
      <p:ext uri="{BB962C8B-B14F-4D97-AF65-F5344CB8AC3E}">
        <p14:creationId xmlns:p14="http://schemas.microsoft.com/office/powerpoint/2010/main" val="3266844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9557"/>
            <a:ext cx="9144000" cy="492443"/>
          </a:xfrm>
          <a:prstGeom prst="rect">
            <a:avLst/>
          </a:prstGeom>
        </p:spPr>
        <p:txBody>
          <a:bodyPr wrap="square">
            <a:spAutoFit/>
          </a:bodyPr>
          <a:lstStyle/>
          <a:p>
            <a:pPr algn="ctr"/>
            <a:r>
              <a:rPr lang="en-US" sz="2600" b="1" dirty="0">
                <a:latin typeface="Times New Roman" panose="02020603050405020304" pitchFamily="18" charset="0"/>
                <a:cs typeface="Times New Roman" panose="02020603050405020304" pitchFamily="18" charset="0"/>
              </a:rPr>
              <a:t>FURTHER COMMENTS ON THE SECOND LAW</a:t>
            </a:r>
          </a:p>
        </p:txBody>
      </p:sp>
      <p:pic>
        <p:nvPicPr>
          <p:cNvPr id="3" name="Picture 2">
            <a:extLst>
              <a:ext uri="{FF2B5EF4-FFF2-40B4-BE49-F238E27FC236}">
                <a16:creationId xmlns:a16="http://schemas.microsoft.com/office/drawing/2014/main" id="{24A31B96-F222-4F22-9711-58AE414ECB0E}"/>
              </a:ext>
            </a:extLst>
          </p:cNvPr>
          <p:cNvPicPr>
            <a:picLocks noChangeAspect="1"/>
          </p:cNvPicPr>
          <p:nvPr/>
        </p:nvPicPr>
        <p:blipFill>
          <a:blip r:embed="rId2"/>
          <a:stretch>
            <a:fillRect/>
          </a:stretch>
        </p:blipFill>
        <p:spPr>
          <a:xfrm>
            <a:off x="728662" y="852487"/>
            <a:ext cx="7686675" cy="5153025"/>
          </a:xfrm>
          <a:prstGeom prst="rect">
            <a:avLst/>
          </a:prstGeom>
        </p:spPr>
      </p:pic>
    </p:spTree>
    <p:extLst>
      <p:ext uri="{BB962C8B-B14F-4D97-AF65-F5344CB8AC3E}">
        <p14:creationId xmlns:p14="http://schemas.microsoft.com/office/powerpoint/2010/main" val="995247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9557"/>
            <a:ext cx="9144000" cy="492443"/>
          </a:xfrm>
          <a:prstGeom prst="rect">
            <a:avLst/>
          </a:prstGeom>
        </p:spPr>
        <p:txBody>
          <a:bodyPr wrap="square">
            <a:spAutoFit/>
          </a:bodyPr>
          <a:lstStyle/>
          <a:p>
            <a:pPr algn="ctr"/>
            <a:r>
              <a:rPr lang="en-US" sz="2600" b="1" dirty="0">
                <a:latin typeface="Times New Roman" panose="02020603050405020304" pitchFamily="18" charset="0"/>
                <a:ea typeface="+mn-ea"/>
                <a:cs typeface="Times New Roman" panose="02020603050405020304" pitchFamily="18" charset="0"/>
              </a:rPr>
              <a:t>THE MAXIMUM WORK THEOREM</a:t>
            </a:r>
            <a:endParaRPr lang="en-US" sz="26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43050FD-7EE8-44BB-B0BF-B9C8A07F1E64}"/>
              </a:ext>
            </a:extLst>
          </p:cNvPr>
          <p:cNvSpPr txBox="1"/>
          <p:nvPr/>
        </p:nvSpPr>
        <p:spPr>
          <a:xfrm>
            <a:off x="762000" y="762000"/>
            <a:ext cx="7772400" cy="3816429"/>
          </a:xfrm>
          <a:prstGeom prst="rect">
            <a:avLst/>
          </a:prstGeom>
          <a:noFill/>
        </p:spPr>
        <p:txBody>
          <a:bodyPr wrap="square">
            <a:spAutoFit/>
          </a:bodyPr>
          <a:lstStyle/>
          <a:p>
            <a:pPr marL="342900" indent="-34290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second law of thermodynamics tells us that  “</a:t>
            </a:r>
            <a:r>
              <a:rPr lang="en-US" sz="2200" b="1" dirty="0">
                <a:latin typeface="Times New Roman" panose="02020603050405020304" pitchFamily="18" charset="0"/>
                <a:cs typeface="Times New Roman" panose="02020603050405020304" pitchFamily="18" charset="0"/>
              </a:rPr>
              <a:t>there is no such thing as a 100% efficient heat engine</a:t>
            </a:r>
            <a:r>
              <a:rPr lang="en-US" sz="2200" dirty="0">
                <a:latin typeface="Times New Roman" panose="02020603050405020304" pitchFamily="18" charset="0"/>
                <a:cs typeface="Times New Roman" panose="02020603050405020304" pitchFamily="18" charset="0"/>
              </a:rPr>
              <a:t>” (one that can consume a given amount of thermal energy and convert it completely into work). </a:t>
            </a:r>
          </a:p>
          <a:p>
            <a:pPr marL="342900" indent="-34290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We can use the second law of thermodynamics to investigate the maximum theoretical efficiency of a heat engine </a:t>
            </a:r>
            <a:r>
              <a:rPr lang="ar-IQ"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Many meteorological phenomenon, such as tropical cyclones, behave like heat engines, converting thermal energy into work </a:t>
            </a:r>
            <a:r>
              <a:rPr lang="en-US" sz="2200" dirty="0">
                <a:latin typeface="Times New Roman" panose="02020603050405020304" pitchFamily="18" charset="0"/>
                <a:cs typeface="Times New Roman" panose="02020603050405020304" pitchFamily="18" charset="0"/>
              </a:rPr>
              <a:t>(kinetic energy)</a:t>
            </a:r>
            <a:r>
              <a:rPr lang="ar-IQ"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We can therefore speak of the maximum theoretical efficiencies of tropical cyclones, the Hadley circulation, etc.</a:t>
            </a:r>
          </a:p>
        </p:txBody>
      </p:sp>
      <p:pic>
        <p:nvPicPr>
          <p:cNvPr id="6" name="Picture 5">
            <a:extLst>
              <a:ext uri="{FF2B5EF4-FFF2-40B4-BE49-F238E27FC236}">
                <a16:creationId xmlns:a16="http://schemas.microsoft.com/office/drawing/2014/main" id="{9033AA10-1CF9-4E27-992C-56B2C379E5FB}"/>
              </a:ext>
            </a:extLst>
          </p:cNvPr>
          <p:cNvPicPr>
            <a:picLocks noChangeAspect="1"/>
          </p:cNvPicPr>
          <p:nvPr/>
        </p:nvPicPr>
        <p:blipFill rotWithShape="1">
          <a:blip r:embed="rId2"/>
          <a:srcRect l="6383" r="10638"/>
          <a:stretch/>
        </p:blipFill>
        <p:spPr>
          <a:xfrm>
            <a:off x="6096000" y="4724400"/>
            <a:ext cx="2971800" cy="1645864"/>
          </a:xfrm>
          <a:prstGeom prst="rect">
            <a:avLst/>
          </a:prstGeom>
        </p:spPr>
      </p:pic>
      <p:sp>
        <p:nvSpPr>
          <p:cNvPr id="11" name="TextBox 10">
            <a:extLst>
              <a:ext uri="{FF2B5EF4-FFF2-40B4-BE49-F238E27FC236}">
                <a16:creationId xmlns:a16="http://schemas.microsoft.com/office/drawing/2014/main" id="{BADFA301-7342-4322-8580-DA967ADD2C6B}"/>
              </a:ext>
            </a:extLst>
          </p:cNvPr>
          <p:cNvSpPr txBox="1"/>
          <p:nvPr/>
        </p:nvSpPr>
        <p:spPr>
          <a:xfrm>
            <a:off x="762000" y="4648200"/>
            <a:ext cx="5334000" cy="1446550"/>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 heat engine is an engine that takes heat from a hot reservoir, converts part of  this heat into work, and deposits the remainder into a cold reservoir.</a:t>
            </a:r>
          </a:p>
        </p:txBody>
      </p:sp>
    </p:spTree>
    <p:extLst>
      <p:ext uri="{BB962C8B-B14F-4D97-AF65-F5344CB8AC3E}">
        <p14:creationId xmlns:p14="http://schemas.microsoft.com/office/powerpoint/2010/main" val="2942760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9557"/>
            <a:ext cx="9144000" cy="492443"/>
          </a:xfrm>
          <a:prstGeom prst="rect">
            <a:avLst/>
          </a:prstGeom>
        </p:spPr>
        <p:txBody>
          <a:bodyPr wrap="square">
            <a:spAutoFit/>
          </a:bodyPr>
          <a:lstStyle/>
          <a:p>
            <a:pPr algn="ctr"/>
            <a:r>
              <a:rPr lang="en-US" sz="2600" b="1" dirty="0">
                <a:latin typeface="Times New Roman" panose="02020603050405020304" pitchFamily="18" charset="0"/>
                <a:ea typeface="+mn-ea"/>
                <a:cs typeface="Times New Roman" panose="02020603050405020304" pitchFamily="18" charset="0"/>
              </a:rPr>
              <a:t>THE MAXIMUM WORK THEOREM</a:t>
            </a:r>
            <a:endParaRPr lang="en-US" sz="2600" b="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A84346A-F449-4CEF-BE3E-2B2AD9AB5DB5}"/>
              </a:ext>
            </a:extLst>
          </p:cNvPr>
          <p:cNvPicPr>
            <a:picLocks noChangeAspect="1"/>
          </p:cNvPicPr>
          <p:nvPr/>
        </p:nvPicPr>
        <p:blipFill>
          <a:blip r:embed="rId3"/>
          <a:stretch>
            <a:fillRect/>
          </a:stretch>
        </p:blipFill>
        <p:spPr>
          <a:xfrm>
            <a:off x="157162" y="990600"/>
            <a:ext cx="8829675" cy="3333750"/>
          </a:xfrm>
          <a:prstGeom prst="rect">
            <a:avLst/>
          </a:prstGeom>
        </p:spPr>
      </p:pic>
      <p:pic>
        <p:nvPicPr>
          <p:cNvPr id="9" name="Picture 8">
            <a:extLst>
              <a:ext uri="{FF2B5EF4-FFF2-40B4-BE49-F238E27FC236}">
                <a16:creationId xmlns:a16="http://schemas.microsoft.com/office/drawing/2014/main" id="{0EFF8D7B-57E2-4320-B248-916F997D6F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0050" y="4114800"/>
            <a:ext cx="3303897" cy="2332732"/>
          </a:xfrm>
          <a:prstGeom prst="rect">
            <a:avLst/>
          </a:prstGeom>
        </p:spPr>
      </p:pic>
      <p:cxnSp>
        <p:nvCxnSpPr>
          <p:cNvPr id="11" name="Straight Arrow Connector 10">
            <a:extLst>
              <a:ext uri="{FF2B5EF4-FFF2-40B4-BE49-F238E27FC236}">
                <a16:creationId xmlns:a16="http://schemas.microsoft.com/office/drawing/2014/main" id="{0D3B441B-286C-4B7D-AA4F-940EAADCD7F4}"/>
              </a:ext>
            </a:extLst>
          </p:cNvPr>
          <p:cNvCxnSpPr>
            <a:cxnSpLocks/>
          </p:cNvCxnSpPr>
          <p:nvPr/>
        </p:nvCxnSpPr>
        <p:spPr>
          <a:xfrm>
            <a:off x="5715000" y="6217227"/>
            <a:ext cx="60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05241D3-B6A7-4A73-8A84-75345F6427DE}"/>
              </a:ext>
            </a:extLst>
          </p:cNvPr>
          <p:cNvSpPr txBox="1"/>
          <p:nvPr/>
        </p:nvSpPr>
        <p:spPr>
          <a:xfrm>
            <a:off x="6400800" y="5906869"/>
            <a:ext cx="274320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Equal to zero because the entropy does not change</a:t>
            </a:r>
          </a:p>
        </p:txBody>
      </p:sp>
      <p:sp>
        <p:nvSpPr>
          <p:cNvPr id="14" name="TextBox 13">
            <a:extLst>
              <a:ext uri="{FF2B5EF4-FFF2-40B4-BE49-F238E27FC236}">
                <a16:creationId xmlns:a16="http://schemas.microsoft.com/office/drawing/2014/main" id="{E06CFA05-D2A5-463D-B81B-586BB195A5C4}"/>
              </a:ext>
            </a:extLst>
          </p:cNvPr>
          <p:cNvSpPr txBox="1"/>
          <p:nvPr/>
        </p:nvSpPr>
        <p:spPr>
          <a:xfrm>
            <a:off x="675409" y="6010686"/>
            <a:ext cx="17526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Equal to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r</a:t>
            </a:r>
          </a:p>
        </p:txBody>
      </p:sp>
      <p:cxnSp>
        <p:nvCxnSpPr>
          <p:cNvPr id="15" name="Straight Arrow Connector 14">
            <a:extLst>
              <a:ext uri="{FF2B5EF4-FFF2-40B4-BE49-F238E27FC236}">
                <a16:creationId xmlns:a16="http://schemas.microsoft.com/office/drawing/2014/main" id="{FF219FEE-BEBD-43DD-A3B7-FE6D44CE91FA}"/>
              </a:ext>
            </a:extLst>
          </p:cNvPr>
          <p:cNvCxnSpPr>
            <a:cxnSpLocks/>
          </p:cNvCxnSpPr>
          <p:nvPr/>
        </p:nvCxnSpPr>
        <p:spPr>
          <a:xfrm flipH="1">
            <a:off x="2438400" y="6192982"/>
            <a:ext cx="990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198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9557"/>
            <a:ext cx="9144000" cy="492443"/>
          </a:xfrm>
          <a:prstGeom prst="rect">
            <a:avLst/>
          </a:prstGeom>
        </p:spPr>
        <p:txBody>
          <a:bodyPr wrap="square">
            <a:spAutoFit/>
          </a:bodyPr>
          <a:lstStyle/>
          <a:p>
            <a:pPr algn="ctr"/>
            <a:r>
              <a:rPr lang="en-US" sz="2600" b="1" dirty="0">
                <a:latin typeface="Times New Roman" panose="02020603050405020304" pitchFamily="18" charset="0"/>
                <a:ea typeface="+mn-ea"/>
                <a:cs typeface="Times New Roman" panose="02020603050405020304" pitchFamily="18" charset="0"/>
              </a:rPr>
              <a:t>THE MAXIMUM WORK THEOREM</a:t>
            </a:r>
            <a:endParaRPr lang="en-US" sz="26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C8008C4-AED5-43D2-AFF6-4E0A181B5593}"/>
              </a:ext>
            </a:extLst>
          </p:cNvPr>
          <p:cNvPicPr>
            <a:picLocks noChangeAspect="1"/>
          </p:cNvPicPr>
          <p:nvPr/>
        </p:nvPicPr>
        <p:blipFill rotWithShape="1">
          <a:blip r:embed="rId2"/>
          <a:srcRect b="28750"/>
          <a:stretch/>
        </p:blipFill>
        <p:spPr>
          <a:xfrm>
            <a:off x="416295" y="762000"/>
            <a:ext cx="8311409" cy="4343400"/>
          </a:xfrm>
          <a:prstGeom prst="rect">
            <a:avLst/>
          </a:prstGeom>
        </p:spPr>
      </p:pic>
      <p:sp>
        <p:nvSpPr>
          <p:cNvPr id="8" name="TextBox 7">
            <a:extLst>
              <a:ext uri="{FF2B5EF4-FFF2-40B4-BE49-F238E27FC236}">
                <a16:creationId xmlns:a16="http://schemas.microsoft.com/office/drawing/2014/main" id="{EAA5F4FF-6A9C-42CC-A0DF-4D2A715DFBDB}"/>
              </a:ext>
            </a:extLst>
          </p:cNvPr>
          <p:cNvSpPr txBox="1"/>
          <p:nvPr/>
        </p:nvSpPr>
        <p:spPr>
          <a:xfrm>
            <a:off x="914400" y="5152072"/>
            <a:ext cx="7467600"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dirty="0">
                <a:latin typeface="Times New Roman" panose="02020603050405020304" pitchFamily="18" charset="0"/>
                <a:cs typeface="Times New Roman" panose="02020603050405020304" pitchFamily="18" charset="0"/>
              </a:rPr>
              <a:t>We have just proven what is known as the Maximum Work Theorem:</a:t>
            </a:r>
          </a:p>
          <a:p>
            <a:pPr algn="just"/>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“For all processes leading from a specified initial state to a specified final state of the primary system, the delivery of work is maximum (and the delivery of heat is minimum) for a reversible process. Furthermore, the delivery of work (and of heat) is identical for every reversible process.</a:t>
            </a:r>
          </a:p>
        </p:txBody>
      </p:sp>
    </p:spTree>
    <p:extLst>
      <p:ext uri="{BB962C8B-B14F-4D97-AF65-F5344CB8AC3E}">
        <p14:creationId xmlns:p14="http://schemas.microsoft.com/office/powerpoint/2010/main" val="232786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9557"/>
            <a:ext cx="9144000" cy="492443"/>
          </a:xfrm>
          <a:prstGeom prst="rect">
            <a:avLst/>
          </a:prstGeom>
        </p:spPr>
        <p:txBody>
          <a:bodyPr wrap="square">
            <a:spAutoFit/>
          </a:bodyPr>
          <a:lstStyle/>
          <a:p>
            <a:pPr algn="ctr"/>
            <a:r>
              <a:rPr lang="en-US" sz="2600" b="1" dirty="0">
                <a:latin typeface="Times New Roman" panose="02020603050405020304" pitchFamily="18" charset="0"/>
                <a:ea typeface="+mn-ea"/>
                <a:cs typeface="Times New Roman" panose="02020603050405020304" pitchFamily="18" charset="0"/>
              </a:rPr>
              <a:t>MAXIMUM EFFICIENCY OF A HEAT ENGINE</a:t>
            </a:r>
            <a:endParaRPr lang="en-US" sz="26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93E87F2-10BF-404B-B536-4E9968A7FCD7}"/>
              </a:ext>
            </a:extLst>
          </p:cNvPr>
          <p:cNvSpPr txBox="1"/>
          <p:nvPr/>
        </p:nvSpPr>
        <p:spPr>
          <a:xfrm>
            <a:off x="838200" y="889844"/>
            <a:ext cx="7620000" cy="1785104"/>
          </a:xfrm>
          <a:prstGeom prst="rect">
            <a:avLst/>
          </a:prstGeom>
          <a:noFill/>
        </p:spPr>
        <p:txBody>
          <a:bodyPr wrap="square">
            <a:spAutoFit/>
          </a:bodyPr>
          <a:lstStyle/>
          <a:p>
            <a:pPr marL="342900" indent="-34290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We can use the maximum work theorem to determine the maximum theoretical efficiency of a heat engine. </a:t>
            </a:r>
          </a:p>
          <a:p>
            <a:pPr marL="342900" indent="-34290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We will use a heat engine and imagine that the hot and cold reservoirs are so large that their temperatures remain practically constant.</a:t>
            </a:r>
          </a:p>
        </p:txBody>
      </p:sp>
      <p:pic>
        <p:nvPicPr>
          <p:cNvPr id="7" name="Picture 6">
            <a:extLst>
              <a:ext uri="{FF2B5EF4-FFF2-40B4-BE49-F238E27FC236}">
                <a16:creationId xmlns:a16="http://schemas.microsoft.com/office/drawing/2014/main" id="{6D96E689-60E1-4FF4-BA94-42FABFBD2966}"/>
              </a:ext>
            </a:extLst>
          </p:cNvPr>
          <p:cNvPicPr>
            <a:picLocks noChangeAspect="1"/>
          </p:cNvPicPr>
          <p:nvPr/>
        </p:nvPicPr>
        <p:blipFill>
          <a:blip r:embed="rId2"/>
          <a:stretch>
            <a:fillRect/>
          </a:stretch>
        </p:blipFill>
        <p:spPr>
          <a:xfrm>
            <a:off x="2986087" y="2743200"/>
            <a:ext cx="3171825" cy="2828925"/>
          </a:xfrm>
          <a:prstGeom prst="rect">
            <a:avLst/>
          </a:prstGeom>
        </p:spPr>
      </p:pic>
    </p:spTree>
    <p:extLst>
      <p:ext uri="{BB962C8B-B14F-4D97-AF65-F5344CB8AC3E}">
        <p14:creationId xmlns:p14="http://schemas.microsoft.com/office/powerpoint/2010/main" val="3547911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9557"/>
            <a:ext cx="9144000" cy="492443"/>
          </a:xfrm>
          <a:prstGeom prst="rect">
            <a:avLst/>
          </a:prstGeom>
        </p:spPr>
        <p:txBody>
          <a:bodyPr wrap="square">
            <a:spAutoFit/>
          </a:bodyPr>
          <a:lstStyle/>
          <a:p>
            <a:pPr algn="ctr"/>
            <a:r>
              <a:rPr lang="en-US" sz="2600" b="1" dirty="0">
                <a:latin typeface="Times New Roman" panose="02020603050405020304" pitchFamily="18" charset="0"/>
                <a:ea typeface="+mn-ea"/>
                <a:cs typeface="Times New Roman" panose="02020603050405020304" pitchFamily="18" charset="0"/>
              </a:rPr>
              <a:t>MAXIMUM EFFICIENCY OF A HEAT ENGINE</a:t>
            </a:r>
            <a:endParaRPr lang="en-US" sz="26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1CA9E9FA-2F61-4FDF-8B0A-43D860D4B213}"/>
              </a:ext>
            </a:extLst>
          </p:cNvPr>
          <p:cNvPicPr>
            <a:picLocks noChangeAspect="1"/>
          </p:cNvPicPr>
          <p:nvPr/>
        </p:nvPicPr>
        <p:blipFill>
          <a:blip r:embed="rId2"/>
          <a:stretch>
            <a:fillRect/>
          </a:stretch>
        </p:blipFill>
        <p:spPr>
          <a:xfrm>
            <a:off x="1054100" y="762000"/>
            <a:ext cx="7035800" cy="6096000"/>
          </a:xfrm>
          <a:prstGeom prst="rect">
            <a:avLst/>
          </a:prstGeom>
        </p:spPr>
      </p:pic>
      <p:pic>
        <p:nvPicPr>
          <p:cNvPr id="10" name="Picture 9">
            <a:extLst>
              <a:ext uri="{FF2B5EF4-FFF2-40B4-BE49-F238E27FC236}">
                <a16:creationId xmlns:a16="http://schemas.microsoft.com/office/drawing/2014/main" id="{074B6372-4477-4B06-BCEC-C2C06FF5A43D}"/>
              </a:ext>
            </a:extLst>
          </p:cNvPr>
          <p:cNvPicPr>
            <a:picLocks noChangeAspect="1"/>
          </p:cNvPicPr>
          <p:nvPr/>
        </p:nvPicPr>
        <p:blipFill>
          <a:blip r:embed="rId3"/>
          <a:stretch>
            <a:fillRect/>
          </a:stretch>
        </p:blipFill>
        <p:spPr>
          <a:xfrm>
            <a:off x="1447800" y="1638300"/>
            <a:ext cx="1990725" cy="647700"/>
          </a:xfrm>
          <a:prstGeom prst="rect">
            <a:avLst/>
          </a:prstGeom>
          <a:ln w="9525">
            <a:solidFill>
              <a:schemeClr val="tx1"/>
            </a:solidFill>
          </a:ln>
        </p:spPr>
      </p:pic>
    </p:spTree>
    <p:extLst>
      <p:ext uri="{BB962C8B-B14F-4D97-AF65-F5344CB8AC3E}">
        <p14:creationId xmlns:p14="http://schemas.microsoft.com/office/powerpoint/2010/main" val="399520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752600"/>
            <a:ext cx="6400800" cy="2308324"/>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potential temperature</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second law of thermodynamics</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maximum work theorem</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maximum efficiency of a heat engine</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Carnot cycle</a:t>
            </a:r>
          </a:p>
          <a:p>
            <a:pPr marL="342900" indent="-34290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2600" dirty="0">
                <a:latin typeface="Times New Roman" panose="02020603050405020304" pitchFamily="18" charset="0"/>
                <a:cs typeface="Times New Roman" panose="02020603050405020304" pitchFamily="18" charset="0"/>
              </a:rPr>
              <a:t>THIS LECTURE INCLUDING THE FOLLOWING ITEMS</a:t>
            </a:r>
          </a:p>
        </p:txBody>
      </p:sp>
      <p:pic>
        <p:nvPicPr>
          <p:cNvPr id="16387" name="Picture 3" descr="C:\Users\sama\AppData\Local\Microsoft\Windows\Temporary Internet Files\Content.IE5\8H9U7NI9\supermemoria-478x6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1566863"/>
            <a:ext cx="1850823" cy="2319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65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69557"/>
            <a:ext cx="9144000" cy="492443"/>
          </a:xfrm>
          <a:prstGeom prst="rect">
            <a:avLst/>
          </a:prstGeom>
        </p:spPr>
        <p:txBody>
          <a:bodyPr wrap="square">
            <a:spAutoFit/>
          </a:bodyPr>
          <a:lstStyle/>
          <a:p>
            <a:pPr algn="ctr"/>
            <a:r>
              <a:rPr lang="en-US" sz="2600" b="1" dirty="0">
                <a:latin typeface="Times New Roman" panose="02020603050405020304" pitchFamily="18" charset="0"/>
                <a:cs typeface="Times New Roman" panose="02020603050405020304" pitchFamily="18" charset="0"/>
              </a:rPr>
              <a:t>POTENTIAL TEMPERATURE</a:t>
            </a:r>
          </a:p>
        </p:txBody>
      </p:sp>
      <p:pic>
        <p:nvPicPr>
          <p:cNvPr id="3" name="Picture 2">
            <a:extLst>
              <a:ext uri="{FF2B5EF4-FFF2-40B4-BE49-F238E27FC236}">
                <a16:creationId xmlns:a16="http://schemas.microsoft.com/office/drawing/2014/main" id="{FF25E456-DA75-4E3D-86AE-13ED31F3ADDF}"/>
              </a:ext>
            </a:extLst>
          </p:cNvPr>
          <p:cNvPicPr>
            <a:picLocks noChangeAspect="1"/>
          </p:cNvPicPr>
          <p:nvPr/>
        </p:nvPicPr>
        <p:blipFill rotWithShape="1">
          <a:blip r:embed="rId2"/>
          <a:srcRect t="10075"/>
          <a:stretch/>
        </p:blipFill>
        <p:spPr>
          <a:xfrm>
            <a:off x="790575" y="1057275"/>
            <a:ext cx="7562850" cy="3400425"/>
          </a:xfrm>
          <a:prstGeom prst="rect">
            <a:avLst/>
          </a:prstGeom>
        </p:spPr>
      </p:pic>
      <p:grpSp>
        <p:nvGrpSpPr>
          <p:cNvPr id="6" name="Group 5">
            <a:extLst>
              <a:ext uri="{FF2B5EF4-FFF2-40B4-BE49-F238E27FC236}">
                <a16:creationId xmlns:a16="http://schemas.microsoft.com/office/drawing/2014/main" id="{68DD72E3-9C97-4C0C-8C75-E045701F4E75}"/>
              </a:ext>
            </a:extLst>
          </p:cNvPr>
          <p:cNvGrpSpPr/>
          <p:nvPr/>
        </p:nvGrpSpPr>
        <p:grpSpPr>
          <a:xfrm>
            <a:off x="1143000" y="4295775"/>
            <a:ext cx="5410200" cy="1571625"/>
            <a:chOff x="990600" y="1371600"/>
            <a:chExt cx="5410200" cy="1571625"/>
          </a:xfrm>
        </p:grpSpPr>
        <p:sp>
          <p:nvSpPr>
            <p:cNvPr id="8" name="TextBox 7">
              <a:extLst>
                <a:ext uri="{FF2B5EF4-FFF2-40B4-BE49-F238E27FC236}">
                  <a16:creationId xmlns:a16="http://schemas.microsoft.com/office/drawing/2014/main" id="{38D22DFD-F159-4208-91C5-E6B9286C10FB}"/>
                </a:ext>
              </a:extLst>
            </p:cNvPr>
            <p:cNvSpPr txBox="1"/>
            <p:nvPr/>
          </p:nvSpPr>
          <p:spPr>
            <a:xfrm>
              <a:off x="990600" y="1600200"/>
              <a:ext cx="2743200" cy="369332"/>
            </a:xfrm>
            <a:prstGeom prst="rect">
              <a:avLst/>
            </a:prstGeom>
            <a:noFill/>
          </p:spPr>
          <p:txBody>
            <a:bodyPr wrap="square" rtlCol="0">
              <a:spAutoFit/>
            </a:bodyPr>
            <a:lstStyle/>
            <a:p>
              <a:r>
                <a:rPr lang="en-GB" b="1" dirty="0">
                  <a:latin typeface="Times New Roman" panose="02020603050405020304" pitchFamily="18" charset="0"/>
                  <a:cs typeface="Times New Roman" panose="02020603050405020304" pitchFamily="18" charset="0"/>
                </a:rPr>
                <a:t>And for adiabatic process</a:t>
              </a:r>
              <a:endParaRPr lang="en-US" b="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51C1AF8C-A854-4215-8667-67CD8AAF5864}"/>
                </a:ext>
              </a:extLst>
            </p:cNvPr>
            <p:cNvPicPr>
              <a:picLocks noChangeAspect="1"/>
            </p:cNvPicPr>
            <p:nvPr/>
          </p:nvPicPr>
          <p:blipFill>
            <a:blip r:embed="rId3"/>
            <a:stretch>
              <a:fillRect/>
            </a:stretch>
          </p:blipFill>
          <p:spPr>
            <a:xfrm>
              <a:off x="3771900" y="1371600"/>
              <a:ext cx="2628900" cy="1571625"/>
            </a:xfrm>
            <a:prstGeom prst="rect">
              <a:avLst/>
            </a:prstGeom>
          </p:spPr>
        </p:pic>
      </p:grpSp>
    </p:spTree>
    <p:extLst>
      <p:ext uri="{BB962C8B-B14F-4D97-AF65-F5344CB8AC3E}">
        <p14:creationId xmlns:p14="http://schemas.microsoft.com/office/powerpoint/2010/main" val="3740117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69557"/>
            <a:ext cx="9144000" cy="492443"/>
          </a:xfrm>
          <a:prstGeom prst="rect">
            <a:avLst/>
          </a:prstGeom>
        </p:spPr>
        <p:txBody>
          <a:bodyPr wrap="square">
            <a:spAutoFit/>
          </a:bodyPr>
          <a:lstStyle/>
          <a:p>
            <a:pPr algn="ctr"/>
            <a:r>
              <a:rPr lang="en-US" sz="2600" b="1" dirty="0">
                <a:latin typeface="Times New Roman" panose="02020603050405020304" pitchFamily="18" charset="0"/>
                <a:cs typeface="Times New Roman" panose="02020603050405020304" pitchFamily="18" charset="0"/>
              </a:rPr>
              <a:t>POTENTIAL TEMPERATURE</a:t>
            </a:r>
          </a:p>
        </p:txBody>
      </p:sp>
      <p:pic>
        <p:nvPicPr>
          <p:cNvPr id="7" name="Picture 6">
            <a:extLst>
              <a:ext uri="{FF2B5EF4-FFF2-40B4-BE49-F238E27FC236}">
                <a16:creationId xmlns:a16="http://schemas.microsoft.com/office/drawing/2014/main" id="{D275E28F-EBFC-4DDF-83B0-0EE11B767D24}"/>
              </a:ext>
            </a:extLst>
          </p:cNvPr>
          <p:cNvPicPr>
            <a:picLocks noChangeAspect="1"/>
          </p:cNvPicPr>
          <p:nvPr/>
        </p:nvPicPr>
        <p:blipFill>
          <a:blip r:embed="rId3"/>
          <a:stretch>
            <a:fillRect/>
          </a:stretch>
        </p:blipFill>
        <p:spPr>
          <a:xfrm>
            <a:off x="742950" y="4343400"/>
            <a:ext cx="7658100" cy="2295525"/>
          </a:xfrm>
          <a:prstGeom prst="rect">
            <a:avLst/>
          </a:prstGeom>
        </p:spPr>
      </p:pic>
      <p:pic>
        <p:nvPicPr>
          <p:cNvPr id="4" name="Picture 3">
            <a:extLst>
              <a:ext uri="{FF2B5EF4-FFF2-40B4-BE49-F238E27FC236}">
                <a16:creationId xmlns:a16="http://schemas.microsoft.com/office/drawing/2014/main" id="{80383DC0-BE09-4062-B423-F87A173C3E68}"/>
              </a:ext>
            </a:extLst>
          </p:cNvPr>
          <p:cNvPicPr>
            <a:picLocks noChangeAspect="1"/>
          </p:cNvPicPr>
          <p:nvPr/>
        </p:nvPicPr>
        <p:blipFill>
          <a:blip r:embed="rId4"/>
          <a:stretch>
            <a:fillRect/>
          </a:stretch>
        </p:blipFill>
        <p:spPr>
          <a:xfrm>
            <a:off x="1143000" y="885459"/>
            <a:ext cx="7129462" cy="3416377"/>
          </a:xfrm>
          <a:prstGeom prst="rect">
            <a:avLst/>
          </a:prstGeom>
        </p:spPr>
      </p:pic>
      <p:sp>
        <p:nvSpPr>
          <p:cNvPr id="6" name="TextBox 5">
            <a:extLst>
              <a:ext uri="{FF2B5EF4-FFF2-40B4-BE49-F238E27FC236}">
                <a16:creationId xmlns:a16="http://schemas.microsoft.com/office/drawing/2014/main" id="{6708E6A9-CE33-40F2-B518-1D652CA88A35}"/>
              </a:ext>
            </a:extLst>
          </p:cNvPr>
          <p:cNvSpPr txBox="1"/>
          <p:nvPr/>
        </p:nvSpPr>
        <p:spPr>
          <a:xfrm>
            <a:off x="6934200" y="3669268"/>
            <a:ext cx="533400"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i="1" dirty="0">
                <a:solidFill>
                  <a:schemeClr val="tx1">
                    <a:lumMod val="50000"/>
                    <a:lumOff val="50000"/>
                  </a:schemeClr>
                </a:solidFill>
              </a:rPr>
              <a:t>ds</a:t>
            </a:r>
            <a:endParaRPr lang="en-US" sz="1600" b="1" i="1" dirty="0">
              <a:solidFill>
                <a:schemeClr val="tx1">
                  <a:lumMod val="50000"/>
                  <a:lumOff val="50000"/>
                </a:schemeClr>
              </a:solidFill>
            </a:endParaRPr>
          </a:p>
        </p:txBody>
      </p:sp>
    </p:spTree>
    <p:extLst>
      <p:ext uri="{BB962C8B-B14F-4D97-AF65-F5344CB8AC3E}">
        <p14:creationId xmlns:p14="http://schemas.microsoft.com/office/powerpoint/2010/main" val="2670277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69557"/>
            <a:ext cx="9144000" cy="492443"/>
          </a:xfrm>
          <a:prstGeom prst="rect">
            <a:avLst/>
          </a:prstGeom>
        </p:spPr>
        <p:txBody>
          <a:bodyPr wrap="square">
            <a:spAutoFit/>
          </a:bodyPr>
          <a:lstStyle/>
          <a:p>
            <a:pPr algn="ctr"/>
            <a:r>
              <a:rPr lang="en-US" sz="2600" b="1" dirty="0">
                <a:latin typeface="Times New Roman" panose="02020603050405020304" pitchFamily="18" charset="0"/>
                <a:cs typeface="Times New Roman" panose="02020603050405020304" pitchFamily="18" charset="0"/>
              </a:rPr>
              <a:t>POTENTIAL TEMPERATURE</a:t>
            </a:r>
          </a:p>
        </p:txBody>
      </p:sp>
      <p:pic>
        <p:nvPicPr>
          <p:cNvPr id="3" name="Picture 2">
            <a:extLst>
              <a:ext uri="{FF2B5EF4-FFF2-40B4-BE49-F238E27FC236}">
                <a16:creationId xmlns:a16="http://schemas.microsoft.com/office/drawing/2014/main" id="{EC74E3F9-0B97-448B-B2C9-1F0A3F648157}"/>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Lst>
          </a:blip>
          <a:srcRect b="17587"/>
          <a:stretch/>
        </p:blipFill>
        <p:spPr>
          <a:xfrm>
            <a:off x="685800" y="842989"/>
            <a:ext cx="7848600" cy="3658569"/>
          </a:xfrm>
          <a:prstGeom prst="rect">
            <a:avLst/>
          </a:prstGeom>
        </p:spPr>
      </p:pic>
      <p:sp>
        <p:nvSpPr>
          <p:cNvPr id="9" name="TextBox 8">
            <a:extLst>
              <a:ext uri="{FF2B5EF4-FFF2-40B4-BE49-F238E27FC236}">
                <a16:creationId xmlns:a16="http://schemas.microsoft.com/office/drawing/2014/main" id="{6E31B42E-DDDD-4AB8-97F5-0B03B0A64779}"/>
              </a:ext>
            </a:extLst>
          </p:cNvPr>
          <p:cNvSpPr txBox="1"/>
          <p:nvPr/>
        </p:nvSpPr>
        <p:spPr>
          <a:xfrm>
            <a:off x="0" y="4611231"/>
            <a:ext cx="9144000" cy="2185214"/>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potential temperature is constant for adiabatic flow. The entropy is constant for adiabatic flow.</a:t>
            </a:r>
          </a:p>
          <a:p>
            <a:pPr marL="285750"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Parameters that remain constant during certain transformations are said to be conserved. Potential temperature is a conserved quantity for an air parcel that moves around in the atmosphere under adiabatic conditions. </a:t>
            </a:r>
            <a:r>
              <a:rPr lang="en-US" b="1" dirty="0">
                <a:latin typeface="Times New Roman" panose="02020603050405020304" pitchFamily="18" charset="0"/>
                <a:cs typeface="Times New Roman" panose="02020603050405020304" pitchFamily="18" charset="0"/>
              </a:rPr>
              <a:t>Potential temperature is an extremely useful parameter in atmospheric thermodynamics, since atmospheric processes are often close to adiabatic, in which case θ remains essentially constant.</a:t>
            </a:r>
          </a:p>
        </p:txBody>
      </p:sp>
    </p:spTree>
    <p:extLst>
      <p:ext uri="{BB962C8B-B14F-4D97-AF65-F5344CB8AC3E}">
        <p14:creationId xmlns:p14="http://schemas.microsoft.com/office/powerpoint/2010/main" val="3743177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69557"/>
            <a:ext cx="9144000" cy="492443"/>
          </a:xfrm>
          <a:prstGeom prst="rect">
            <a:avLst/>
          </a:prstGeom>
        </p:spPr>
        <p:txBody>
          <a:bodyPr wrap="square">
            <a:spAutoFit/>
          </a:bodyPr>
          <a:lstStyle/>
          <a:p>
            <a:pPr algn="ctr"/>
            <a:r>
              <a:rPr lang="en-US" sz="2600" b="1" dirty="0">
                <a:latin typeface="Times New Roman" panose="02020603050405020304" pitchFamily="18" charset="0"/>
                <a:cs typeface="Times New Roman" panose="02020603050405020304" pitchFamily="18" charset="0"/>
              </a:rPr>
              <a:t>THE SECOND LAW OF THERMODYNAMICS</a:t>
            </a:r>
          </a:p>
        </p:txBody>
      </p:sp>
      <p:pic>
        <p:nvPicPr>
          <p:cNvPr id="4" name="Picture 3">
            <a:extLst>
              <a:ext uri="{FF2B5EF4-FFF2-40B4-BE49-F238E27FC236}">
                <a16:creationId xmlns:a16="http://schemas.microsoft.com/office/drawing/2014/main" id="{A719DD3E-197A-4F67-9683-19E5B2889F83}"/>
              </a:ext>
            </a:extLst>
          </p:cNvPr>
          <p:cNvPicPr>
            <a:picLocks noChangeAspect="1"/>
          </p:cNvPicPr>
          <p:nvPr/>
        </p:nvPicPr>
        <p:blipFill>
          <a:blip r:embed="rId2"/>
          <a:stretch>
            <a:fillRect/>
          </a:stretch>
        </p:blipFill>
        <p:spPr>
          <a:xfrm>
            <a:off x="795337" y="1614487"/>
            <a:ext cx="7553325" cy="3629025"/>
          </a:xfrm>
          <a:prstGeom prst="rect">
            <a:avLst/>
          </a:prstGeom>
        </p:spPr>
      </p:pic>
    </p:spTree>
    <p:extLst>
      <p:ext uri="{BB962C8B-B14F-4D97-AF65-F5344CB8AC3E}">
        <p14:creationId xmlns:p14="http://schemas.microsoft.com/office/powerpoint/2010/main" val="2086800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69557"/>
            <a:ext cx="9144000" cy="769441"/>
          </a:xfrm>
          <a:prstGeom prst="rect">
            <a:avLst/>
          </a:prstGeom>
        </p:spPr>
        <p:txBody>
          <a:bodyPr wrap="square">
            <a:spAutoFit/>
          </a:bodyPr>
          <a:lstStyle/>
          <a:p>
            <a:pPr algn="ctr"/>
            <a:r>
              <a:rPr lang="en-US" sz="2200" b="1" dirty="0">
                <a:latin typeface="Times New Roman" panose="02020603050405020304" pitchFamily="18" charset="0"/>
                <a:cs typeface="Times New Roman" panose="02020603050405020304" pitchFamily="18" charset="0"/>
              </a:rPr>
              <a:t>PROOF THAT STATEMENT #1 AND STATEMENT #2 ARE EQUIVALENT</a:t>
            </a:r>
          </a:p>
        </p:txBody>
      </p:sp>
      <p:pic>
        <p:nvPicPr>
          <p:cNvPr id="5" name="Picture 4">
            <a:extLst>
              <a:ext uri="{FF2B5EF4-FFF2-40B4-BE49-F238E27FC236}">
                <a16:creationId xmlns:a16="http://schemas.microsoft.com/office/drawing/2014/main" id="{E06BB7F4-114A-4AD2-87B0-1D68E4C60A6A}"/>
              </a:ext>
            </a:extLst>
          </p:cNvPr>
          <p:cNvPicPr>
            <a:picLocks noChangeAspect="1"/>
          </p:cNvPicPr>
          <p:nvPr/>
        </p:nvPicPr>
        <p:blipFill rotWithShape="1">
          <a:blip r:embed="rId2"/>
          <a:srcRect t="7419"/>
          <a:stretch/>
        </p:blipFill>
        <p:spPr>
          <a:xfrm>
            <a:off x="638175" y="1219200"/>
            <a:ext cx="7867650" cy="5467350"/>
          </a:xfrm>
          <a:prstGeom prst="rect">
            <a:avLst/>
          </a:prstGeom>
        </p:spPr>
      </p:pic>
    </p:spTree>
    <p:extLst>
      <p:ext uri="{BB962C8B-B14F-4D97-AF65-F5344CB8AC3E}">
        <p14:creationId xmlns:p14="http://schemas.microsoft.com/office/powerpoint/2010/main" val="3237391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EF35BD-F8F1-4032-8D8C-B1948F306B6B}"/>
              </a:ext>
            </a:extLst>
          </p:cNvPr>
          <p:cNvPicPr>
            <a:picLocks noChangeAspect="1"/>
          </p:cNvPicPr>
          <p:nvPr/>
        </p:nvPicPr>
        <p:blipFill>
          <a:blip r:embed="rId2"/>
          <a:stretch>
            <a:fillRect/>
          </a:stretch>
        </p:blipFill>
        <p:spPr>
          <a:xfrm>
            <a:off x="685800" y="1119187"/>
            <a:ext cx="7772400" cy="4619625"/>
          </a:xfrm>
          <a:prstGeom prst="rect">
            <a:avLst/>
          </a:prstGeom>
        </p:spPr>
      </p:pic>
      <p:sp>
        <p:nvSpPr>
          <p:cNvPr id="5" name="Rectangle 4">
            <a:extLst>
              <a:ext uri="{FF2B5EF4-FFF2-40B4-BE49-F238E27FC236}">
                <a16:creationId xmlns:a16="http://schemas.microsoft.com/office/drawing/2014/main" id="{0735E710-4067-40A6-A965-25EF883AE2D7}"/>
              </a:ext>
            </a:extLst>
          </p:cNvPr>
          <p:cNvSpPr/>
          <p:nvPr/>
        </p:nvSpPr>
        <p:spPr>
          <a:xfrm>
            <a:off x="0" y="269557"/>
            <a:ext cx="9144000" cy="769441"/>
          </a:xfrm>
          <a:prstGeom prst="rect">
            <a:avLst/>
          </a:prstGeom>
        </p:spPr>
        <p:txBody>
          <a:bodyPr wrap="square">
            <a:spAutoFit/>
          </a:bodyPr>
          <a:lstStyle/>
          <a:p>
            <a:pPr algn="ctr"/>
            <a:r>
              <a:rPr lang="en-US" sz="2200" b="1" dirty="0">
                <a:latin typeface="Times New Roman" panose="02020603050405020304" pitchFamily="18" charset="0"/>
                <a:cs typeface="Times New Roman" panose="02020603050405020304" pitchFamily="18" charset="0"/>
              </a:rPr>
              <a:t>PROOF THAT STATEMENT #1 AND STATEMENT #2 ARE EQUIVALENT</a:t>
            </a:r>
          </a:p>
        </p:txBody>
      </p:sp>
    </p:spTree>
    <p:extLst>
      <p:ext uri="{BB962C8B-B14F-4D97-AF65-F5344CB8AC3E}">
        <p14:creationId xmlns:p14="http://schemas.microsoft.com/office/powerpoint/2010/main" val="2585119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B765D3-1F66-4998-AA7E-F15D014C6D12}"/>
              </a:ext>
            </a:extLst>
          </p:cNvPr>
          <p:cNvPicPr>
            <a:picLocks noChangeAspect="1"/>
          </p:cNvPicPr>
          <p:nvPr/>
        </p:nvPicPr>
        <p:blipFill>
          <a:blip r:embed="rId2"/>
          <a:stretch>
            <a:fillRect/>
          </a:stretch>
        </p:blipFill>
        <p:spPr>
          <a:xfrm>
            <a:off x="661987" y="1047750"/>
            <a:ext cx="7820025" cy="5353050"/>
          </a:xfrm>
          <a:prstGeom prst="rect">
            <a:avLst/>
          </a:prstGeom>
        </p:spPr>
      </p:pic>
      <p:sp>
        <p:nvSpPr>
          <p:cNvPr id="5" name="Rectangle 4">
            <a:extLst>
              <a:ext uri="{FF2B5EF4-FFF2-40B4-BE49-F238E27FC236}">
                <a16:creationId xmlns:a16="http://schemas.microsoft.com/office/drawing/2014/main" id="{174EE845-C683-4D2A-A4C2-7F488AD274D4}"/>
              </a:ext>
            </a:extLst>
          </p:cNvPr>
          <p:cNvSpPr/>
          <p:nvPr/>
        </p:nvSpPr>
        <p:spPr>
          <a:xfrm>
            <a:off x="0" y="269557"/>
            <a:ext cx="9144000" cy="769441"/>
          </a:xfrm>
          <a:prstGeom prst="rect">
            <a:avLst/>
          </a:prstGeom>
        </p:spPr>
        <p:txBody>
          <a:bodyPr wrap="square">
            <a:spAutoFit/>
          </a:bodyPr>
          <a:lstStyle/>
          <a:p>
            <a:pPr algn="ctr"/>
            <a:r>
              <a:rPr lang="en-US" sz="2200" b="1" dirty="0">
                <a:latin typeface="Times New Roman" panose="02020603050405020304" pitchFamily="18" charset="0"/>
                <a:cs typeface="Times New Roman" panose="02020603050405020304" pitchFamily="18" charset="0"/>
              </a:rPr>
              <a:t>PROOF THAT STATEMENT #1 AND STATEMENT #2 ARE EQUIVALENT</a:t>
            </a:r>
          </a:p>
        </p:txBody>
      </p:sp>
    </p:spTree>
    <p:extLst>
      <p:ext uri="{BB962C8B-B14F-4D97-AF65-F5344CB8AC3E}">
        <p14:creationId xmlns:p14="http://schemas.microsoft.com/office/powerpoint/2010/main" val="1982769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11337</TotalTime>
  <Words>744</Words>
  <Application>Microsoft Office PowerPoint</Application>
  <PresentationFormat>On-screen Show (4:3)</PresentationFormat>
  <Paragraphs>47</Paragraphs>
  <Slides>16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PowerPoint Presentation</vt:lpstr>
      <vt:lpstr>THIS LECTURE INCLUDING THE FOLLOWING ITEMS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dc:creator>
  <cp:lastModifiedBy>Sama Al-Dabbagh</cp:lastModifiedBy>
  <cp:revision>154</cp:revision>
  <dcterms:created xsi:type="dcterms:W3CDTF">2020-02-11T20:05:07Z</dcterms:created>
  <dcterms:modified xsi:type="dcterms:W3CDTF">2022-04-29T09:32:54Z</dcterms:modified>
</cp:coreProperties>
</file>