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9" r:id="rId4"/>
    <p:sldId id="270" r:id="rId5"/>
    <p:sldId id="277" r:id="rId6"/>
    <p:sldId id="273" r:id="rId7"/>
    <p:sldId id="27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32" autoAdjust="0"/>
    <p:restoredTop sz="94660"/>
  </p:normalViewPr>
  <p:slideViewPr>
    <p:cSldViewPr snapToGrid="0">
      <p:cViewPr varScale="1">
        <p:scale>
          <a:sx n="73" d="100"/>
          <a:sy n="73" d="100"/>
        </p:scale>
        <p:origin x="840" y="84"/>
      </p:cViewPr>
      <p:guideLst>
        <p:guide orient="horz" pos="2160"/>
        <p:guide pos="3840"/>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40810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01088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67158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1EAF7C-08A3-44FF-8EA6-988834CCBA0C}"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40670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1EAF7C-08A3-44FF-8EA6-988834CCBA0C}"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97031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1EAF7C-08A3-44FF-8EA6-988834CCBA0C}"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511239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1EAF7C-08A3-44FF-8EA6-988834CCBA0C}"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2651042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1EAF7C-08A3-44FF-8EA6-988834CCBA0C}"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85269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1EAF7C-08A3-44FF-8EA6-988834CCBA0C}"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1828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317901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1EAF7C-08A3-44FF-8EA6-988834CCBA0C}"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DC72F-CAD1-46D0-9F39-BE5F123EB34C}" type="slidenum">
              <a:rPr lang="en-US" smtClean="0"/>
              <a:t>‹#›</a:t>
            </a:fld>
            <a:endParaRPr lang="en-US"/>
          </a:p>
        </p:txBody>
      </p:sp>
    </p:spTree>
    <p:extLst>
      <p:ext uri="{BB962C8B-B14F-4D97-AF65-F5344CB8AC3E}">
        <p14:creationId xmlns:p14="http://schemas.microsoft.com/office/powerpoint/2010/main" val="150898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EAF7C-08A3-44FF-8EA6-988834CCBA0C}" type="datetimeFigureOut">
              <a:rPr lang="en-US" smtClean="0"/>
              <a:t>4/25/2022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DC72F-CAD1-46D0-9F39-BE5F123EB34C}" type="slidenum">
              <a:rPr lang="en-US" smtClean="0"/>
              <a:t>‹#›</a:t>
            </a:fld>
            <a:endParaRPr lang="en-US"/>
          </a:p>
        </p:txBody>
      </p:sp>
    </p:spTree>
    <p:extLst>
      <p:ext uri="{BB962C8B-B14F-4D97-AF65-F5344CB8AC3E}">
        <p14:creationId xmlns:p14="http://schemas.microsoft.com/office/powerpoint/2010/main" val="417251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892"/>
            <a:ext cx="12192000" cy="6858000"/>
          </a:xfrm>
          <a:prstGeom prst="rect">
            <a:avLst/>
          </a:prstGeom>
        </p:spPr>
      </p:pic>
      <p:sp>
        <p:nvSpPr>
          <p:cNvPr id="5" name="Rectangle 4"/>
          <p:cNvSpPr/>
          <p:nvPr/>
        </p:nvSpPr>
        <p:spPr>
          <a:xfrm>
            <a:off x="1918605" y="3506222"/>
            <a:ext cx="2313761" cy="523220"/>
          </a:xfrm>
          <a:prstGeom prst="rect">
            <a:avLst/>
          </a:prstGeom>
        </p:spPr>
        <p:txBody>
          <a:bodyPr wrap="square">
            <a:spAutoFit/>
          </a:bodyPr>
          <a:lstStyle/>
          <a:p>
            <a:endParaRPr lang="en-US" sz="2800" dirty="0"/>
          </a:p>
        </p:txBody>
      </p:sp>
      <p:sp>
        <p:nvSpPr>
          <p:cNvPr id="6" name="Rectangle 5"/>
          <p:cNvSpPr/>
          <p:nvPr/>
        </p:nvSpPr>
        <p:spPr>
          <a:xfrm>
            <a:off x="4553089" y="5202282"/>
            <a:ext cx="2590196" cy="523220"/>
          </a:xfrm>
          <a:prstGeom prst="rect">
            <a:avLst/>
          </a:prstGeom>
        </p:spPr>
        <p:txBody>
          <a:bodyPr wrap="none">
            <a:spAutoFit/>
          </a:bodyPr>
          <a:lstStyle/>
          <a:p>
            <a:r>
              <a:rPr lang="en-US" sz="2800" b="1" i="1" dirty="0" err="1" smtClean="0">
                <a:latin typeface="Times New Roman" panose="02020603050405020304" pitchFamily="18" charset="0"/>
                <a:cs typeface="Arial" panose="020B0604020202020204" pitchFamily="34" charset="0"/>
              </a:rPr>
              <a:t>Basim</a:t>
            </a:r>
            <a:r>
              <a:rPr lang="en-US" sz="2800" b="1" i="1" dirty="0" smtClean="0">
                <a:latin typeface="Times New Roman" panose="02020603050405020304" pitchFamily="18" charset="0"/>
                <a:cs typeface="Arial" panose="020B0604020202020204" pitchFamily="34" charset="0"/>
              </a:rPr>
              <a:t> </a:t>
            </a:r>
            <a:r>
              <a:rPr lang="en-US" sz="2800" b="1" i="1" dirty="0" err="1" smtClean="0">
                <a:latin typeface="Times New Roman" panose="02020603050405020304" pitchFamily="18" charset="0"/>
                <a:cs typeface="Arial" panose="020B0604020202020204" pitchFamily="34" charset="0"/>
              </a:rPr>
              <a:t>ALknani</a:t>
            </a:r>
            <a:endParaRPr lang="en-US" sz="2800" b="1" i="1" dirty="0" smtClean="0">
              <a:latin typeface="Times New Roman" panose="02020603050405020304" pitchFamily="18" charset="0"/>
              <a:cs typeface="Arial" panose="020B0604020202020204" pitchFamily="34" charset="0"/>
            </a:endParaRPr>
          </a:p>
        </p:txBody>
      </p:sp>
      <p:sp>
        <p:nvSpPr>
          <p:cNvPr id="3" name="Rectangle 2"/>
          <p:cNvSpPr/>
          <p:nvPr/>
        </p:nvSpPr>
        <p:spPr>
          <a:xfrm>
            <a:off x="3492137" y="3352333"/>
            <a:ext cx="5207726" cy="830997"/>
          </a:xfrm>
          <a:prstGeom prst="rect">
            <a:avLst/>
          </a:prstGeom>
        </p:spPr>
        <p:txBody>
          <a:bodyPr wrap="square">
            <a:spAutoFit/>
          </a:bodyPr>
          <a:lstStyle/>
          <a:p>
            <a:r>
              <a:rPr 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Stability Concepts</a:t>
            </a:r>
            <a:endParaRPr lang="en-US" sz="48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5917022"/>
      </p:ext>
    </p:extLst>
  </p:cSld>
  <p:clrMapOvr>
    <a:masterClrMapping/>
  </p:clrMapOvr>
  <mc:AlternateContent xmlns:mc="http://schemas.openxmlformats.org/markup-compatibility/2006" xmlns:p14="http://schemas.microsoft.com/office/powerpoint/2010/main">
    <mc:Choice Requires="p14">
      <p:transition spd="slow" p14:dur="2000" advTm="11144"/>
    </mc:Choice>
    <mc:Fallback xmlns="">
      <p:transition spd="slow" advTm="111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176346" y="4792168"/>
                <a:ext cx="11612882" cy="1754326"/>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traditional definition taught in basic meteorology classes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local in nature; namely, the static stability is </a:t>
                </a:r>
                <a:r>
                  <a:rPr lang="en-US" dirty="0" smtClean="0">
                    <a:latin typeface="Times New Roman" panose="02020603050405020304" pitchFamily="18" charset="0"/>
                    <a:cs typeface="Times New Roman" panose="02020603050405020304" pitchFamily="18" charset="0"/>
                  </a:rPr>
                  <a:t>determined </a:t>
                </a:r>
                <a:r>
                  <a:rPr lang="en-US" dirty="0">
                    <a:latin typeface="Times New Roman" panose="02020603050405020304" pitchFamily="18" charset="0"/>
                    <a:cs typeface="Times New Roman" panose="02020603050405020304" pitchFamily="18" charset="0"/>
                  </a:rPr>
                  <a:t>by the local lapse rate. </a:t>
                </a:r>
                <a:r>
                  <a:rPr lang="en-US" u="sng" dirty="0">
                    <a:latin typeface="Times New Roman" panose="02020603050405020304" pitchFamily="18" charset="0"/>
                    <a:cs typeface="Times New Roman" panose="02020603050405020304" pitchFamily="18" charset="0"/>
                  </a:rPr>
                  <a:t>The local definition frequently fails in convective MLs, because the rise of thermals from near the surface or their descent from cloud top depends on their excess buoyancy and not on the ambient lapse rate. </a:t>
                </a:r>
                <a:r>
                  <a:rPr lang="en-US" dirty="0">
                    <a:latin typeface="Times New Roman" panose="02020603050405020304" pitchFamily="18" charset="0"/>
                    <a:cs typeface="Times New Roman" panose="02020603050405020304" pitchFamily="18" charset="0"/>
                  </a:rPr>
                  <a:t>As an example, </a:t>
                </a:r>
                <a:r>
                  <a:rPr lang="en-US" dirty="0" smtClean="0">
                    <a:latin typeface="Times New Roman" panose="02020603050405020304" pitchFamily="18" charset="0"/>
                    <a:cs typeface="Times New Roman" panose="02020603050405020304" pitchFamily="18" charset="0"/>
                  </a:rPr>
                  <a:t>in the middle of the convective ML the lapse rate is nearly adiabatic, causing an incorrect classification of neutral stability. </a:t>
                </a:r>
                <a:r>
                  <a:rPr lang="en-US" dirty="0" smtClean="0">
                    <a:solidFill>
                      <a:srgbClr val="FF0000"/>
                    </a:solidFill>
                    <a:latin typeface="Times New Roman" panose="02020603050405020304" pitchFamily="18" charset="0"/>
                    <a:cs typeface="Times New Roman" panose="02020603050405020304" pitchFamily="18" charset="0"/>
                  </a:rPr>
                  <a:t>We </a:t>
                </a:r>
                <a:r>
                  <a:rPr lang="en-US" dirty="0">
                    <a:solidFill>
                      <a:srgbClr val="FF0000"/>
                    </a:solidFill>
                    <a:latin typeface="Times New Roman" panose="02020603050405020304" pitchFamily="18" charset="0"/>
                    <a:cs typeface="Times New Roman" panose="02020603050405020304" pitchFamily="18" charset="0"/>
                  </a:rPr>
                  <a:t>conclude that measurement of the local lapse rate alone is </a:t>
                </a:r>
                <a:r>
                  <a:rPr lang="en-US" dirty="0" smtClean="0">
                    <a:solidFill>
                      <a:srgbClr val="FF0000"/>
                    </a:solidFill>
                    <a:latin typeface="Times New Roman" panose="02020603050405020304" pitchFamily="18" charset="0"/>
                    <a:cs typeface="Times New Roman" panose="02020603050405020304" pitchFamily="18" charset="0"/>
                  </a:rPr>
                  <a:t>insufficient to </a:t>
                </a:r>
                <a:r>
                  <a:rPr lang="en-US" dirty="0">
                    <a:solidFill>
                      <a:srgbClr val="FF0000"/>
                    </a:solidFill>
                    <a:latin typeface="Times New Roman" panose="02020603050405020304" pitchFamily="18" charset="0"/>
                    <a:cs typeface="Times New Roman" panose="02020603050405020304" pitchFamily="18" charset="0"/>
                  </a:rPr>
                  <a:t>determine the static stability. Either knowledge of the whole </a:t>
                </a:r>
                <a14:m>
                  <m:oMath xmlns:m="http://schemas.openxmlformats.org/officeDocument/2006/math">
                    <m:sSub>
                      <m:sSubPr>
                        <m:ctrlPr>
                          <a:rPr lang="el-GR" i="1" smtClean="0">
                            <a:solidFill>
                              <a:srgbClr val="FF0000"/>
                            </a:solidFill>
                            <a:latin typeface="Cambria Math" panose="02040503050406030204" pitchFamily="18" charset="0"/>
                          </a:rPr>
                        </m:ctrlPr>
                      </m:sSubPr>
                      <m:e>
                        <m:r>
                          <m:rPr>
                            <m:sty m:val="p"/>
                          </m:rPr>
                          <a:rPr lang="el-GR" i="1" smtClean="0">
                            <a:solidFill>
                              <a:srgbClr val="FF0000"/>
                            </a:solidFill>
                            <a:latin typeface="Cambria Math" panose="02040503050406030204" pitchFamily="18" charset="0"/>
                          </a:rPr>
                          <m:t>ϴ</m:t>
                        </m:r>
                      </m:e>
                      <m:sub>
                        <m:r>
                          <a:rPr lang="en-US" b="0" i="1" smtClean="0">
                            <a:solidFill>
                              <a:srgbClr val="FF0000"/>
                            </a:solidFill>
                            <a:latin typeface="Cambria Math" panose="02040503050406030204" pitchFamily="18" charset="0"/>
                          </a:rPr>
                          <m:t>𝑣</m:t>
                        </m:r>
                      </m:sub>
                    </m:sSub>
                  </m:oMath>
                </a14:m>
                <a:r>
                  <a:rPr lang="en-US" dirty="0" smtClean="0">
                    <a:solidFill>
                      <a:srgbClr val="FF0000"/>
                    </a:solidFill>
                    <a:latin typeface="Times New Roman" panose="02020603050405020304" pitchFamily="18" charset="0"/>
                    <a:cs typeface="Times New Roman" panose="02020603050405020304" pitchFamily="18" charset="0"/>
                  </a:rPr>
                  <a:t> profile </a:t>
                </a:r>
                <a:r>
                  <a:rPr lang="en-US" dirty="0">
                    <a:solidFill>
                      <a:srgbClr val="FF0000"/>
                    </a:solidFill>
                    <a:latin typeface="Times New Roman" panose="02020603050405020304" pitchFamily="18" charset="0"/>
                    <a:cs typeface="Times New Roman" panose="02020603050405020304" pitchFamily="18" charset="0"/>
                  </a:rPr>
                  <a:t>is needed </a:t>
                </a:r>
                <a:r>
                  <a:rPr lang="en-US" dirty="0" smtClean="0">
                    <a:solidFill>
                      <a:srgbClr val="FF0000"/>
                    </a:solidFill>
                    <a:latin typeface="Times New Roman" panose="02020603050405020304" pitchFamily="18" charset="0"/>
                    <a:cs typeface="Times New Roman" panose="02020603050405020304" pitchFamily="18" charset="0"/>
                  </a:rPr>
                  <a:t>or </a:t>
                </a:r>
                <a:r>
                  <a:rPr lang="en-US" dirty="0">
                    <a:solidFill>
                      <a:srgbClr val="FF0000"/>
                    </a:solidFill>
                    <a:latin typeface="Times New Roman" panose="02020603050405020304" pitchFamily="18" charset="0"/>
                    <a:cs typeface="Times New Roman" panose="02020603050405020304" pitchFamily="18" charset="0"/>
                  </a:rPr>
                  <a:t>measurement of the turbulent buoyancy flux must be made.</a:t>
                </a:r>
              </a:p>
            </p:txBody>
          </p:sp>
        </mc:Choice>
        <mc:Fallback>
          <p:sp>
            <p:nvSpPr>
              <p:cNvPr id="4" name="Rectangle 3"/>
              <p:cNvSpPr>
                <a:spLocks noRot="1" noChangeAspect="1" noMove="1" noResize="1" noEditPoints="1" noAdjustHandles="1" noChangeArrowheads="1" noChangeShapeType="1" noTextEdit="1"/>
              </p:cNvSpPr>
              <p:nvPr/>
            </p:nvSpPr>
            <p:spPr>
              <a:xfrm>
                <a:off x="176346" y="4792168"/>
                <a:ext cx="11612882" cy="1754326"/>
              </a:xfrm>
              <a:prstGeom prst="rect">
                <a:avLst/>
              </a:prstGeom>
              <a:blipFill>
                <a:blip r:embed="rId2"/>
                <a:stretch>
                  <a:fillRect l="-472" t="-1736" b="-4514"/>
                </a:stretch>
              </a:blipFill>
            </p:spPr>
            <p:txBody>
              <a:bodyPr/>
              <a:lstStyle/>
              <a:p>
                <a:r>
                  <a:rPr lang="en-US">
                    <a:noFill/>
                  </a:rPr>
                  <a:t> </a:t>
                </a:r>
              </a:p>
            </p:txBody>
          </p:sp>
        </mc:Fallback>
      </mc:AlternateContent>
      <p:sp>
        <p:nvSpPr>
          <p:cNvPr id="5" name="Rectangle 4"/>
          <p:cNvSpPr/>
          <p:nvPr/>
        </p:nvSpPr>
        <p:spPr>
          <a:xfrm>
            <a:off x="435428" y="137888"/>
            <a:ext cx="11490961" cy="1754326"/>
          </a:xfrm>
          <a:prstGeom prst="rect">
            <a:avLst/>
          </a:prstGeom>
        </p:spPr>
        <p:txBody>
          <a:bodyPr wrap="square">
            <a:spAutoFit/>
          </a:bodyPr>
          <a:lstStyle/>
          <a:p>
            <a:r>
              <a:rPr lang="en-US" dirty="0"/>
              <a:t> </a:t>
            </a:r>
            <a:r>
              <a:rPr lang="en-US" b="1" i="1" u="sng" dirty="0">
                <a:latin typeface="Times New Roman" panose="02020603050405020304" pitchFamily="18" charset="0"/>
                <a:cs typeface="Times New Roman" panose="02020603050405020304" pitchFamily="18" charset="0"/>
              </a:rPr>
              <a:t>Stability Concepts</a:t>
            </a:r>
          </a:p>
          <a:p>
            <a:r>
              <a:rPr lang="en-US" u="sng" dirty="0">
                <a:latin typeface="Times New Roman" panose="02020603050405020304" pitchFamily="18" charset="0"/>
                <a:cs typeface="Times New Roman" panose="02020603050405020304" pitchFamily="18" charset="0"/>
              </a:rPr>
              <a:t>Unstable flows become or remain turbulent. Stable flows become or remain laminar. </a:t>
            </a:r>
          </a:p>
          <a:p>
            <a:r>
              <a:rPr lang="en-US" dirty="0">
                <a:latin typeface="Times New Roman" panose="02020603050405020304" pitchFamily="18" charset="0"/>
                <a:cs typeface="Times New Roman" panose="02020603050405020304" pitchFamily="18" charset="0"/>
              </a:rPr>
              <a:t>There are many factors that can cause laminar flow to become turbulent, and other factors that tend to stabilize </a:t>
            </a:r>
            <a:r>
              <a:rPr lang="en-US" dirty="0" smtClean="0">
                <a:latin typeface="Times New Roman" panose="02020603050405020304" pitchFamily="18" charset="0"/>
                <a:cs typeface="Times New Roman" panose="02020603050405020304" pitchFamily="18" charset="0"/>
              </a:rPr>
              <a:t>flows. </a:t>
            </a:r>
            <a:endParaRPr lang="ar-IQ"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net </a:t>
            </a:r>
            <a:r>
              <a:rPr lang="en-US" dirty="0">
                <a:latin typeface="Times New Roman" panose="02020603050405020304" pitchFamily="18" charset="0"/>
                <a:cs typeface="Times New Roman" panose="02020603050405020304" pitchFamily="18" charset="0"/>
              </a:rPr>
              <a:t>effect of all the destabilizing factors exceeds the </a:t>
            </a:r>
            <a:r>
              <a:rPr lang="en-US" dirty="0" smtClean="0">
                <a:latin typeface="Times New Roman" panose="02020603050405020304" pitchFamily="18" charset="0"/>
                <a:cs typeface="Times New Roman" panose="02020603050405020304" pitchFamily="18" charset="0"/>
              </a:rPr>
              <a:t>net </a:t>
            </a:r>
            <a:r>
              <a:rPr lang="en-US" dirty="0">
                <a:latin typeface="Times New Roman" panose="02020603050405020304" pitchFamily="18" charset="0"/>
                <a:cs typeface="Times New Roman" panose="02020603050405020304" pitchFamily="18" charset="0"/>
              </a:rPr>
              <a:t>effect of the stabilizing factors, then </a:t>
            </a:r>
            <a:r>
              <a:rPr lang="en-US" b="1" u="sng" dirty="0">
                <a:latin typeface="Times New Roman" panose="02020603050405020304" pitchFamily="18" charset="0"/>
                <a:cs typeface="Times New Roman" panose="02020603050405020304" pitchFamily="18" charset="0"/>
              </a:rPr>
              <a:t>turbulence</a:t>
            </a:r>
            <a:r>
              <a:rPr lang="en-US" dirty="0">
                <a:latin typeface="Times New Roman" panose="02020603050405020304" pitchFamily="18" charset="0"/>
                <a:cs typeface="Times New Roman" panose="02020603050405020304" pitchFamily="18" charset="0"/>
              </a:rPr>
              <a:t> will occur</a:t>
            </a:r>
            <a:r>
              <a:rPr lang="en-US" dirty="0" smtClean="0">
                <a:latin typeface="Times New Roman" panose="02020603050405020304" pitchFamily="18" charset="0"/>
                <a:cs typeface="Times New Roman" panose="02020603050405020304" pitchFamily="18" charset="0"/>
              </a:rPr>
              <a:t>.</a:t>
            </a:r>
            <a:endParaRPr lang="ar-IQ" dirty="0" smtClean="0">
              <a:latin typeface="Times New Roman" panose="02020603050405020304" pitchFamily="18" charset="0"/>
              <a:cs typeface="Times New Roman" panose="02020603050405020304" pitchFamily="18" charset="0"/>
            </a:endParaRPr>
          </a:p>
          <a:p>
            <a:r>
              <a:rPr lang="en-US" dirty="0" smtClean="0">
                <a:solidFill>
                  <a:srgbClr val="FF0000"/>
                </a:solidFill>
                <a:latin typeface="Times New Roman" panose="02020603050405020304" pitchFamily="18" charset="0"/>
                <a:cs typeface="Times New Roman" panose="02020603050405020304" pitchFamily="18" charset="0"/>
              </a:rPr>
              <a:t>one </a:t>
            </a:r>
            <a:r>
              <a:rPr lang="en-US" dirty="0">
                <a:solidFill>
                  <a:srgbClr val="FF0000"/>
                </a:solidFill>
                <a:latin typeface="Times New Roman" panose="02020603050405020304" pitchFamily="18" charset="0"/>
                <a:cs typeface="Times New Roman" panose="02020603050405020304" pitchFamily="18" charset="0"/>
              </a:rPr>
              <a:t>destabilizing factor </a:t>
            </a:r>
            <a:r>
              <a:rPr lang="en-US" dirty="0" smtClean="0">
                <a:solidFill>
                  <a:srgbClr val="FF0000"/>
                </a:solidFill>
                <a:latin typeface="Times New Roman" panose="02020603050405020304" pitchFamily="18" charset="0"/>
                <a:cs typeface="Times New Roman" panose="02020603050405020304" pitchFamily="18" charset="0"/>
              </a:rPr>
              <a:t>with </a:t>
            </a:r>
            <a:r>
              <a:rPr lang="en-US" dirty="0">
                <a:solidFill>
                  <a:srgbClr val="FF0000"/>
                </a:solidFill>
                <a:latin typeface="Times New Roman" panose="02020603050405020304" pitchFamily="18" charset="0"/>
                <a:cs typeface="Times New Roman" panose="02020603050405020304" pitchFamily="18" charset="0"/>
              </a:rPr>
              <a:t>one stabilizing factor, and expressed these factors as a dimensionless ratio. </a:t>
            </a:r>
            <a:r>
              <a:rPr lang="en-US" dirty="0" smtClean="0">
                <a:solidFill>
                  <a:srgbClr val="FF0000"/>
                </a:solidFill>
                <a:latin typeface="Times New Roman" panose="02020603050405020304" pitchFamily="18" charset="0"/>
                <a:cs typeface="Times New Roman" panose="02020603050405020304" pitchFamily="18" charset="0"/>
              </a:rPr>
              <a:t>Examples </a:t>
            </a:r>
            <a:r>
              <a:rPr lang="en-US" dirty="0">
                <a:solidFill>
                  <a:srgbClr val="FF0000"/>
                </a:solidFill>
                <a:latin typeface="Times New Roman" panose="02020603050405020304" pitchFamily="18" charset="0"/>
                <a:cs typeface="Times New Roman" panose="02020603050405020304" pitchFamily="18" charset="0"/>
              </a:rPr>
              <a:t>of these ratios are the Reynolds number, Richardson number, </a:t>
            </a:r>
            <a:r>
              <a:rPr lang="en-US" dirty="0" err="1">
                <a:solidFill>
                  <a:srgbClr val="FF0000"/>
                </a:solidFill>
                <a:latin typeface="Times New Roman" panose="02020603050405020304" pitchFamily="18" charset="0"/>
                <a:cs typeface="Times New Roman" panose="02020603050405020304" pitchFamily="18" charset="0"/>
              </a:rPr>
              <a:t>Rossby</a:t>
            </a:r>
            <a:r>
              <a:rPr lang="en-US" dirty="0">
                <a:solidFill>
                  <a:srgbClr val="FF0000"/>
                </a:solidFill>
                <a:latin typeface="Times New Roman" panose="02020603050405020304" pitchFamily="18" charset="0"/>
                <a:cs typeface="Times New Roman" panose="02020603050405020304" pitchFamily="18" charset="0"/>
              </a:rPr>
              <a:t> number, </a:t>
            </a:r>
            <a:r>
              <a:rPr lang="en-US" dirty="0" smtClean="0">
                <a:solidFill>
                  <a:srgbClr val="FF0000"/>
                </a:solidFill>
                <a:latin typeface="Times New Roman" panose="02020603050405020304" pitchFamily="18" charset="0"/>
                <a:cs typeface="Times New Roman" panose="02020603050405020304" pitchFamily="18" charset="0"/>
              </a:rPr>
              <a:t>Froude </a:t>
            </a:r>
            <a:r>
              <a:rPr lang="en-US" dirty="0">
                <a:solidFill>
                  <a:srgbClr val="FF0000"/>
                </a:solidFill>
                <a:latin typeface="Times New Roman" panose="02020603050405020304" pitchFamily="18" charset="0"/>
                <a:cs typeface="Times New Roman" panose="02020603050405020304" pitchFamily="18" charset="0"/>
              </a:rPr>
              <a:t>number, and Rayleigh number. </a:t>
            </a:r>
          </a:p>
        </p:txBody>
      </p:sp>
      <p:sp>
        <p:nvSpPr>
          <p:cNvPr id="6" name="Rectangle 5"/>
          <p:cNvSpPr/>
          <p:nvPr/>
        </p:nvSpPr>
        <p:spPr>
          <a:xfrm>
            <a:off x="176346" y="2003363"/>
            <a:ext cx="11750043" cy="2677656"/>
          </a:xfrm>
          <a:prstGeom prst="rect">
            <a:avLst/>
          </a:prstGeom>
        </p:spPr>
        <p:txBody>
          <a:bodyPr wrap="square">
            <a:spAutoFit/>
          </a:bodyPr>
          <a:lstStyle/>
          <a:p>
            <a:pPr marL="342900" indent="-34290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Static Stability and Convection </a:t>
            </a:r>
            <a:endParaRPr lang="ar-IQ" sz="2400" b="1" dirty="0" smtClean="0">
              <a:latin typeface="Times New Roman" panose="02020603050405020304" pitchFamily="18" charset="0"/>
              <a:cs typeface="Times New Roman" panose="02020603050405020304" pitchFamily="18" charset="0"/>
            </a:endParaRPr>
          </a:p>
          <a:p>
            <a:r>
              <a:rPr lang="en-US" b="1" u="sng" dirty="0" smtClean="0">
                <a:latin typeface="Times New Roman" panose="02020603050405020304" pitchFamily="18" charset="0"/>
                <a:cs typeface="Times New Roman" panose="02020603050405020304" pitchFamily="18" charset="0"/>
              </a:rPr>
              <a:t>Static stability</a:t>
            </a:r>
            <a:r>
              <a:rPr lang="ar-IQ" b="1" u="sng" dirty="0" smtClean="0">
                <a:latin typeface="Times New Roman" panose="02020603050405020304" pitchFamily="18" charset="0"/>
                <a:cs typeface="Times New Roman" panose="02020603050405020304" pitchFamily="18" charset="0"/>
              </a:rPr>
              <a:t> </a:t>
            </a:r>
            <a:r>
              <a:rPr lang="en-US" b="1" u="sng" dirty="0" smtClean="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is </a:t>
            </a:r>
            <a:r>
              <a:rPr lang="en-US" u="sng" dirty="0">
                <a:latin typeface="Times New Roman" panose="02020603050405020304" pitchFamily="18" charset="0"/>
                <a:cs typeface="Times New Roman" panose="02020603050405020304" pitchFamily="18" charset="0"/>
              </a:rPr>
              <a:t>a measure of the capability for buoyant convection. The word "static" means "having no motion"; hence this type of stability does not depend on wind. Air is statically unstable when less-dense air </a:t>
            </a:r>
            <a:r>
              <a:rPr lang="en-US" u="sng" dirty="0" smtClean="0">
                <a:latin typeface="Times New Roman" panose="02020603050405020304" pitchFamily="18" charset="0"/>
                <a:cs typeface="Times New Roman" panose="02020603050405020304" pitchFamily="18" charset="0"/>
              </a:rPr>
              <a:t>(warmer ) underlies </a:t>
            </a:r>
            <a:r>
              <a:rPr lang="en-US" u="sng" dirty="0" smtClean="0">
                <a:latin typeface="Times New Roman" panose="02020603050405020304" pitchFamily="18" charset="0"/>
                <a:cs typeface="Times New Roman" panose="02020603050405020304" pitchFamily="18" charset="0"/>
              </a:rPr>
              <a:t>more</a:t>
            </a:r>
            <a:r>
              <a:rPr lang="ar-IQ" u="sng" dirty="0" smtClean="0">
                <a:latin typeface="Times New Roman" panose="02020603050405020304" pitchFamily="18" charset="0"/>
                <a:cs typeface="Times New Roman" panose="02020603050405020304" pitchFamily="18" charset="0"/>
              </a:rPr>
              <a:t> </a:t>
            </a:r>
            <a:r>
              <a:rPr lang="en-US" u="sng" dirty="0" smtClean="0">
                <a:latin typeface="Times New Roman" panose="02020603050405020304" pitchFamily="18" charset="0"/>
                <a:cs typeface="Times New Roman" panose="02020603050405020304" pitchFamily="18" charset="0"/>
              </a:rPr>
              <a:t>dense </a:t>
            </a:r>
            <a:r>
              <a:rPr lang="en-US" u="sng" dirty="0">
                <a:latin typeface="Times New Roman" panose="02020603050405020304" pitchFamily="18" charset="0"/>
                <a:cs typeface="Times New Roman" panose="02020603050405020304" pitchFamily="18" charset="0"/>
              </a:rPr>
              <a:t>air. </a:t>
            </a:r>
            <a:endParaRPr lang="en-US" u="sng" dirty="0" smtClean="0">
              <a:latin typeface="Times New Roman" panose="02020603050405020304" pitchFamily="18" charset="0"/>
              <a:cs typeface="Times New Roman" panose="02020603050405020304" pitchFamily="18" charset="0"/>
            </a:endParaRPr>
          </a:p>
          <a:p>
            <a:r>
              <a:rPr lang="en-US" dirty="0">
                <a:solidFill>
                  <a:srgbClr val="FF0000"/>
                </a:solidFill>
                <a:latin typeface="Times New Roman" panose="02020603050405020304" pitchFamily="18" charset="0"/>
                <a:cs typeface="Times New Roman" panose="02020603050405020304" pitchFamily="18" charset="0"/>
              </a:rPr>
              <a:t>The flow responds to this instability by supporting convective circulations such as thermals that allow buoyant air to rise to the top of the unstable layer. Thermals also need some trigger mechanism to get them started. In the real boundary layer, there are so many triggers (hills, buildings, trees, dark fields, or other perturbations to the mean flow) that convection is usually insured, given the static instability.</a:t>
            </a:r>
          </a:p>
          <a:p>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7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6571" y="628034"/>
            <a:ext cx="11865429" cy="203132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It is better to examine the stability of the whole layer, and make a layer determination of stability </a:t>
            </a: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example,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at </a:t>
            </a:r>
            <a:r>
              <a:rPr lang="en-US" dirty="0">
                <a:latin typeface="Times New Roman" panose="02020603050405020304" pitchFamily="18" charset="0"/>
                <a:cs typeface="Times New Roman" panose="02020603050405020304" pitchFamily="18" charset="0"/>
              </a:rPr>
              <a:t>the earth's surface is positive, or if displaced air parcels will rise from the ground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sink from cloud top as thermals traveling across a BL, then the whole BL is said to be </a:t>
            </a:r>
            <a:r>
              <a:rPr lang="en-US" b="1" i="1" u="sng" dirty="0" err="1" smtClean="0">
                <a:latin typeface="Times New Roman" panose="02020603050405020304" pitchFamily="18" charset="0"/>
                <a:cs typeface="Times New Roman" panose="02020603050405020304" pitchFamily="18" charset="0"/>
              </a:rPr>
              <a:t>unStable</a:t>
            </a:r>
            <a:r>
              <a:rPr lang="en-US" b="1" i="1" u="sng" dirty="0" smtClean="0">
                <a:latin typeface="Times New Roman" panose="02020603050405020304" pitchFamily="18" charset="0"/>
                <a:cs typeface="Times New Roman" panose="02020603050405020304" pitchFamily="18" charset="0"/>
              </a:rPr>
              <a:t> </a:t>
            </a:r>
            <a:r>
              <a:rPr lang="en-US" b="1" i="1" u="sng" dirty="0">
                <a:latin typeface="Times New Roman" panose="02020603050405020304" pitchFamily="18" charset="0"/>
                <a:cs typeface="Times New Roman" panose="02020603050405020304" pitchFamily="18" charset="0"/>
              </a:rPr>
              <a:t>or </a:t>
            </a:r>
            <a:r>
              <a:rPr lang="en-US" b="1" i="1" u="sng" dirty="0" smtClean="0">
                <a:latin typeface="Times New Roman" panose="02020603050405020304" pitchFamily="18" charset="0"/>
                <a:cs typeface="Times New Roman" panose="02020603050405020304" pitchFamily="18" charset="0"/>
              </a:rPr>
              <a:t>Convective</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If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negative at the surface, or if displaced air parcels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return to their starting point, then the BL is said to be </a:t>
            </a:r>
            <a:r>
              <a:rPr lang="en-US" b="1" u="sng" dirty="0" smtClean="0">
                <a:latin typeface="Times New Roman" panose="02020603050405020304" pitchFamily="18" charset="0"/>
                <a:cs typeface="Times New Roman" panose="02020603050405020304" pitchFamily="18" charset="0"/>
              </a:rPr>
              <a:t>Stable </a:t>
            </a:r>
            <a:r>
              <a:rPr lang="en-US" dirty="0">
                <a:latin typeface="Times New Roman" panose="02020603050405020304" pitchFamily="18" charset="0"/>
                <a:cs typeface="Times New Roman" panose="02020603050405020304" pitchFamily="18" charset="0"/>
              </a:rPr>
              <a:t>if the buoyancy term is near zero, then the boundary layer is said to be </a:t>
            </a:r>
            <a:r>
              <a:rPr lang="en-US" b="1" u="sng" dirty="0" smtClean="0">
                <a:latin typeface="Times New Roman" panose="02020603050405020304" pitchFamily="18" charset="0"/>
                <a:cs typeface="Times New Roman" panose="02020603050405020304" pitchFamily="18" charset="0"/>
              </a:rPr>
              <a:t>Neutral.</a:t>
            </a:r>
            <a:endParaRPr lang="en-US" dirty="0"/>
          </a:p>
          <a:p>
            <a:endParaRPr lang="en-US" dirty="0"/>
          </a:p>
        </p:txBody>
      </p:sp>
      <p:pic>
        <p:nvPicPr>
          <p:cNvPr id="3" name="Picture 2"/>
          <p:cNvPicPr>
            <a:picLocks noChangeAspect="1"/>
          </p:cNvPicPr>
          <p:nvPr/>
        </p:nvPicPr>
        <p:blipFill>
          <a:blip r:embed="rId2"/>
          <a:stretch>
            <a:fillRect/>
          </a:stretch>
        </p:blipFill>
        <p:spPr>
          <a:xfrm>
            <a:off x="708389" y="914490"/>
            <a:ext cx="728526" cy="341535"/>
          </a:xfrm>
          <a:prstGeom prst="rect">
            <a:avLst/>
          </a:prstGeom>
        </p:spPr>
      </p:pic>
      <p:pic>
        <p:nvPicPr>
          <p:cNvPr id="7" name="Picture 6"/>
          <p:cNvPicPr>
            <a:picLocks noChangeAspect="1"/>
          </p:cNvPicPr>
          <p:nvPr/>
        </p:nvPicPr>
        <p:blipFill>
          <a:blip r:embed="rId2"/>
          <a:stretch>
            <a:fillRect/>
          </a:stretch>
        </p:blipFill>
        <p:spPr>
          <a:xfrm>
            <a:off x="708389" y="1672557"/>
            <a:ext cx="728526" cy="341535"/>
          </a:xfrm>
          <a:prstGeom prst="rect">
            <a:avLst/>
          </a:prstGeom>
        </p:spPr>
      </p:pic>
      <p:sp>
        <p:nvSpPr>
          <p:cNvPr id="8" name="Rectangle 7"/>
          <p:cNvSpPr/>
          <p:nvPr/>
        </p:nvSpPr>
        <p:spPr>
          <a:xfrm>
            <a:off x="228596" y="2407836"/>
            <a:ext cx="11599820" cy="64633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Neutral </a:t>
            </a:r>
            <a:r>
              <a:rPr lang="en-US" dirty="0" smtClean="0">
                <a:latin typeface="Times New Roman" panose="02020603050405020304" pitchFamily="18" charset="0"/>
                <a:cs typeface="Times New Roman" panose="02020603050405020304" pitchFamily="18" charset="0"/>
              </a:rPr>
              <a:t>conditions are frequently found in the RL aloft. In overcast conditions with strong winds but little temperature difference between the air and the surface, the BL is often close to neutral stability. </a:t>
            </a:r>
            <a:endParaRPr 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163283" y="3103288"/>
            <a:ext cx="11665133" cy="646331"/>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dynamic </a:t>
            </a:r>
            <a:r>
              <a:rPr lang="en-US" b="1" u="sng" dirty="0" smtClean="0">
                <a:latin typeface="Times New Roman" panose="02020603050405020304" pitchFamily="18" charset="0"/>
                <a:cs typeface="Times New Roman" panose="02020603050405020304" pitchFamily="18" charset="0"/>
              </a:rPr>
              <a:t>Stability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word "dynamic" refers to motion; hence, dynamic stability depends in part on the winds. Even if the air is statically stable, </a:t>
            </a:r>
            <a:r>
              <a:rPr lang="en-US" dirty="0" smtClean="0">
                <a:latin typeface="Times New Roman" panose="02020603050405020304" pitchFamily="18" charset="0"/>
                <a:cs typeface="Times New Roman" panose="02020603050405020304" pitchFamily="18" charset="0"/>
              </a:rPr>
              <a:t>Wind </a:t>
            </a:r>
            <a:r>
              <a:rPr lang="en-US" dirty="0">
                <a:latin typeface="Times New Roman" panose="02020603050405020304" pitchFamily="18" charset="0"/>
                <a:cs typeface="Times New Roman" panose="02020603050405020304" pitchFamily="18" charset="0"/>
              </a:rPr>
              <a:t>shears may be able to generate turbulence dynamically. </a:t>
            </a:r>
          </a:p>
        </p:txBody>
      </p:sp>
    </p:spTree>
    <p:extLst>
      <p:ext uri="{BB962C8B-B14F-4D97-AF65-F5344CB8AC3E}">
        <p14:creationId xmlns:p14="http://schemas.microsoft.com/office/powerpoint/2010/main" val="393264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399" t="23125" r="43039" b="39553"/>
          <a:stretch/>
        </p:blipFill>
        <p:spPr>
          <a:xfrm>
            <a:off x="7550331" y="901336"/>
            <a:ext cx="3500846" cy="3252653"/>
          </a:xfrm>
          <a:prstGeom prst="rect">
            <a:avLst/>
          </a:prstGeom>
        </p:spPr>
      </p:pic>
      <p:pic>
        <p:nvPicPr>
          <p:cNvPr id="6" name="Picture 5"/>
          <p:cNvPicPr>
            <a:picLocks noChangeAspect="1"/>
          </p:cNvPicPr>
          <p:nvPr/>
        </p:nvPicPr>
        <p:blipFill rotWithShape="1">
          <a:blip r:embed="rId3"/>
          <a:srcRect l="24933" t="45788" r="42738" b="15982"/>
          <a:stretch/>
        </p:blipFill>
        <p:spPr>
          <a:xfrm>
            <a:off x="1188719" y="1030812"/>
            <a:ext cx="6361612" cy="3319119"/>
          </a:xfrm>
          <a:prstGeom prst="rect">
            <a:avLst/>
          </a:prstGeom>
        </p:spPr>
      </p:pic>
      <p:sp>
        <p:nvSpPr>
          <p:cNvPr id="2" name="Rectangle 1"/>
          <p:cNvSpPr/>
          <p:nvPr/>
        </p:nvSpPr>
        <p:spPr>
          <a:xfrm>
            <a:off x="836024" y="4479407"/>
            <a:ext cx="10620102"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As an example, in the </a:t>
            </a:r>
            <a:r>
              <a:rPr lang="en-US" b="1" dirty="0" smtClean="0">
                <a:latin typeface="Times New Roman" panose="02020603050405020304" pitchFamily="18" charset="0"/>
                <a:cs typeface="Times New Roman" panose="02020603050405020304" pitchFamily="18" charset="0"/>
              </a:rPr>
              <a:t>middle </a:t>
            </a:r>
            <a:r>
              <a:rPr lang="en-US" b="1" dirty="0">
                <a:latin typeface="Times New Roman" panose="02020603050405020304" pitchFamily="18" charset="0"/>
                <a:cs typeface="Times New Roman" panose="02020603050405020304" pitchFamily="18" charset="0"/>
              </a:rPr>
              <a:t>50% of the convective ML the lapse rate is nearly adiabatic, causing an incorrect classification of neutral stability </a:t>
            </a:r>
          </a:p>
        </p:txBody>
      </p:sp>
    </p:spTree>
    <p:extLst>
      <p:ext uri="{BB962C8B-B14F-4D97-AF65-F5344CB8AC3E}">
        <p14:creationId xmlns:p14="http://schemas.microsoft.com/office/powerpoint/2010/main" val="3376933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88" t="24824" r="19824" b="27816"/>
          <a:stretch/>
        </p:blipFill>
        <p:spPr bwMode="auto">
          <a:xfrm>
            <a:off x="154546" y="244698"/>
            <a:ext cx="11552350" cy="285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193" t="34507" r="19329" b="17253"/>
          <a:stretch/>
        </p:blipFill>
        <p:spPr bwMode="auto">
          <a:xfrm>
            <a:off x="1" y="3335628"/>
            <a:ext cx="12041746" cy="32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7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736" y="218944"/>
            <a:ext cx="8355876" cy="400110"/>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Q2</a:t>
            </a:r>
            <a:r>
              <a:rPr lang="en-US" dirty="0" smtClean="0"/>
              <a:t>) </a:t>
            </a:r>
            <a:r>
              <a:rPr lang="en-US" sz="2000" b="1" dirty="0">
                <a:latin typeface="Times New Roman" panose="02020603050405020304" pitchFamily="18" charset="0"/>
                <a:cs typeface="Times New Roman" panose="02020603050405020304" pitchFamily="18" charset="0"/>
              </a:rPr>
              <a:t>What is the static stability of each of the layers in the diagram at right?</a:t>
            </a:r>
          </a:p>
        </p:txBody>
      </p:sp>
      <p:pic>
        <p:nvPicPr>
          <p:cNvPr id="5" name="Picture 4"/>
          <p:cNvPicPr>
            <a:picLocks noChangeAspect="1"/>
          </p:cNvPicPr>
          <p:nvPr/>
        </p:nvPicPr>
        <p:blipFill rotWithShape="1">
          <a:blip r:embed="rId2"/>
          <a:srcRect l="25034" t="38839" r="22056" b="12589"/>
          <a:stretch/>
        </p:blipFill>
        <p:spPr>
          <a:xfrm>
            <a:off x="1175657" y="945625"/>
            <a:ext cx="8098971" cy="2233750"/>
          </a:xfrm>
          <a:prstGeom prst="rect">
            <a:avLst/>
          </a:prstGeom>
        </p:spPr>
      </p:pic>
    </p:spTree>
    <p:extLst>
      <p:ext uri="{BB962C8B-B14F-4D97-AF65-F5344CB8AC3E}">
        <p14:creationId xmlns:p14="http://schemas.microsoft.com/office/powerpoint/2010/main" val="295892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554" y="427783"/>
            <a:ext cx="11885504" cy="646331"/>
          </a:xfrm>
          <a:prstGeom prst="rect">
            <a:avLst/>
          </a:prstGeom>
        </p:spPr>
        <p:txBody>
          <a:bodyPr wrap="square">
            <a:spAutoFit/>
          </a:bodyPr>
          <a:lstStyle/>
          <a:p>
            <a:pPr marL="285750" indent="-285750">
              <a:buFont typeface="Wingdings" panose="05000000000000000000" pitchFamily="2" charset="2"/>
              <a:buChar char="v"/>
            </a:pPr>
            <a:r>
              <a:rPr lang="en-US" b="1" i="1" u="sng" dirty="0">
                <a:latin typeface="Times New Roman" panose="02020603050405020304" pitchFamily="18" charset="0"/>
                <a:cs typeface="Times New Roman" panose="02020603050405020304" pitchFamily="18" charset="0"/>
              </a:rPr>
              <a:t>Kelvin-Helmholtz (KH) </a:t>
            </a:r>
            <a:r>
              <a:rPr lang="en-US" b="1" i="1" u="sng" dirty="0" smtClean="0">
                <a:latin typeface="Times New Roman" panose="02020603050405020304" pitchFamily="18" charset="0"/>
                <a:cs typeface="Times New Roman" panose="02020603050405020304" pitchFamily="18" charset="0"/>
              </a:rPr>
              <a:t>wave  </a:t>
            </a:r>
            <a:r>
              <a:rPr lang="en-US" dirty="0" smtClean="0">
                <a:latin typeface="Times New Roman" panose="02020603050405020304" pitchFamily="18" charset="0"/>
                <a:cs typeface="Times New Roman" panose="02020603050405020304" pitchFamily="18" charset="0"/>
              </a:rPr>
              <a:t>is wave </a:t>
            </a:r>
            <a:r>
              <a:rPr lang="en-US" dirty="0">
                <a:latin typeface="Times New Roman" panose="02020603050405020304" pitchFamily="18" charset="0"/>
                <a:cs typeface="Times New Roman" panose="02020603050405020304" pitchFamily="18" charset="0"/>
              </a:rPr>
              <a:t>begins to "roll up" or "break". This "breaking" wave is called a </a:t>
            </a:r>
            <a:r>
              <a:rPr lang="en-US" dirty="0" smtClean="0">
                <a:latin typeface="Times New Roman" panose="02020603050405020304" pitchFamily="18" charset="0"/>
                <a:cs typeface="Times New Roman" panose="02020603050405020304" pitchFamily="18" charset="0"/>
              </a:rPr>
              <a:t>Kelvin- Helmholtz </a:t>
            </a:r>
            <a:r>
              <a:rPr lang="en-US" dirty="0">
                <a:latin typeface="Times New Roman" panose="02020603050405020304" pitchFamily="18" charset="0"/>
                <a:cs typeface="Times New Roman" panose="02020603050405020304" pitchFamily="18" charset="0"/>
              </a:rPr>
              <a:t>(KH) wave , These waves are frequent occurrence within statically stable shear layers</a:t>
            </a:r>
          </a:p>
        </p:txBody>
      </p:sp>
      <p:sp>
        <p:nvSpPr>
          <p:cNvPr id="8" name="Rectangle 7"/>
          <p:cNvSpPr/>
          <p:nvPr/>
        </p:nvSpPr>
        <p:spPr>
          <a:xfrm>
            <a:off x="110554" y="1400520"/>
            <a:ext cx="11885504" cy="1200329"/>
          </a:xfrm>
          <a:prstGeom prst="rect">
            <a:avLst/>
          </a:prstGeom>
        </p:spPr>
        <p:txBody>
          <a:bodyPr wrap="square">
            <a:spAutoFit/>
          </a:bodyPr>
          <a:lstStyle/>
          <a:p>
            <a:pPr marL="285750" indent="-285750">
              <a:buFont typeface="Wingdings" panose="05000000000000000000" pitchFamily="2" charset="2"/>
              <a:buChar char="v"/>
            </a:pPr>
            <a:r>
              <a:rPr lang="en-US" b="1" u="sng" dirty="0">
                <a:latin typeface="Times New Roman" panose="02020603050405020304" pitchFamily="18" charset="0"/>
                <a:cs typeface="Times New Roman" panose="02020603050405020304" pitchFamily="18" charset="0"/>
              </a:rPr>
              <a:t>C</a:t>
            </a:r>
            <a:r>
              <a:rPr lang="en-US" b="1" u="sng" dirty="0" smtClean="0">
                <a:latin typeface="Times New Roman" panose="02020603050405020304" pitchFamily="18" charset="0"/>
                <a:cs typeface="Times New Roman" panose="02020603050405020304" pitchFamily="18" charset="0"/>
              </a:rPr>
              <a:t>lear - Air Turbulence </a:t>
            </a:r>
            <a:r>
              <a:rPr lang="en-US" b="1" u="sng" dirty="0">
                <a:latin typeface="Times New Roman" panose="02020603050405020304" pitchFamily="18" charset="0"/>
                <a:cs typeface="Times New Roman" panose="02020603050405020304" pitchFamily="18" charset="0"/>
              </a:rPr>
              <a:t>(CAT</a:t>
            </a:r>
            <a:r>
              <a:rPr lang="en-US" b="1" u="sng"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often occur above and below strong wind jets, such as the nocturnal jet and the planetary-scale jet stream. In these </a:t>
            </a:r>
            <a:r>
              <a:rPr lang="en-US" dirty="0" smtClean="0">
                <a:latin typeface="Times New Roman" panose="02020603050405020304" pitchFamily="18" charset="0"/>
                <a:cs typeface="Times New Roman" panose="02020603050405020304" pitchFamily="18" charset="0"/>
              </a:rPr>
              <a:t>situations, </a:t>
            </a:r>
            <a:r>
              <a:rPr lang="en-US" dirty="0">
                <a:latin typeface="Times New Roman" panose="02020603050405020304" pitchFamily="18" charset="0"/>
                <a:cs typeface="Times New Roman" panose="02020603050405020304" pitchFamily="18" charset="0"/>
              </a:rPr>
              <a:t>continued dynamic </a:t>
            </a:r>
            <a:r>
              <a:rPr lang="en-US" dirty="0" smtClean="0">
                <a:latin typeface="Times New Roman" panose="02020603050405020304" pitchFamily="18" charset="0"/>
                <a:cs typeface="Times New Roman" panose="02020603050405020304" pitchFamily="18" charset="0"/>
              </a:rPr>
              <a:t>forcing's </a:t>
            </a:r>
            <a:r>
              <a:rPr lang="en-US" dirty="0">
                <a:latin typeface="Times New Roman" panose="02020603050405020304" pitchFamily="18" charset="0"/>
                <a:cs typeface="Times New Roman" panose="02020603050405020304" pitchFamily="18" charset="0"/>
              </a:rPr>
              <a:t>can allow turbulence to continue for hours to days. These regions of CAT have large horizontal extent (hundreds of kilometers in some cases), but usually limited vertical extent (tens to hundred of meters). </a:t>
            </a:r>
          </a:p>
        </p:txBody>
      </p:sp>
      <p:sp>
        <p:nvSpPr>
          <p:cNvPr id="9" name="Rectangle 8"/>
          <p:cNvSpPr/>
          <p:nvPr/>
        </p:nvSpPr>
        <p:spPr>
          <a:xfrm>
            <a:off x="339635" y="3449769"/>
            <a:ext cx="10071463" cy="646331"/>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Q1) From data radio sound, </a:t>
            </a:r>
            <a:r>
              <a:rPr lang="en-US" b="1" dirty="0">
                <a:latin typeface="Times New Roman" panose="02020603050405020304" pitchFamily="18" charset="0"/>
                <a:cs typeface="Times New Roman" panose="02020603050405020304" pitchFamily="18" charset="0"/>
              </a:rPr>
              <a:t>identify the static stability of the air at z = </a:t>
            </a:r>
            <a:r>
              <a:rPr lang="en-US" b="1" dirty="0" smtClean="0">
                <a:latin typeface="Times New Roman" panose="02020603050405020304" pitchFamily="18" charset="0"/>
                <a:cs typeface="Times New Roman" panose="02020603050405020304" pitchFamily="18" charset="0"/>
              </a:rPr>
              <a:t>200 m , </a:t>
            </a:r>
          </a:p>
          <a:p>
            <a:r>
              <a:rPr lang="en-US" b="1" dirty="0" smtClean="0">
                <a:latin typeface="Times New Roman" panose="02020603050405020304" pitchFamily="18" charset="0"/>
                <a:cs typeface="Times New Roman" panose="02020603050405020304" pitchFamily="18" charset="0"/>
              </a:rPr>
              <a:t>400 </a:t>
            </a:r>
            <a:r>
              <a:rPr lang="en-US" b="1" dirty="0">
                <a:latin typeface="Times New Roman" panose="02020603050405020304" pitchFamily="18" charset="0"/>
                <a:cs typeface="Times New Roman" panose="02020603050405020304" pitchFamily="18" charset="0"/>
              </a:rPr>
              <a:t>m </a:t>
            </a:r>
            <a:r>
              <a:rPr lang="en-US" b="1" dirty="0" smtClean="0">
                <a:latin typeface="Times New Roman" panose="02020603050405020304" pitchFamily="18" charset="0"/>
                <a:cs typeface="Times New Roman" panose="02020603050405020304" pitchFamily="18" charset="0"/>
              </a:rPr>
              <a:t> and  1000 </a:t>
            </a:r>
            <a:r>
              <a:rPr lang="en-US" b="1" dirty="0">
                <a:latin typeface="Times New Roman" panose="02020603050405020304" pitchFamily="18" charset="0"/>
                <a:cs typeface="Times New Roman" panose="02020603050405020304" pitchFamily="18" charset="0"/>
              </a:rPr>
              <a:t>m </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srcRect l="64691" t="29554" r="18542" b="30803"/>
          <a:stretch/>
        </p:blipFill>
        <p:spPr>
          <a:xfrm>
            <a:off x="8952614" y="3322887"/>
            <a:ext cx="2181498" cy="2572357"/>
          </a:xfrm>
          <a:prstGeom prst="rect">
            <a:avLst/>
          </a:prstGeom>
        </p:spPr>
      </p:pic>
      <p:sp>
        <p:nvSpPr>
          <p:cNvPr id="12" name="Rectangle 11"/>
          <p:cNvSpPr/>
          <p:nvPr/>
        </p:nvSpPr>
        <p:spPr>
          <a:xfrm>
            <a:off x="4579826" y="3037771"/>
            <a:ext cx="1473480" cy="400110"/>
          </a:xfrm>
          <a:prstGeom prst="rect">
            <a:avLst/>
          </a:prstGeom>
        </p:spPr>
        <p:txBody>
          <a:bodyPr wrap="none">
            <a:spAutoFit/>
          </a:bodyPr>
          <a:lstStyle/>
          <a:p>
            <a:r>
              <a:rPr lang="en-US" sz="2000" b="1" i="1" u="sng" dirty="0" smtClean="0">
                <a:latin typeface="Times New Roman" panose="02020603050405020304" pitchFamily="18" charset="0"/>
                <a:cs typeface="Times New Roman" panose="02020603050405020304" pitchFamily="18" charset="0"/>
              </a:rPr>
              <a:t>Home work</a:t>
            </a:r>
            <a:endParaRPr lang="en-US" sz="20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579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4399</TotalTime>
  <Words>721</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207</cp:revision>
  <dcterms:created xsi:type="dcterms:W3CDTF">2020-03-29T11:45:13Z</dcterms:created>
  <dcterms:modified xsi:type="dcterms:W3CDTF">2022-04-25T00:58:24Z</dcterms:modified>
</cp:coreProperties>
</file>