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65" r:id="rId3"/>
    <p:sldId id="266" r:id="rId4"/>
    <p:sldId id="272" r:id="rId5"/>
    <p:sldId id="274" r:id="rId6"/>
    <p:sldId id="275" r:id="rId7"/>
    <p:sldId id="267" r:id="rId8"/>
    <p:sldId id="268" r:id="rId9"/>
    <p:sldId id="269"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0012" autoAdjust="0"/>
  </p:normalViewPr>
  <p:slideViewPr>
    <p:cSldViewPr>
      <p:cViewPr varScale="1">
        <p:scale>
          <a:sx n="74" d="100"/>
          <a:sy n="74" d="100"/>
        </p:scale>
        <p:origin x="1637"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5349D-B4CB-491F-96A7-C6EB6675BA53}" type="datetimeFigureOut">
              <a:rPr lang="en-GB" smtClean="0"/>
              <a:t>19/04/2022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83DBF-C64A-42F8-8C11-FB435BE15CF9}" type="slidenum">
              <a:rPr lang="en-GB" smtClean="0"/>
              <a:t>‹#›</a:t>
            </a:fld>
            <a:endParaRPr lang="en-GB"/>
          </a:p>
        </p:txBody>
      </p:sp>
    </p:spTree>
    <p:extLst>
      <p:ext uri="{BB962C8B-B14F-4D97-AF65-F5344CB8AC3E}">
        <p14:creationId xmlns:p14="http://schemas.microsoft.com/office/powerpoint/2010/main" val="9794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hem.libretexts.org/Bookshelves/Physical_and_Theoretical_Chemistry_Textbook_Maps/Supplemental_Modules_(Physical_and_Theoretical_Chemistry)/Thermodynamics/Ideal_Systems/Entropy_of_Mixing#mjx-eqn-Fina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92584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http://physics.bu.edu/~duffy/semester1/c27_process_expansion_sim.html</a:t>
            </a:r>
          </a:p>
        </p:txBody>
      </p:sp>
      <p:sp>
        <p:nvSpPr>
          <p:cNvPr id="4" name="Slide Number Placeholder 3"/>
          <p:cNvSpPr>
            <a:spLocks noGrp="1"/>
          </p:cNvSpPr>
          <p:nvPr>
            <p:ph type="sldNum" sz="quarter" idx="5"/>
          </p:nvPr>
        </p:nvSpPr>
        <p:spPr/>
        <p:txBody>
          <a:bodyPr/>
          <a:lstStyle/>
          <a:p>
            <a:fld id="{06483DBF-C64A-42F8-8C11-FB435BE15CF9}" type="slidenum">
              <a:rPr lang="en-GB" smtClean="0"/>
              <a:t>7</a:t>
            </a:fld>
            <a:endParaRPr lang="en-GB"/>
          </a:p>
        </p:txBody>
      </p:sp>
    </p:spTree>
    <p:extLst>
      <p:ext uri="{BB962C8B-B14F-4D97-AF65-F5344CB8AC3E}">
        <p14:creationId xmlns:p14="http://schemas.microsoft.com/office/powerpoint/2010/main" val="3111307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ahoma" panose="020B0604030504040204" pitchFamily="34" charset="0"/>
              </a:rPr>
              <a:t>Notice that when the two gases will be mixed, their mole fraction will be less than one, making the term inside the parentheses negative, and thus the entropy of mixing will always be positive. This observation makes sense, because as you add a component to another for a two-component solution, the mole fraction of the other component will decrease, and the log of a number less than 1 is negative. Multiplied by the negative in the front of the equation gives a positive quantity. Equation </a:t>
            </a:r>
            <a:r>
              <a:rPr lang="en-US" b="0" i="0" u="none" strike="noStrike" dirty="0">
                <a:solidFill>
                  <a:srgbClr val="0372A6"/>
                </a:solidFill>
                <a:effectLst/>
                <a:latin typeface="MathJax_Main"/>
                <a:hlinkClick r:id="rId3"/>
              </a:rPr>
              <a:t>8</a:t>
            </a:r>
            <a:r>
              <a:rPr lang="en-US" b="0" i="0" u="none" strike="noStrike" dirty="0">
                <a:solidFill>
                  <a:srgbClr val="000000"/>
                </a:solidFill>
                <a:effectLst/>
                <a:latin typeface="Tahoma" panose="020B0604030504040204" pitchFamily="34" charset="0"/>
              </a:rPr>
              <a:t>8</a:t>
            </a:r>
            <a:r>
              <a:rPr lang="en-US" b="0" i="0" dirty="0">
                <a:solidFill>
                  <a:srgbClr val="000000"/>
                </a:solidFill>
                <a:effectLst/>
                <a:latin typeface="Tahoma" panose="020B0604030504040204" pitchFamily="34" charset="0"/>
              </a:rPr>
              <a:t> applies to both ideal solutions and ideal gases.</a:t>
            </a:r>
            <a:endParaRPr lang="en-US" dirty="0"/>
          </a:p>
        </p:txBody>
      </p:sp>
      <p:sp>
        <p:nvSpPr>
          <p:cNvPr id="4" name="Slide Number Placeholder 3"/>
          <p:cNvSpPr>
            <a:spLocks noGrp="1"/>
          </p:cNvSpPr>
          <p:nvPr>
            <p:ph type="sldNum" sz="quarter" idx="5"/>
          </p:nvPr>
        </p:nvSpPr>
        <p:spPr/>
        <p:txBody>
          <a:bodyPr/>
          <a:lstStyle/>
          <a:p>
            <a:fld id="{06483DBF-C64A-42F8-8C11-FB435BE15CF9}" type="slidenum">
              <a:rPr lang="en-GB" smtClean="0"/>
              <a:t>11</a:t>
            </a:fld>
            <a:endParaRPr lang="en-GB"/>
          </a:p>
        </p:txBody>
      </p:sp>
    </p:spTree>
    <p:extLst>
      <p:ext uri="{BB962C8B-B14F-4D97-AF65-F5344CB8AC3E}">
        <p14:creationId xmlns:p14="http://schemas.microsoft.com/office/powerpoint/2010/main" val="3667764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484424-E9E7-44EF-9948-A6D5BCE2C5B3}"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484424-E9E7-44EF-9948-A6D5BCE2C5B3}"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484424-E9E7-44EF-9948-A6D5BCE2C5B3}"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484424-E9E7-44EF-9948-A6D5BCE2C5B3}" type="datetimeFigureOut">
              <a:rPr lang="en-US" smtClean="0"/>
              <a:t>4/19/2022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484424-E9E7-44EF-9948-A6D5BCE2C5B3}" type="datetimeFigureOut">
              <a:rPr lang="en-US" smtClean="0"/>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4/19/2022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a:latin typeface="Times New Roman" pitchFamily="18" charset="0"/>
                <a:cs typeface="Times New Roman" panose="02020603050405020304" pitchFamily="18" charset="0"/>
              </a:rPr>
              <a:t>The Course of </a:t>
            </a:r>
            <a:r>
              <a:rPr lang="en-US" sz="2800" b="1" dirty="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a:latin typeface="Times New Roman" panose="02020603050405020304" pitchFamily="18" charset="0"/>
                <a:cs typeface="Times New Roman" panose="02020603050405020304" pitchFamily="18" charset="0"/>
              </a:rPr>
              <a:t>MUSTANSIRIYAH UNIVERSITY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COLLEGE OF SCIENCES</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ATMOSPHERIC SCIENCES DEPARTMENT </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dirty="0">
                <a:latin typeface="Times New Roman" panose="02020603050405020304" pitchFamily="18" charset="0"/>
                <a:cs typeface="Times New Roman" panose="02020603050405020304" pitchFamily="18" charset="0"/>
              </a:rPr>
              <a:t>2021-2022 </a:t>
            </a:r>
            <a:endParaRPr lang="en-GB" sz="8000" b="1"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Dr. Sama Khalid Mohammed</a:t>
            </a:r>
            <a:endParaRPr lang="en-GB" sz="8000" dirty="0">
              <a:latin typeface="Times New Roman" panose="02020603050405020304" pitchFamily="18" charset="0"/>
              <a:cs typeface="Times New Roman" panose="02020603050405020304" pitchFamily="18" charset="0"/>
            </a:endParaRPr>
          </a:p>
          <a:p>
            <a:pPr marL="0" indent="0" algn="ctr">
              <a:buNone/>
            </a:pPr>
            <a:r>
              <a:rPr lang="en-US" sz="8000" b="1" cap="small" dirty="0">
                <a:latin typeface="Times New Roman" panose="02020603050405020304" pitchFamily="18" charset="0"/>
                <a:cs typeface="Times New Roman" panose="02020603050405020304" pitchFamily="18" charset="0"/>
              </a:rPr>
              <a:t>SECOND STAGE </a:t>
            </a:r>
          </a:p>
          <a:p>
            <a:pPr marL="0" indent="0" algn="ctr">
              <a:buNone/>
            </a:pPr>
            <a:r>
              <a:rPr lang="en-US" sz="8000" b="1" cap="small" dirty="0">
                <a:latin typeface="Times New Roman" panose="02020603050405020304" pitchFamily="18" charset="0"/>
                <a:cs typeface="Times New Roman" panose="02020603050405020304" pitchFamily="18" charset="0"/>
              </a:rPr>
              <a:t>Lecture 7</a:t>
            </a:r>
          </a:p>
          <a:p>
            <a:pPr marL="0" indent="0" algn="ctr">
              <a:buNone/>
            </a:pPr>
            <a:endParaRPr lang="en-GB" sz="8000" b="1" cap="small" dirty="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150310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MIXING</a:t>
            </a:r>
          </a:p>
        </p:txBody>
      </p:sp>
      <p:pic>
        <p:nvPicPr>
          <p:cNvPr id="5" name="Picture 4">
            <a:extLst>
              <a:ext uri="{FF2B5EF4-FFF2-40B4-BE49-F238E27FC236}">
                <a16:creationId xmlns:a16="http://schemas.microsoft.com/office/drawing/2014/main" id="{8FD25365-87B6-44AD-9972-CB39F6B5C483}"/>
              </a:ext>
            </a:extLst>
          </p:cNvPr>
          <p:cNvPicPr>
            <a:picLocks noChangeAspect="1"/>
          </p:cNvPicPr>
          <p:nvPr/>
        </p:nvPicPr>
        <p:blipFill rotWithShape="1">
          <a:blip r:embed="rId2"/>
          <a:srcRect b="18547"/>
          <a:stretch/>
        </p:blipFill>
        <p:spPr>
          <a:xfrm>
            <a:off x="1176337" y="1219200"/>
            <a:ext cx="6791325" cy="5019675"/>
          </a:xfrm>
          <a:prstGeom prst="rect">
            <a:avLst/>
          </a:prstGeom>
        </p:spPr>
      </p:pic>
    </p:spTree>
    <p:extLst>
      <p:ext uri="{BB962C8B-B14F-4D97-AF65-F5344CB8AC3E}">
        <p14:creationId xmlns:p14="http://schemas.microsoft.com/office/powerpoint/2010/main" val="3525541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MIXING</a:t>
            </a:r>
          </a:p>
        </p:txBody>
      </p:sp>
      <p:pic>
        <p:nvPicPr>
          <p:cNvPr id="4" name="Picture 3">
            <a:extLst>
              <a:ext uri="{FF2B5EF4-FFF2-40B4-BE49-F238E27FC236}">
                <a16:creationId xmlns:a16="http://schemas.microsoft.com/office/drawing/2014/main" id="{F55B1631-E473-4511-8228-A5C065DBB358}"/>
              </a:ext>
            </a:extLst>
          </p:cNvPr>
          <p:cNvPicPr>
            <a:picLocks noChangeAspect="1"/>
          </p:cNvPicPr>
          <p:nvPr/>
        </p:nvPicPr>
        <p:blipFill>
          <a:blip r:embed="rId3"/>
          <a:stretch>
            <a:fillRect/>
          </a:stretch>
        </p:blipFill>
        <p:spPr>
          <a:xfrm>
            <a:off x="1219200" y="2219325"/>
            <a:ext cx="6705600" cy="2809875"/>
          </a:xfrm>
          <a:prstGeom prst="rect">
            <a:avLst/>
          </a:prstGeom>
        </p:spPr>
      </p:pic>
      <p:sp>
        <p:nvSpPr>
          <p:cNvPr id="9" name="TextBox 8">
            <a:extLst>
              <a:ext uri="{FF2B5EF4-FFF2-40B4-BE49-F238E27FC236}">
                <a16:creationId xmlns:a16="http://schemas.microsoft.com/office/drawing/2014/main" id="{1FB30E58-B3F6-4A2D-92DF-AF93ECE04A64}"/>
              </a:ext>
            </a:extLst>
          </p:cNvPr>
          <p:cNvSpPr txBox="1"/>
          <p:nvPr/>
        </p:nvSpPr>
        <p:spPr>
          <a:xfrm>
            <a:off x="1404937" y="1382494"/>
            <a:ext cx="6334125" cy="5847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600" dirty="0">
                <a:latin typeface="Times New Roman" panose="02020603050405020304" pitchFamily="18" charset="0"/>
                <a:cs typeface="Times New Roman" panose="02020603050405020304" pitchFamily="18" charset="0"/>
              </a:rPr>
              <a:t>Remember: Avogadro's Law: It gives the relationship between volume and amount (moles) when pressure and temperature are held constant</a:t>
            </a:r>
          </a:p>
        </p:txBody>
      </p:sp>
      <p:sp>
        <p:nvSpPr>
          <p:cNvPr id="11" name="TextBox 10">
            <a:extLst>
              <a:ext uri="{FF2B5EF4-FFF2-40B4-BE49-F238E27FC236}">
                <a16:creationId xmlns:a16="http://schemas.microsoft.com/office/drawing/2014/main" id="{BBCFABF0-63E1-4C9D-AC3D-BA99624C2329}"/>
              </a:ext>
            </a:extLst>
          </p:cNvPr>
          <p:cNvSpPr txBox="1"/>
          <p:nvPr/>
        </p:nvSpPr>
        <p:spPr>
          <a:xfrm>
            <a:off x="1219200" y="5038725"/>
            <a:ext cx="6519862"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a:latin typeface="Times New Roman" panose="02020603050405020304" pitchFamily="18" charset="0"/>
                <a:cs typeface="Times New Roman" panose="02020603050405020304" pitchFamily="18" charset="0"/>
              </a:rPr>
              <a:t>Equation (28) implies that the entropy of mixing is always a positive value, so mixing of gasses always increased the entropy!!! Why???</a:t>
            </a:r>
          </a:p>
        </p:txBody>
      </p:sp>
    </p:spTree>
    <p:extLst>
      <p:ext uri="{BB962C8B-B14F-4D97-AF65-F5344CB8AC3E}">
        <p14:creationId xmlns:p14="http://schemas.microsoft.com/office/powerpoint/2010/main" val="214597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6400800" cy="2677656"/>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Entropy of an Ideal Gas</a:t>
            </a:r>
          </a:p>
          <a:p>
            <a:pPr marL="342900" indent="-342900" algn="just">
              <a:buFont typeface="Arial" panose="020B0604020202020204" pitchFamily="34" charset="0"/>
              <a:buChar char="•"/>
            </a:pPr>
            <a:r>
              <a:rPr lang="en-US" sz="2400" dirty="0">
                <a:solidFill>
                  <a:schemeClr val="dk1"/>
                </a:solidFill>
                <a:latin typeface="Times New Roman" panose="02020603050405020304" pitchFamily="18" charset="0"/>
                <a:ea typeface="+mn-ea"/>
                <a:cs typeface="Times New Roman" panose="02020603050405020304" pitchFamily="18" charset="0"/>
              </a:rPr>
              <a:t>Entropy Change in an Adiabatically Expanding Ideal Gas</a:t>
            </a:r>
          </a:p>
          <a:p>
            <a:pPr marL="342900" indent="-342900" algn="just">
              <a:buFont typeface="Arial" panose="020B0604020202020204" pitchFamily="34" charset="0"/>
              <a:buChar char="•"/>
            </a:pPr>
            <a:r>
              <a:rPr lang="en-US" sz="2400" dirty="0">
                <a:solidFill>
                  <a:schemeClr val="dk1"/>
                </a:solidFill>
                <a:latin typeface="Times New Roman" panose="02020603050405020304" pitchFamily="18" charset="0"/>
                <a:ea typeface="+mn-ea"/>
                <a:cs typeface="Times New Roman" panose="02020603050405020304" pitchFamily="18" charset="0"/>
              </a:rPr>
              <a:t>Gibbs’ theorem</a:t>
            </a:r>
          </a:p>
          <a:p>
            <a:pPr marL="342900" indent="-342900" algn="just">
              <a:buFont typeface="Arial" panose="020B0604020202020204" pitchFamily="34" charset="0"/>
              <a:buChar char="•"/>
            </a:pPr>
            <a:r>
              <a:rPr lang="en-US" sz="2400" dirty="0">
                <a:solidFill>
                  <a:schemeClr val="dk1"/>
                </a:solidFill>
                <a:latin typeface="Times New Roman" panose="02020603050405020304" pitchFamily="18" charset="0"/>
                <a:ea typeface="+mn-ea"/>
                <a:cs typeface="Times New Roman" panose="02020603050405020304" pitchFamily="18" charset="0"/>
              </a:rPr>
              <a:t>Entropy of mixing</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600" dirty="0">
                <a:latin typeface="Times New Roman" panose="02020603050405020304" pitchFamily="18" charset="0"/>
                <a:cs typeface="Times New Roman" panose="02020603050405020304" pitchFamily="18" charset="0"/>
              </a:rPr>
              <a:t>THIS LECTURE INCLUDING THE FOLLOWING ITEMS</a:t>
            </a:r>
          </a:p>
        </p:txBody>
      </p:sp>
      <p:pic>
        <p:nvPicPr>
          <p:cNvPr id="16387" name="Picture 3" descr="C:\Users\sama\AppData\Local\Microsoft\Windows\Temporary Internet Files\Content.IE5\8H9U7NI9\supermemoria-478x6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566863"/>
            <a:ext cx="1850823" cy="2319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6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an Ideal Gas</a:t>
            </a:r>
          </a:p>
        </p:txBody>
      </p:sp>
      <p:sp>
        <p:nvSpPr>
          <p:cNvPr id="5" name="TextBox 4">
            <a:extLst>
              <a:ext uri="{FF2B5EF4-FFF2-40B4-BE49-F238E27FC236}">
                <a16:creationId xmlns:a16="http://schemas.microsoft.com/office/drawing/2014/main" id="{373389FD-5266-4622-B107-CE4C8EC6721B}"/>
              </a:ext>
            </a:extLst>
          </p:cNvPr>
          <p:cNvSpPr txBox="1"/>
          <p:nvPr/>
        </p:nvSpPr>
        <p:spPr>
          <a:xfrm>
            <a:off x="914400" y="1219200"/>
            <a:ext cx="6934200" cy="1200329"/>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The Eqn. set                                   can be rewritten (for an ideal gas) as:</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p:txBody>
      </p:sp>
      <p:pic>
        <p:nvPicPr>
          <p:cNvPr id="7" name="Picture 6">
            <a:extLst>
              <a:ext uri="{FF2B5EF4-FFF2-40B4-BE49-F238E27FC236}">
                <a16:creationId xmlns:a16="http://schemas.microsoft.com/office/drawing/2014/main" id="{DDBCE057-BA00-4BD3-97E1-5873AFD2B496}"/>
              </a:ext>
            </a:extLst>
          </p:cNvPr>
          <p:cNvPicPr>
            <a:picLocks noChangeAspect="1"/>
          </p:cNvPicPr>
          <p:nvPr/>
        </p:nvPicPr>
        <p:blipFill>
          <a:blip r:embed="rId2"/>
          <a:stretch>
            <a:fillRect/>
          </a:stretch>
        </p:blipFill>
        <p:spPr>
          <a:xfrm>
            <a:off x="2286000" y="1112799"/>
            <a:ext cx="1752600" cy="716001"/>
          </a:xfrm>
          <a:prstGeom prst="rect">
            <a:avLst/>
          </a:prstGeom>
          <a:ln w="9525">
            <a:solidFill>
              <a:schemeClr val="tx1"/>
            </a:solidFill>
          </a:ln>
        </p:spPr>
      </p:pic>
      <p:pic>
        <p:nvPicPr>
          <p:cNvPr id="9" name="Picture 8">
            <a:extLst>
              <a:ext uri="{FF2B5EF4-FFF2-40B4-BE49-F238E27FC236}">
                <a16:creationId xmlns:a16="http://schemas.microsoft.com/office/drawing/2014/main" id="{9AFFEBD1-5AFD-4758-B25E-0620C7FA58BF}"/>
              </a:ext>
            </a:extLst>
          </p:cNvPr>
          <p:cNvPicPr>
            <a:picLocks noChangeAspect="1"/>
          </p:cNvPicPr>
          <p:nvPr/>
        </p:nvPicPr>
        <p:blipFill rotWithShape="1">
          <a:blip r:embed="rId3"/>
          <a:srcRect t="6410"/>
          <a:stretch/>
        </p:blipFill>
        <p:spPr>
          <a:xfrm>
            <a:off x="1062037" y="2006321"/>
            <a:ext cx="6962775" cy="4846599"/>
          </a:xfrm>
          <a:prstGeom prst="rect">
            <a:avLst/>
          </a:prstGeom>
        </p:spPr>
      </p:pic>
    </p:spTree>
    <p:extLst>
      <p:ext uri="{BB962C8B-B14F-4D97-AF65-F5344CB8AC3E}">
        <p14:creationId xmlns:p14="http://schemas.microsoft.com/office/powerpoint/2010/main" val="197772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an Ideal Gas</a:t>
            </a:r>
          </a:p>
        </p:txBody>
      </p:sp>
      <p:pic>
        <p:nvPicPr>
          <p:cNvPr id="9" name="Picture 8">
            <a:extLst>
              <a:ext uri="{FF2B5EF4-FFF2-40B4-BE49-F238E27FC236}">
                <a16:creationId xmlns:a16="http://schemas.microsoft.com/office/drawing/2014/main" id="{9AFFEBD1-5AFD-4758-B25E-0620C7FA58BF}"/>
              </a:ext>
            </a:extLst>
          </p:cNvPr>
          <p:cNvPicPr>
            <a:picLocks noChangeAspect="1"/>
          </p:cNvPicPr>
          <p:nvPr/>
        </p:nvPicPr>
        <p:blipFill rotWithShape="1">
          <a:blip r:embed="rId3"/>
          <a:srcRect t="60369"/>
          <a:stretch/>
        </p:blipFill>
        <p:spPr>
          <a:xfrm>
            <a:off x="1062037" y="1224280"/>
            <a:ext cx="6962775" cy="2052320"/>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3B2C187-6ADF-4520-BCB9-091AEA882011}"/>
                  </a:ext>
                </a:extLst>
              </p:cNvPr>
              <p:cNvSpPr txBox="1"/>
              <p:nvPr/>
            </p:nvSpPr>
            <p:spPr>
              <a:xfrm>
                <a:off x="762000" y="3429000"/>
                <a:ext cx="8001000" cy="3643754"/>
              </a:xfrm>
              <a:prstGeom prst="rect">
                <a:avLst/>
              </a:prstGeom>
              <a:noFill/>
            </p:spPr>
            <p:txBody>
              <a:bodyPr wrap="square" rtlCol="0">
                <a:spAutoFit/>
              </a:bodyPr>
              <a:lstStyle/>
              <a:p>
                <a:pPr algn="justLow"/>
                <a:r>
                  <a:rPr lang="en-GB" sz="2000" b="1" u="sng" dirty="0">
                    <a:latin typeface="Times New Roman" panose="02020603050405020304" pitchFamily="18" charset="0"/>
                    <a:cs typeface="Times New Roman" panose="02020603050405020304" pitchFamily="18" charset="0"/>
                  </a:rPr>
                  <a:t>For one mole of ideal gas, there is a special cases:</a:t>
                </a:r>
              </a:p>
              <a:p>
                <a:pPr marL="342900" indent="-342900" algn="justLow">
                  <a:buAutoNum type="arabicPeriod"/>
                </a:pPr>
                <a:r>
                  <a:rPr lang="en-GB" sz="2000" b="1" dirty="0">
                    <a:latin typeface="Times New Roman" panose="02020603050405020304" pitchFamily="18" charset="0"/>
                    <a:cs typeface="Times New Roman" panose="02020603050405020304" pitchFamily="18" charset="0"/>
                  </a:rPr>
                  <a:t>For isothermal transformation( at constant temperature (T</a:t>
                </a:r>
                <a:r>
                  <a:rPr lang="en-GB" sz="2000" b="1" baseline="-25000" dirty="0">
                    <a:latin typeface="Times New Roman" panose="02020603050405020304" pitchFamily="18" charset="0"/>
                    <a:cs typeface="Times New Roman" panose="02020603050405020304" pitchFamily="18" charset="0"/>
                  </a:rPr>
                  <a:t>2</a:t>
                </a:r>
                <a:r>
                  <a:rPr lang="en-GB" sz="2000" b="1" dirty="0">
                    <a:latin typeface="Times New Roman" panose="02020603050405020304" pitchFamily="18" charset="0"/>
                    <a:cs typeface="Times New Roman" panose="02020603050405020304" pitchFamily="18" charset="0"/>
                  </a:rPr>
                  <a:t>=T</a:t>
                </a:r>
                <a:r>
                  <a:rPr lang="en-GB" sz="2000" b="1" baseline="-25000" dirty="0">
                    <a:latin typeface="Times New Roman" panose="02020603050405020304" pitchFamily="18" charset="0"/>
                    <a:cs typeface="Times New Roman" panose="02020603050405020304" pitchFamily="18" charset="0"/>
                  </a:rPr>
                  <a:t>1</a:t>
                </a:r>
                <a:r>
                  <a:rPr lang="en-GB" sz="2000" b="1" dirty="0">
                    <a:latin typeface="Times New Roman" panose="02020603050405020304" pitchFamily="18" charset="0"/>
                    <a:cs typeface="Times New Roman" panose="02020603050405020304" pitchFamily="18" charset="0"/>
                  </a:rPr>
                  <a:t>))</a:t>
                </a:r>
              </a:p>
              <a:p>
                <a:pPr algn="justLow"/>
                <a:r>
                  <a:rPr lang="en-GB" sz="2000" dirty="0">
                    <a:latin typeface="Times New Roman" panose="02020603050405020304" pitchFamily="18" charset="0"/>
                    <a:cs typeface="Times New Roman" panose="02020603050405020304" pitchFamily="18" charset="0"/>
                  </a:rPr>
                  <a:t>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𝑇</m:t>
                        </m:r>
                      </m:sub>
                    </m:sSub>
                    <m:r>
                      <m:rPr>
                        <m:nor/>
                      </m:rPr>
                      <a:rPr lang="en-GB" sz="2000" dirty="0">
                        <a:latin typeface="Times New Roman" panose="020206030504050203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m:t>
                    </m:r>
                    <m:r>
                      <m:rPr>
                        <m:nor/>
                      </m:rPr>
                      <a:rPr lang="en-GB" sz="2000" dirty="0">
                        <a:latin typeface="Times New Roman" panose="02020603050405020304" pitchFamily="18" charset="0"/>
                        <a:cs typeface="Times New Roman" panose="02020603050405020304" pitchFamily="18" charset="0"/>
                      </a:rPr>
                      <m:t>R</m:t>
                    </m:r>
                    <m:r>
                      <m:rPr>
                        <m:nor/>
                      </m:rPr>
                      <a:rPr lang="en-GB" sz="2000" dirty="0">
                        <a:latin typeface="Times New Roman" panose="020206030504050203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ln</m:t>
                    </m:r>
                    <m:f>
                      <m:fPr>
                        <m:ctrlPr>
                          <a:rPr lang="en-GB" sz="2000" i="1" smtClean="0">
                            <a:latin typeface="Cambria Math" panose="02040503050406030204" pitchFamily="18" charset="0"/>
                            <a:ea typeface="Cambria Math" panose="02040503050406030204" pitchFamily="18" charset="0"/>
                          </a:rPr>
                        </m:ctrlPr>
                      </m:fPr>
                      <m:num>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𝑃</m:t>
                            </m:r>
                          </m:e>
                          <m:sub>
                            <m:r>
                              <a:rPr lang="en-GB" sz="2000" b="0" i="1" smtClean="0">
                                <a:latin typeface="Cambria Math" panose="02040503050406030204" pitchFamily="18" charset="0"/>
                                <a:ea typeface="Cambria Math" panose="02040503050406030204" pitchFamily="18" charset="0"/>
                              </a:rPr>
                              <m:t>2</m:t>
                            </m:r>
                          </m:sub>
                        </m:sSub>
                      </m:num>
                      <m:den>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𝑃</m:t>
                            </m:r>
                          </m:e>
                          <m:sub>
                            <m:r>
                              <a:rPr lang="en-GB" sz="2000" b="0" i="1" smtClean="0">
                                <a:latin typeface="Cambria Math" panose="02040503050406030204" pitchFamily="18" charset="0"/>
                                <a:ea typeface="Cambria Math" panose="02040503050406030204" pitchFamily="18" charset="0"/>
                              </a:rPr>
                              <m:t>1</m:t>
                            </m:r>
                          </m:sub>
                        </m:sSub>
                      </m:den>
                    </m:f>
                  </m:oMath>
                </a14:m>
                <a:r>
                  <a:rPr lang="en-GB" sz="2000" dirty="0">
                    <a:latin typeface="Times New Roman" panose="02020603050405020304" pitchFamily="18" charset="0"/>
                    <a:cs typeface="Times New Roman" panose="02020603050405020304" pitchFamily="18" charset="0"/>
                  </a:rPr>
                  <a:t>   , </a:t>
                </a:r>
                <a14:m>
                  <m:oMath xmlns:m="http://schemas.openxmlformats.org/officeDocument/2006/math">
                    <m:r>
                      <a:rPr lang="en-GB" sz="2000" i="1">
                        <a:latin typeface="Cambria Math" panose="02040503050406030204" pitchFamily="18" charset="0"/>
                        <a:ea typeface="Cambria Math" panose="02040503050406030204" pitchFamily="18" charset="0"/>
                      </a:rPr>
                      <m:t>∆</m:t>
                    </m:r>
                    <m:sSub>
                      <m:sSubPr>
                        <m:ctrlPr>
                          <a:rPr lang="en-GB" sz="2000" i="1">
                            <a:latin typeface="Cambria Math" panose="02040503050406030204" pitchFamily="18" charset="0"/>
                            <a:ea typeface="Cambria Math" panose="02040503050406030204" pitchFamily="18" charset="0"/>
                          </a:rPr>
                        </m:ctrlPr>
                      </m:sSubPr>
                      <m:e>
                        <m:r>
                          <a:rPr lang="en-GB" sz="2000" i="1">
                            <a:latin typeface="Cambria Math" panose="02040503050406030204" pitchFamily="18" charset="0"/>
                            <a:ea typeface="Cambria Math" panose="02040503050406030204" pitchFamily="18" charset="0"/>
                          </a:rPr>
                          <m:t>𝑆</m:t>
                        </m:r>
                      </m:e>
                      <m:sub>
                        <m:r>
                          <a:rPr lang="en-GB" sz="2000" i="1">
                            <a:latin typeface="Cambria Math" panose="02040503050406030204" pitchFamily="18" charset="0"/>
                            <a:ea typeface="Cambria Math" panose="02040503050406030204" pitchFamily="18" charset="0"/>
                          </a:rPr>
                          <m:t>𝑇</m:t>
                        </m:r>
                      </m:sub>
                    </m:sSub>
                    <m:r>
                      <m:rPr>
                        <m:nor/>
                      </m:rPr>
                      <a:rPr lang="en-GB" sz="2000" dirty="0">
                        <a:latin typeface="Times New Roman" panose="020206030504050203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R</m:t>
                    </m:r>
                    <m:r>
                      <m:rPr>
                        <m:nor/>
                      </m:rPr>
                      <a:rPr lang="en-GB" sz="2000" dirty="0">
                        <a:latin typeface="Times New Roman" panose="020206030504050203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ln</m:t>
                    </m:r>
                    <m:f>
                      <m:fPr>
                        <m:ctrlPr>
                          <a:rPr lang="en-GB" sz="2000" i="1">
                            <a:latin typeface="Cambria Math" panose="02040503050406030204" pitchFamily="18" charset="0"/>
                            <a:ea typeface="Cambria Math" panose="02040503050406030204" pitchFamily="18" charset="0"/>
                          </a:rPr>
                        </m:ctrlPr>
                      </m:fPr>
                      <m:num>
                        <m:sSub>
                          <m:sSubPr>
                            <m:ctrlPr>
                              <a:rPr lang="en-GB" sz="2000" i="1">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𝑉</m:t>
                            </m:r>
                          </m:e>
                          <m:sub>
                            <m:r>
                              <a:rPr lang="en-GB" sz="2000" i="1">
                                <a:latin typeface="Cambria Math" panose="02040503050406030204" pitchFamily="18" charset="0"/>
                                <a:ea typeface="Cambria Math" panose="02040503050406030204" pitchFamily="18" charset="0"/>
                              </a:rPr>
                              <m:t>2</m:t>
                            </m:r>
                          </m:sub>
                        </m:sSub>
                      </m:num>
                      <m:den>
                        <m:sSub>
                          <m:sSubPr>
                            <m:ctrlPr>
                              <a:rPr lang="en-GB" sz="2000" i="1">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𝑉</m:t>
                            </m:r>
                          </m:e>
                          <m:sub>
                            <m:r>
                              <a:rPr lang="en-GB" sz="2000" i="1">
                                <a:latin typeface="Cambria Math" panose="02040503050406030204" pitchFamily="18" charset="0"/>
                                <a:ea typeface="Cambria Math" panose="02040503050406030204" pitchFamily="18" charset="0"/>
                              </a:rPr>
                              <m:t>1</m:t>
                            </m:r>
                          </m:sub>
                        </m:sSub>
                      </m:den>
                    </m:f>
                  </m:oMath>
                </a14:m>
                <a:r>
                  <a:rPr lang="en-GB" sz="2000" dirty="0">
                    <a:latin typeface="Times New Roman" panose="02020603050405020304" pitchFamily="18" charset="0"/>
                    <a:cs typeface="Times New Roman" panose="02020603050405020304" pitchFamily="18" charset="0"/>
                  </a:rPr>
                  <a:t>  </a:t>
                </a:r>
              </a:p>
              <a:p>
                <a:pPr algn="justLow"/>
                <a:r>
                  <a:rPr lang="en-GB" sz="2000" dirty="0">
                    <a:latin typeface="Times New Roman" panose="02020603050405020304" pitchFamily="18" charset="0"/>
                    <a:cs typeface="Times New Roman" panose="02020603050405020304" pitchFamily="18" charset="0"/>
                  </a:rPr>
                  <a:t>In which T denotes to the change of Entropy is done for constant temperature.</a:t>
                </a:r>
              </a:p>
              <a:p>
                <a:pPr algn="justLow"/>
                <a:r>
                  <a:rPr lang="en-GB" sz="2000" dirty="0">
                    <a:latin typeface="Times New Roman" panose="02020603050405020304" pitchFamily="18" charset="0"/>
                    <a:cs typeface="Times New Roman" panose="02020603050405020304" pitchFamily="18" charset="0"/>
                  </a:rPr>
                  <a:t>From the equations above, we can conclude that:</a:t>
                </a:r>
              </a:p>
              <a:p>
                <a:pPr algn="justLow"/>
                <a:r>
                  <a:rPr lang="en-GB" sz="2000" dirty="0">
                    <a:latin typeface="Times New Roman" panose="02020603050405020304" pitchFamily="18" charset="0"/>
                    <a:cs typeface="Times New Roman" panose="02020603050405020304" pitchFamily="18" charset="0"/>
                  </a:rPr>
                  <a:t>If V</a:t>
                </a:r>
                <a:r>
                  <a:rPr lang="en-GB" sz="2000" baseline="-25000"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&gt;V</a:t>
                </a:r>
                <a:r>
                  <a:rPr lang="en-GB" sz="2000" baseline="-25000" dirty="0">
                    <a:latin typeface="Times New Roman" panose="02020603050405020304" pitchFamily="18" charset="0"/>
                    <a:cs typeface="Times New Roman" panose="02020603050405020304" pitchFamily="18" charset="0"/>
                  </a:rPr>
                  <a:t>1</a:t>
                </a:r>
                <a:r>
                  <a:rPr lang="en-GB" sz="2000" dirty="0">
                    <a:latin typeface="Times New Roman" panose="02020603050405020304" pitchFamily="18" charset="0"/>
                    <a:cs typeface="Times New Roman" panose="02020603050405020304" pitchFamily="18" charset="0"/>
                  </a:rPr>
                  <a:t> ( which is the case of expansion),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𝑇</m:t>
                        </m:r>
                      </m:sub>
                    </m:sSub>
                  </m:oMath>
                </a14:m>
                <a:r>
                  <a:rPr lang="en-GB" sz="2000" dirty="0">
                    <a:latin typeface="Times New Roman" panose="02020603050405020304" pitchFamily="18" charset="0"/>
                    <a:cs typeface="Times New Roman" panose="02020603050405020304" pitchFamily="18" charset="0"/>
                  </a:rPr>
                  <a:t> will be positive, therefore the expansion of the ideal gas at constant temperature will corresponds with increasing Entropy;  and similarly, the ideal gas compression will corresponds with decreasing Entropy).</a:t>
                </a:r>
              </a:p>
              <a:p>
                <a:pPr algn="justLow"/>
                <a:endParaRPr lang="en-GB" sz="2000" dirty="0">
                  <a:latin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F3B2C187-6ADF-4520-BCB9-091AEA882011}"/>
                  </a:ext>
                </a:extLst>
              </p:cNvPr>
              <p:cNvSpPr txBox="1">
                <a:spLocks noRot="1" noChangeAspect="1" noMove="1" noResize="1" noEditPoints="1" noAdjustHandles="1" noChangeArrowheads="1" noChangeShapeType="1" noTextEdit="1"/>
              </p:cNvSpPr>
              <p:nvPr/>
            </p:nvSpPr>
            <p:spPr>
              <a:xfrm>
                <a:off x="762000" y="3429000"/>
                <a:ext cx="8001000" cy="3643754"/>
              </a:xfrm>
              <a:prstGeom prst="rect">
                <a:avLst/>
              </a:prstGeom>
              <a:blipFill>
                <a:blip r:embed="rId4"/>
                <a:stretch>
                  <a:fillRect l="-762" t="-1005" r="-1523"/>
                </a:stretch>
              </a:blipFill>
            </p:spPr>
            <p:txBody>
              <a:bodyPr/>
              <a:lstStyle/>
              <a:p>
                <a:r>
                  <a:rPr lang="en-US">
                    <a:noFill/>
                  </a:rPr>
                  <a:t> </a:t>
                </a:r>
              </a:p>
            </p:txBody>
          </p:sp>
        </mc:Fallback>
      </mc:AlternateContent>
    </p:spTree>
    <p:extLst>
      <p:ext uri="{BB962C8B-B14F-4D97-AF65-F5344CB8AC3E}">
        <p14:creationId xmlns:p14="http://schemas.microsoft.com/office/powerpoint/2010/main" val="21055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an Ideal Gas</a:t>
            </a:r>
          </a:p>
        </p:txBody>
      </p:sp>
      <p:pic>
        <p:nvPicPr>
          <p:cNvPr id="9" name="Picture 8">
            <a:extLst>
              <a:ext uri="{FF2B5EF4-FFF2-40B4-BE49-F238E27FC236}">
                <a16:creationId xmlns:a16="http://schemas.microsoft.com/office/drawing/2014/main" id="{9AFFEBD1-5AFD-4758-B25E-0620C7FA58BF}"/>
              </a:ext>
            </a:extLst>
          </p:cNvPr>
          <p:cNvPicPr>
            <a:picLocks noChangeAspect="1"/>
          </p:cNvPicPr>
          <p:nvPr/>
        </p:nvPicPr>
        <p:blipFill rotWithShape="1">
          <a:blip r:embed="rId2"/>
          <a:srcRect t="60369"/>
          <a:stretch/>
        </p:blipFill>
        <p:spPr>
          <a:xfrm>
            <a:off x="1062037" y="1224280"/>
            <a:ext cx="6962775" cy="2052320"/>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3B2C187-6ADF-4520-BCB9-091AEA882011}"/>
                  </a:ext>
                </a:extLst>
              </p:cNvPr>
              <p:cNvSpPr txBox="1"/>
              <p:nvPr/>
            </p:nvSpPr>
            <p:spPr>
              <a:xfrm>
                <a:off x="762000" y="3429000"/>
                <a:ext cx="8001000" cy="3643754"/>
              </a:xfrm>
              <a:prstGeom prst="rect">
                <a:avLst/>
              </a:prstGeom>
              <a:noFill/>
            </p:spPr>
            <p:txBody>
              <a:bodyPr wrap="square" rtlCol="0">
                <a:spAutoFit/>
              </a:bodyPr>
              <a:lstStyle/>
              <a:p>
                <a:pPr algn="justLow"/>
                <a:r>
                  <a:rPr lang="en-GB" sz="2000" b="1" u="sng" dirty="0">
                    <a:latin typeface="Times New Roman" panose="02020603050405020304" pitchFamily="18" charset="0"/>
                    <a:cs typeface="Times New Roman" panose="02020603050405020304" pitchFamily="18" charset="0"/>
                  </a:rPr>
                  <a:t>For one mole of ideal gas, there is a special cases:</a:t>
                </a:r>
              </a:p>
              <a:p>
                <a:pPr algn="justLow"/>
                <a:r>
                  <a:rPr lang="en-GB" sz="2000" b="1" dirty="0">
                    <a:latin typeface="Times New Roman" panose="02020603050405020304" pitchFamily="18" charset="0"/>
                    <a:cs typeface="Times New Roman" panose="02020603050405020304" pitchFamily="18" charset="0"/>
                  </a:rPr>
                  <a:t>2. For isobaric transformation (at constant pressure (P</a:t>
                </a:r>
                <a:r>
                  <a:rPr lang="en-GB" sz="2000" b="1" baseline="-25000" dirty="0">
                    <a:latin typeface="Times New Roman" panose="02020603050405020304" pitchFamily="18" charset="0"/>
                    <a:cs typeface="Times New Roman" panose="02020603050405020304" pitchFamily="18" charset="0"/>
                  </a:rPr>
                  <a:t>2</a:t>
                </a:r>
                <a:r>
                  <a:rPr lang="en-GB" sz="2000" b="1" dirty="0">
                    <a:latin typeface="Times New Roman" panose="02020603050405020304" pitchFamily="18" charset="0"/>
                    <a:cs typeface="Times New Roman" panose="02020603050405020304" pitchFamily="18" charset="0"/>
                  </a:rPr>
                  <a:t>=P</a:t>
                </a:r>
                <a:r>
                  <a:rPr lang="en-GB" sz="2000" b="1" baseline="-25000" dirty="0">
                    <a:latin typeface="Times New Roman" panose="02020603050405020304" pitchFamily="18" charset="0"/>
                    <a:cs typeface="Times New Roman" panose="02020603050405020304" pitchFamily="18" charset="0"/>
                  </a:rPr>
                  <a:t>1</a:t>
                </a:r>
                <a:r>
                  <a:rPr lang="en-GB" sz="2000" b="1" dirty="0">
                    <a:latin typeface="Times New Roman" panose="02020603050405020304" pitchFamily="18" charset="0"/>
                    <a:cs typeface="Times New Roman" panose="02020603050405020304" pitchFamily="18" charset="0"/>
                  </a:rPr>
                  <a:t>))</a:t>
                </a:r>
              </a:p>
              <a:p>
                <a:pPr algn="justLow"/>
                <a:r>
                  <a:rPr lang="en-GB" sz="2000" dirty="0">
                    <a:latin typeface="Times New Roman" panose="02020603050405020304" pitchFamily="18" charset="0"/>
                    <a:cs typeface="Times New Roman" panose="02020603050405020304" pitchFamily="18" charset="0"/>
                  </a:rPr>
                  <a:t>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𝑃</m:t>
                        </m:r>
                      </m:sub>
                    </m:sSub>
                    <m:r>
                      <m:rPr>
                        <m:nor/>
                      </m:rPr>
                      <a:rPr lang="en-GB" sz="2000" dirty="0">
                        <a:latin typeface="Times New Roman" panose="02020603050405020304" pitchFamily="18" charset="0"/>
                        <a:cs typeface="Times New Roman" panose="02020603050405020304" pitchFamily="18" charset="0"/>
                      </a:rPr>
                      <m:t>= </m:t>
                    </m:r>
                    <m:sSub>
                      <m:sSubPr>
                        <m:ctrlPr>
                          <a:rPr lang="en-GB" sz="2000" i="1" dirty="0" smtClean="0">
                            <a:latin typeface="Cambria Math" panose="02040503050406030204" pitchFamily="18" charset="0"/>
                            <a:cs typeface="Times New Roman" panose="02020603050405020304" pitchFamily="18" charset="0"/>
                          </a:rPr>
                        </m:ctrlPr>
                      </m:sSubPr>
                      <m:e>
                        <m:r>
                          <a:rPr lang="en-GB" sz="2000" b="0" i="1" dirty="0" smtClean="0">
                            <a:latin typeface="Cambria Math" panose="02040503050406030204" pitchFamily="18" charset="0"/>
                            <a:cs typeface="Times New Roman" panose="02020603050405020304" pitchFamily="18" charset="0"/>
                          </a:rPr>
                          <m:t>𝐶</m:t>
                        </m:r>
                      </m:e>
                      <m:sub>
                        <m:r>
                          <a:rPr lang="en-GB" sz="2000" b="0" i="1" dirty="0" smtClean="0">
                            <a:latin typeface="Cambria Math" panose="02040503050406030204" pitchFamily="18" charset="0"/>
                            <a:cs typeface="Times New Roman" panose="02020603050405020304" pitchFamily="18" charset="0"/>
                          </a:rPr>
                          <m:t>𝑝</m:t>
                        </m:r>
                      </m:sub>
                    </m:sSub>
                    <m:r>
                      <m:rPr>
                        <m:nor/>
                      </m:rPr>
                      <a:rPr lang="en-GB" sz="2000" b="0" i="0" dirty="0" smtClean="0">
                        <a:latin typeface="Cambria Math" panose="020405030504060302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ln</m:t>
                    </m:r>
                    <m:f>
                      <m:fPr>
                        <m:ctrlPr>
                          <a:rPr lang="en-GB" sz="2000" i="1" smtClean="0">
                            <a:latin typeface="Cambria Math" panose="02040503050406030204" pitchFamily="18" charset="0"/>
                            <a:ea typeface="Cambria Math" panose="02040503050406030204" pitchFamily="18" charset="0"/>
                          </a:rPr>
                        </m:ctrlPr>
                      </m:fPr>
                      <m:num>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𝑇</m:t>
                            </m:r>
                          </m:e>
                          <m:sub>
                            <m:r>
                              <a:rPr lang="en-GB" sz="2000" b="0" i="1" smtClean="0">
                                <a:latin typeface="Cambria Math" panose="02040503050406030204" pitchFamily="18" charset="0"/>
                                <a:ea typeface="Cambria Math" panose="02040503050406030204" pitchFamily="18" charset="0"/>
                              </a:rPr>
                              <m:t>2</m:t>
                            </m:r>
                          </m:sub>
                        </m:sSub>
                      </m:num>
                      <m:den>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𝑇</m:t>
                            </m:r>
                          </m:e>
                          <m:sub>
                            <m:r>
                              <a:rPr lang="en-GB" sz="2000" b="0" i="1" smtClean="0">
                                <a:latin typeface="Cambria Math" panose="02040503050406030204" pitchFamily="18" charset="0"/>
                                <a:ea typeface="Cambria Math" panose="02040503050406030204" pitchFamily="18" charset="0"/>
                              </a:rPr>
                              <m:t>1</m:t>
                            </m:r>
                          </m:sub>
                        </m:sSub>
                      </m:den>
                    </m:f>
                  </m:oMath>
                </a14:m>
                <a:endParaRPr lang="en-GB" sz="2000" dirty="0">
                  <a:latin typeface="Times New Roman" panose="02020603050405020304" pitchFamily="18" charset="0"/>
                  <a:cs typeface="Times New Roman" panose="02020603050405020304" pitchFamily="18" charset="0"/>
                </a:endParaRPr>
              </a:p>
              <a:p>
                <a:pPr algn="justLow"/>
                <a:r>
                  <a:rPr lang="en-GB" sz="2000" dirty="0">
                    <a:latin typeface="Times New Roman" panose="02020603050405020304" pitchFamily="18" charset="0"/>
                    <a:cs typeface="Times New Roman" panose="02020603050405020304" pitchFamily="18" charset="0"/>
                  </a:rPr>
                  <a:t>In which P denotes to the change of Entropy is done for constant pressure.</a:t>
                </a:r>
              </a:p>
              <a:p>
                <a:pPr algn="justLow"/>
                <a:r>
                  <a:rPr lang="en-GB" sz="2000" dirty="0">
                    <a:latin typeface="Times New Roman" panose="02020603050405020304" pitchFamily="18" charset="0"/>
                    <a:cs typeface="Times New Roman" panose="02020603050405020304" pitchFamily="18" charset="0"/>
                  </a:rPr>
                  <a:t>From the equations above, we can conclude that:</a:t>
                </a:r>
              </a:p>
              <a:p>
                <a:pPr algn="justLow"/>
                <a:r>
                  <a:rPr lang="en-GB" sz="2000" dirty="0">
                    <a:latin typeface="Times New Roman" panose="02020603050405020304" pitchFamily="18" charset="0"/>
                    <a:cs typeface="Times New Roman" panose="02020603050405020304" pitchFamily="18" charset="0"/>
                  </a:rPr>
                  <a:t>If T</a:t>
                </a:r>
                <a:r>
                  <a:rPr lang="en-GB" sz="2000" baseline="-25000"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&gt;T</a:t>
                </a:r>
                <a:r>
                  <a:rPr lang="en-GB" sz="2000" baseline="-25000" dirty="0">
                    <a:latin typeface="Times New Roman" panose="02020603050405020304" pitchFamily="18" charset="0"/>
                    <a:cs typeface="Times New Roman" panose="02020603050405020304" pitchFamily="18" charset="0"/>
                  </a:rPr>
                  <a:t>1</a:t>
                </a:r>
                <a:r>
                  <a:rPr lang="en-GB" sz="2000" dirty="0">
                    <a:latin typeface="Times New Roman" panose="02020603050405020304" pitchFamily="18" charset="0"/>
                    <a:cs typeface="Times New Roman" panose="02020603050405020304" pitchFamily="18" charset="0"/>
                  </a:rPr>
                  <a:t> ( which is the case of increasing temperature at constant pressure),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𝑃</m:t>
                        </m:r>
                      </m:sub>
                    </m:sSub>
                  </m:oMath>
                </a14:m>
                <a:r>
                  <a:rPr lang="en-GB" sz="2000" dirty="0">
                    <a:latin typeface="Times New Roman" panose="02020603050405020304" pitchFamily="18" charset="0"/>
                    <a:cs typeface="Times New Roman" panose="02020603050405020304" pitchFamily="18" charset="0"/>
                  </a:rPr>
                  <a:t> will be positive, therefore the increasing of the temperature of the ideal gas at constant Pressure will corresponds with increasing Entropy and vice versa(i.e. the case of the decreasing of the temperature ideal gas at constant pressure).</a:t>
                </a:r>
              </a:p>
              <a:p>
                <a:pPr algn="justLow"/>
                <a:endParaRPr lang="en-GB" sz="2000" dirty="0">
                  <a:latin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F3B2C187-6ADF-4520-BCB9-091AEA882011}"/>
                  </a:ext>
                </a:extLst>
              </p:cNvPr>
              <p:cNvSpPr txBox="1">
                <a:spLocks noRot="1" noChangeAspect="1" noMove="1" noResize="1" noEditPoints="1" noAdjustHandles="1" noChangeArrowheads="1" noChangeShapeType="1" noTextEdit="1"/>
              </p:cNvSpPr>
              <p:nvPr/>
            </p:nvSpPr>
            <p:spPr>
              <a:xfrm>
                <a:off x="762000" y="3429000"/>
                <a:ext cx="8001000" cy="3643754"/>
              </a:xfrm>
              <a:prstGeom prst="rect">
                <a:avLst/>
              </a:prstGeom>
              <a:blipFill>
                <a:blip r:embed="rId3"/>
                <a:stretch>
                  <a:fillRect l="-762" t="-1005" r="-1523"/>
                </a:stretch>
              </a:blipFill>
            </p:spPr>
            <p:txBody>
              <a:bodyPr/>
              <a:lstStyle/>
              <a:p>
                <a:r>
                  <a:rPr lang="en-US">
                    <a:noFill/>
                  </a:rPr>
                  <a:t> </a:t>
                </a:r>
              </a:p>
            </p:txBody>
          </p:sp>
        </mc:Fallback>
      </mc:AlternateContent>
    </p:spTree>
    <p:extLst>
      <p:ext uri="{BB962C8B-B14F-4D97-AF65-F5344CB8AC3E}">
        <p14:creationId xmlns:p14="http://schemas.microsoft.com/office/powerpoint/2010/main" val="337300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7921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of an Ideal Gas</a:t>
            </a:r>
          </a:p>
        </p:txBody>
      </p:sp>
      <p:pic>
        <p:nvPicPr>
          <p:cNvPr id="9" name="Picture 8">
            <a:extLst>
              <a:ext uri="{FF2B5EF4-FFF2-40B4-BE49-F238E27FC236}">
                <a16:creationId xmlns:a16="http://schemas.microsoft.com/office/drawing/2014/main" id="{9AFFEBD1-5AFD-4758-B25E-0620C7FA58BF}"/>
              </a:ext>
            </a:extLst>
          </p:cNvPr>
          <p:cNvPicPr>
            <a:picLocks noChangeAspect="1"/>
          </p:cNvPicPr>
          <p:nvPr/>
        </p:nvPicPr>
        <p:blipFill rotWithShape="1">
          <a:blip r:embed="rId2"/>
          <a:srcRect t="60369"/>
          <a:stretch/>
        </p:blipFill>
        <p:spPr>
          <a:xfrm>
            <a:off x="1062037" y="1224280"/>
            <a:ext cx="6962775" cy="2052320"/>
          </a:xfrm>
          <a:prstGeom prst="rect">
            <a:avLst/>
          </a:prstGeom>
          <a:ln w="19050">
            <a:solidFill>
              <a:schemeClr val="tx1"/>
            </a:solidFill>
          </a:ln>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3B2C187-6ADF-4520-BCB9-091AEA882011}"/>
                  </a:ext>
                </a:extLst>
              </p:cNvPr>
              <p:cNvSpPr txBox="1"/>
              <p:nvPr/>
            </p:nvSpPr>
            <p:spPr>
              <a:xfrm>
                <a:off x="762000" y="3429000"/>
                <a:ext cx="8001000" cy="3643754"/>
              </a:xfrm>
              <a:prstGeom prst="rect">
                <a:avLst/>
              </a:prstGeom>
              <a:noFill/>
            </p:spPr>
            <p:txBody>
              <a:bodyPr wrap="square" rtlCol="0">
                <a:spAutoFit/>
              </a:bodyPr>
              <a:lstStyle/>
              <a:p>
                <a:pPr algn="justLow"/>
                <a:r>
                  <a:rPr lang="en-GB" sz="2000" b="1" u="sng" dirty="0">
                    <a:latin typeface="Times New Roman" panose="02020603050405020304" pitchFamily="18" charset="0"/>
                    <a:cs typeface="Times New Roman" panose="02020603050405020304" pitchFamily="18" charset="0"/>
                  </a:rPr>
                  <a:t>For one mole of ideal gas, there is a special cases:</a:t>
                </a:r>
              </a:p>
              <a:p>
                <a:pPr algn="justLow"/>
                <a:r>
                  <a:rPr lang="en-GB" sz="2000" b="1" dirty="0">
                    <a:latin typeface="Times New Roman" panose="02020603050405020304" pitchFamily="18" charset="0"/>
                    <a:cs typeface="Times New Roman" panose="02020603050405020304" pitchFamily="18" charset="0"/>
                  </a:rPr>
                  <a:t>3. For isochoric transformation (at constant volume (V</a:t>
                </a:r>
                <a:r>
                  <a:rPr lang="en-GB" sz="2000" b="1" baseline="-25000" dirty="0">
                    <a:latin typeface="Times New Roman" panose="02020603050405020304" pitchFamily="18" charset="0"/>
                    <a:cs typeface="Times New Roman" panose="02020603050405020304" pitchFamily="18" charset="0"/>
                  </a:rPr>
                  <a:t>2</a:t>
                </a:r>
                <a:r>
                  <a:rPr lang="en-GB" sz="2000" b="1" dirty="0">
                    <a:latin typeface="Times New Roman" panose="02020603050405020304" pitchFamily="18" charset="0"/>
                    <a:cs typeface="Times New Roman" panose="02020603050405020304" pitchFamily="18" charset="0"/>
                  </a:rPr>
                  <a:t>=V</a:t>
                </a:r>
                <a:r>
                  <a:rPr lang="en-GB" sz="2000" b="1" baseline="-25000" dirty="0">
                    <a:latin typeface="Times New Roman" panose="02020603050405020304" pitchFamily="18" charset="0"/>
                    <a:cs typeface="Times New Roman" panose="02020603050405020304" pitchFamily="18" charset="0"/>
                  </a:rPr>
                  <a:t>1</a:t>
                </a:r>
                <a:r>
                  <a:rPr lang="en-GB" sz="2000" b="1" dirty="0">
                    <a:latin typeface="Times New Roman" panose="02020603050405020304" pitchFamily="18" charset="0"/>
                    <a:cs typeface="Times New Roman" panose="02020603050405020304" pitchFamily="18" charset="0"/>
                  </a:rPr>
                  <a:t>))</a:t>
                </a:r>
              </a:p>
              <a:p>
                <a:pPr algn="justLow"/>
                <a:r>
                  <a:rPr lang="en-GB" sz="2000" dirty="0">
                    <a:latin typeface="Times New Roman" panose="02020603050405020304" pitchFamily="18" charset="0"/>
                    <a:cs typeface="Times New Roman" panose="02020603050405020304" pitchFamily="18" charset="0"/>
                  </a:rPr>
                  <a:t>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𝑉</m:t>
                        </m:r>
                      </m:sub>
                    </m:sSub>
                    <m:r>
                      <m:rPr>
                        <m:nor/>
                      </m:rPr>
                      <a:rPr lang="en-GB" sz="2000" dirty="0">
                        <a:latin typeface="Times New Roman" panose="02020603050405020304" pitchFamily="18" charset="0"/>
                        <a:cs typeface="Times New Roman" panose="02020603050405020304" pitchFamily="18" charset="0"/>
                      </a:rPr>
                      <m:t>= </m:t>
                    </m:r>
                    <m:sSub>
                      <m:sSubPr>
                        <m:ctrlPr>
                          <a:rPr lang="en-GB" sz="2000" i="1" dirty="0" smtClean="0">
                            <a:latin typeface="Cambria Math" panose="02040503050406030204" pitchFamily="18" charset="0"/>
                            <a:cs typeface="Times New Roman" panose="02020603050405020304" pitchFamily="18" charset="0"/>
                          </a:rPr>
                        </m:ctrlPr>
                      </m:sSubPr>
                      <m:e>
                        <m:r>
                          <a:rPr lang="en-GB" sz="2000" b="0" i="1" dirty="0" smtClean="0">
                            <a:latin typeface="Cambria Math" panose="02040503050406030204" pitchFamily="18" charset="0"/>
                            <a:cs typeface="Times New Roman" panose="02020603050405020304" pitchFamily="18" charset="0"/>
                          </a:rPr>
                          <m:t>𝐶</m:t>
                        </m:r>
                      </m:e>
                      <m:sub>
                        <m:r>
                          <a:rPr lang="en-GB" sz="2000" b="0" i="1" dirty="0" smtClean="0">
                            <a:latin typeface="Cambria Math" panose="02040503050406030204" pitchFamily="18" charset="0"/>
                            <a:cs typeface="Times New Roman" panose="02020603050405020304" pitchFamily="18" charset="0"/>
                          </a:rPr>
                          <m:t>𝑉</m:t>
                        </m:r>
                      </m:sub>
                    </m:sSub>
                    <m:r>
                      <m:rPr>
                        <m:nor/>
                      </m:rPr>
                      <a:rPr lang="en-GB" sz="2000" b="0" i="0" dirty="0" smtClean="0">
                        <a:latin typeface="Cambria Math" panose="02040503050406030204" pitchFamily="18" charset="0"/>
                        <a:cs typeface="Times New Roman" panose="02020603050405020304" pitchFamily="18" charset="0"/>
                      </a:rPr>
                      <m:t> </m:t>
                    </m:r>
                    <m:r>
                      <m:rPr>
                        <m:nor/>
                      </m:rPr>
                      <a:rPr lang="en-GB" sz="2000" dirty="0">
                        <a:latin typeface="Times New Roman" panose="02020603050405020304" pitchFamily="18" charset="0"/>
                        <a:cs typeface="Times New Roman" panose="02020603050405020304" pitchFamily="18" charset="0"/>
                      </a:rPr>
                      <m:t>ln</m:t>
                    </m:r>
                    <m:f>
                      <m:fPr>
                        <m:ctrlPr>
                          <a:rPr lang="en-GB" sz="2000" i="1" smtClean="0">
                            <a:latin typeface="Cambria Math" panose="02040503050406030204" pitchFamily="18" charset="0"/>
                            <a:ea typeface="Cambria Math" panose="02040503050406030204" pitchFamily="18" charset="0"/>
                          </a:rPr>
                        </m:ctrlPr>
                      </m:fPr>
                      <m:num>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𝑇</m:t>
                            </m:r>
                          </m:e>
                          <m:sub>
                            <m:r>
                              <a:rPr lang="en-GB" sz="2000" b="0" i="1" smtClean="0">
                                <a:latin typeface="Cambria Math" panose="02040503050406030204" pitchFamily="18" charset="0"/>
                                <a:ea typeface="Cambria Math" panose="02040503050406030204" pitchFamily="18" charset="0"/>
                              </a:rPr>
                              <m:t>2</m:t>
                            </m:r>
                          </m:sub>
                        </m:sSub>
                      </m:num>
                      <m:den>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𝑇</m:t>
                            </m:r>
                          </m:e>
                          <m:sub>
                            <m:r>
                              <a:rPr lang="en-GB" sz="2000" b="0" i="1" smtClean="0">
                                <a:latin typeface="Cambria Math" panose="02040503050406030204" pitchFamily="18" charset="0"/>
                                <a:ea typeface="Cambria Math" panose="02040503050406030204" pitchFamily="18" charset="0"/>
                              </a:rPr>
                              <m:t>1</m:t>
                            </m:r>
                          </m:sub>
                        </m:sSub>
                      </m:den>
                    </m:f>
                  </m:oMath>
                </a14:m>
                <a:endParaRPr lang="en-GB" sz="2000" dirty="0">
                  <a:latin typeface="Times New Roman" panose="02020603050405020304" pitchFamily="18" charset="0"/>
                  <a:cs typeface="Times New Roman" panose="02020603050405020304" pitchFamily="18" charset="0"/>
                </a:endParaRPr>
              </a:p>
              <a:p>
                <a:pPr algn="justLow"/>
                <a:r>
                  <a:rPr lang="en-GB" sz="2000" dirty="0">
                    <a:latin typeface="Times New Roman" panose="02020603050405020304" pitchFamily="18" charset="0"/>
                    <a:cs typeface="Times New Roman" panose="02020603050405020304" pitchFamily="18" charset="0"/>
                  </a:rPr>
                  <a:t>In which V denotes to the change of Entropy is done for constant volume.</a:t>
                </a:r>
              </a:p>
              <a:p>
                <a:pPr algn="justLow"/>
                <a:r>
                  <a:rPr lang="en-GB" sz="2000" dirty="0">
                    <a:latin typeface="Times New Roman" panose="02020603050405020304" pitchFamily="18" charset="0"/>
                    <a:cs typeface="Times New Roman" panose="02020603050405020304" pitchFamily="18" charset="0"/>
                  </a:rPr>
                  <a:t>From the equations above, we can conclude that:</a:t>
                </a:r>
              </a:p>
              <a:p>
                <a:pPr algn="justLow"/>
                <a:r>
                  <a:rPr lang="en-GB" sz="2000" dirty="0">
                    <a:latin typeface="Times New Roman" panose="02020603050405020304" pitchFamily="18" charset="0"/>
                    <a:cs typeface="Times New Roman" panose="02020603050405020304" pitchFamily="18" charset="0"/>
                  </a:rPr>
                  <a:t>If T</a:t>
                </a:r>
                <a:r>
                  <a:rPr lang="en-GB" sz="2000" baseline="-25000"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&gt;T</a:t>
                </a:r>
                <a:r>
                  <a:rPr lang="en-GB" sz="2000" baseline="-25000" dirty="0">
                    <a:latin typeface="Times New Roman" panose="02020603050405020304" pitchFamily="18" charset="0"/>
                    <a:cs typeface="Times New Roman" panose="02020603050405020304" pitchFamily="18" charset="0"/>
                  </a:rPr>
                  <a:t>1</a:t>
                </a:r>
                <a:r>
                  <a:rPr lang="en-GB" sz="2000" dirty="0">
                    <a:latin typeface="Times New Roman" panose="02020603050405020304" pitchFamily="18" charset="0"/>
                    <a:cs typeface="Times New Roman" panose="02020603050405020304" pitchFamily="18" charset="0"/>
                  </a:rPr>
                  <a:t> ( which is the case of increasing temperature at constant volume), </a:t>
                </a:r>
                <a14:m>
                  <m:oMath xmlns:m="http://schemas.openxmlformats.org/officeDocument/2006/math">
                    <m:r>
                      <a:rPr lang="en-GB" sz="2000" i="1" smtClean="0">
                        <a:latin typeface="Cambria Math" panose="02040503050406030204" pitchFamily="18" charset="0"/>
                        <a:ea typeface="Cambria Math" panose="02040503050406030204" pitchFamily="18" charset="0"/>
                      </a:rPr>
                      <m:t>∆</m:t>
                    </m:r>
                    <m:sSub>
                      <m:sSubPr>
                        <m:ctrlPr>
                          <a:rPr lang="en-GB" sz="2000" i="1" smtClean="0">
                            <a:latin typeface="Cambria Math" panose="02040503050406030204" pitchFamily="18" charset="0"/>
                            <a:ea typeface="Cambria Math" panose="02040503050406030204" pitchFamily="18" charset="0"/>
                          </a:rPr>
                        </m:ctrlPr>
                      </m:sSubPr>
                      <m:e>
                        <m:r>
                          <a:rPr lang="en-GB" sz="2000" b="0" i="1" smtClean="0">
                            <a:latin typeface="Cambria Math" panose="02040503050406030204" pitchFamily="18" charset="0"/>
                            <a:ea typeface="Cambria Math" panose="02040503050406030204" pitchFamily="18" charset="0"/>
                          </a:rPr>
                          <m:t>𝑆</m:t>
                        </m:r>
                      </m:e>
                      <m:sub>
                        <m:r>
                          <a:rPr lang="en-GB" sz="2000" b="0" i="1" smtClean="0">
                            <a:latin typeface="Cambria Math" panose="02040503050406030204" pitchFamily="18" charset="0"/>
                            <a:ea typeface="Cambria Math" panose="02040503050406030204" pitchFamily="18" charset="0"/>
                          </a:rPr>
                          <m:t>𝑉</m:t>
                        </m:r>
                      </m:sub>
                    </m:sSub>
                  </m:oMath>
                </a14:m>
                <a:r>
                  <a:rPr lang="en-GB" sz="2000" dirty="0">
                    <a:latin typeface="Times New Roman" panose="02020603050405020304" pitchFamily="18" charset="0"/>
                    <a:cs typeface="Times New Roman" panose="02020603050405020304" pitchFamily="18" charset="0"/>
                  </a:rPr>
                  <a:t> will be positive, therefore the increasing of the temperature of the ideal gas at constant volume will corresponds with increasing Entropy and vice versa(i.e. the case of the decreasing of the temperature ideal gas at constant volume ).</a:t>
                </a:r>
              </a:p>
              <a:p>
                <a:pPr algn="justLow"/>
                <a:endParaRPr lang="en-GB" sz="2000" dirty="0">
                  <a:latin typeface="Times New Roman" panose="02020603050405020304" pitchFamily="18" charset="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F3B2C187-6ADF-4520-BCB9-091AEA882011}"/>
                  </a:ext>
                </a:extLst>
              </p:cNvPr>
              <p:cNvSpPr txBox="1">
                <a:spLocks noRot="1" noChangeAspect="1" noMove="1" noResize="1" noEditPoints="1" noAdjustHandles="1" noChangeArrowheads="1" noChangeShapeType="1" noTextEdit="1"/>
              </p:cNvSpPr>
              <p:nvPr/>
            </p:nvSpPr>
            <p:spPr>
              <a:xfrm>
                <a:off x="762000" y="3429000"/>
                <a:ext cx="8001000" cy="3643754"/>
              </a:xfrm>
              <a:prstGeom prst="rect">
                <a:avLst/>
              </a:prstGeom>
              <a:blipFill>
                <a:blip r:embed="rId3"/>
                <a:stretch>
                  <a:fillRect l="-762" t="-1005" r="-1523"/>
                </a:stretch>
              </a:blipFill>
            </p:spPr>
            <p:txBody>
              <a:bodyPr/>
              <a:lstStyle/>
              <a:p>
                <a:r>
                  <a:rPr lang="en-US">
                    <a:noFill/>
                  </a:rPr>
                  <a:t> </a:t>
                </a:r>
              </a:p>
            </p:txBody>
          </p:sp>
        </mc:Fallback>
      </mc:AlternateContent>
    </p:spTree>
    <p:extLst>
      <p:ext uri="{BB962C8B-B14F-4D97-AF65-F5344CB8AC3E}">
        <p14:creationId xmlns:p14="http://schemas.microsoft.com/office/powerpoint/2010/main" val="2813823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Change in an Adiabatically Expanding Ideal Gas</a:t>
            </a:r>
          </a:p>
        </p:txBody>
      </p:sp>
      <p:pic>
        <p:nvPicPr>
          <p:cNvPr id="4" name="Picture 3">
            <a:extLst>
              <a:ext uri="{FF2B5EF4-FFF2-40B4-BE49-F238E27FC236}">
                <a16:creationId xmlns:a16="http://schemas.microsoft.com/office/drawing/2014/main" id="{DB7CE3D0-98FE-4AB0-AAFE-2426D4EF220C}"/>
              </a:ext>
            </a:extLst>
          </p:cNvPr>
          <p:cNvPicPr>
            <a:picLocks noChangeAspect="1"/>
          </p:cNvPicPr>
          <p:nvPr/>
        </p:nvPicPr>
        <p:blipFill>
          <a:blip r:embed="rId3"/>
          <a:stretch>
            <a:fillRect/>
          </a:stretch>
        </p:blipFill>
        <p:spPr>
          <a:xfrm>
            <a:off x="1704975" y="1295400"/>
            <a:ext cx="6219825" cy="3255169"/>
          </a:xfrm>
          <a:prstGeom prst="rect">
            <a:avLst/>
          </a:prstGeom>
        </p:spPr>
      </p:pic>
      <p:pic>
        <p:nvPicPr>
          <p:cNvPr id="8" name="Picture 7">
            <a:extLst>
              <a:ext uri="{FF2B5EF4-FFF2-40B4-BE49-F238E27FC236}">
                <a16:creationId xmlns:a16="http://schemas.microsoft.com/office/drawing/2014/main" id="{35B007A3-0ECB-4BD5-A02F-20A234359657}"/>
              </a:ext>
            </a:extLst>
          </p:cNvPr>
          <p:cNvPicPr>
            <a:picLocks noChangeAspect="1"/>
          </p:cNvPicPr>
          <p:nvPr/>
        </p:nvPicPr>
        <p:blipFill rotWithShape="1">
          <a:blip r:embed="rId4"/>
          <a:srcRect l="7499" t="5882" r="5938"/>
          <a:stretch/>
        </p:blipFill>
        <p:spPr>
          <a:xfrm>
            <a:off x="6248400" y="4550569"/>
            <a:ext cx="2638425" cy="2286000"/>
          </a:xfrm>
          <a:prstGeom prst="rect">
            <a:avLst/>
          </a:prstGeom>
        </p:spPr>
      </p:pic>
      <p:pic>
        <p:nvPicPr>
          <p:cNvPr id="11" name="Picture 10">
            <a:extLst>
              <a:ext uri="{FF2B5EF4-FFF2-40B4-BE49-F238E27FC236}">
                <a16:creationId xmlns:a16="http://schemas.microsoft.com/office/drawing/2014/main" id="{70AE2F63-1393-46E1-8388-531D69ADE86A}"/>
              </a:ext>
            </a:extLst>
          </p:cNvPr>
          <p:cNvPicPr>
            <a:picLocks noChangeAspect="1"/>
          </p:cNvPicPr>
          <p:nvPr/>
        </p:nvPicPr>
        <p:blipFill>
          <a:blip r:embed="rId5"/>
          <a:stretch>
            <a:fillRect/>
          </a:stretch>
        </p:blipFill>
        <p:spPr>
          <a:xfrm>
            <a:off x="1524000" y="4460311"/>
            <a:ext cx="2762250" cy="2397689"/>
          </a:xfrm>
          <a:prstGeom prst="rect">
            <a:avLst/>
          </a:prstGeom>
        </p:spPr>
      </p:pic>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E38C055E-A353-4F8D-A87E-6B8C8976C520}"/>
                  </a:ext>
                </a:extLst>
              </p:cNvPr>
              <p:cNvSpPr/>
              <p:nvPr/>
            </p:nvSpPr>
            <p:spPr>
              <a:xfrm>
                <a:off x="4286250" y="6093856"/>
                <a:ext cx="1905001"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361950"/>
                <a:r>
                  <a:rPr lang="en-US" dirty="0">
                    <a:latin typeface="Times New Roman" panose="02020603050405020304" pitchFamily="18" charset="0"/>
                    <a:cs typeface="Times New Roman" panose="02020603050405020304" pitchFamily="18" charset="0"/>
                  </a:rPr>
                  <a:t>P </a:t>
                </a:r>
                <a14:m>
                  <m:oMath xmlns:m="http://schemas.openxmlformats.org/officeDocument/2006/math">
                    <m:sSup>
                      <m:sSupPr>
                        <m:ctrlPr>
                          <a:rPr lang="en-US" i="1">
                            <a:latin typeface="Cambria Math" panose="02040503050406030204" pitchFamily="18" charset="0"/>
                            <a:cs typeface="Times New Roman" panose="02020603050405020304" pitchFamily="18" charset="0"/>
                          </a:rPr>
                        </m:ctrlPr>
                      </m:sSupPr>
                      <m:e>
                        <m:r>
                          <m:rPr>
                            <m:nor/>
                          </m:rPr>
                          <a:rPr lang="el-GR" i="1" dirty="0">
                            <a:latin typeface="Times New Roman" panose="02020603050405020304" pitchFamily="18" charset="0"/>
                            <a:ea typeface="Calibri"/>
                            <a:cs typeface="Times New Roman" panose="02020603050405020304" pitchFamily="18" charset="0"/>
                          </a:rPr>
                          <m:t>α</m:t>
                        </m:r>
                        <m:r>
                          <a:rPr lang="en-US" i="1" dirty="0">
                            <a:latin typeface="Cambria Math"/>
                            <a:ea typeface="Calibri"/>
                            <a:cs typeface="Times New Roman" panose="02020603050405020304" pitchFamily="18" charset="0"/>
                          </a:rPr>
                          <m:t> </m:t>
                        </m:r>
                      </m:e>
                      <m:sup>
                        <m:r>
                          <m:rPr>
                            <m:nor/>
                          </m:rPr>
                          <a:rPr lang="el-GR" dirty="0">
                            <a:latin typeface="Times New Roman" panose="02020603050405020304" pitchFamily="18" charset="0"/>
                            <a:cs typeface="Times New Roman" panose="02020603050405020304" pitchFamily="18" charset="0"/>
                          </a:rPr>
                          <m:t>γ</m:t>
                        </m:r>
                      </m:sup>
                    </m:sSup>
                  </m:oMath>
                </a14:m>
                <a:r>
                  <a:rPr lang="en-US" baseline="30000" dirty="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ea typeface="Calibri"/>
                    <a:cs typeface="Times New Roman" panose="02020603050405020304" pitchFamily="18" charset="0"/>
                  </a:rPr>
                  <a:t>= const.        </a:t>
                </a:r>
                <a:endParaRPr lang="en-US" dirty="0">
                  <a:latin typeface="Times New Roman" panose="02020603050405020304" pitchFamily="18" charset="0"/>
                  <a:cs typeface="Times New Roman" panose="02020603050405020304" pitchFamily="18" charset="0"/>
                </a:endParaRPr>
              </a:p>
            </p:txBody>
          </p:sp>
        </mc:Choice>
        <mc:Fallback xmlns="">
          <p:sp>
            <p:nvSpPr>
              <p:cNvPr id="14" name="Rectangle 13">
                <a:extLst>
                  <a:ext uri="{FF2B5EF4-FFF2-40B4-BE49-F238E27FC236}">
                    <a16:creationId xmlns:a16="http://schemas.microsoft.com/office/drawing/2014/main" id="{E38C055E-A353-4F8D-A87E-6B8C8976C520}"/>
                  </a:ext>
                </a:extLst>
              </p:cNvPr>
              <p:cNvSpPr>
                <a:spLocks noRot="1" noChangeAspect="1" noMove="1" noResize="1" noEditPoints="1" noAdjustHandles="1" noChangeArrowheads="1" noChangeShapeType="1" noTextEdit="1"/>
              </p:cNvSpPr>
              <p:nvPr/>
            </p:nvSpPr>
            <p:spPr>
              <a:xfrm>
                <a:off x="4286250" y="6093856"/>
                <a:ext cx="1905001" cy="369332"/>
              </a:xfrm>
              <a:prstGeom prst="rect">
                <a:avLst/>
              </a:prstGeom>
              <a:blipFill>
                <a:blip r:embed="rId6"/>
                <a:stretch>
                  <a:fillRect t="-6250" r="-20505" b="-218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4EF2A5FD-AC58-4626-8867-440FF432A8A3}"/>
                  </a:ext>
                </a:extLst>
              </p:cNvPr>
              <p:cNvSpPr/>
              <p:nvPr/>
            </p:nvSpPr>
            <p:spPr>
              <a:xfrm>
                <a:off x="76201" y="6096000"/>
                <a:ext cx="1295400"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dirty="0">
                    <a:latin typeface="Times New Roman" panose="02020603050405020304" pitchFamily="18" charset="0"/>
                    <a:cs typeface="Times New Roman" panose="02020603050405020304" pitchFamily="18" charset="0"/>
                  </a:rPr>
                  <a:t>P </a:t>
                </a:r>
                <a14:m>
                  <m:oMath xmlns:m="http://schemas.openxmlformats.org/officeDocument/2006/math">
                    <m:r>
                      <a:rPr lang="en-GB" b="0" i="1" smtClean="0">
                        <a:latin typeface="Cambria Math" panose="02040503050406030204" pitchFamily="18" charset="0"/>
                        <a:cs typeface="Times New Roman" panose="02020603050405020304" pitchFamily="18" charset="0"/>
                      </a:rPr>
                      <m:t>𝑉</m:t>
                    </m:r>
                  </m:oMath>
                </a14:m>
                <a:r>
                  <a:rPr lang="pt-BR" dirty="0">
                    <a:latin typeface="Times New Roman" panose="02020603050405020304" pitchFamily="18" charset="0"/>
                    <a:ea typeface="Calibri"/>
                    <a:cs typeface="Times New Roman" panose="02020603050405020304" pitchFamily="18" charset="0"/>
                  </a:rPr>
                  <a:t>= const.        </a:t>
                </a:r>
                <a:endParaRPr lang="en-US" dirty="0">
                  <a:latin typeface="Times New Roman" panose="02020603050405020304" pitchFamily="18" charset="0"/>
                  <a:cs typeface="Times New Roman" panose="02020603050405020304" pitchFamily="18" charset="0"/>
                </a:endParaRPr>
              </a:p>
            </p:txBody>
          </p:sp>
        </mc:Choice>
        <mc:Fallback xmlns="">
          <p:sp>
            <p:nvSpPr>
              <p:cNvPr id="15" name="Rectangle 14">
                <a:extLst>
                  <a:ext uri="{FF2B5EF4-FFF2-40B4-BE49-F238E27FC236}">
                    <a16:creationId xmlns:a16="http://schemas.microsoft.com/office/drawing/2014/main" id="{4EF2A5FD-AC58-4626-8867-440FF432A8A3}"/>
                  </a:ext>
                </a:extLst>
              </p:cNvPr>
              <p:cNvSpPr>
                <a:spLocks noRot="1" noChangeAspect="1" noMove="1" noResize="1" noEditPoints="1" noAdjustHandles="1" noChangeArrowheads="1" noChangeShapeType="1" noTextEdit="1"/>
              </p:cNvSpPr>
              <p:nvPr/>
            </p:nvSpPr>
            <p:spPr>
              <a:xfrm>
                <a:off x="76201" y="6096000"/>
                <a:ext cx="1295400" cy="369332"/>
              </a:xfrm>
              <a:prstGeom prst="rect">
                <a:avLst/>
              </a:prstGeom>
              <a:blipFill>
                <a:blip r:embed="rId7"/>
                <a:stretch>
                  <a:fillRect l="-3241" t="-4615" r="-33333" b="-20000"/>
                </a:stretch>
              </a:blipFill>
            </p:spPr>
            <p:txBody>
              <a:bodyPr/>
              <a:lstStyle/>
              <a:p>
                <a:r>
                  <a:rPr lang="en-US">
                    <a:noFill/>
                  </a:rPr>
                  <a:t> </a:t>
                </a:r>
              </a:p>
            </p:txBody>
          </p:sp>
        </mc:Fallback>
      </mc:AlternateContent>
      <p:sp>
        <p:nvSpPr>
          <p:cNvPr id="17" name="TextBox 16">
            <a:extLst>
              <a:ext uri="{FF2B5EF4-FFF2-40B4-BE49-F238E27FC236}">
                <a16:creationId xmlns:a16="http://schemas.microsoft.com/office/drawing/2014/main" id="{4BA115C9-D9A8-4265-9861-A02913443BBC}"/>
              </a:ext>
            </a:extLst>
          </p:cNvPr>
          <p:cNvSpPr txBox="1"/>
          <p:nvPr/>
        </p:nvSpPr>
        <p:spPr>
          <a:xfrm>
            <a:off x="28575" y="4640819"/>
            <a:ext cx="1524000"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en-US" sz="1600" i="0" dirty="0">
                <a:solidFill>
                  <a:srgbClr val="000000"/>
                </a:solidFill>
                <a:effectLst/>
                <a:latin typeface="Times New Roman" panose="02020603050405020304" pitchFamily="18" charset="0"/>
              </a:rPr>
              <a:t>Free Expansion</a:t>
            </a:r>
          </a:p>
        </p:txBody>
      </p:sp>
      <p:pic>
        <p:nvPicPr>
          <p:cNvPr id="18" name="Picture 2">
            <a:extLst>
              <a:ext uri="{FF2B5EF4-FFF2-40B4-BE49-F238E27FC236}">
                <a16:creationId xmlns:a16="http://schemas.microsoft.com/office/drawing/2014/main" id="{90B11070-A01F-4687-A72F-4685C12818B8}"/>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9727" b="10062"/>
          <a:stretch/>
        </p:blipFill>
        <p:spPr bwMode="auto">
          <a:xfrm>
            <a:off x="4229101" y="4550569"/>
            <a:ext cx="1704390" cy="154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670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ircle(in)">
                                      <p:cBhvr>
                                        <p:cTn id="7" dur="2000"/>
                                        <p:tgtEl>
                                          <p:spTgt spid="1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circle(in)">
                                      <p:cBhvr>
                                        <p:cTn id="10" dur="2000"/>
                                        <p:tgtEl>
                                          <p:spTgt spid="14"/>
                                        </p:tgtEl>
                                      </p:cBhvr>
                                    </p:animEffect>
                                  </p:childTnLst>
                                </p:cTn>
                              </p:par>
                              <p:par>
                                <p:cTn id="11" presetID="6" presetClass="entr" presetSubtype="16"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2000"/>
                                        <p:tgtEl>
                                          <p:spTgt spid="11"/>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circle(in)">
                                      <p:cBhvr>
                                        <p:cTn id="16" dur="2000"/>
                                        <p:tgtEl>
                                          <p:spTgt spid="1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ircle(in)">
                                      <p:cBhvr>
                                        <p:cTn id="1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Entropy Change in an Adiabatically Expanding Ideal Gas</a:t>
            </a:r>
          </a:p>
        </p:txBody>
      </p:sp>
      <p:pic>
        <p:nvPicPr>
          <p:cNvPr id="5" name="Picture 4">
            <a:extLst>
              <a:ext uri="{FF2B5EF4-FFF2-40B4-BE49-F238E27FC236}">
                <a16:creationId xmlns:a16="http://schemas.microsoft.com/office/drawing/2014/main" id="{BFBBCCBB-9D2A-4743-8FFA-1FEF4EF9533C}"/>
              </a:ext>
            </a:extLst>
          </p:cNvPr>
          <p:cNvPicPr>
            <a:picLocks noChangeAspect="1"/>
          </p:cNvPicPr>
          <p:nvPr/>
        </p:nvPicPr>
        <p:blipFill>
          <a:blip r:embed="rId2"/>
          <a:stretch>
            <a:fillRect/>
          </a:stretch>
        </p:blipFill>
        <p:spPr>
          <a:xfrm>
            <a:off x="1357312" y="1257300"/>
            <a:ext cx="6429375" cy="5067300"/>
          </a:xfrm>
          <a:prstGeom prst="rect">
            <a:avLst/>
          </a:prstGeom>
        </p:spPr>
      </p:pic>
    </p:spTree>
    <p:extLst>
      <p:ext uri="{BB962C8B-B14F-4D97-AF65-F5344CB8AC3E}">
        <p14:creationId xmlns:p14="http://schemas.microsoft.com/office/powerpoint/2010/main" val="15757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CF71-0CB2-4A1D-8D12-89042D69C8E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normAutofit/>
          </a:bodyPr>
          <a:lstStyle/>
          <a:p>
            <a:r>
              <a:rPr lang="en-US" sz="2600" dirty="0">
                <a:solidFill>
                  <a:schemeClr val="dk1"/>
                </a:solidFill>
                <a:latin typeface="Times New Roman" panose="02020603050405020304" pitchFamily="18" charset="0"/>
                <a:ea typeface="+mn-ea"/>
                <a:cs typeface="Times New Roman" panose="02020603050405020304" pitchFamily="18" charset="0"/>
              </a:rPr>
              <a:t>GIBBS’ THEOREM</a:t>
            </a:r>
          </a:p>
        </p:txBody>
      </p:sp>
      <p:pic>
        <p:nvPicPr>
          <p:cNvPr id="4" name="Picture 3">
            <a:extLst>
              <a:ext uri="{FF2B5EF4-FFF2-40B4-BE49-F238E27FC236}">
                <a16:creationId xmlns:a16="http://schemas.microsoft.com/office/drawing/2014/main" id="{1F692AB6-920B-4D67-ABC4-EF3C11F1105B}"/>
              </a:ext>
            </a:extLst>
          </p:cNvPr>
          <p:cNvPicPr>
            <a:picLocks noChangeAspect="1"/>
          </p:cNvPicPr>
          <p:nvPr/>
        </p:nvPicPr>
        <p:blipFill>
          <a:blip r:embed="rId2"/>
          <a:stretch>
            <a:fillRect/>
          </a:stretch>
        </p:blipFill>
        <p:spPr>
          <a:xfrm>
            <a:off x="1362075" y="1257300"/>
            <a:ext cx="6419850" cy="1485900"/>
          </a:xfrm>
          <a:prstGeom prst="rect">
            <a:avLst/>
          </a:prstGeom>
        </p:spPr>
      </p:pic>
      <p:pic>
        <p:nvPicPr>
          <p:cNvPr id="7" name="Picture 6">
            <a:extLst>
              <a:ext uri="{FF2B5EF4-FFF2-40B4-BE49-F238E27FC236}">
                <a16:creationId xmlns:a16="http://schemas.microsoft.com/office/drawing/2014/main" id="{FDB0B0B6-11D6-4DB3-BE46-2B78DBAA4014}"/>
              </a:ext>
            </a:extLst>
          </p:cNvPr>
          <p:cNvPicPr>
            <a:picLocks noChangeAspect="1"/>
          </p:cNvPicPr>
          <p:nvPr/>
        </p:nvPicPr>
        <p:blipFill>
          <a:blip r:embed="rId3"/>
          <a:stretch>
            <a:fillRect/>
          </a:stretch>
        </p:blipFill>
        <p:spPr>
          <a:xfrm>
            <a:off x="1295400" y="2647950"/>
            <a:ext cx="6200775" cy="1085850"/>
          </a:xfrm>
          <a:prstGeom prst="rect">
            <a:avLst/>
          </a:prstGeom>
        </p:spPr>
      </p:pic>
    </p:spTree>
    <p:extLst>
      <p:ext uri="{BB962C8B-B14F-4D97-AF65-F5344CB8AC3E}">
        <p14:creationId xmlns:p14="http://schemas.microsoft.com/office/powerpoint/2010/main" val="2777407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10809</TotalTime>
  <Words>653</Words>
  <Application>Microsoft Office PowerPoint</Application>
  <PresentationFormat>On-screen Show (4:3)</PresentationFormat>
  <Paragraphs>54</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Cambria Math</vt:lpstr>
      <vt:lpstr>MathJax_Main</vt:lpstr>
      <vt:lpstr>Tahoma</vt:lpstr>
      <vt:lpstr>Times New Roman</vt:lpstr>
      <vt:lpstr>Office Theme</vt:lpstr>
      <vt:lpstr>PowerPoint Presentation</vt:lpstr>
      <vt:lpstr>THIS LECTURE INCLUDING THE FOLLOWING ITEMS</vt:lpstr>
      <vt:lpstr>Entropy of an Ideal Gas</vt:lpstr>
      <vt:lpstr>Entropy of an Ideal Gas</vt:lpstr>
      <vt:lpstr>Entropy of an Ideal Gas</vt:lpstr>
      <vt:lpstr>Entropy of an Ideal Gas</vt:lpstr>
      <vt:lpstr>Entropy Change in an Adiabatically Expanding Ideal Gas</vt:lpstr>
      <vt:lpstr>Entropy Change in an Adiabatically Expanding Ideal Gas</vt:lpstr>
      <vt:lpstr>GIBBS’ THEOREM</vt:lpstr>
      <vt:lpstr>ENTROPY OF MIXING</vt:lpstr>
      <vt:lpstr>ENTROPY OF MIXING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Sama Al-Dabbagh</cp:lastModifiedBy>
  <cp:revision>110</cp:revision>
  <dcterms:created xsi:type="dcterms:W3CDTF">2020-02-11T20:05:07Z</dcterms:created>
  <dcterms:modified xsi:type="dcterms:W3CDTF">2022-04-18T21:39:27Z</dcterms:modified>
</cp:coreProperties>
</file>