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2" r:id="rId5"/>
    <p:sldId id="263" r:id="rId6"/>
    <p:sldId id="268" r:id="rId7"/>
    <p:sldId id="265" r:id="rId8"/>
    <p:sldId id="283" r:id="rId9"/>
    <p:sldId id="269" r:id="rId10"/>
    <p:sldId id="270" r:id="rId11"/>
    <p:sldId id="280" r:id="rId12"/>
    <p:sldId id="266" r:id="rId13"/>
    <p:sldId id="285" r:id="rId14"/>
    <p:sldId id="286" r:id="rId15"/>
    <p:sldId id="272"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65" autoAdjust="0"/>
    <p:restoredTop sz="97674" autoAdjust="0"/>
  </p:normalViewPr>
  <p:slideViewPr>
    <p:cSldViewPr>
      <p:cViewPr>
        <p:scale>
          <a:sx n="88" d="100"/>
          <a:sy n="88" d="100"/>
        </p:scale>
        <p:origin x="-1138" y="-139"/>
      </p:cViewPr>
      <p:guideLst>
        <p:guide orient="horz" pos="2160"/>
        <p:guide pos="2880"/>
      </p:guideLst>
    </p:cSldViewPr>
  </p:slideViewPr>
  <p:outlineViewPr>
    <p:cViewPr>
      <p:scale>
        <a:sx n="33" d="100"/>
        <a:sy n="33" d="100"/>
      </p:scale>
      <p:origin x="0" y="3907"/>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3320BE-1F4A-4E18-AF57-9322DC5EDBCD}" type="datetimeFigureOut">
              <a:rPr lang="en-US" smtClean="0"/>
              <a:pPr/>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3320BE-1F4A-4E18-AF57-9322DC5EDBCD}" type="datetimeFigureOut">
              <a:rPr lang="en-US" smtClean="0"/>
              <a:pPr/>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3320BE-1F4A-4E18-AF57-9322DC5EDBCD}" type="datetimeFigureOut">
              <a:rPr lang="en-US" smtClean="0"/>
              <a:pPr/>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3320BE-1F4A-4E18-AF57-9322DC5EDBCD}" type="datetimeFigureOut">
              <a:rPr lang="en-US" smtClean="0"/>
              <a:pPr/>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3320BE-1F4A-4E18-AF57-9322DC5EDBCD}" type="datetimeFigureOut">
              <a:rPr lang="en-US" smtClean="0"/>
              <a:pPr/>
              <a:t>4/17/2022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3320BE-1F4A-4E18-AF57-9322DC5EDBCD}" type="datetimeFigureOut">
              <a:rPr lang="en-US" smtClean="0"/>
              <a:pPr/>
              <a:t>4/17/2022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3320BE-1F4A-4E18-AF57-9322DC5EDBCD}" type="datetimeFigureOut">
              <a:rPr lang="en-US" smtClean="0"/>
              <a:pPr/>
              <a:t>4/17/2022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3320BE-1F4A-4E18-AF57-9322DC5EDBCD}" type="datetimeFigureOut">
              <a:rPr lang="en-US" smtClean="0"/>
              <a:pPr/>
              <a:t>4/17/2022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320BE-1F4A-4E18-AF57-9322DC5EDBCD}" type="datetimeFigureOut">
              <a:rPr lang="en-US" smtClean="0"/>
              <a:pPr/>
              <a:t>4/17/2022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320BE-1F4A-4E18-AF57-9322DC5EDBCD}" type="datetimeFigureOut">
              <a:rPr lang="en-US" smtClean="0"/>
              <a:pPr/>
              <a:t>4/17/2022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3320BE-1F4A-4E18-AF57-9322DC5EDBCD}" type="datetimeFigureOut">
              <a:rPr lang="en-US" smtClean="0"/>
              <a:pPr/>
              <a:t>4/17/2022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8DA24C-0191-485D-AFCA-1680013481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320BE-1F4A-4E18-AF57-9322DC5EDBCD}" type="datetimeFigureOut">
              <a:rPr lang="en-US" smtClean="0"/>
              <a:pPr/>
              <a:t>4/17/2022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DA24C-0191-485D-AFCA-1680013481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Sulfonamide_(chemist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edicinenet.com/urinary_tract_infection/article.htm" TargetMode="External"/><Relationship Id="rId2" Type="http://schemas.openxmlformats.org/officeDocument/2006/relationships/hyperlink" Target="http://www.scienceprofonline.com/chemistry/nucleotides-nucleic-acids-atp-rna-dna.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Bilirubin" TargetMode="External"/><Relationship Id="rId3" Type="http://schemas.openxmlformats.org/officeDocument/2006/relationships/hyperlink" Target="https://en.wikipedia.org/wiki/Nausea" TargetMode="External"/><Relationship Id="rId7" Type="http://schemas.openxmlformats.org/officeDocument/2006/relationships/hyperlink" Target="https://en.wikipedia.org/wiki/Clostridium_difficile_diarrhea" TargetMode="External"/><Relationship Id="rId2" Type="http://schemas.openxmlformats.org/officeDocument/2006/relationships/hyperlink" Target="https://en.wikipedia.org/wiki/HIV/AIDS" TargetMode="External"/><Relationship Id="rId1" Type="http://schemas.openxmlformats.org/officeDocument/2006/relationships/slideLayout" Target="../slideLayouts/slideLayout7.xml"/><Relationship Id="rId6" Type="http://schemas.openxmlformats.org/officeDocument/2006/relationships/hyperlink" Target="https://en.wikipedia.org/wiki/Allergic_reaction" TargetMode="External"/><Relationship Id="rId5" Type="http://schemas.openxmlformats.org/officeDocument/2006/relationships/hyperlink" Target="https://en.wikipedia.org/wiki/Diarrhea" TargetMode="External"/><Relationship Id="rId4" Type="http://schemas.openxmlformats.org/officeDocument/2006/relationships/hyperlink" Target="https://en.wikipedia.org/wiki/Vomiting" TargetMode="External"/><Relationship Id="rId9" Type="http://schemas.openxmlformats.org/officeDocument/2006/relationships/hyperlink" Target="https://en.wikipedia.org/wiki/Kernicter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228600" y="228600"/>
            <a:ext cx="8077200" cy="1752600"/>
          </a:xfrm>
        </p:spPr>
        <p:txBody>
          <a:bodyPr>
            <a:noAutofit/>
          </a:bodyPr>
          <a:lstStyle/>
          <a:p>
            <a:pPr algn="l"/>
            <a:r>
              <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b="1" i="1" dirty="0" err="1">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Sulpha</a:t>
            </a:r>
            <a:r>
              <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drug &amp; Quinolones  </a:t>
            </a:r>
            <a:r>
              <a:rPr lang="en-US"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r>
            <a:br>
              <a:rPr lang="en-US"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…the </a:t>
            </a:r>
            <a:r>
              <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Antimicrobial agents </a:t>
            </a:r>
            <a:br>
              <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br>
            <a:endParaRPr lang="en-US"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5" name="Rectangle 4"/>
          <p:cNvSpPr/>
          <p:nvPr/>
        </p:nvSpPr>
        <p:spPr>
          <a:xfrm>
            <a:off x="7432152" y="533400"/>
            <a:ext cx="1620958" cy="646331"/>
          </a:xfrm>
          <a:prstGeom prst="rect">
            <a:avLst/>
          </a:prstGeom>
        </p:spPr>
        <p:txBody>
          <a:bodyPr wrap="none">
            <a:spAutoFit/>
          </a:bodyPr>
          <a:lstStyle/>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Fourth Lecture </a:t>
            </a:r>
          </a:p>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2022</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6" name="Subtitle 4"/>
          <p:cNvSpPr>
            <a:spLocks noGrp="1"/>
          </p:cNvSpPr>
          <p:nvPr/>
        </p:nvSpPr>
        <p:spPr>
          <a:xfrm>
            <a:off x="381000" y="1600200"/>
            <a:ext cx="6400800" cy="838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dirty="0" smtClean="0">
                <a:solidFill>
                  <a:srgbClr val="00B050"/>
                </a:solidFill>
                <a:effectLst>
                  <a:outerShdw blurRad="38100" dist="38100" dir="2700000" algn="tl">
                    <a:srgbClr val="000000">
                      <a:alpha val="43137"/>
                    </a:srgbClr>
                  </a:outerShdw>
                </a:effectLst>
                <a:latin typeface="Bahnschrift Light Condensed" pitchFamily="34" charset="0"/>
              </a:rPr>
              <a:t>Assist. Prof. Mohammed AboKsour</a:t>
            </a:r>
            <a:endParaRPr lang="en-US" dirty="0">
              <a:solidFill>
                <a:srgbClr val="00B050"/>
              </a:solidFill>
              <a:effectLst>
                <a:outerShdw blurRad="38100" dist="38100" dir="2700000" algn="tl">
                  <a:srgbClr val="000000">
                    <a:alpha val="43137"/>
                  </a:srgbClr>
                </a:outerShdw>
              </a:effectLst>
              <a:latin typeface="Bahnschrift Light Condensed" pitchFamily="34" charset="0"/>
            </a:endParaRPr>
          </a:p>
        </p:txBody>
      </p:sp>
      <p:sp>
        <p:nvSpPr>
          <p:cNvPr id="2" name="AutoShape 2" descr="Risky Antibiotics Still Widely Prescribed at Hospital Discharge | MedPage  Tod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Risky Antibiotics Still Widely Prescribed at Hospital Discharge | MedPage  Tod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12775" y="3162800"/>
            <a:ext cx="4310062" cy="3228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965" y="3733800"/>
            <a:ext cx="3947145" cy="267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52400"/>
            <a:ext cx="8229600" cy="1251062"/>
          </a:xfrm>
        </p:spPr>
        <p:txBody>
          <a:bodyPr/>
          <a:lstStyle/>
          <a:p>
            <a:pPr eaLnBrk="1" fontAlgn="auto" hangingPunct="1">
              <a:spcAft>
                <a:spcPts val="0"/>
              </a:spcAft>
              <a:defRPr/>
            </a:pPr>
            <a:r>
              <a:rPr lang="en-US" dirty="0">
                <a:solidFill>
                  <a:schemeClr val="accent1">
                    <a:satMod val="150000"/>
                  </a:schemeClr>
                </a:solidFill>
              </a:rPr>
              <a:t>Generational Classification</a:t>
            </a:r>
          </a:p>
        </p:txBody>
      </p:sp>
      <p:sp>
        <p:nvSpPr>
          <p:cNvPr id="12292" name="Rectangle 3"/>
          <p:cNvSpPr>
            <a:spLocks noGrp="1" noChangeArrowheads="1"/>
          </p:cNvSpPr>
          <p:nvPr>
            <p:ph sz="half" idx="1"/>
          </p:nvPr>
        </p:nvSpPr>
        <p:spPr>
          <a:xfrm>
            <a:off x="457200" y="1773238"/>
            <a:ext cx="4038600" cy="4624387"/>
          </a:xfrm>
        </p:spPr>
        <p:txBody>
          <a:bodyPr/>
          <a:lstStyle/>
          <a:p>
            <a:pPr eaLnBrk="1" hangingPunct="1">
              <a:lnSpc>
                <a:spcPct val="90000"/>
              </a:lnSpc>
            </a:pPr>
            <a:r>
              <a:rPr lang="en-US" sz="2000" b="1" dirty="0" smtClean="0">
                <a:solidFill>
                  <a:srgbClr val="2C099B"/>
                </a:solidFill>
              </a:rPr>
              <a:t>First Generation</a:t>
            </a:r>
          </a:p>
          <a:p>
            <a:pPr lvl="1" eaLnBrk="1" hangingPunct="1">
              <a:lnSpc>
                <a:spcPct val="90000"/>
              </a:lnSpc>
            </a:pPr>
            <a:r>
              <a:rPr lang="en-US" sz="1800" b="1" dirty="0" err="1" smtClean="0"/>
              <a:t>Cinoxacin</a:t>
            </a:r>
            <a:endParaRPr lang="en-US" sz="1800" b="1" dirty="0" smtClean="0"/>
          </a:p>
          <a:p>
            <a:pPr lvl="1" eaLnBrk="1" hangingPunct="1">
              <a:lnSpc>
                <a:spcPct val="90000"/>
              </a:lnSpc>
            </a:pPr>
            <a:r>
              <a:rPr lang="en-US" sz="1800" b="1" dirty="0" err="1" smtClean="0"/>
              <a:t>Nalidixic</a:t>
            </a:r>
            <a:r>
              <a:rPr lang="en-US" sz="1800" b="1" dirty="0" smtClean="0"/>
              <a:t> Acid</a:t>
            </a:r>
          </a:p>
          <a:p>
            <a:pPr lvl="1" eaLnBrk="1" hangingPunct="1">
              <a:lnSpc>
                <a:spcPct val="90000"/>
              </a:lnSpc>
            </a:pPr>
            <a:r>
              <a:rPr lang="en-US" sz="1800" b="1" dirty="0" err="1" smtClean="0"/>
              <a:t>Oxolinic</a:t>
            </a:r>
            <a:r>
              <a:rPr lang="en-US" sz="1800" b="1" dirty="0" smtClean="0"/>
              <a:t> acid</a:t>
            </a:r>
          </a:p>
          <a:p>
            <a:pPr lvl="1" eaLnBrk="1" hangingPunct="1">
              <a:lnSpc>
                <a:spcPct val="90000"/>
              </a:lnSpc>
            </a:pPr>
            <a:endParaRPr lang="en-US" sz="1800" b="1" dirty="0" smtClean="0"/>
          </a:p>
          <a:p>
            <a:pPr eaLnBrk="1" hangingPunct="1">
              <a:lnSpc>
                <a:spcPct val="90000"/>
              </a:lnSpc>
            </a:pPr>
            <a:r>
              <a:rPr lang="en-US" sz="2000" b="1" dirty="0" smtClean="0">
                <a:solidFill>
                  <a:srgbClr val="2C099B"/>
                </a:solidFill>
              </a:rPr>
              <a:t>Second Generation</a:t>
            </a:r>
          </a:p>
          <a:p>
            <a:pPr lvl="1" eaLnBrk="1" hangingPunct="1">
              <a:lnSpc>
                <a:spcPct val="90000"/>
              </a:lnSpc>
            </a:pPr>
            <a:r>
              <a:rPr lang="en-US" sz="1800" b="1" dirty="0" smtClean="0"/>
              <a:t>Ciprofloxacin</a:t>
            </a:r>
          </a:p>
          <a:p>
            <a:pPr lvl="1" eaLnBrk="1" hangingPunct="1">
              <a:lnSpc>
                <a:spcPct val="90000"/>
              </a:lnSpc>
            </a:pPr>
            <a:r>
              <a:rPr lang="en-US" sz="1800" b="1" dirty="0" err="1" smtClean="0"/>
              <a:t>Enoxacin</a:t>
            </a:r>
            <a:endParaRPr lang="en-US" sz="1800" b="1" dirty="0" smtClean="0"/>
          </a:p>
          <a:p>
            <a:pPr lvl="1" eaLnBrk="1" hangingPunct="1">
              <a:lnSpc>
                <a:spcPct val="90000"/>
              </a:lnSpc>
            </a:pPr>
            <a:r>
              <a:rPr lang="en-US" sz="1800" b="1" dirty="0" err="1" smtClean="0"/>
              <a:t>Fleroxacin</a:t>
            </a:r>
            <a:endParaRPr lang="en-US" sz="1800" b="1" dirty="0" smtClean="0"/>
          </a:p>
          <a:p>
            <a:pPr lvl="1" eaLnBrk="1" hangingPunct="1">
              <a:lnSpc>
                <a:spcPct val="90000"/>
              </a:lnSpc>
            </a:pPr>
            <a:r>
              <a:rPr lang="en-US" sz="1800" b="1" dirty="0" err="1" smtClean="0"/>
              <a:t>Lomefloxacin</a:t>
            </a:r>
            <a:endParaRPr lang="en-US" sz="1800" b="1" dirty="0" smtClean="0"/>
          </a:p>
          <a:p>
            <a:pPr lvl="1" eaLnBrk="1" hangingPunct="1">
              <a:lnSpc>
                <a:spcPct val="90000"/>
              </a:lnSpc>
            </a:pPr>
            <a:r>
              <a:rPr lang="en-US" sz="1800" b="1" dirty="0" err="1" smtClean="0"/>
              <a:t>Levofloxacin</a:t>
            </a:r>
            <a:endParaRPr lang="en-US" sz="1800" b="1" dirty="0" smtClean="0"/>
          </a:p>
          <a:p>
            <a:pPr lvl="1" eaLnBrk="1" hangingPunct="1">
              <a:lnSpc>
                <a:spcPct val="90000"/>
              </a:lnSpc>
            </a:pPr>
            <a:r>
              <a:rPr lang="en-US" sz="1800" b="1" dirty="0" err="1" smtClean="0"/>
              <a:t>Norfloxacin</a:t>
            </a:r>
            <a:endParaRPr lang="en-US" sz="1800" b="1" dirty="0" smtClean="0"/>
          </a:p>
          <a:p>
            <a:pPr lvl="1" eaLnBrk="1" hangingPunct="1">
              <a:lnSpc>
                <a:spcPct val="90000"/>
              </a:lnSpc>
            </a:pPr>
            <a:r>
              <a:rPr lang="en-US" sz="1800" b="1" dirty="0" err="1" smtClean="0"/>
              <a:t>Ofloxacin</a:t>
            </a:r>
            <a:endParaRPr lang="en-US" sz="1800" b="1" dirty="0" smtClean="0"/>
          </a:p>
          <a:p>
            <a:pPr lvl="1" eaLnBrk="1" hangingPunct="1">
              <a:lnSpc>
                <a:spcPct val="90000"/>
              </a:lnSpc>
            </a:pPr>
            <a:r>
              <a:rPr lang="en-US" sz="1800" b="1" dirty="0" err="1" smtClean="0"/>
              <a:t>rulfloxacin</a:t>
            </a:r>
            <a:endParaRPr lang="en-US" sz="1800" b="1" dirty="0" smtClean="0"/>
          </a:p>
          <a:p>
            <a:pPr lvl="1" eaLnBrk="1" hangingPunct="1">
              <a:lnSpc>
                <a:spcPct val="90000"/>
              </a:lnSpc>
            </a:pPr>
            <a:endParaRPr lang="en-US" sz="1800" b="1" dirty="0" smtClean="0"/>
          </a:p>
        </p:txBody>
      </p:sp>
      <p:sp>
        <p:nvSpPr>
          <p:cNvPr id="12293" name="Rectangle 4"/>
          <p:cNvSpPr>
            <a:spLocks noGrp="1" noChangeArrowheads="1"/>
          </p:cNvSpPr>
          <p:nvPr>
            <p:ph sz="half" idx="2"/>
          </p:nvPr>
        </p:nvSpPr>
        <p:spPr>
          <a:xfrm>
            <a:off x="4648200" y="1773238"/>
            <a:ext cx="4038600" cy="4624387"/>
          </a:xfrm>
        </p:spPr>
        <p:txBody>
          <a:bodyPr/>
          <a:lstStyle/>
          <a:p>
            <a:pPr eaLnBrk="1" hangingPunct="1">
              <a:lnSpc>
                <a:spcPct val="90000"/>
              </a:lnSpc>
            </a:pPr>
            <a:r>
              <a:rPr lang="en-US" sz="2000" b="1" dirty="0" smtClean="0">
                <a:solidFill>
                  <a:srgbClr val="2C099B"/>
                </a:solidFill>
              </a:rPr>
              <a:t>Third Generation</a:t>
            </a:r>
          </a:p>
          <a:p>
            <a:pPr lvl="1" eaLnBrk="1" hangingPunct="1">
              <a:lnSpc>
                <a:spcPct val="90000"/>
              </a:lnSpc>
            </a:pPr>
            <a:r>
              <a:rPr lang="en-US" sz="1800" b="1" dirty="0" err="1" smtClean="0"/>
              <a:t>Gatifloxacin</a:t>
            </a:r>
            <a:endParaRPr lang="en-US" sz="1800" b="1" dirty="0" smtClean="0"/>
          </a:p>
          <a:p>
            <a:pPr lvl="1" eaLnBrk="1" hangingPunct="1">
              <a:lnSpc>
                <a:spcPct val="90000"/>
              </a:lnSpc>
            </a:pPr>
            <a:r>
              <a:rPr lang="en-US" sz="1800" b="1" dirty="0" err="1" smtClean="0">
                <a:solidFill>
                  <a:srgbClr val="FF0000"/>
                </a:solidFill>
              </a:rPr>
              <a:t>Grepafloxacin</a:t>
            </a:r>
            <a:endParaRPr lang="en-US" sz="1800" b="1" dirty="0" smtClean="0">
              <a:solidFill>
                <a:srgbClr val="FF0000"/>
              </a:solidFill>
            </a:endParaRPr>
          </a:p>
          <a:p>
            <a:pPr lvl="1" eaLnBrk="1" hangingPunct="1">
              <a:lnSpc>
                <a:spcPct val="90000"/>
              </a:lnSpc>
            </a:pPr>
            <a:r>
              <a:rPr lang="en-US" sz="1800" b="1" dirty="0" err="1" smtClean="0"/>
              <a:t>Pazufloxacin</a:t>
            </a:r>
            <a:endParaRPr lang="en-US" sz="1800" b="1" dirty="0" smtClean="0"/>
          </a:p>
          <a:p>
            <a:pPr lvl="1" eaLnBrk="1" hangingPunct="1">
              <a:lnSpc>
                <a:spcPct val="90000"/>
              </a:lnSpc>
            </a:pPr>
            <a:r>
              <a:rPr lang="en-US" sz="1800" b="1" dirty="0" err="1" smtClean="0">
                <a:solidFill>
                  <a:srgbClr val="FF0000"/>
                </a:solidFill>
              </a:rPr>
              <a:t>Sparfloxacin</a:t>
            </a:r>
            <a:endParaRPr lang="en-US" sz="1800" b="1" dirty="0" smtClean="0">
              <a:solidFill>
                <a:srgbClr val="FF0000"/>
              </a:solidFill>
            </a:endParaRPr>
          </a:p>
          <a:p>
            <a:pPr lvl="1" eaLnBrk="1" hangingPunct="1">
              <a:lnSpc>
                <a:spcPct val="90000"/>
              </a:lnSpc>
            </a:pPr>
            <a:r>
              <a:rPr lang="en-US" sz="1800" b="1" dirty="0" err="1" smtClean="0"/>
              <a:t>Tosufloxacin</a:t>
            </a:r>
            <a:endParaRPr lang="en-US" sz="1800" b="1" dirty="0" smtClean="0"/>
          </a:p>
          <a:p>
            <a:pPr lvl="1" eaLnBrk="1" hangingPunct="1">
              <a:lnSpc>
                <a:spcPct val="90000"/>
              </a:lnSpc>
            </a:pPr>
            <a:endParaRPr lang="en-US" sz="1800" b="1" dirty="0" smtClean="0"/>
          </a:p>
          <a:p>
            <a:pPr eaLnBrk="1" hangingPunct="1">
              <a:lnSpc>
                <a:spcPct val="90000"/>
              </a:lnSpc>
            </a:pPr>
            <a:r>
              <a:rPr lang="en-US" sz="2000" b="1" dirty="0" smtClean="0">
                <a:solidFill>
                  <a:srgbClr val="2C099B"/>
                </a:solidFill>
              </a:rPr>
              <a:t>Fourth Generation</a:t>
            </a:r>
          </a:p>
          <a:p>
            <a:pPr lvl="1" eaLnBrk="1" hangingPunct="1">
              <a:lnSpc>
                <a:spcPct val="90000"/>
              </a:lnSpc>
            </a:pPr>
            <a:r>
              <a:rPr lang="en-US" sz="1800" b="1" dirty="0" err="1" smtClean="0"/>
              <a:t>Clinafloxacin</a:t>
            </a:r>
            <a:endParaRPr lang="en-US" sz="1800" b="1" dirty="0" smtClean="0"/>
          </a:p>
          <a:p>
            <a:pPr lvl="1" eaLnBrk="1" hangingPunct="1">
              <a:lnSpc>
                <a:spcPct val="90000"/>
              </a:lnSpc>
            </a:pPr>
            <a:r>
              <a:rPr lang="en-US" sz="1800" b="1" dirty="0" err="1" smtClean="0">
                <a:solidFill>
                  <a:srgbClr val="00B050"/>
                </a:solidFill>
              </a:rPr>
              <a:t>Gemifloxacin</a:t>
            </a:r>
            <a:endParaRPr lang="en-US" sz="1800" b="1" dirty="0" smtClean="0">
              <a:solidFill>
                <a:srgbClr val="00B050"/>
              </a:solidFill>
            </a:endParaRPr>
          </a:p>
          <a:p>
            <a:pPr lvl="1" eaLnBrk="1" hangingPunct="1">
              <a:lnSpc>
                <a:spcPct val="90000"/>
              </a:lnSpc>
            </a:pPr>
            <a:r>
              <a:rPr lang="en-US" sz="1800" b="1" dirty="0" err="1" smtClean="0"/>
              <a:t>Moxifloxacin</a:t>
            </a:r>
            <a:endParaRPr lang="en-US" sz="1800" b="1" dirty="0" smtClean="0"/>
          </a:p>
          <a:p>
            <a:pPr lvl="1" eaLnBrk="1" hangingPunct="1">
              <a:lnSpc>
                <a:spcPct val="90000"/>
              </a:lnSpc>
            </a:pPr>
            <a:r>
              <a:rPr lang="en-US" sz="1800" b="1" dirty="0" err="1" smtClean="0">
                <a:solidFill>
                  <a:srgbClr val="FF0000"/>
                </a:solidFill>
              </a:rPr>
              <a:t>Trovafloxacin</a:t>
            </a:r>
            <a:endParaRPr lang="en-US" sz="1800" b="1" dirty="0" smtClean="0">
              <a:solidFill>
                <a:srgbClr val="FF0000"/>
              </a:solidFill>
            </a:endParaRPr>
          </a:p>
          <a:p>
            <a:pPr lvl="1" eaLnBrk="1" hangingPunct="1">
              <a:lnSpc>
                <a:spcPct val="90000"/>
              </a:lnSpc>
            </a:pPr>
            <a:endParaRPr lang="en-US" sz="1800" b="1" dirty="0" smtClean="0"/>
          </a:p>
        </p:txBody>
      </p:sp>
      <p:graphicFrame>
        <p:nvGraphicFramePr>
          <p:cNvPr id="6" name="Content Placeholder 3"/>
          <p:cNvGraphicFramePr>
            <a:graphicFrameLocks/>
          </p:cNvGraphicFramePr>
          <p:nvPr>
            <p:extLst>
              <p:ext uri="{D42A27DB-BD31-4B8C-83A1-F6EECF244321}">
                <p14:modId xmlns:p14="http://schemas.microsoft.com/office/powerpoint/2010/main" val="1537892442"/>
              </p:ext>
            </p:extLst>
          </p:nvPr>
        </p:nvGraphicFramePr>
        <p:xfrm>
          <a:off x="0" y="0"/>
          <a:ext cx="9067800" cy="6858001"/>
        </p:xfrm>
        <a:graphic>
          <a:graphicData uri="http://schemas.openxmlformats.org/drawingml/2006/table">
            <a:tbl>
              <a:tblPr firstRow="1" bandRow="1">
                <a:tableStyleId>{5C22544A-7EE6-4342-B048-85BDC9FD1C3A}</a:tableStyleId>
              </a:tblPr>
              <a:tblGrid>
                <a:gridCol w="3022600"/>
                <a:gridCol w="3022600"/>
                <a:gridCol w="3022600"/>
              </a:tblGrid>
              <a:tr h="58782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Generation</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Drug Names</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a:t>
                      </a:r>
                    </a:p>
                  </a:txBody>
                  <a:tcPr horzOverflow="overflow"/>
                </a:tc>
              </a:tr>
              <a:tr h="97971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1st</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nalidixic</a:t>
                      </a:r>
                      <a:r>
                        <a:rPr kumimoji="0" lang="en-US" sz="2000" b="0" i="0" u="none" strike="noStrike" cap="none" normalizeH="0" baseline="0" dirty="0" smtClean="0">
                          <a:ln>
                            <a:noFill/>
                          </a:ln>
                          <a:solidFill>
                            <a:schemeClr val="tx1"/>
                          </a:solidFill>
                          <a:effectLst/>
                          <a:latin typeface="Arial" pitchFamily="34" charset="0"/>
                          <a:cs typeface="Arial" pitchFamily="34" charset="0"/>
                        </a:rPr>
                        <a:t> acid </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cinoxacin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Gram </a:t>
                      </a:r>
                      <a:r>
                        <a:rPr kumimoji="0" lang="en-US" sz="2000" b="0" i="0" u="none" strike="noStrike" cap="none" normalizeH="0" baseline="0" dirty="0" err="1" smtClean="0">
                          <a:ln>
                            <a:noFill/>
                          </a:ln>
                          <a:solidFill>
                            <a:schemeClr val="tx1"/>
                          </a:solidFill>
                          <a:effectLst/>
                          <a:latin typeface="Arial" pitchFamily="34" charset="0"/>
                          <a:cs typeface="Arial" pitchFamily="34" charset="0"/>
                        </a:rPr>
                        <a:t>ve</a:t>
                      </a:r>
                      <a:r>
                        <a:rPr kumimoji="0" lang="en-US" sz="2000" b="0" i="0" u="none" strike="noStrike" cap="none" normalizeH="0" baseline="0" dirty="0" smtClean="0">
                          <a:ln>
                            <a:noFill/>
                          </a:ln>
                          <a:solidFill>
                            <a:schemeClr val="tx1"/>
                          </a:solidFill>
                          <a:effectLst/>
                          <a:latin typeface="Arial" pitchFamily="34" charset="0"/>
                          <a:cs typeface="Arial" pitchFamily="34" charset="0"/>
                        </a:rPr>
                        <a:t>- but not Pseudomonas species</a:t>
                      </a:r>
                    </a:p>
                  </a:txBody>
                  <a:tcPr horzOverflow="overflow"/>
                </a:tc>
              </a:tr>
              <a:tr h="207699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2nd</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norfloxacin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ciprofloxacin </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enoxacin</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ofloxacin</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Gram </a:t>
                      </a:r>
                      <a:r>
                        <a:rPr kumimoji="0" lang="en-US" sz="2000" b="0" i="0" u="none" strike="noStrike" cap="none" normalizeH="0" baseline="0" dirty="0" err="1" smtClean="0">
                          <a:ln>
                            <a:noFill/>
                          </a:ln>
                          <a:solidFill>
                            <a:schemeClr val="tx1"/>
                          </a:solidFill>
                          <a:effectLst/>
                          <a:latin typeface="Arial" pitchFamily="34" charset="0"/>
                          <a:cs typeface="Arial" pitchFamily="34" charset="0"/>
                        </a:rPr>
                        <a:t>ve</a:t>
                      </a:r>
                      <a:r>
                        <a:rPr kumimoji="0" lang="en-US" sz="2000" b="0" i="0" u="none" strike="noStrike" cap="none" normalizeH="0" baseline="0" dirty="0" smtClean="0">
                          <a:ln>
                            <a:noFill/>
                          </a:ln>
                          <a:solidFill>
                            <a:schemeClr val="tx1"/>
                          </a:solidFill>
                          <a:effectLst/>
                          <a:latin typeface="Arial" pitchFamily="34" charset="0"/>
                          <a:cs typeface="Arial" pitchFamily="34" charset="0"/>
                        </a:rPr>
                        <a:t>- (including Pseudomonas species), some Gram </a:t>
                      </a:r>
                      <a:r>
                        <a:rPr kumimoji="0" lang="en-US" sz="2000" b="0" i="0" u="none" strike="noStrike" cap="none" normalizeH="0" baseline="0" dirty="0" err="1" smtClean="0">
                          <a:ln>
                            <a:noFill/>
                          </a:ln>
                          <a:solidFill>
                            <a:schemeClr val="tx1"/>
                          </a:solidFill>
                          <a:effectLst/>
                          <a:latin typeface="Arial" pitchFamily="34" charset="0"/>
                          <a:cs typeface="Arial" pitchFamily="34" charset="0"/>
                        </a:rPr>
                        <a:t>ve</a:t>
                      </a:r>
                      <a:r>
                        <a:rPr kumimoji="0" lang="en-US" sz="2000" b="0" i="0" u="none" strike="noStrike" cap="none" normalizeH="0" baseline="0" dirty="0" smtClean="0">
                          <a:ln>
                            <a:noFill/>
                          </a:ln>
                          <a:solidFill>
                            <a:schemeClr val="tx1"/>
                          </a:solidFill>
                          <a:effectLst/>
                          <a:latin typeface="Arial" pitchFamily="34" charset="0"/>
                          <a:cs typeface="Arial" pitchFamily="34" charset="0"/>
                        </a:rPr>
                        <a:t>+ (S. </a:t>
                      </a:r>
                      <a:r>
                        <a:rPr kumimoji="0" lang="en-US" sz="2000" b="0" i="0" u="none" strike="noStrike" cap="none" normalizeH="0" baseline="0" dirty="0" err="1" smtClean="0">
                          <a:ln>
                            <a:noFill/>
                          </a:ln>
                          <a:solidFill>
                            <a:schemeClr val="tx1"/>
                          </a:solidFill>
                          <a:effectLst/>
                          <a:latin typeface="Arial" pitchFamily="34" charset="0"/>
                          <a:cs typeface="Arial" pitchFamily="34" charset="0"/>
                        </a:rPr>
                        <a:t>aureus</a:t>
                      </a:r>
                      <a:r>
                        <a:rPr kumimoji="0" lang="en-US" sz="2000" b="0" i="0" u="none" strike="noStrike" cap="none" normalizeH="0" baseline="0" dirty="0" smtClean="0">
                          <a:ln>
                            <a:noFill/>
                          </a:ln>
                          <a:solidFill>
                            <a:schemeClr val="tx1"/>
                          </a:solidFill>
                          <a:effectLst/>
                          <a:latin typeface="Arial" pitchFamily="34" charset="0"/>
                          <a:cs typeface="Arial" pitchFamily="34" charset="0"/>
                        </a:rPr>
                        <a:t>) and some </a:t>
                      </a:r>
                      <a:r>
                        <a:rPr kumimoji="0" lang="en-US" sz="2000" b="0" i="0" u="none" strike="noStrike" cap="none" normalizeH="0" baseline="0" dirty="0" err="1" smtClean="0">
                          <a:ln>
                            <a:noFill/>
                          </a:ln>
                          <a:solidFill>
                            <a:schemeClr val="tx1"/>
                          </a:solidFill>
                          <a:effectLst/>
                          <a:latin typeface="Arial" pitchFamily="34" charset="0"/>
                          <a:cs typeface="Arial" pitchFamily="34" charset="0"/>
                        </a:rPr>
                        <a:t>atypicals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19202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Arial" pitchFamily="34" charset="0"/>
                        </a:rPr>
                        <a:t>3rd</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levofloxacin  </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sparfloxacin</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moxifloxacin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gemifloxacin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Same as 2</a:t>
                      </a:r>
                      <a:r>
                        <a:rPr kumimoji="0" lang="en-US" sz="2000" b="0" i="0" u="none" strike="noStrike" cap="none" normalizeH="0" baseline="30000" dirty="0" smtClean="0">
                          <a:ln>
                            <a:noFill/>
                          </a:ln>
                          <a:solidFill>
                            <a:schemeClr val="tx1"/>
                          </a:solidFill>
                          <a:effectLst/>
                          <a:latin typeface="Arial" pitchFamily="34" charset="0"/>
                          <a:cs typeface="Arial" pitchFamily="34" charset="0"/>
                        </a:rPr>
                        <a:t>nd</a:t>
                      </a:r>
                      <a:r>
                        <a:rPr kumimoji="0" lang="en-US" sz="2000" b="0" i="0" u="none" strike="noStrike" cap="none" normalizeH="0" baseline="0" dirty="0" smtClean="0">
                          <a:ln>
                            <a:noFill/>
                          </a:ln>
                          <a:solidFill>
                            <a:schemeClr val="tx1"/>
                          </a:solidFill>
                          <a:effectLst/>
                          <a:latin typeface="Arial" pitchFamily="34" charset="0"/>
                          <a:cs typeface="Arial" pitchFamily="34" charset="0"/>
                        </a:rPr>
                        <a:t> generation with extended Gram+ and atypical coverage</a:t>
                      </a:r>
                    </a:p>
                  </a:txBody>
                  <a:tcPr horzOverflow="overflow"/>
                </a:tc>
              </a:tr>
              <a:tr h="129322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1" i="0" u="none" strike="noStrike" cap="none" normalizeH="0" baseline="0" smtClean="0">
                          <a:ln>
                            <a:noFill/>
                          </a:ln>
                          <a:solidFill>
                            <a:schemeClr val="tx1"/>
                          </a:solidFill>
                          <a:effectLst/>
                          <a:latin typeface="Arial" pitchFamily="34" charset="0"/>
                          <a:cs typeface="Arial" pitchFamily="34" charset="0"/>
                        </a:rPr>
                        <a:t>4th</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a:t>
                      </a:r>
                      <a:r>
                        <a:rPr kumimoji="0" lang="en-US" sz="2000" b="0" i="0" u="none" strike="noStrike" cap="none" normalizeH="0" baseline="0" dirty="0" err="1" smtClean="0">
                          <a:ln>
                            <a:noFill/>
                          </a:ln>
                          <a:solidFill>
                            <a:schemeClr val="tx1"/>
                          </a:solidFill>
                          <a:effectLst/>
                          <a:latin typeface="Arial" pitchFamily="34" charset="0"/>
                          <a:cs typeface="Arial" pitchFamily="34" charset="0"/>
                        </a:rPr>
                        <a:t>trovafloxacin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Same as 3</a:t>
                      </a:r>
                      <a:r>
                        <a:rPr kumimoji="0" lang="en-US" sz="2000" b="0" i="0" u="none" strike="noStrike" cap="none" normalizeH="0" baseline="30000" dirty="0" smtClean="0">
                          <a:ln>
                            <a:noFill/>
                          </a:ln>
                          <a:solidFill>
                            <a:schemeClr val="tx1"/>
                          </a:solidFill>
                          <a:effectLst/>
                          <a:latin typeface="Arial" pitchFamily="34" charset="0"/>
                          <a:cs typeface="Arial" pitchFamily="34" charset="0"/>
                        </a:rPr>
                        <a:t>rd</a:t>
                      </a:r>
                      <a:r>
                        <a:rPr kumimoji="0" lang="en-US" sz="2000" b="0" i="0" u="none" strike="noStrike" cap="none" normalizeH="0" baseline="0" dirty="0" smtClean="0">
                          <a:ln>
                            <a:noFill/>
                          </a:ln>
                          <a:solidFill>
                            <a:schemeClr val="tx1"/>
                          </a:solidFill>
                          <a:effectLst/>
                          <a:latin typeface="Arial" pitchFamily="34" charset="0"/>
                          <a:cs typeface="Arial" pitchFamily="34" charset="0"/>
                        </a:rPr>
                        <a:t> generation with broad anaerobic coverage</a:t>
                      </a:r>
                    </a:p>
                  </a:txBody>
                  <a:tcPr horzOverflow="overflow"/>
                </a:tc>
              </a:tr>
            </a:tbl>
          </a:graphicData>
        </a:graphic>
      </p:graphicFrame>
    </p:spTree>
  </p:cSld>
  <p:clrMapOvr>
    <a:masterClrMapping/>
  </p:clrMapOvr>
  <p:transition>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685800"/>
          </a:xfrm>
          <a:solidFill>
            <a:schemeClr val="accent1"/>
          </a:solidFill>
          <a:ln>
            <a:solidFill>
              <a:schemeClr val="accent1"/>
            </a:solidFill>
          </a:ln>
        </p:spPr>
        <p:style>
          <a:lnRef idx="2">
            <a:schemeClr val="accent4"/>
          </a:lnRef>
          <a:fillRef idx="1">
            <a:schemeClr val="lt1"/>
          </a:fillRef>
          <a:effectRef idx="0">
            <a:schemeClr val="accent4"/>
          </a:effectRef>
          <a:fontRef idx="minor">
            <a:schemeClr val="dk1"/>
          </a:fontRef>
        </p:style>
        <p:txBody>
          <a:bodyPr>
            <a:normAutofit fontScale="90000"/>
          </a:bodyPr>
          <a:lstStyle/>
          <a:p>
            <a:pPr algn="l"/>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Mechanism of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Action( Bactericidal)</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304800" y="990600"/>
            <a:ext cx="8534400" cy="3886200"/>
          </a:xfrm>
        </p:spPr>
        <p:txBody>
          <a:bodyPr>
            <a:normAutofit/>
          </a:bodyPr>
          <a:lstStyle/>
          <a:p>
            <a:pPr marL="609600" indent="-609600" algn="just">
              <a:buNone/>
            </a:pPr>
            <a:r>
              <a:rPr lang="en-US" sz="2400" dirty="0" smtClean="0">
                <a:latin typeface="+mj-lt"/>
                <a:cs typeface="Times New Roman" pitchFamily="18" charset="0"/>
              </a:rPr>
              <a:t>The </a:t>
            </a:r>
            <a:r>
              <a:rPr lang="en-US" sz="2400" dirty="0" err="1" smtClean="0">
                <a:latin typeface="+mj-lt"/>
                <a:cs typeface="Times New Roman" pitchFamily="18" charset="0"/>
              </a:rPr>
              <a:t>quinolones</a:t>
            </a:r>
            <a:r>
              <a:rPr lang="en-US" sz="2400" dirty="0" smtClean="0">
                <a:latin typeface="+mj-lt"/>
                <a:cs typeface="Times New Roman" pitchFamily="18" charset="0"/>
              </a:rPr>
              <a:t> act by inhibiting type 2 bacterial DNA </a:t>
            </a:r>
            <a:r>
              <a:rPr lang="en-US" sz="2400" dirty="0" err="1" smtClean="0">
                <a:latin typeface="+mj-lt"/>
                <a:cs typeface="Times New Roman" pitchFamily="18" charset="0"/>
              </a:rPr>
              <a:t>topoisomerases</a:t>
            </a:r>
            <a:r>
              <a:rPr lang="en-US" sz="2400" dirty="0" smtClean="0">
                <a:latin typeface="+mj-lt"/>
                <a:cs typeface="Times New Roman" pitchFamily="18" charset="0"/>
              </a:rPr>
              <a:t>, </a:t>
            </a:r>
            <a:r>
              <a:rPr lang="en-US" sz="2400" b="1" dirty="0" smtClean="0">
                <a:solidFill>
                  <a:srgbClr val="C00000"/>
                </a:solidFill>
                <a:latin typeface="+mj-lt"/>
                <a:cs typeface="Times New Roman" pitchFamily="18" charset="0"/>
              </a:rPr>
              <a:t>DNA</a:t>
            </a:r>
            <a:r>
              <a:rPr lang="en-US" sz="2400" dirty="0" smtClean="0">
                <a:latin typeface="+mj-lt"/>
                <a:cs typeface="Times New Roman" pitchFamily="18" charset="0"/>
              </a:rPr>
              <a:t> </a:t>
            </a:r>
            <a:r>
              <a:rPr lang="en-US" sz="2400" b="1" dirty="0" err="1" smtClean="0">
                <a:solidFill>
                  <a:srgbClr val="C00000"/>
                </a:solidFill>
                <a:latin typeface="+mj-lt"/>
                <a:cs typeface="Times New Roman" pitchFamily="18" charset="0"/>
              </a:rPr>
              <a:t>gyrase</a:t>
            </a:r>
            <a:r>
              <a:rPr lang="en-US" sz="2400" b="1" dirty="0" smtClean="0">
                <a:solidFill>
                  <a:srgbClr val="C00000"/>
                </a:solidFill>
                <a:latin typeface="+mj-lt"/>
                <a:cs typeface="Times New Roman" pitchFamily="18" charset="0"/>
              </a:rPr>
              <a:t> and </a:t>
            </a:r>
            <a:r>
              <a:rPr lang="en-US" sz="2400" b="1" dirty="0" err="1" smtClean="0">
                <a:solidFill>
                  <a:srgbClr val="C00000"/>
                </a:solidFill>
                <a:latin typeface="+mj-lt"/>
                <a:cs typeface="Times New Roman" pitchFamily="18" charset="0"/>
              </a:rPr>
              <a:t>topoisomerase</a:t>
            </a:r>
            <a:r>
              <a:rPr lang="en-US" sz="2400" b="1" dirty="0" smtClean="0">
                <a:solidFill>
                  <a:srgbClr val="C00000"/>
                </a:solidFill>
                <a:latin typeface="+mj-lt"/>
                <a:cs typeface="Times New Roman" pitchFamily="18" charset="0"/>
              </a:rPr>
              <a:t> IV</a:t>
            </a:r>
            <a:r>
              <a:rPr lang="en-US" sz="2400" dirty="0" smtClean="0">
                <a:latin typeface="+mj-lt"/>
                <a:cs typeface="Times New Roman" pitchFamily="18" charset="0"/>
              </a:rPr>
              <a:t>. They bind to and trap the enzyme-DNA complex. This blocks DNA synthesis and cell growth and ultimately has a lethal effect on the cell. </a:t>
            </a:r>
            <a:endParaRPr lang="en-US" sz="2400" dirty="0">
              <a:latin typeface="+mj-lt"/>
              <a:cs typeface="Times New Roman" pitchFamily="18" charset="0"/>
            </a:endParaRPr>
          </a:p>
          <a:p>
            <a:pPr marL="990600" lvl="1" indent="-533400" algn="just">
              <a:buFontTx/>
              <a:buAutoNum type="arabicPeriod"/>
            </a:pPr>
            <a:r>
              <a:rPr lang="en-US" sz="2400" dirty="0">
                <a:latin typeface="+mj-lt"/>
                <a:cs typeface="Times New Roman" pitchFamily="18" charset="0"/>
              </a:rPr>
              <a:t>Inhibition of bacterial DNA </a:t>
            </a:r>
            <a:r>
              <a:rPr lang="en-US" sz="2400" dirty="0" err="1">
                <a:latin typeface="+mj-lt"/>
                <a:cs typeface="Times New Roman" pitchFamily="18" charset="0"/>
              </a:rPr>
              <a:t>Gyrase</a:t>
            </a:r>
            <a:r>
              <a:rPr lang="en-US" sz="2400" dirty="0">
                <a:latin typeface="+mj-lt"/>
                <a:cs typeface="Times New Roman" pitchFamily="18" charset="0"/>
              </a:rPr>
              <a:t> (Topoisomerase II) </a:t>
            </a:r>
          </a:p>
          <a:p>
            <a:pPr marL="914400" lvl="2" indent="0" algn="just">
              <a:buNone/>
            </a:pPr>
            <a:r>
              <a:rPr lang="en-US" dirty="0" smtClean="0">
                <a:latin typeface="+mj-lt"/>
                <a:cs typeface="Times New Roman" pitchFamily="18" charset="0"/>
              </a:rPr>
              <a:t>- Formation </a:t>
            </a:r>
            <a:r>
              <a:rPr lang="en-US" dirty="0">
                <a:latin typeface="+mj-lt"/>
                <a:cs typeface="Times New Roman" pitchFamily="18" charset="0"/>
              </a:rPr>
              <a:t>of quinolone-DNA-</a:t>
            </a:r>
            <a:r>
              <a:rPr lang="en-US" dirty="0" err="1">
                <a:latin typeface="+mj-lt"/>
                <a:cs typeface="Times New Roman" pitchFamily="18" charset="0"/>
              </a:rPr>
              <a:t>Gyrase</a:t>
            </a:r>
            <a:r>
              <a:rPr lang="en-US" dirty="0">
                <a:latin typeface="+mj-lt"/>
                <a:cs typeface="Times New Roman" pitchFamily="18" charset="0"/>
              </a:rPr>
              <a:t> complex</a:t>
            </a:r>
          </a:p>
          <a:p>
            <a:pPr marL="914400" lvl="2" indent="0" algn="just">
              <a:buNone/>
            </a:pPr>
            <a:r>
              <a:rPr lang="en-US" dirty="0" smtClean="0">
                <a:latin typeface="+mj-lt"/>
                <a:cs typeface="Times New Roman" pitchFamily="18" charset="0"/>
              </a:rPr>
              <a:t>- Induced </a:t>
            </a:r>
            <a:r>
              <a:rPr lang="en-US" dirty="0">
                <a:latin typeface="+mj-lt"/>
                <a:cs typeface="Times New Roman" pitchFamily="18" charset="0"/>
              </a:rPr>
              <a:t>cleavage of DNA</a:t>
            </a:r>
          </a:p>
          <a:p>
            <a:pPr marL="990600" lvl="1" indent="-533400" algn="just">
              <a:buFontTx/>
              <a:buAutoNum type="arabicPeriod"/>
            </a:pPr>
            <a:r>
              <a:rPr lang="en-US" sz="2400" dirty="0">
                <a:latin typeface="+mj-lt"/>
                <a:cs typeface="Times New Roman" pitchFamily="18" charset="0"/>
              </a:rPr>
              <a:t>Inhibition of bacterial Topoisomerase IV</a:t>
            </a:r>
          </a:p>
          <a:p>
            <a:pPr marL="0" indent="0">
              <a:buNone/>
            </a:pPr>
            <a:endParaRPr lang="en-US" sz="2800" dirty="0">
              <a:latin typeface="+mj-lt"/>
            </a:endParaRPr>
          </a:p>
        </p:txBody>
      </p:sp>
    </p:spTree>
    <p:extLst>
      <p:ext uri="{BB962C8B-B14F-4D97-AF65-F5344CB8AC3E}">
        <p14:creationId xmlns:p14="http://schemas.microsoft.com/office/powerpoint/2010/main" val="3423057190"/>
      </p:ext>
    </p:extLst>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153400" cy="4572000"/>
          </a:xfrm>
        </p:spPr>
        <p:txBody>
          <a:bodyPr>
            <a:normAutofit/>
          </a:bodyPr>
          <a:lstStyle/>
          <a:p>
            <a:pPr algn="just">
              <a:buNone/>
            </a:pPr>
            <a:r>
              <a:rPr lang="en-US" sz="2400" b="1" dirty="0" smtClean="0">
                <a:latin typeface="Times New Roman" pitchFamily="18" charset="0"/>
                <a:cs typeface="Times New Roman" pitchFamily="18" charset="0"/>
              </a:rPr>
              <a:t>The fluoroquinolones are bactericidal against:</a:t>
            </a:r>
          </a:p>
          <a:p>
            <a:pPr algn="just"/>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E. coli </a:t>
            </a:r>
            <a:r>
              <a:rPr lang="en-US" sz="2400" dirty="0" smtClean="0">
                <a:latin typeface="Times New Roman" pitchFamily="18" charset="0"/>
                <a:cs typeface="Times New Roman" pitchFamily="18" charset="0"/>
              </a:rPr>
              <a:t>and various species of </a:t>
            </a:r>
            <a:r>
              <a:rPr lang="en-US" sz="2400" i="1" dirty="0" smtClean="0">
                <a:solidFill>
                  <a:srgbClr val="FF0000"/>
                </a:solidFill>
                <a:latin typeface="Times New Roman" pitchFamily="18" charset="0"/>
                <a:cs typeface="Times New Roman" pitchFamily="18" charset="0"/>
              </a:rPr>
              <a:t>Salmonella</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Shigella</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Enterobacter</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Campylobacter</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Neisseria </a:t>
            </a:r>
          </a:p>
          <a:p>
            <a:pPr algn="just"/>
            <a:r>
              <a:rPr lang="en-US" sz="2400" dirty="0" smtClean="0">
                <a:latin typeface="Times New Roman" pitchFamily="18" charset="0"/>
                <a:cs typeface="Times New Roman" pitchFamily="18" charset="0"/>
              </a:rPr>
              <a:t>Ciprofloxacin is more active than </a:t>
            </a:r>
            <a:r>
              <a:rPr lang="en-US" sz="2400" dirty="0" err="1" smtClean="0">
                <a:latin typeface="Times New Roman" pitchFamily="18" charset="0"/>
                <a:cs typeface="Times New Roman" pitchFamily="18" charset="0"/>
              </a:rPr>
              <a:t>norfioxacin</a:t>
            </a:r>
            <a:r>
              <a:rPr lang="en-US" sz="2400" dirty="0" smtClean="0">
                <a:latin typeface="Times New Roman" pitchFamily="18" charset="0"/>
                <a:cs typeface="Times New Roman" pitchFamily="18" charset="0"/>
              </a:rPr>
              <a:t>  against </a:t>
            </a:r>
          </a:p>
          <a:p>
            <a:pPr algn="just">
              <a:buNone/>
            </a:pPr>
            <a:r>
              <a:rPr lang="en-US" sz="2400" i="1" dirty="0" smtClean="0">
                <a:solidFill>
                  <a:schemeClr val="bg1"/>
                </a:solidFill>
                <a:latin typeface="Times New Roman" pitchFamily="18" charset="0"/>
                <a:cs typeface="Times New Roman" pitchFamily="18" charset="0"/>
              </a:rPr>
              <a:t>.</a:t>
            </a:r>
            <a:r>
              <a:rPr lang="en-US" sz="2400" i="1" dirty="0" smtClean="0">
                <a:solidFill>
                  <a:srgbClr val="FF0000"/>
                </a:solidFill>
                <a:latin typeface="Times New Roman" pitchFamily="18" charset="0"/>
                <a:cs typeface="Times New Roman" pitchFamily="18" charset="0"/>
              </a:rPr>
              <a:t>    P. </a:t>
            </a:r>
            <a:r>
              <a:rPr lang="en-US" sz="2400" i="1" dirty="0" err="1" smtClean="0">
                <a:solidFill>
                  <a:srgbClr val="FF0000"/>
                </a:solidFill>
                <a:latin typeface="Times New Roman" pitchFamily="18" charset="0"/>
                <a:cs typeface="Times New Roman" pitchFamily="18" charset="0"/>
              </a:rPr>
              <a:t>aeruginosa</a:t>
            </a:r>
            <a:r>
              <a:rPr lang="en-US" sz="2400" i="1" dirty="0" smtClean="0">
                <a:solidFill>
                  <a:srgbClr val="FF0000"/>
                </a:solidFill>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Fluoroquinolones also have good activity against staphylococci, including </a:t>
            </a:r>
            <a:r>
              <a:rPr lang="en-US" sz="2400" dirty="0" err="1" smtClean="0">
                <a:latin typeface="Times New Roman" pitchFamily="18" charset="0"/>
                <a:cs typeface="Times New Roman" pitchFamily="18" charset="0"/>
              </a:rPr>
              <a:t>methicillin­resistant</a:t>
            </a:r>
            <a:r>
              <a:rPr lang="en-US" sz="2400" dirty="0" smtClean="0">
                <a:latin typeface="Times New Roman" pitchFamily="18" charset="0"/>
                <a:cs typeface="Times New Roman" pitchFamily="18" charset="0"/>
              </a:rPr>
              <a:t> strains. </a:t>
            </a:r>
          </a:p>
          <a:p>
            <a:pPr algn="just"/>
            <a:r>
              <a:rPr lang="en-US" sz="2400" dirty="0" smtClean="0">
                <a:latin typeface="Times New Roman" pitchFamily="18" charset="0"/>
                <a:cs typeface="Times New Roman" pitchFamily="18" charset="0"/>
              </a:rPr>
              <a:t>Several intracellular bacteria are inhibited by fluoroquinolones like </a:t>
            </a:r>
            <a:r>
              <a:rPr lang="en-US" sz="2400" i="1" dirty="0" smtClean="0">
                <a:solidFill>
                  <a:srgbClr val="FF0000"/>
                </a:solidFill>
                <a:latin typeface="Times New Roman" pitchFamily="18" charset="0"/>
                <a:cs typeface="Times New Roman" pitchFamily="18" charset="0"/>
              </a:rPr>
              <a:t>Chlamydia</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Mycoplasma</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Legionella</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Brucella</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a:t>
            </a:r>
            <a:r>
              <a:rPr lang="en-US" sz="2400" i="1"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Mycobacterium </a:t>
            </a:r>
            <a:r>
              <a:rPr lang="en-US" sz="2400" dirty="0" smtClean="0">
                <a:latin typeface="Times New Roman" pitchFamily="18" charset="0"/>
                <a:cs typeface="Times New Roman" pitchFamily="18" charset="0"/>
              </a:rPr>
              <a:t>(including </a:t>
            </a:r>
            <a:r>
              <a:rPr lang="en-US" sz="2400" i="1" dirty="0" smtClean="0">
                <a:solidFill>
                  <a:srgbClr val="FF0000"/>
                </a:solidFill>
                <a:latin typeface="Times New Roman" pitchFamily="18" charset="0"/>
                <a:cs typeface="Times New Roman" pitchFamily="18" charset="0"/>
              </a:rPr>
              <a:t>Mycobacterium tuberculosis</a:t>
            </a:r>
            <a:r>
              <a:rPr lang="en-US" sz="2400" dirty="0" smtClean="0">
                <a:cs typeface="Times New Roman" pitchFamily="18" charset="0"/>
              </a:rPr>
              <a:t>). </a:t>
            </a:r>
            <a:endParaRPr lang="en-US" sz="2400" dirty="0"/>
          </a:p>
        </p:txBody>
      </p:sp>
      <p:sp>
        <p:nvSpPr>
          <p:cNvPr id="4" name="Title 1"/>
          <p:cNvSpPr txBox="1">
            <a:spLocks/>
          </p:cNvSpPr>
          <p:nvPr/>
        </p:nvSpPr>
        <p:spPr>
          <a:xfrm>
            <a:off x="228600" y="152400"/>
            <a:ext cx="3581400" cy="685800"/>
          </a:xfrm>
          <a:prstGeom prst="rect">
            <a:avLst/>
          </a:prstGeom>
          <a:solidFill>
            <a:schemeClr val="accent5">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Spectrum of activity</a:t>
            </a: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268" y="990600"/>
            <a:ext cx="8717132" cy="4745915"/>
          </a:xfrm>
          <a:prstGeom prst="rect">
            <a:avLst/>
          </a:prstGeom>
        </p:spPr>
        <p:txBody>
          <a:bodyPr wrap="square">
            <a:spAutoFit/>
          </a:bodyPr>
          <a:lstStyle/>
          <a:p>
            <a:pPr algn="just">
              <a:lnSpc>
                <a:spcPct val="90000"/>
              </a:lnSpc>
            </a:pPr>
            <a:r>
              <a:rPr lang="en-US" sz="2400" b="1" dirty="0" smtClean="0">
                <a:solidFill>
                  <a:srgbClr val="C00000"/>
                </a:solidFill>
                <a:latin typeface="+mj-lt"/>
                <a:cs typeface="Times New Roman" pitchFamily="18" charset="0"/>
              </a:rPr>
              <a:t>Administration (Usual Dosage):</a:t>
            </a:r>
            <a:r>
              <a:rPr lang="en-US" sz="2400" dirty="0" smtClean="0">
                <a:solidFill>
                  <a:srgbClr val="C00000"/>
                </a:solidFill>
                <a:latin typeface="+mj-lt"/>
                <a:cs typeface="Times New Roman" pitchFamily="18" charset="0"/>
              </a:rPr>
              <a:t> </a:t>
            </a:r>
          </a:p>
          <a:p>
            <a:pPr algn="just">
              <a:lnSpc>
                <a:spcPct val="90000"/>
              </a:lnSpc>
            </a:pPr>
            <a:r>
              <a:rPr lang="en-US" sz="2400" dirty="0" smtClean="0">
                <a:latin typeface="+mj-lt"/>
                <a:cs typeface="Times New Roman" pitchFamily="18" charset="0"/>
              </a:rPr>
              <a:t>IV, tablet each  8-12h.</a:t>
            </a:r>
          </a:p>
          <a:p>
            <a:pPr algn="just">
              <a:lnSpc>
                <a:spcPct val="90000"/>
              </a:lnSpc>
            </a:pPr>
            <a:endParaRPr lang="en-US" sz="2400" b="1" dirty="0" smtClean="0">
              <a:solidFill>
                <a:srgbClr val="C00000"/>
              </a:solidFill>
              <a:latin typeface="+mj-lt"/>
              <a:cs typeface="Times New Roman" pitchFamily="18" charset="0"/>
            </a:endParaRPr>
          </a:p>
          <a:p>
            <a:pPr algn="just">
              <a:lnSpc>
                <a:spcPct val="90000"/>
              </a:lnSpc>
            </a:pPr>
            <a:r>
              <a:rPr lang="en-US" sz="2400" b="1" dirty="0" smtClean="0">
                <a:solidFill>
                  <a:srgbClr val="C00000"/>
                </a:solidFill>
                <a:latin typeface="+mj-lt"/>
                <a:cs typeface="Times New Roman" pitchFamily="18" charset="0"/>
              </a:rPr>
              <a:t>Spectrum</a:t>
            </a:r>
            <a:r>
              <a:rPr lang="en-US" sz="2400" b="1" dirty="0" smtClean="0">
                <a:latin typeface="+mj-lt"/>
                <a:cs typeface="Times New Roman" pitchFamily="18" charset="0"/>
              </a:rPr>
              <a:t>:</a:t>
            </a:r>
            <a:r>
              <a:rPr lang="en-US" sz="2400" dirty="0" smtClean="0">
                <a:latin typeface="+mj-lt"/>
                <a:cs typeface="Times New Roman" pitchFamily="18" charset="0"/>
              </a:rPr>
              <a:t> </a:t>
            </a:r>
          </a:p>
          <a:p>
            <a:pPr algn="just">
              <a:lnSpc>
                <a:spcPct val="90000"/>
              </a:lnSpc>
            </a:pPr>
            <a:r>
              <a:rPr lang="en-US" sz="2400" dirty="0" smtClean="0">
                <a:latin typeface="+mj-lt"/>
                <a:cs typeface="Times New Roman" pitchFamily="18" charset="0"/>
              </a:rPr>
              <a:t>Gram- aerobic rods, and </a:t>
            </a:r>
            <a:r>
              <a:rPr lang="en-US" sz="2400" i="1" dirty="0" smtClean="0">
                <a:solidFill>
                  <a:srgbClr val="FF0000"/>
                </a:solidFill>
                <a:latin typeface="+mj-lt"/>
                <a:cs typeface="Times New Roman" pitchFamily="18" charset="0"/>
              </a:rPr>
              <a:t>Legionella</a:t>
            </a:r>
            <a:r>
              <a:rPr lang="en-US" sz="2400" i="1" dirty="0" smtClean="0">
                <a:latin typeface="+mj-lt"/>
                <a:cs typeface="Times New Roman" pitchFamily="18" charset="0"/>
              </a:rPr>
              <a:t> </a:t>
            </a:r>
            <a:r>
              <a:rPr lang="en-US" sz="2400" i="1" dirty="0" smtClean="0">
                <a:solidFill>
                  <a:srgbClr val="FF0000"/>
                </a:solidFill>
                <a:latin typeface="+mj-lt"/>
                <a:cs typeface="Times New Roman" pitchFamily="18" charset="0"/>
              </a:rPr>
              <a:t>pneumophila</a:t>
            </a:r>
            <a:r>
              <a:rPr lang="en-US" sz="2400" i="1" dirty="0" smtClean="0">
                <a:latin typeface="+mj-lt"/>
                <a:cs typeface="Times New Roman" pitchFamily="18" charset="0"/>
              </a:rPr>
              <a:t>, </a:t>
            </a:r>
            <a:r>
              <a:rPr lang="en-US" sz="2400" dirty="0" smtClean="0">
                <a:latin typeface="+mj-lt"/>
                <a:cs typeface="Times New Roman" pitchFamily="18" charset="0"/>
              </a:rPr>
              <a:t>and other atypical bacteria.  Poor activity against </a:t>
            </a:r>
            <a:r>
              <a:rPr lang="en-US" sz="2400" i="1" dirty="0" smtClean="0">
                <a:solidFill>
                  <a:srgbClr val="FF0000"/>
                </a:solidFill>
                <a:latin typeface="+mj-lt"/>
                <a:cs typeface="Times New Roman" pitchFamily="18" charset="0"/>
              </a:rPr>
              <a:t>Streptococcus pneumoniae</a:t>
            </a:r>
            <a:r>
              <a:rPr lang="en-US" sz="2400" i="1" dirty="0" smtClean="0">
                <a:latin typeface="+mj-lt"/>
                <a:cs typeface="Times New Roman" pitchFamily="18" charset="0"/>
              </a:rPr>
              <a:t>.</a:t>
            </a:r>
          </a:p>
          <a:p>
            <a:pPr algn="just">
              <a:lnSpc>
                <a:spcPct val="90000"/>
              </a:lnSpc>
            </a:pPr>
            <a:endParaRPr lang="en-US" sz="2400" b="1" dirty="0" smtClean="0">
              <a:solidFill>
                <a:srgbClr val="C00000"/>
              </a:solidFill>
              <a:latin typeface="+mj-lt"/>
              <a:cs typeface="Times New Roman" pitchFamily="18" charset="0"/>
            </a:endParaRPr>
          </a:p>
          <a:p>
            <a:pPr algn="just">
              <a:lnSpc>
                <a:spcPct val="90000"/>
              </a:lnSpc>
            </a:pPr>
            <a:r>
              <a:rPr lang="en-US" sz="2400" b="1" dirty="0" smtClean="0">
                <a:solidFill>
                  <a:srgbClr val="C00000"/>
                </a:solidFill>
                <a:latin typeface="+mj-lt"/>
                <a:cs typeface="Times New Roman" pitchFamily="18" charset="0"/>
              </a:rPr>
              <a:t>Indications</a:t>
            </a:r>
            <a:r>
              <a:rPr lang="en-US" sz="2400" b="1" dirty="0" smtClean="0">
                <a:latin typeface="+mj-lt"/>
                <a:cs typeface="Times New Roman" pitchFamily="18" charset="0"/>
              </a:rPr>
              <a:t>: </a:t>
            </a:r>
          </a:p>
          <a:p>
            <a:pPr algn="just">
              <a:lnSpc>
                <a:spcPct val="90000"/>
              </a:lnSpc>
            </a:pPr>
            <a:r>
              <a:rPr lang="en-US" sz="2400" dirty="0" smtClean="0">
                <a:latin typeface="+mj-lt"/>
                <a:cs typeface="Times New Roman" pitchFamily="18" charset="0"/>
              </a:rPr>
              <a:t>Nosocomial pneumonia, Intra-abdominal infections (typhoid fever and dysentery)  Uncomplicated / complicated UTI ,  Anthrax exposure.</a:t>
            </a:r>
          </a:p>
          <a:p>
            <a:pPr algn="just">
              <a:lnSpc>
                <a:spcPct val="90000"/>
              </a:lnSpc>
            </a:pPr>
            <a:endParaRPr lang="en-US" sz="2400" dirty="0" smtClean="0">
              <a:latin typeface="+mj-lt"/>
              <a:cs typeface="Times New Roman" pitchFamily="18" charset="0"/>
            </a:endParaRPr>
          </a:p>
          <a:p>
            <a:pPr algn="just">
              <a:lnSpc>
                <a:spcPct val="90000"/>
              </a:lnSpc>
            </a:pPr>
            <a:r>
              <a:rPr lang="en-US" sz="2400" b="1" dirty="0" smtClean="0">
                <a:solidFill>
                  <a:srgbClr val="C00000"/>
                </a:solidFill>
                <a:latin typeface="+mj-lt"/>
                <a:cs typeface="Times New Roman" pitchFamily="18" charset="0"/>
              </a:rPr>
              <a:t>Side effects (ADRs)</a:t>
            </a:r>
            <a:r>
              <a:rPr lang="en-US" sz="2400" b="1" dirty="0" smtClean="0">
                <a:latin typeface="+mj-lt"/>
                <a:cs typeface="Times New Roman" pitchFamily="18" charset="0"/>
              </a:rPr>
              <a:t>: </a:t>
            </a:r>
          </a:p>
          <a:p>
            <a:pPr algn="just">
              <a:lnSpc>
                <a:spcPct val="90000"/>
              </a:lnSpc>
            </a:pPr>
            <a:r>
              <a:rPr lang="en-US" sz="2400" dirty="0" smtClean="0">
                <a:latin typeface="+mj-lt"/>
                <a:cs typeface="Times New Roman" pitchFamily="18" charset="0"/>
              </a:rPr>
              <a:t>Arrhythmias, Nausea, GI upset   Interstitial nephritis.</a:t>
            </a:r>
            <a:endParaRPr lang="en-US" sz="2400" b="1" dirty="0" smtClean="0">
              <a:solidFill>
                <a:srgbClr val="C00000"/>
              </a:solidFill>
              <a:latin typeface="+mj-lt"/>
              <a:cs typeface="Times New Roman" pitchFamily="18" charset="0"/>
            </a:endParaRPr>
          </a:p>
        </p:txBody>
      </p:sp>
      <p:sp>
        <p:nvSpPr>
          <p:cNvPr id="3" name="Title 1"/>
          <p:cNvSpPr txBox="1">
            <a:spLocks/>
          </p:cNvSpPr>
          <p:nvPr/>
        </p:nvSpPr>
        <p:spPr>
          <a:xfrm>
            <a:off x="228600" y="152400"/>
            <a:ext cx="46482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Ciprofloxacin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t>
            </a:r>
            <a:r>
              <a:rPr lang="en-US" dirty="0" err="1"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Ciprodar</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2550097695"/>
      </p:ext>
    </p:extLst>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610600" cy="5299912"/>
          </a:xfrm>
          <a:prstGeom prst="rect">
            <a:avLst/>
          </a:prstGeom>
        </p:spPr>
        <p:txBody>
          <a:bodyPr wrap="square">
            <a:spAutoFit/>
          </a:bodyPr>
          <a:lstStyle/>
          <a:p>
            <a:pPr algn="just">
              <a:lnSpc>
                <a:spcPct val="90000"/>
              </a:lnSpc>
            </a:pPr>
            <a:r>
              <a:rPr lang="en-US" sz="2400" b="1" dirty="0" smtClean="0">
                <a:solidFill>
                  <a:srgbClr val="C00000"/>
                </a:solidFill>
                <a:cs typeface="Times New Roman" pitchFamily="18" charset="0"/>
              </a:rPr>
              <a:t>Administration </a:t>
            </a:r>
            <a:r>
              <a:rPr lang="en-US" sz="2400" b="1" dirty="0">
                <a:solidFill>
                  <a:srgbClr val="C00000"/>
                </a:solidFill>
                <a:cs typeface="Times New Roman" pitchFamily="18" charset="0"/>
              </a:rPr>
              <a:t>[Usual Dosage]: </a:t>
            </a:r>
            <a:endParaRPr lang="en-US" sz="2400" b="1" dirty="0" smtClean="0">
              <a:solidFill>
                <a:srgbClr val="C00000"/>
              </a:solidFill>
              <a:cs typeface="Times New Roman" pitchFamily="18" charset="0"/>
            </a:endParaRPr>
          </a:p>
          <a:p>
            <a:pPr algn="just">
              <a:lnSpc>
                <a:spcPct val="90000"/>
              </a:lnSpc>
            </a:pPr>
            <a:r>
              <a:rPr lang="en-US" sz="2400" dirty="0" smtClean="0">
                <a:cs typeface="Times New Roman" pitchFamily="18" charset="0"/>
              </a:rPr>
              <a:t>IV</a:t>
            </a:r>
            <a:r>
              <a:rPr lang="en-US" sz="2400" dirty="0">
                <a:cs typeface="Times New Roman" pitchFamily="18" charset="0"/>
              </a:rPr>
              <a:t>,  and ophthalmic Tablet  [500-750 mg </a:t>
            </a:r>
            <a:r>
              <a:rPr lang="en-US" sz="2400" dirty="0" smtClean="0">
                <a:cs typeface="Times New Roman" pitchFamily="18" charset="0"/>
              </a:rPr>
              <a:t> each 24h</a:t>
            </a:r>
            <a:r>
              <a:rPr lang="en-US" sz="2400" dirty="0">
                <a:cs typeface="Times New Roman" pitchFamily="18" charset="0"/>
              </a:rPr>
              <a:t>]</a:t>
            </a:r>
          </a:p>
          <a:p>
            <a:pPr algn="just">
              <a:lnSpc>
                <a:spcPct val="90000"/>
              </a:lnSpc>
            </a:pPr>
            <a:endParaRPr lang="en-US" sz="2400" b="1" dirty="0" smtClean="0">
              <a:solidFill>
                <a:srgbClr val="C00000"/>
              </a:solidFill>
              <a:cs typeface="Times New Roman" pitchFamily="18" charset="0"/>
            </a:endParaRPr>
          </a:p>
          <a:p>
            <a:pPr algn="just">
              <a:lnSpc>
                <a:spcPct val="90000"/>
              </a:lnSpc>
            </a:pPr>
            <a:r>
              <a:rPr lang="en-US" sz="2400" b="1" dirty="0" smtClean="0">
                <a:solidFill>
                  <a:srgbClr val="C00000"/>
                </a:solidFill>
                <a:cs typeface="Times New Roman" pitchFamily="18" charset="0"/>
              </a:rPr>
              <a:t>Spectrum</a:t>
            </a:r>
            <a:r>
              <a:rPr lang="en-US" sz="2400" b="1" dirty="0">
                <a:solidFill>
                  <a:srgbClr val="C00000"/>
                </a:solidFill>
                <a:cs typeface="Times New Roman" pitchFamily="18" charset="0"/>
              </a:rPr>
              <a:t>:</a:t>
            </a:r>
            <a:r>
              <a:rPr lang="en-US" sz="2400" dirty="0">
                <a:cs typeface="Times New Roman" pitchFamily="18" charset="0"/>
              </a:rPr>
              <a:t> </a:t>
            </a:r>
            <a:endParaRPr lang="en-US" sz="2400" dirty="0" smtClean="0">
              <a:cs typeface="Times New Roman" pitchFamily="18" charset="0"/>
            </a:endParaRPr>
          </a:p>
          <a:p>
            <a:pPr algn="just">
              <a:lnSpc>
                <a:spcPct val="90000"/>
              </a:lnSpc>
            </a:pPr>
            <a:r>
              <a:rPr lang="en-US" sz="2400" dirty="0" smtClean="0">
                <a:cs typeface="Times New Roman" pitchFamily="18" charset="0"/>
              </a:rPr>
              <a:t>Gram-</a:t>
            </a:r>
            <a:r>
              <a:rPr lang="en-US" sz="2400" dirty="0">
                <a:cs typeface="Times New Roman" pitchFamily="18" charset="0"/>
              </a:rPr>
              <a:t>, Gram+ (</a:t>
            </a:r>
            <a:r>
              <a:rPr lang="en-US" sz="2400" i="1" dirty="0">
                <a:solidFill>
                  <a:srgbClr val="FF0000"/>
                </a:solidFill>
                <a:cs typeface="Times New Roman" pitchFamily="18" charset="0"/>
              </a:rPr>
              <a:t>S. aureus </a:t>
            </a:r>
            <a:r>
              <a:rPr lang="en-US" sz="2400" dirty="0">
                <a:cs typeface="Times New Roman" pitchFamily="18" charset="0"/>
              </a:rPr>
              <a:t>including </a:t>
            </a:r>
            <a:r>
              <a:rPr lang="en-US" sz="2400" dirty="0">
                <a:solidFill>
                  <a:srgbClr val="FF0000"/>
                </a:solidFill>
                <a:cs typeface="Times New Roman" pitchFamily="18" charset="0"/>
              </a:rPr>
              <a:t>MRSA</a:t>
            </a:r>
            <a:r>
              <a:rPr lang="en-US" sz="2400" dirty="0">
                <a:cs typeface="Times New Roman" pitchFamily="18" charset="0"/>
              </a:rPr>
              <a:t> &amp; </a:t>
            </a:r>
            <a:r>
              <a:rPr lang="en-US" sz="2400" i="1" dirty="0">
                <a:solidFill>
                  <a:srgbClr val="FF0000"/>
                </a:solidFill>
                <a:cs typeface="Times New Roman" pitchFamily="18" charset="0"/>
              </a:rPr>
              <a:t>S. pneumoniae</a:t>
            </a:r>
            <a:r>
              <a:rPr lang="en-US" sz="2400" dirty="0">
                <a:cs typeface="Times New Roman" pitchFamily="18" charset="0"/>
              </a:rPr>
              <a:t>) and </a:t>
            </a:r>
            <a:r>
              <a:rPr lang="en-US" sz="2400" i="1" dirty="0">
                <a:solidFill>
                  <a:srgbClr val="FF0000"/>
                </a:solidFill>
                <a:cs typeface="Times New Roman" pitchFamily="18" charset="0"/>
              </a:rPr>
              <a:t>Legionella pneumophila</a:t>
            </a:r>
            <a:r>
              <a:rPr lang="en-US" sz="2400" dirty="0">
                <a:cs typeface="Times New Roman" pitchFamily="18" charset="0"/>
              </a:rPr>
              <a:t>, atypical respiratory </a:t>
            </a:r>
            <a:r>
              <a:rPr lang="en-US" sz="2400" dirty="0" smtClean="0">
                <a:cs typeface="Times New Roman" pitchFamily="18" charset="0"/>
              </a:rPr>
              <a:t>pathogens</a:t>
            </a:r>
            <a:r>
              <a:rPr lang="en-US" sz="2400" dirty="0">
                <a:cs typeface="Times New Roman" pitchFamily="18" charset="0"/>
              </a:rPr>
              <a:t>,     and      </a:t>
            </a:r>
            <a:r>
              <a:rPr lang="en-US" sz="2400" i="1" dirty="0">
                <a:solidFill>
                  <a:srgbClr val="FF0000"/>
                </a:solidFill>
                <a:cs typeface="Times New Roman" pitchFamily="18" charset="0"/>
              </a:rPr>
              <a:t>Mycobacterium tuberculosis</a:t>
            </a:r>
          </a:p>
          <a:p>
            <a:pPr algn="just">
              <a:lnSpc>
                <a:spcPct val="90000"/>
              </a:lnSpc>
            </a:pPr>
            <a:endParaRPr lang="en-US" sz="2400" b="1" dirty="0" smtClean="0">
              <a:cs typeface="Times New Roman" pitchFamily="18" charset="0"/>
            </a:endParaRPr>
          </a:p>
          <a:p>
            <a:pPr algn="just">
              <a:lnSpc>
                <a:spcPct val="90000"/>
              </a:lnSpc>
            </a:pPr>
            <a:r>
              <a:rPr lang="en-US" sz="2400" b="1" dirty="0">
                <a:solidFill>
                  <a:srgbClr val="C00000"/>
                </a:solidFill>
                <a:cs typeface="Times New Roman" pitchFamily="18" charset="0"/>
              </a:rPr>
              <a:t>Indications: </a:t>
            </a:r>
          </a:p>
          <a:p>
            <a:pPr algn="just">
              <a:lnSpc>
                <a:spcPct val="90000"/>
              </a:lnSpc>
            </a:pPr>
            <a:r>
              <a:rPr lang="en-US" sz="2400" dirty="0" smtClean="0">
                <a:cs typeface="Times New Roman" pitchFamily="18" charset="0"/>
              </a:rPr>
              <a:t>Chronic </a:t>
            </a:r>
            <a:r>
              <a:rPr lang="en-US" sz="2400" dirty="0">
                <a:cs typeface="Times New Roman" pitchFamily="18" charset="0"/>
              </a:rPr>
              <a:t>bronchitis and  Nosocomial pneumonia  and Intra-abdominal infections</a:t>
            </a:r>
          </a:p>
          <a:p>
            <a:pPr algn="just">
              <a:lnSpc>
                <a:spcPct val="90000"/>
              </a:lnSpc>
            </a:pPr>
            <a:endParaRPr lang="en-US" sz="2400" b="1" dirty="0" smtClean="0">
              <a:cs typeface="Times New Roman" pitchFamily="18" charset="0"/>
            </a:endParaRPr>
          </a:p>
          <a:p>
            <a:pPr algn="just">
              <a:lnSpc>
                <a:spcPct val="90000"/>
              </a:lnSpc>
            </a:pPr>
            <a:r>
              <a:rPr lang="en-US" sz="2400" b="1" dirty="0">
                <a:solidFill>
                  <a:srgbClr val="C00000"/>
                </a:solidFill>
                <a:cs typeface="Times New Roman" pitchFamily="18" charset="0"/>
              </a:rPr>
              <a:t>Side effects (ADRs): </a:t>
            </a:r>
            <a:endParaRPr lang="en-US" sz="2400" b="1" dirty="0" smtClean="0">
              <a:solidFill>
                <a:srgbClr val="C00000"/>
              </a:solidFill>
              <a:cs typeface="Times New Roman" pitchFamily="18" charset="0"/>
            </a:endParaRPr>
          </a:p>
          <a:p>
            <a:pPr algn="just">
              <a:lnSpc>
                <a:spcPct val="90000"/>
              </a:lnSpc>
            </a:pPr>
            <a:r>
              <a:rPr lang="en-US" sz="2400" dirty="0" smtClean="0">
                <a:cs typeface="Times New Roman" pitchFamily="18" charset="0"/>
              </a:rPr>
              <a:t>Blood </a:t>
            </a:r>
            <a:r>
              <a:rPr lang="en-US" sz="2400" dirty="0">
                <a:cs typeface="Times New Roman" pitchFamily="18" charset="0"/>
              </a:rPr>
              <a:t>glucose disturbances in DM </a:t>
            </a:r>
            <a:r>
              <a:rPr lang="en-US" sz="2400" dirty="0"/>
              <a:t>patients</a:t>
            </a:r>
            <a:r>
              <a:rPr lang="en-US" sz="2400" dirty="0">
                <a:cs typeface="Times New Roman" pitchFamily="18" charset="0"/>
              </a:rPr>
              <a:t>, arrhythmias  Nausea, GI upset,  Interstitial nephritis.</a:t>
            </a:r>
          </a:p>
          <a:p>
            <a:pPr lvl="1">
              <a:lnSpc>
                <a:spcPct val="90000"/>
              </a:lnSpc>
            </a:pPr>
            <a:endParaRPr lang="en-US" sz="1600" dirty="0"/>
          </a:p>
        </p:txBody>
      </p:sp>
      <p:sp>
        <p:nvSpPr>
          <p:cNvPr id="3" name="Title 1"/>
          <p:cNvSpPr txBox="1">
            <a:spLocks/>
          </p:cNvSpPr>
          <p:nvPr/>
        </p:nvSpPr>
        <p:spPr>
          <a:xfrm>
            <a:off x="228600" y="152400"/>
            <a:ext cx="46482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Levofloxacin (</a:t>
            </a:r>
            <a:r>
              <a:rPr lang="en-US" dirty="0" err="1"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Ciprodar</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406899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486400" cy="639762"/>
          </a:xfrm>
          <a:solidFill>
            <a:srgbClr val="0070C0"/>
          </a:solidFill>
          <a:ln>
            <a:solidFill>
              <a:srgbClr val="0070C0"/>
            </a:solidFill>
          </a:ln>
        </p:spPr>
        <p:txBody>
          <a:bodyPr>
            <a:normAutofit fontScale="90000"/>
          </a:bodyPr>
          <a:lstStyle/>
          <a:p>
            <a:pPr algn="l"/>
            <a:r>
              <a:rPr lang="en-US" dirty="0" smtClean="0">
                <a:solidFill>
                  <a:schemeClr val="bg1"/>
                </a:solidFill>
                <a:latin typeface="Times New Roman" pitchFamily="18" charset="0"/>
                <a:cs typeface="Times New Roman" pitchFamily="18" charset="0"/>
              </a:rPr>
              <a:t>Mechanism of resistance </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610600" cy="5486400"/>
          </a:xfrm>
        </p:spPr>
        <p:txBody>
          <a:bodyPr>
            <a:normAutofit/>
          </a:bodyPr>
          <a:lstStyle/>
          <a:p>
            <a:pPr algn="just"/>
            <a:r>
              <a:rPr lang="en-US" sz="2400" dirty="0" smtClean="0">
                <a:cs typeface="Times New Roman" pitchFamily="18" charset="0"/>
              </a:rPr>
              <a:t>Resistance to quinolones may develop during therapy via mutations in the bacterial chromosomal genes encoding </a:t>
            </a:r>
            <a:r>
              <a:rPr lang="en-US" sz="2400" dirty="0" smtClean="0">
                <a:solidFill>
                  <a:srgbClr val="FF0000"/>
                </a:solidFill>
                <a:cs typeface="Times New Roman" pitchFamily="18" charset="0"/>
              </a:rPr>
              <a:t>DNA </a:t>
            </a:r>
            <a:r>
              <a:rPr lang="en-US" sz="2400" dirty="0" err="1" smtClean="0">
                <a:solidFill>
                  <a:srgbClr val="FF0000"/>
                </a:solidFill>
                <a:cs typeface="Times New Roman" pitchFamily="18" charset="0"/>
              </a:rPr>
              <a:t>gyrase</a:t>
            </a:r>
            <a:r>
              <a:rPr lang="en-US" sz="2400" dirty="0" smtClean="0">
                <a:solidFill>
                  <a:srgbClr val="FF0000"/>
                </a:solidFill>
                <a:cs typeface="Times New Roman" pitchFamily="18" charset="0"/>
              </a:rPr>
              <a:t> </a:t>
            </a:r>
            <a:r>
              <a:rPr lang="en-US" sz="2400" dirty="0" smtClean="0">
                <a:cs typeface="Times New Roman" pitchFamily="18" charset="0"/>
              </a:rPr>
              <a:t>or </a:t>
            </a:r>
            <a:r>
              <a:rPr lang="en-US" sz="2400" dirty="0" smtClean="0">
                <a:solidFill>
                  <a:srgbClr val="FF0000"/>
                </a:solidFill>
                <a:cs typeface="Times New Roman" pitchFamily="18" charset="0"/>
              </a:rPr>
              <a:t>topoisomerase IV</a:t>
            </a:r>
            <a:r>
              <a:rPr lang="en-US" sz="2400" dirty="0" smtClean="0">
                <a:cs typeface="Times New Roman" pitchFamily="18" charset="0"/>
              </a:rPr>
              <a:t>, or by active transport of the drug out of the bacteria.</a:t>
            </a:r>
          </a:p>
          <a:p>
            <a:pPr algn="just"/>
            <a:r>
              <a:rPr lang="en-US" sz="2400" dirty="0" smtClean="0">
                <a:solidFill>
                  <a:srgbClr val="92D050"/>
                </a:solidFill>
                <a:effectLst>
                  <a:outerShdw blurRad="38100" dist="38100" dir="2700000" algn="tl">
                    <a:srgbClr val="000000">
                      <a:alpha val="43137"/>
                    </a:srgbClr>
                  </a:outerShdw>
                </a:effectLst>
                <a:cs typeface="Times New Roman" pitchFamily="18" charset="0"/>
              </a:rPr>
              <a:t> Mechanism of resistance:</a:t>
            </a:r>
          </a:p>
          <a:p>
            <a:pPr marL="457200" lvl="1" indent="0" algn="just">
              <a:buNone/>
            </a:pPr>
            <a:r>
              <a:rPr lang="en-US" sz="2400" dirty="0" smtClean="0">
                <a:cs typeface="Times New Roman" pitchFamily="18" charset="0"/>
              </a:rPr>
              <a:t>1. Chromosomal: </a:t>
            </a:r>
          </a:p>
          <a:p>
            <a:pPr lvl="1" algn="just">
              <a:buNone/>
            </a:pPr>
            <a:r>
              <a:rPr lang="en-US" sz="2400" dirty="0">
                <a:cs typeface="Times New Roman" pitchFamily="18" charset="0"/>
              </a:rPr>
              <a:t> </a:t>
            </a:r>
            <a:r>
              <a:rPr lang="en-US" sz="2400" dirty="0" smtClean="0">
                <a:cs typeface="Times New Roman" pitchFamily="18" charset="0"/>
              </a:rPr>
              <a:t>    - </a:t>
            </a:r>
            <a:r>
              <a:rPr lang="en-US" sz="2400" dirty="0" smtClean="0">
                <a:solidFill>
                  <a:srgbClr val="3366FF"/>
                </a:solidFill>
                <a:cs typeface="Times New Roman" pitchFamily="18" charset="0"/>
              </a:rPr>
              <a:t>Alter target enzymes</a:t>
            </a:r>
            <a:r>
              <a:rPr lang="en-US" sz="2400" dirty="0" smtClean="0">
                <a:cs typeface="Times New Roman" pitchFamily="18" charset="0"/>
              </a:rPr>
              <a:t>: DNA </a:t>
            </a:r>
            <a:r>
              <a:rPr lang="en-US" sz="2400" dirty="0" err="1" smtClean="0">
                <a:cs typeface="Times New Roman" pitchFamily="18" charset="0"/>
              </a:rPr>
              <a:t>gyrase</a:t>
            </a:r>
            <a:r>
              <a:rPr lang="en-US" sz="2400" dirty="0" smtClean="0">
                <a:cs typeface="Times New Roman" pitchFamily="18" charset="0"/>
              </a:rPr>
              <a:t> and topoisomerase IV</a:t>
            </a:r>
          </a:p>
          <a:p>
            <a:pPr lvl="1" algn="just">
              <a:buNone/>
            </a:pPr>
            <a:r>
              <a:rPr lang="en-US" sz="2400" dirty="0" smtClean="0">
                <a:cs typeface="Times New Roman" pitchFamily="18" charset="0"/>
              </a:rPr>
              <a:t>     - </a:t>
            </a:r>
            <a:r>
              <a:rPr lang="en-US" sz="2400" dirty="0">
                <a:solidFill>
                  <a:srgbClr val="3366FF"/>
                </a:solidFill>
                <a:cs typeface="Times New Roman" pitchFamily="18" charset="0"/>
              </a:rPr>
              <a:t>Decreased drug penetration (Efflux pump)</a:t>
            </a:r>
            <a:r>
              <a:rPr lang="en-US" sz="2400" dirty="0" smtClean="0">
                <a:cs typeface="Times New Roman" pitchFamily="18" charset="0"/>
              </a:rPr>
              <a:t>:  </a:t>
            </a:r>
            <a:r>
              <a:rPr lang="en-US" sz="2400" i="1" dirty="0" smtClean="0">
                <a:solidFill>
                  <a:srgbClr val="FF0000"/>
                </a:solidFill>
                <a:cs typeface="Times New Roman" pitchFamily="18" charset="0"/>
              </a:rPr>
              <a:t>Pseudomonas</a:t>
            </a:r>
            <a:r>
              <a:rPr lang="en-US" sz="2400" i="1" dirty="0" smtClean="0">
                <a:cs typeface="Times New Roman" pitchFamily="18" charset="0"/>
              </a:rPr>
              <a:t>, </a:t>
            </a:r>
            <a:r>
              <a:rPr lang="en-US" sz="2400" i="1" dirty="0" smtClean="0">
                <a:solidFill>
                  <a:srgbClr val="FF0000"/>
                </a:solidFill>
                <a:cs typeface="Times New Roman" pitchFamily="18" charset="0"/>
              </a:rPr>
              <a:t>E.</a:t>
            </a:r>
            <a:r>
              <a:rPr lang="en-US" sz="2400" i="1" dirty="0" smtClean="0">
                <a:cs typeface="Times New Roman" pitchFamily="18" charset="0"/>
              </a:rPr>
              <a:t> </a:t>
            </a:r>
            <a:r>
              <a:rPr lang="en-US" sz="2400" i="1" dirty="0" smtClean="0">
                <a:solidFill>
                  <a:srgbClr val="FF0000"/>
                </a:solidFill>
                <a:cs typeface="Times New Roman" pitchFamily="18" charset="0"/>
              </a:rPr>
              <a:t>coli</a:t>
            </a:r>
            <a:r>
              <a:rPr lang="en-US" sz="2400" i="1" dirty="0" smtClean="0">
                <a:cs typeface="Times New Roman" pitchFamily="18" charset="0"/>
              </a:rPr>
              <a:t>. </a:t>
            </a:r>
          </a:p>
          <a:p>
            <a:pPr marL="457200" lvl="1" indent="0" algn="just">
              <a:buNone/>
            </a:pPr>
            <a:r>
              <a:rPr lang="en-US" sz="2400" dirty="0" smtClean="0">
                <a:cs typeface="Times New Roman" pitchFamily="18" charset="0"/>
              </a:rPr>
              <a:t>2. Plasmid:  </a:t>
            </a:r>
          </a:p>
          <a:p>
            <a:pPr marL="457200" lvl="1" indent="0" algn="just">
              <a:buNone/>
            </a:pPr>
            <a:r>
              <a:rPr lang="en-US" sz="2400" dirty="0" smtClean="0">
                <a:cs typeface="Times New Roman" pitchFamily="18" charset="0"/>
              </a:rPr>
              <a:t>seen in some </a:t>
            </a:r>
            <a:r>
              <a:rPr lang="en-US" sz="2400" i="1" dirty="0" smtClean="0">
                <a:solidFill>
                  <a:srgbClr val="FF0000"/>
                </a:solidFill>
                <a:cs typeface="Times New Roman" pitchFamily="18" charset="0"/>
              </a:rPr>
              <a:t>K. pneumoniae</a:t>
            </a:r>
            <a:r>
              <a:rPr lang="en-US" sz="2400" i="1" dirty="0" smtClean="0">
                <a:cs typeface="Times New Roman" pitchFamily="18" charset="0"/>
              </a:rPr>
              <a:t> and </a:t>
            </a:r>
            <a:r>
              <a:rPr lang="en-US" sz="2400" i="1" dirty="0" smtClean="0">
                <a:solidFill>
                  <a:srgbClr val="FF0000"/>
                </a:solidFill>
                <a:cs typeface="Times New Roman" pitchFamily="18" charset="0"/>
              </a:rPr>
              <a:t>E. coli</a:t>
            </a:r>
          </a:p>
          <a:p>
            <a:pPr marL="457200" lvl="1" indent="0" algn="just">
              <a:buNone/>
            </a:pPr>
            <a:r>
              <a:rPr lang="en-US" sz="2400" dirty="0" smtClean="0">
                <a:solidFill>
                  <a:srgbClr val="3366FF"/>
                </a:solidFill>
                <a:cs typeface="Times New Roman" pitchFamily="18" charset="0"/>
              </a:rPr>
              <a:t>      - Mutations </a:t>
            </a:r>
            <a:r>
              <a:rPr lang="en-US" sz="2400" dirty="0">
                <a:solidFill>
                  <a:srgbClr val="3366FF"/>
                </a:solidFill>
                <a:cs typeface="Times New Roman" pitchFamily="18" charset="0"/>
              </a:rPr>
              <a:t>in both target enzymes </a:t>
            </a:r>
            <a:r>
              <a:rPr lang="en-US" sz="2400" dirty="0" smtClean="0">
                <a:cs typeface="Times New Roman" pitchFamily="18" charset="0"/>
              </a:rPr>
              <a:t>are needed to produce                           </a:t>
            </a:r>
            <a:r>
              <a:rPr lang="en-US" sz="2400" dirty="0" smtClean="0">
                <a:solidFill>
                  <a:schemeClr val="bg1"/>
                </a:solidFill>
                <a:cs typeface="Times New Roman" pitchFamily="18" charset="0"/>
              </a:rPr>
              <a:t>/</a:t>
            </a:r>
            <a:r>
              <a:rPr lang="en-US" sz="2400" dirty="0" smtClean="0">
                <a:cs typeface="Times New Roman" pitchFamily="18" charset="0"/>
              </a:rPr>
              <a:t>        significant resistance</a:t>
            </a:r>
          </a:p>
          <a:p>
            <a:endParaRPr lang="en-US" sz="2400" dirty="0" smtClean="0">
              <a:cs typeface="Times New Roman" pitchFamily="18" charset="0"/>
            </a:endParaRPr>
          </a:p>
          <a:p>
            <a:endParaRPr lang="en-US" sz="2400" dirty="0"/>
          </a:p>
        </p:txBody>
      </p:sp>
    </p:spTree>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a"/>
          <p:cNvGraphicFramePr>
            <a:graphicFrameLocks noGrp="1"/>
          </p:cNvGraphicFramePr>
          <p:nvPr>
            <p:extLst>
              <p:ext uri="{D42A27DB-BD31-4B8C-83A1-F6EECF244321}">
                <p14:modId xmlns:p14="http://schemas.microsoft.com/office/powerpoint/2010/main" val="711795684"/>
              </p:ext>
            </p:extLst>
          </p:nvPr>
        </p:nvGraphicFramePr>
        <p:xfrm>
          <a:off x="381000" y="1143000"/>
          <a:ext cx="8458200" cy="4849320"/>
        </p:xfrm>
        <a:graphic>
          <a:graphicData uri="http://schemas.openxmlformats.org/drawingml/2006/table">
            <a:tbl>
              <a:tblPr/>
              <a:tblGrid>
                <a:gridCol w="3886200"/>
                <a:gridCol w="342900"/>
                <a:gridCol w="4229100"/>
              </a:tblGrid>
              <a:tr h="350295">
                <a:tc gridSpan="2">
                  <a:txBody>
                    <a:bodyPr/>
                    <a:lstStyle/>
                    <a:p>
                      <a:pPr>
                        <a:lnSpc>
                          <a:spcPct val="115000"/>
                        </a:lnSpc>
                        <a:spcAft>
                          <a:spcPts val="0"/>
                        </a:spcAft>
                      </a:pPr>
                      <a:r>
                        <a:rPr lang="es-VE" sz="1800" b="1" dirty="0" err="1">
                          <a:solidFill>
                            <a:srgbClr val="000000"/>
                          </a:solidFill>
                          <a:latin typeface="Arial"/>
                          <a:ea typeface="Times New Roman"/>
                          <a:cs typeface="Times New Roman"/>
                        </a:rPr>
                        <a:t>Disease</a:t>
                      </a:r>
                      <a:endParaRPr lang="es-VE" sz="1800" dirty="0">
                        <a:latin typeface="Calibri"/>
                        <a:ea typeface="Calibri"/>
                        <a:cs typeface="Times New Roman"/>
                      </a:endParaRPr>
                    </a:p>
                  </a:txBody>
                  <a:tcPr marL="8625" marR="8625" marT="8626" marB="8626" anchor="b">
                    <a:lnL w="28575" cap="flat" cmpd="sng" algn="ctr">
                      <a:solidFill>
                        <a:srgbClr val="DEDEDE"/>
                      </a:solidFill>
                      <a:prstDash val="solid"/>
                      <a:round/>
                      <a:headEnd type="none" w="med" len="med"/>
                      <a:tailEnd type="none" w="med" len="med"/>
                    </a:lnL>
                    <a:lnR>
                      <a:noFill/>
                    </a:lnR>
                    <a:lnT w="28575"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DEDEDE"/>
                    </a:solidFill>
                  </a:tcPr>
                </a:tc>
                <a:tc hMerge="1">
                  <a:txBody>
                    <a:bodyPr/>
                    <a:lstStyle/>
                    <a:p>
                      <a:endParaRPr lang="en-US"/>
                    </a:p>
                  </a:txBody>
                  <a:tcPr/>
                </a:tc>
                <a:tc>
                  <a:txBody>
                    <a:bodyPr/>
                    <a:lstStyle/>
                    <a:p>
                      <a:pPr>
                        <a:lnSpc>
                          <a:spcPct val="115000"/>
                        </a:lnSpc>
                        <a:spcAft>
                          <a:spcPts val="0"/>
                        </a:spcAft>
                      </a:pPr>
                      <a:r>
                        <a:rPr lang="es-VE" sz="1800" b="1">
                          <a:solidFill>
                            <a:srgbClr val="000000"/>
                          </a:solidFill>
                          <a:latin typeface="Arial"/>
                          <a:ea typeface="Times New Roman"/>
                          <a:cs typeface="Times New Roman"/>
                        </a:rPr>
                        <a:t>Recommendations</a:t>
                      </a:r>
                      <a:endParaRPr lang="es-VE" sz="1800">
                        <a:latin typeface="Calibri"/>
                        <a:ea typeface="Calibri"/>
                        <a:cs typeface="Times New Roman"/>
                      </a:endParaRPr>
                    </a:p>
                  </a:txBody>
                  <a:tcPr marL="8625" marR="8625" marT="8626" marB="8626" anchor="b">
                    <a:lnL>
                      <a:noFill/>
                    </a:lnL>
                    <a:lnR w="28575" cap="flat" cmpd="sng" algn="ctr">
                      <a:solidFill>
                        <a:srgbClr val="DEDEDE"/>
                      </a:solidFill>
                      <a:prstDash val="solid"/>
                      <a:round/>
                      <a:headEnd type="none" w="med" len="med"/>
                      <a:tailEnd type="none" w="med" len="med"/>
                    </a:lnR>
                    <a:lnT w="28575"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DEDEDE"/>
                    </a:solidFill>
                  </a:tcPr>
                </a:tc>
              </a:tr>
              <a:tr h="351505">
                <a:tc gridSpan="3">
                  <a:txBody>
                    <a:bodyPr/>
                    <a:lstStyle/>
                    <a:p>
                      <a:pPr>
                        <a:lnSpc>
                          <a:spcPct val="115000"/>
                        </a:lnSpc>
                        <a:spcAft>
                          <a:spcPts val="0"/>
                        </a:spcAft>
                      </a:pPr>
                      <a:r>
                        <a:rPr lang="es-VE" sz="1800" b="1" dirty="0">
                          <a:solidFill>
                            <a:srgbClr val="FF0000"/>
                          </a:solidFill>
                          <a:latin typeface="Arial"/>
                          <a:ea typeface="Times New Roman"/>
                          <a:cs typeface="Times New Roman"/>
                        </a:rPr>
                        <a:t>RESPIRATORY TRACT INFECTIONS</a:t>
                      </a: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s-VE"/>
                    </a:p>
                  </a:txBody>
                  <a:tcPr/>
                </a:tc>
              </a:tr>
              <a:tr h="351505">
                <a:tc>
                  <a:txBody>
                    <a:bodyPr/>
                    <a:lstStyle/>
                    <a:p>
                      <a:pPr>
                        <a:lnSpc>
                          <a:spcPct val="115000"/>
                        </a:lnSpc>
                        <a:spcAft>
                          <a:spcPts val="0"/>
                        </a:spcAft>
                      </a:pPr>
                      <a:r>
                        <a:rPr lang="es-VE" sz="1800" dirty="0" err="1">
                          <a:solidFill>
                            <a:srgbClr val="000000"/>
                          </a:solidFill>
                          <a:latin typeface="Arial"/>
                          <a:ea typeface="Times New Roman"/>
                          <a:cs typeface="Times New Roman"/>
                        </a:rPr>
                        <a:t>Pharyngitis</a:t>
                      </a:r>
                      <a:r>
                        <a:rPr lang="es-VE" sz="1800" dirty="0">
                          <a:solidFill>
                            <a:srgbClr val="000000"/>
                          </a:solidFill>
                          <a:latin typeface="Arial"/>
                          <a:ea typeface="Times New Roman"/>
                          <a:cs typeface="Times New Roman"/>
                        </a:rPr>
                        <a:t>, otitis media</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dirty="0" err="1">
                          <a:solidFill>
                            <a:srgbClr val="FF0000"/>
                          </a:solidFill>
                          <a:latin typeface="Arial"/>
                          <a:ea typeface="Times New Roman"/>
                          <a:cs typeface="Times New Roman"/>
                        </a:rPr>
                        <a:t>Not</a:t>
                      </a:r>
                      <a:r>
                        <a:rPr lang="es-VE" sz="1800" dirty="0">
                          <a:solidFill>
                            <a:srgbClr val="FF0000"/>
                          </a:solidFill>
                          <a:latin typeface="Arial"/>
                          <a:ea typeface="Times New Roman"/>
                          <a:cs typeface="Times New Roman"/>
                        </a:rPr>
                        <a:t> </a:t>
                      </a:r>
                      <a:r>
                        <a:rPr lang="es-VE" sz="1800" dirty="0" err="1">
                          <a:solidFill>
                            <a:srgbClr val="FF0000"/>
                          </a:solidFill>
                          <a:latin typeface="Arial"/>
                          <a:ea typeface="Times New Roman"/>
                          <a:cs typeface="Times New Roman"/>
                        </a:rPr>
                        <a:t>appropriate</a:t>
                      </a: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298283">
                <a:tc>
                  <a:txBody>
                    <a:bodyPr/>
                    <a:lstStyle/>
                    <a:p>
                      <a:pPr>
                        <a:lnSpc>
                          <a:spcPct val="115000"/>
                        </a:lnSpc>
                        <a:spcAft>
                          <a:spcPts val="0"/>
                        </a:spcAft>
                      </a:pPr>
                      <a:r>
                        <a:rPr lang="es-VE" sz="1800" dirty="0" err="1">
                          <a:solidFill>
                            <a:srgbClr val="000000"/>
                          </a:solidFill>
                          <a:latin typeface="Arial"/>
                          <a:ea typeface="Times New Roman"/>
                          <a:cs typeface="Times New Roman"/>
                        </a:rPr>
                        <a:t>Necrotizing</a:t>
                      </a:r>
                      <a:r>
                        <a:rPr lang="es-VE" sz="1800" dirty="0">
                          <a:solidFill>
                            <a:srgbClr val="000000"/>
                          </a:solidFill>
                          <a:latin typeface="Arial"/>
                          <a:ea typeface="Times New Roman"/>
                          <a:cs typeface="Times New Roman"/>
                        </a:rPr>
                        <a:t> otitis</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dirty="0" err="1">
                          <a:solidFill>
                            <a:srgbClr val="000000"/>
                          </a:solidFill>
                          <a:latin typeface="Arial"/>
                          <a:ea typeface="Times New Roman"/>
                          <a:cs typeface="Times New Roman"/>
                        </a:rPr>
                        <a:t>Ciprofloxacin</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for</a:t>
                      </a:r>
                      <a:r>
                        <a:rPr lang="es-VE" sz="1800" dirty="0">
                          <a:solidFill>
                            <a:srgbClr val="000000"/>
                          </a:solidFill>
                          <a:latin typeface="Arial"/>
                          <a:ea typeface="Times New Roman"/>
                          <a:cs typeface="Times New Roman"/>
                        </a:rPr>
                        <a:t> </a:t>
                      </a:r>
                      <a:r>
                        <a:rPr lang="es-VE" sz="1800" i="1" dirty="0" smtClean="0">
                          <a:solidFill>
                            <a:srgbClr val="000000"/>
                          </a:solidFill>
                          <a:latin typeface="Arial"/>
                          <a:ea typeface="Times New Roman"/>
                          <a:cs typeface="Times New Roman"/>
                        </a:rPr>
                        <a:t>P. </a:t>
                      </a:r>
                      <a:r>
                        <a:rPr lang="es-VE" sz="1800" i="1" dirty="0" err="1">
                          <a:solidFill>
                            <a:srgbClr val="000000"/>
                          </a:solidFill>
                          <a:latin typeface="Arial"/>
                          <a:ea typeface="Times New Roman"/>
                          <a:cs typeface="Times New Roman"/>
                        </a:rPr>
                        <a:t>aeruginosa</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a:txBody>
                    <a:bodyPr/>
                    <a:lstStyle/>
                    <a:p>
                      <a:pPr>
                        <a:lnSpc>
                          <a:spcPct val="115000"/>
                        </a:lnSpc>
                        <a:spcAft>
                          <a:spcPts val="0"/>
                        </a:spcAft>
                      </a:pPr>
                      <a:r>
                        <a:rPr lang="es-VE" sz="1800">
                          <a:solidFill>
                            <a:srgbClr val="000000"/>
                          </a:solidFill>
                          <a:latin typeface="Arial"/>
                          <a:ea typeface="Times New Roman"/>
                          <a:cs typeface="Times New Roman"/>
                        </a:rPr>
                        <a:t>Sinusitis</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a:solidFill>
                            <a:srgbClr val="000000"/>
                          </a:solidFill>
                          <a:latin typeface="Arial"/>
                          <a:ea typeface="Times New Roman"/>
                          <a:cs typeface="Times New Roman"/>
                        </a:rPr>
                        <a:t>Third-generation fluoroquinolone</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a:txBody>
                    <a:bodyPr/>
                    <a:lstStyle/>
                    <a:p>
                      <a:pPr>
                        <a:lnSpc>
                          <a:spcPct val="115000"/>
                        </a:lnSpc>
                        <a:spcAft>
                          <a:spcPts val="0"/>
                        </a:spcAft>
                      </a:pPr>
                      <a:r>
                        <a:rPr lang="es-VE" sz="1800" dirty="0" err="1">
                          <a:solidFill>
                            <a:srgbClr val="000000"/>
                          </a:solidFill>
                          <a:latin typeface="Arial"/>
                          <a:ea typeface="Times New Roman"/>
                          <a:cs typeface="Times New Roman"/>
                        </a:rPr>
                        <a:t>Community-acquired</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pneumonia</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a:solidFill>
                            <a:srgbClr val="000000"/>
                          </a:solidFill>
                          <a:latin typeface="Arial"/>
                          <a:ea typeface="Times New Roman"/>
                          <a:cs typeface="Times New Roman"/>
                        </a:rPr>
                        <a:t>Third-generation fluoroquinolone</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0">
                <a:tc>
                  <a:txBody>
                    <a:bodyPr/>
                    <a:lstStyle/>
                    <a:p>
                      <a:pPr>
                        <a:lnSpc>
                          <a:spcPct val="115000"/>
                        </a:lnSpc>
                        <a:spcAft>
                          <a:spcPts val="0"/>
                        </a:spcAft>
                      </a:pPr>
                      <a:r>
                        <a:rPr lang="es-VE" sz="1800" dirty="0">
                          <a:solidFill>
                            <a:srgbClr val="000000"/>
                          </a:solidFill>
                          <a:latin typeface="Arial"/>
                          <a:ea typeface="Times New Roman"/>
                          <a:cs typeface="Times New Roman"/>
                        </a:rPr>
                        <a:t>Hospital-</a:t>
                      </a:r>
                      <a:r>
                        <a:rPr lang="es-VE" sz="1800" dirty="0" err="1">
                          <a:solidFill>
                            <a:srgbClr val="000000"/>
                          </a:solidFill>
                          <a:latin typeface="Arial"/>
                          <a:ea typeface="Times New Roman"/>
                          <a:cs typeface="Times New Roman"/>
                        </a:rPr>
                        <a:t>acquired</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pneumonia</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n-US" sz="1800" dirty="0">
                          <a:solidFill>
                            <a:srgbClr val="000000"/>
                          </a:solidFill>
                          <a:latin typeface="Arial"/>
                          <a:ea typeface="Times New Roman"/>
                          <a:cs typeface="Times New Roman"/>
                        </a:rPr>
                        <a:t>Ciprofloxacin, for </a:t>
                      </a:r>
                      <a:r>
                        <a:rPr lang="en-US" sz="1800" dirty="0" smtClean="0">
                          <a:solidFill>
                            <a:srgbClr val="000000"/>
                          </a:solidFill>
                          <a:latin typeface="Arial"/>
                          <a:ea typeface="Times New Roman"/>
                          <a:cs typeface="Times New Roman"/>
                        </a:rPr>
                        <a:t>pathogens</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gridSpan="3">
                  <a:txBody>
                    <a:bodyPr/>
                    <a:lstStyle/>
                    <a:p>
                      <a:pPr>
                        <a:lnSpc>
                          <a:spcPct val="115000"/>
                        </a:lnSpc>
                        <a:spcAft>
                          <a:spcPts val="0"/>
                        </a:spcAft>
                      </a:pPr>
                      <a:r>
                        <a:rPr lang="es-VE" sz="1800" b="1" dirty="0">
                          <a:solidFill>
                            <a:srgbClr val="FF0000"/>
                          </a:solidFill>
                          <a:latin typeface="Arial"/>
                          <a:ea typeface="Times New Roman"/>
                          <a:cs typeface="Times New Roman"/>
                        </a:rPr>
                        <a:t>URINARY TRACT INFECTIONS</a:t>
                      </a: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s-VE"/>
                    </a:p>
                  </a:txBody>
                  <a:tcPr/>
                </a:tc>
              </a:tr>
              <a:tr h="252428">
                <a:tc>
                  <a:txBody>
                    <a:bodyPr/>
                    <a:lstStyle/>
                    <a:p>
                      <a:pPr>
                        <a:lnSpc>
                          <a:spcPct val="115000"/>
                        </a:lnSpc>
                        <a:spcAft>
                          <a:spcPts val="0"/>
                        </a:spcAft>
                      </a:pPr>
                      <a:r>
                        <a:rPr lang="es-VE" sz="1800" dirty="0" err="1">
                          <a:solidFill>
                            <a:srgbClr val="000000"/>
                          </a:solidFill>
                          <a:latin typeface="Arial"/>
                          <a:ea typeface="Times New Roman"/>
                          <a:cs typeface="Times New Roman"/>
                        </a:rPr>
                        <a:t>Cystitis</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uncomplicated</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n-US" sz="1800" dirty="0">
                          <a:solidFill>
                            <a:srgbClr val="000000"/>
                          </a:solidFill>
                          <a:latin typeface="Arial"/>
                          <a:ea typeface="Times New Roman"/>
                          <a:cs typeface="Times New Roman"/>
                        </a:rPr>
                        <a:t>All effective </a:t>
                      </a:r>
                      <a:r>
                        <a:rPr lang="en-US" sz="1800" dirty="0" smtClean="0">
                          <a:solidFill>
                            <a:srgbClr val="000000"/>
                          </a:solidFill>
                          <a:latin typeface="Arial"/>
                          <a:ea typeface="Times New Roman"/>
                          <a:cs typeface="Times New Roman"/>
                        </a:rPr>
                        <a:t>(2</a:t>
                      </a:r>
                      <a:r>
                        <a:rPr lang="en-US" sz="1800" baseline="30000" dirty="0" smtClean="0">
                          <a:solidFill>
                            <a:srgbClr val="000000"/>
                          </a:solidFill>
                          <a:latin typeface="Arial"/>
                          <a:ea typeface="Times New Roman"/>
                          <a:cs typeface="Times New Roman"/>
                        </a:rPr>
                        <a:t>nd</a:t>
                      </a:r>
                      <a:r>
                        <a:rPr lang="en-US" sz="1800" dirty="0" smtClean="0">
                          <a:solidFill>
                            <a:srgbClr val="000000"/>
                          </a:solidFill>
                          <a:latin typeface="Arial"/>
                          <a:ea typeface="Times New Roman"/>
                          <a:cs typeface="Times New Roman"/>
                        </a:rPr>
                        <a:t> generation are appropriate</a:t>
                      </a:r>
                      <a:r>
                        <a:rPr lang="en-US" sz="1800" dirty="0">
                          <a:solidFill>
                            <a:srgbClr val="000000"/>
                          </a:solidFill>
                          <a:latin typeface="Arial"/>
                          <a:ea typeface="Times New Roman"/>
                          <a:cs typeface="Times New Roman"/>
                        </a:rPr>
                        <a:t>)</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0">
                <a:tc>
                  <a:txBody>
                    <a:bodyPr/>
                    <a:lstStyle/>
                    <a:p>
                      <a:pPr>
                        <a:lnSpc>
                          <a:spcPct val="115000"/>
                        </a:lnSpc>
                        <a:spcAft>
                          <a:spcPts val="0"/>
                        </a:spcAft>
                      </a:pPr>
                      <a:r>
                        <a:rPr lang="es-VE" sz="1800">
                          <a:solidFill>
                            <a:srgbClr val="000000"/>
                          </a:solidFill>
                          <a:latin typeface="Arial"/>
                          <a:ea typeface="Times New Roman"/>
                          <a:cs typeface="Times New Roman"/>
                        </a:rPr>
                        <a:t>Pyelonephritis</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n-US" sz="1800" dirty="0">
                          <a:solidFill>
                            <a:srgbClr val="000000"/>
                          </a:solidFill>
                          <a:latin typeface="Arial"/>
                          <a:ea typeface="Times New Roman"/>
                          <a:cs typeface="Times New Roman"/>
                        </a:rPr>
                        <a:t>All effective </a:t>
                      </a:r>
                      <a:r>
                        <a:rPr lang="en-US" sz="1800" dirty="0" smtClean="0">
                          <a:solidFill>
                            <a:srgbClr val="000000"/>
                          </a:solidFill>
                          <a:latin typeface="Arial"/>
                          <a:ea typeface="Times New Roman"/>
                          <a:cs typeface="Times New Roman"/>
                        </a:rPr>
                        <a:t>(2</a:t>
                      </a:r>
                      <a:r>
                        <a:rPr lang="en-US" sz="1800" baseline="30000" dirty="0" smtClean="0">
                          <a:solidFill>
                            <a:srgbClr val="000000"/>
                          </a:solidFill>
                          <a:latin typeface="Arial"/>
                          <a:ea typeface="Times New Roman"/>
                          <a:cs typeface="Times New Roman"/>
                        </a:rPr>
                        <a:t>nd</a:t>
                      </a:r>
                      <a:r>
                        <a:rPr lang="en-US" sz="1800" dirty="0" smtClean="0">
                          <a:solidFill>
                            <a:srgbClr val="000000"/>
                          </a:solidFill>
                          <a:latin typeface="Arial"/>
                          <a:ea typeface="Times New Roman"/>
                          <a:cs typeface="Times New Roman"/>
                        </a:rPr>
                        <a:t> generation are appropriate</a:t>
                      </a:r>
                      <a:r>
                        <a:rPr lang="en-US" sz="1800" dirty="0">
                          <a:solidFill>
                            <a:srgbClr val="000000"/>
                          </a:solidFill>
                          <a:latin typeface="Arial"/>
                          <a:ea typeface="Times New Roman"/>
                          <a:cs typeface="Times New Roman"/>
                        </a:rPr>
                        <a:t>)</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a:txBody>
                    <a:bodyPr/>
                    <a:lstStyle/>
                    <a:p>
                      <a:pPr>
                        <a:lnSpc>
                          <a:spcPct val="115000"/>
                        </a:lnSpc>
                        <a:spcAft>
                          <a:spcPts val="0"/>
                        </a:spcAft>
                      </a:pPr>
                      <a:r>
                        <a:rPr lang="es-VE" sz="1800">
                          <a:solidFill>
                            <a:srgbClr val="000000"/>
                          </a:solidFill>
                          <a:latin typeface="Arial"/>
                          <a:ea typeface="Times New Roman"/>
                          <a:cs typeface="Times New Roman"/>
                        </a:rPr>
                        <a:t>Prostatitis</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a:solidFill>
                            <a:srgbClr val="000000"/>
                          </a:solidFill>
                          <a:latin typeface="Arial"/>
                          <a:ea typeface="Times New Roman"/>
                          <a:cs typeface="Times New Roman"/>
                        </a:rPr>
                        <a:t>All effective</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gridSpan="3">
                  <a:txBody>
                    <a:bodyPr/>
                    <a:lstStyle/>
                    <a:p>
                      <a:pPr>
                        <a:lnSpc>
                          <a:spcPct val="115000"/>
                        </a:lnSpc>
                        <a:spcAft>
                          <a:spcPts val="0"/>
                        </a:spcAft>
                      </a:pPr>
                      <a:r>
                        <a:rPr lang="es-VE" sz="1800" b="1" dirty="0">
                          <a:solidFill>
                            <a:srgbClr val="FF0000"/>
                          </a:solidFill>
                          <a:latin typeface="Arial"/>
                          <a:ea typeface="Times New Roman"/>
                          <a:cs typeface="Times New Roman"/>
                        </a:rPr>
                        <a:t>SKIN STRUCTURE INFECTIONS</a:t>
                      </a: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s-VE"/>
                    </a:p>
                  </a:txBody>
                  <a:tcPr/>
                </a:tc>
              </a:tr>
              <a:tr h="351505">
                <a:tc>
                  <a:txBody>
                    <a:bodyPr/>
                    <a:lstStyle/>
                    <a:p>
                      <a:pPr>
                        <a:lnSpc>
                          <a:spcPct val="115000"/>
                        </a:lnSpc>
                        <a:spcAft>
                          <a:spcPts val="0"/>
                        </a:spcAft>
                      </a:pPr>
                      <a:r>
                        <a:rPr lang="es-VE" sz="1800">
                          <a:solidFill>
                            <a:srgbClr val="000000"/>
                          </a:solidFill>
                          <a:latin typeface="Arial"/>
                          <a:ea typeface="Times New Roman"/>
                          <a:cs typeface="Times New Roman"/>
                        </a:rPr>
                        <a:t>Primary cellulitis</a:t>
                      </a:r>
                      <a:endParaRPr lang="es-VE" sz="180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n-US" sz="1800" dirty="0">
                          <a:solidFill>
                            <a:srgbClr val="000000"/>
                          </a:solidFill>
                          <a:latin typeface="Arial"/>
                          <a:ea typeface="Times New Roman"/>
                          <a:cs typeface="Times New Roman"/>
                        </a:rPr>
                        <a:t>Not appropriate as first line therapy</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1505">
                <a:tc>
                  <a:txBody>
                    <a:bodyPr/>
                    <a:lstStyle/>
                    <a:p>
                      <a:pPr>
                        <a:lnSpc>
                          <a:spcPct val="115000"/>
                        </a:lnSpc>
                        <a:spcAft>
                          <a:spcPts val="0"/>
                        </a:spcAft>
                      </a:pPr>
                      <a:r>
                        <a:rPr lang="es-VE" sz="1800" dirty="0" err="1">
                          <a:solidFill>
                            <a:srgbClr val="000000"/>
                          </a:solidFill>
                          <a:latin typeface="Arial"/>
                          <a:ea typeface="Times New Roman"/>
                          <a:cs typeface="Times New Roman"/>
                        </a:rPr>
                        <a:t>Anaerobic</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soft-tissue</a:t>
                      </a:r>
                      <a:r>
                        <a:rPr lang="es-VE" sz="1800" dirty="0">
                          <a:solidFill>
                            <a:srgbClr val="000000"/>
                          </a:solidFill>
                          <a:latin typeface="Arial"/>
                          <a:ea typeface="Times New Roman"/>
                          <a:cs typeface="Times New Roman"/>
                        </a:rPr>
                        <a:t> </a:t>
                      </a:r>
                      <a:r>
                        <a:rPr lang="es-VE" sz="1800" dirty="0" err="1">
                          <a:solidFill>
                            <a:srgbClr val="000000"/>
                          </a:solidFill>
                          <a:latin typeface="Arial"/>
                          <a:ea typeface="Times New Roman"/>
                          <a:cs typeface="Times New Roman"/>
                        </a:rPr>
                        <a:t>infections</a:t>
                      </a:r>
                      <a:endParaRPr lang="es-VE" sz="1800" dirty="0">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gridSpan="2">
                  <a:txBody>
                    <a:bodyPr/>
                    <a:lstStyle/>
                    <a:p>
                      <a:pPr>
                        <a:lnSpc>
                          <a:spcPct val="115000"/>
                        </a:lnSpc>
                        <a:spcAft>
                          <a:spcPts val="0"/>
                        </a:spcAft>
                      </a:pPr>
                      <a:r>
                        <a:rPr lang="es-VE" sz="1800" dirty="0" err="1">
                          <a:solidFill>
                            <a:srgbClr val="FF0000"/>
                          </a:solidFill>
                          <a:latin typeface="Arial"/>
                          <a:ea typeface="Times New Roman"/>
                          <a:cs typeface="Times New Roman"/>
                        </a:rPr>
                        <a:t>Not</a:t>
                      </a:r>
                      <a:r>
                        <a:rPr lang="es-VE" sz="1800" dirty="0">
                          <a:solidFill>
                            <a:srgbClr val="FF0000"/>
                          </a:solidFill>
                          <a:latin typeface="Arial"/>
                          <a:ea typeface="Times New Roman"/>
                          <a:cs typeface="Times New Roman"/>
                        </a:rPr>
                        <a:t> </a:t>
                      </a:r>
                      <a:r>
                        <a:rPr lang="es-VE" sz="1800" dirty="0" err="1">
                          <a:solidFill>
                            <a:srgbClr val="FF0000"/>
                          </a:solidFill>
                          <a:latin typeface="Arial"/>
                          <a:ea typeface="Times New Roman"/>
                          <a:cs typeface="Times New Roman"/>
                        </a:rPr>
                        <a:t>appropriate</a:t>
                      </a: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hMerge="1">
                  <a:txBody>
                    <a:bodyPr/>
                    <a:lstStyle/>
                    <a:p>
                      <a:pPr>
                        <a:lnSpc>
                          <a:spcPct val="115000"/>
                        </a:lnSpc>
                        <a:spcAft>
                          <a:spcPts val="0"/>
                        </a:spcAft>
                      </a:pPr>
                      <a:endParaRPr lang="es-VE" sz="1800" dirty="0">
                        <a:solidFill>
                          <a:srgbClr val="FF0000"/>
                        </a:solidFill>
                        <a:latin typeface="Calibri"/>
                        <a:ea typeface="Calibri"/>
                        <a:cs typeface="Times New Roman"/>
                      </a:endParaRPr>
                    </a:p>
                  </a:txBody>
                  <a:tcPr marL="9200" marR="9200" marT="9201" marB="9201">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bl>
          </a:graphicData>
        </a:graphic>
      </p:graphicFrame>
      <p:sp>
        <p:nvSpPr>
          <p:cNvPr id="4" name="Rectangle 3"/>
          <p:cNvSpPr/>
          <p:nvPr/>
        </p:nvSpPr>
        <p:spPr>
          <a:xfrm>
            <a:off x="381001" y="261610"/>
            <a:ext cx="5181600" cy="523220"/>
          </a:xfrm>
          <a:prstGeom prst="rect">
            <a:avLst/>
          </a:prstGeom>
          <a:solidFill>
            <a:schemeClr val="bg1">
              <a:lumMod val="75000"/>
            </a:schemeClr>
          </a:solidFill>
        </p:spPr>
        <p:txBody>
          <a:bodyPr wrap="square">
            <a:spAutoFit/>
          </a:bodyPr>
          <a:lstStyle/>
          <a:p>
            <a:r>
              <a:rPr lang="en-US"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Clinical uses of fluoroquinolones</a:t>
            </a:r>
            <a:endParaRPr lang="en-US"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Tabla"/>
          <p:cNvGraphicFramePr>
            <a:graphicFrameLocks noGrp="1"/>
          </p:cNvGraphicFramePr>
          <p:nvPr>
            <p:extLst>
              <p:ext uri="{D42A27DB-BD31-4B8C-83A1-F6EECF244321}">
                <p14:modId xmlns:p14="http://schemas.microsoft.com/office/powerpoint/2010/main" val="4232937714"/>
              </p:ext>
            </p:extLst>
          </p:nvPr>
        </p:nvGraphicFramePr>
        <p:xfrm>
          <a:off x="304800" y="381000"/>
          <a:ext cx="8610600" cy="6300333"/>
        </p:xfrm>
        <a:graphic>
          <a:graphicData uri="http://schemas.openxmlformats.org/drawingml/2006/table">
            <a:tbl>
              <a:tblPr/>
              <a:tblGrid>
                <a:gridCol w="4305300"/>
                <a:gridCol w="4305300"/>
              </a:tblGrid>
              <a:tr h="381380">
                <a:tc>
                  <a:txBody>
                    <a:bodyPr/>
                    <a:lstStyle/>
                    <a:p>
                      <a:pPr>
                        <a:lnSpc>
                          <a:spcPct val="115000"/>
                        </a:lnSpc>
                        <a:spcAft>
                          <a:spcPts val="0"/>
                        </a:spcAft>
                      </a:pPr>
                      <a:r>
                        <a:rPr lang="es-VE" sz="1800" b="1" dirty="0" err="1">
                          <a:solidFill>
                            <a:srgbClr val="000000"/>
                          </a:solidFill>
                          <a:latin typeface="Arial"/>
                          <a:ea typeface="Times New Roman"/>
                          <a:cs typeface="Times New Roman"/>
                        </a:rPr>
                        <a:t>Disease</a:t>
                      </a:r>
                      <a:endParaRPr lang="es-VE" sz="1800" dirty="0">
                        <a:latin typeface="Calibri"/>
                        <a:ea typeface="Calibri"/>
                        <a:cs typeface="Times New Roman"/>
                      </a:endParaRPr>
                    </a:p>
                  </a:txBody>
                  <a:tcPr marL="8625" marR="8625" marT="8625" marB="8625" anchor="b">
                    <a:lnL w="28575" cap="flat" cmpd="sng" algn="ctr">
                      <a:solidFill>
                        <a:srgbClr val="DEDEDE"/>
                      </a:solidFill>
                      <a:prstDash val="solid"/>
                      <a:round/>
                      <a:headEnd type="none" w="med" len="med"/>
                      <a:tailEnd type="none" w="med" len="med"/>
                    </a:lnL>
                    <a:lnR>
                      <a:noFill/>
                    </a:lnR>
                    <a:lnT w="28575"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DEDEDE"/>
                    </a:solidFill>
                  </a:tcPr>
                </a:tc>
                <a:tc>
                  <a:txBody>
                    <a:bodyPr/>
                    <a:lstStyle/>
                    <a:p>
                      <a:pPr>
                        <a:lnSpc>
                          <a:spcPct val="115000"/>
                        </a:lnSpc>
                        <a:spcAft>
                          <a:spcPts val="0"/>
                        </a:spcAft>
                      </a:pPr>
                      <a:r>
                        <a:rPr lang="es-VE" sz="1800" b="1">
                          <a:solidFill>
                            <a:srgbClr val="000000"/>
                          </a:solidFill>
                          <a:latin typeface="Arial"/>
                          <a:ea typeface="Times New Roman"/>
                          <a:cs typeface="Times New Roman"/>
                        </a:rPr>
                        <a:t>Recommendations</a:t>
                      </a:r>
                      <a:endParaRPr lang="es-VE" sz="1800">
                        <a:latin typeface="Calibri"/>
                        <a:ea typeface="Calibri"/>
                        <a:cs typeface="Times New Roman"/>
                      </a:endParaRPr>
                    </a:p>
                  </a:txBody>
                  <a:tcPr marL="8625" marR="8625" marT="8625" marB="8625" anchor="b">
                    <a:lnL>
                      <a:noFill/>
                    </a:lnL>
                    <a:lnR w="28575" cap="flat" cmpd="sng" algn="ctr">
                      <a:solidFill>
                        <a:srgbClr val="DEDEDE"/>
                      </a:solidFill>
                      <a:prstDash val="solid"/>
                      <a:round/>
                      <a:headEnd type="none" w="med" len="med"/>
                      <a:tailEnd type="none" w="med" len="med"/>
                    </a:lnR>
                    <a:lnT w="28575"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DEDEDE"/>
                    </a:solidFill>
                  </a:tcPr>
                </a:tc>
              </a:tr>
              <a:tr h="382699">
                <a:tc gridSpan="2">
                  <a:txBody>
                    <a:bodyPr/>
                    <a:lstStyle/>
                    <a:p>
                      <a:pPr marL="0" algn="l" defTabSz="914400" rtl="0" eaLnBrk="1" latinLnBrk="0" hangingPunct="1">
                        <a:lnSpc>
                          <a:spcPct val="115000"/>
                        </a:lnSpc>
                        <a:spcAft>
                          <a:spcPts val="0"/>
                        </a:spcAft>
                      </a:pPr>
                      <a:r>
                        <a:rPr lang="es-VE" sz="1800" b="1" kern="1200" dirty="0">
                          <a:solidFill>
                            <a:schemeClr val="bg1"/>
                          </a:solidFill>
                          <a:latin typeface="Arial"/>
                          <a:ea typeface="Times New Roman"/>
                          <a:cs typeface="Times New Roman"/>
                        </a:rPr>
                        <a:t>OSTEOMYELITIS</a:t>
                      </a: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00B0F0"/>
                    </a:solidFill>
                  </a:tcPr>
                </a:tc>
                <a:tc hMerge="1">
                  <a:txBody>
                    <a:bodyPr/>
                    <a:lstStyle/>
                    <a:p>
                      <a:endParaRPr lang="es-VE"/>
                    </a:p>
                  </a:txBody>
                  <a:tcPr/>
                </a:tc>
              </a:tr>
              <a:tr h="382699">
                <a:tc>
                  <a:txBody>
                    <a:bodyPr/>
                    <a:lstStyle/>
                    <a:p>
                      <a:pPr>
                        <a:lnSpc>
                          <a:spcPct val="115000"/>
                        </a:lnSpc>
                        <a:spcAft>
                          <a:spcPts val="0"/>
                        </a:spcAft>
                      </a:pPr>
                      <a:r>
                        <a:rPr lang="es-VE" sz="1800">
                          <a:solidFill>
                            <a:srgbClr val="000000"/>
                          </a:solidFill>
                          <a:latin typeface="Arial"/>
                          <a:ea typeface="Times New Roman"/>
                          <a:cs typeface="Times New Roman"/>
                        </a:rPr>
                        <a:t>Gram-negative bacterial infections</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s-VE" sz="1800">
                          <a:solidFill>
                            <a:srgbClr val="000000"/>
                          </a:solidFill>
                          <a:latin typeface="Arial"/>
                          <a:ea typeface="Times New Roman"/>
                          <a:cs typeface="Times New Roman"/>
                        </a:rPr>
                        <a:t>Ciprofloxacin</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453422">
                <a:tc>
                  <a:txBody>
                    <a:bodyPr/>
                    <a:lstStyle/>
                    <a:p>
                      <a:pPr>
                        <a:lnSpc>
                          <a:spcPct val="115000"/>
                        </a:lnSpc>
                        <a:spcAft>
                          <a:spcPts val="0"/>
                        </a:spcAft>
                      </a:pPr>
                      <a:r>
                        <a:rPr lang="es-VE" sz="1800" b="1" dirty="0">
                          <a:solidFill>
                            <a:srgbClr val="000000"/>
                          </a:solidFill>
                          <a:latin typeface="Arial"/>
                          <a:ea typeface="Times New Roman"/>
                          <a:cs typeface="Times New Roman"/>
                        </a:rPr>
                        <a:t>BACTERIAL DIARRHEAL DISEASES</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n-US" sz="1800" dirty="0">
                          <a:solidFill>
                            <a:srgbClr val="000000"/>
                          </a:solidFill>
                          <a:latin typeface="Arial"/>
                          <a:ea typeface="Times New Roman"/>
                          <a:cs typeface="Times New Roman"/>
                        </a:rPr>
                        <a:t>Ciprofloxacin used most commonly; all considered likely to be effective</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57806">
                <a:tc gridSpan="2">
                  <a:txBody>
                    <a:bodyPr/>
                    <a:lstStyle/>
                    <a:p>
                      <a:pPr>
                        <a:lnSpc>
                          <a:spcPct val="115000"/>
                        </a:lnSpc>
                        <a:spcAft>
                          <a:spcPts val="0"/>
                        </a:spcAft>
                      </a:pPr>
                      <a:r>
                        <a:rPr lang="es-VE" sz="1800" b="1" dirty="0" smtClean="0">
                          <a:solidFill>
                            <a:schemeClr val="bg1"/>
                          </a:solidFill>
                          <a:latin typeface="Arial"/>
                          <a:ea typeface="Times New Roman"/>
                          <a:cs typeface="Times New Roman"/>
                        </a:rPr>
                        <a:t>SEXUALLY </a:t>
                      </a:r>
                      <a:r>
                        <a:rPr lang="es-VE" sz="1800" b="1" dirty="0">
                          <a:solidFill>
                            <a:schemeClr val="bg1"/>
                          </a:solidFill>
                          <a:latin typeface="Arial"/>
                          <a:ea typeface="Times New Roman"/>
                          <a:cs typeface="Times New Roman"/>
                        </a:rPr>
                        <a:t>TRANSMITTED </a:t>
                      </a:r>
                      <a:r>
                        <a:rPr lang="es-VE" sz="1800" b="1" dirty="0" smtClean="0">
                          <a:solidFill>
                            <a:schemeClr val="bg1"/>
                          </a:solidFill>
                          <a:latin typeface="Arial"/>
                          <a:ea typeface="Times New Roman"/>
                          <a:cs typeface="Times New Roman"/>
                        </a:rPr>
                        <a:t>DISEASES</a:t>
                      </a: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00B0F0"/>
                    </a:solidFill>
                  </a:tcPr>
                </a:tc>
                <a:tc hMerge="1">
                  <a:txBody>
                    <a:bodyPr/>
                    <a:lstStyle/>
                    <a:p>
                      <a:endParaRPr lang="es-VE"/>
                    </a:p>
                  </a:txBody>
                  <a:tcPr/>
                </a:tc>
              </a:tr>
              <a:tr h="382699">
                <a:tc>
                  <a:txBody>
                    <a:bodyPr/>
                    <a:lstStyle/>
                    <a:p>
                      <a:pPr>
                        <a:lnSpc>
                          <a:spcPct val="115000"/>
                        </a:lnSpc>
                        <a:spcAft>
                          <a:spcPts val="0"/>
                        </a:spcAft>
                      </a:pPr>
                      <a:r>
                        <a:rPr lang="es-VE" sz="1800" dirty="0" err="1">
                          <a:solidFill>
                            <a:srgbClr val="000000"/>
                          </a:solidFill>
                          <a:latin typeface="Arial"/>
                          <a:ea typeface="Times New Roman"/>
                          <a:cs typeface="Times New Roman"/>
                        </a:rPr>
                        <a:t>Gonorrhea</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s-VE" sz="1800">
                          <a:solidFill>
                            <a:srgbClr val="000000"/>
                          </a:solidFill>
                          <a:latin typeface="Arial"/>
                          <a:ea typeface="Times New Roman"/>
                          <a:cs typeface="Times New Roman"/>
                        </a:rPr>
                        <a:t>Resistance testing required</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82699">
                <a:tc>
                  <a:txBody>
                    <a:bodyPr/>
                    <a:lstStyle/>
                    <a:p>
                      <a:pPr>
                        <a:lnSpc>
                          <a:spcPct val="115000"/>
                        </a:lnSpc>
                        <a:spcAft>
                          <a:spcPts val="0"/>
                        </a:spcAft>
                      </a:pPr>
                      <a:r>
                        <a:rPr lang="es-VE" sz="1800">
                          <a:solidFill>
                            <a:srgbClr val="000000"/>
                          </a:solidFill>
                          <a:latin typeface="Arial"/>
                          <a:ea typeface="Times New Roman"/>
                          <a:cs typeface="Times New Roman"/>
                        </a:rPr>
                        <a:t>Chlamydia</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s-VE" sz="1800">
                          <a:solidFill>
                            <a:srgbClr val="000000"/>
                          </a:solidFill>
                          <a:latin typeface="Arial"/>
                          <a:ea typeface="Times New Roman"/>
                          <a:cs typeface="Times New Roman"/>
                        </a:rPr>
                        <a:t>Ofloxacin, levofloxacin</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82699">
                <a:tc>
                  <a:txBody>
                    <a:bodyPr/>
                    <a:lstStyle/>
                    <a:p>
                      <a:pPr>
                        <a:lnSpc>
                          <a:spcPct val="115000"/>
                        </a:lnSpc>
                        <a:spcAft>
                          <a:spcPts val="0"/>
                        </a:spcAft>
                      </a:pPr>
                      <a:r>
                        <a:rPr lang="es-VE" sz="1800" dirty="0" err="1">
                          <a:solidFill>
                            <a:srgbClr val="000000"/>
                          </a:solidFill>
                          <a:latin typeface="Arial"/>
                          <a:ea typeface="Times New Roman"/>
                          <a:cs typeface="Times New Roman"/>
                        </a:rPr>
                        <a:t>Chancroid</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n-US" sz="1800" dirty="0">
                          <a:solidFill>
                            <a:srgbClr val="000000"/>
                          </a:solidFill>
                          <a:latin typeface="Arial"/>
                          <a:ea typeface="Times New Roman"/>
                          <a:cs typeface="Times New Roman"/>
                        </a:rPr>
                        <a:t>All </a:t>
                      </a:r>
                      <a:r>
                        <a:rPr lang="en-US" sz="1800" dirty="0" smtClean="0">
                          <a:solidFill>
                            <a:srgbClr val="000000"/>
                          </a:solidFill>
                          <a:latin typeface="Arial"/>
                          <a:ea typeface="Times New Roman"/>
                          <a:cs typeface="Times New Roman"/>
                        </a:rPr>
                        <a:t>are effective</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82699">
                <a:tc>
                  <a:txBody>
                    <a:bodyPr/>
                    <a:lstStyle/>
                    <a:p>
                      <a:pPr>
                        <a:lnSpc>
                          <a:spcPct val="115000"/>
                        </a:lnSpc>
                        <a:spcAft>
                          <a:spcPts val="0"/>
                        </a:spcAft>
                      </a:pPr>
                      <a:r>
                        <a:rPr lang="es-VE" sz="1800" dirty="0" err="1">
                          <a:solidFill>
                            <a:srgbClr val="000000"/>
                          </a:solidFill>
                          <a:latin typeface="Arial"/>
                          <a:ea typeface="Times New Roman"/>
                          <a:cs typeface="Times New Roman"/>
                        </a:rPr>
                        <a:t>Mycoplasma</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s-VE" sz="1800">
                          <a:solidFill>
                            <a:srgbClr val="000000"/>
                          </a:solidFill>
                          <a:latin typeface="Arial"/>
                          <a:ea typeface="Times New Roman"/>
                          <a:cs typeface="Times New Roman"/>
                        </a:rPr>
                        <a:t>Ofloxacin, levofloxacin</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82699">
                <a:tc>
                  <a:txBody>
                    <a:bodyPr/>
                    <a:lstStyle/>
                    <a:p>
                      <a:pPr>
                        <a:lnSpc>
                          <a:spcPct val="115000"/>
                        </a:lnSpc>
                        <a:spcAft>
                          <a:spcPts val="0"/>
                        </a:spcAft>
                      </a:pPr>
                      <a:r>
                        <a:rPr lang="es-VE" sz="1800">
                          <a:solidFill>
                            <a:srgbClr val="000000"/>
                          </a:solidFill>
                          <a:latin typeface="Arial"/>
                          <a:ea typeface="Times New Roman"/>
                          <a:cs typeface="Times New Roman"/>
                        </a:rPr>
                        <a:t>Syphilis</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s-VE" sz="1800" dirty="0" err="1">
                          <a:solidFill>
                            <a:srgbClr val="FF0000"/>
                          </a:solidFill>
                          <a:latin typeface="Arial"/>
                          <a:ea typeface="Times New Roman"/>
                          <a:cs typeface="Times New Roman"/>
                        </a:rPr>
                        <a:t>Not</a:t>
                      </a:r>
                      <a:r>
                        <a:rPr lang="es-VE" sz="1800" dirty="0">
                          <a:solidFill>
                            <a:srgbClr val="FF0000"/>
                          </a:solidFill>
                          <a:latin typeface="Arial"/>
                          <a:ea typeface="Times New Roman"/>
                          <a:cs typeface="Times New Roman"/>
                        </a:rPr>
                        <a:t> </a:t>
                      </a:r>
                      <a:r>
                        <a:rPr lang="es-VE" sz="1800" dirty="0" err="1">
                          <a:solidFill>
                            <a:srgbClr val="FF0000"/>
                          </a:solidFill>
                          <a:latin typeface="Arial"/>
                          <a:ea typeface="Times New Roman"/>
                          <a:cs typeface="Times New Roman"/>
                        </a:rPr>
                        <a:t>appropriate</a:t>
                      </a:r>
                      <a:endParaRPr lang="es-VE" sz="1800" dirty="0">
                        <a:solidFill>
                          <a:srgbClr val="FF0000"/>
                        </a:solidFill>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382699">
                <a:tc gridSpan="2">
                  <a:txBody>
                    <a:bodyPr/>
                    <a:lstStyle/>
                    <a:p>
                      <a:pPr>
                        <a:lnSpc>
                          <a:spcPct val="115000"/>
                        </a:lnSpc>
                        <a:spcAft>
                          <a:spcPts val="0"/>
                        </a:spcAft>
                      </a:pPr>
                      <a:r>
                        <a:rPr lang="es-VE" sz="1800" b="1" dirty="0">
                          <a:solidFill>
                            <a:schemeClr val="bg1"/>
                          </a:solidFill>
                          <a:latin typeface="Arial"/>
                          <a:ea typeface="Times New Roman"/>
                          <a:cs typeface="Times New Roman"/>
                        </a:rPr>
                        <a:t>MYCOBACTERIAL DISEASES</a:t>
                      </a:r>
                      <a:endParaRPr lang="es-VE" sz="1800" dirty="0">
                        <a:solidFill>
                          <a:schemeClr val="bg1"/>
                        </a:solidFill>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00B0F0"/>
                    </a:solidFill>
                  </a:tcPr>
                </a:tc>
                <a:tc hMerge="1">
                  <a:txBody>
                    <a:bodyPr/>
                    <a:lstStyle/>
                    <a:p>
                      <a:endParaRPr lang="es-VE"/>
                    </a:p>
                  </a:txBody>
                  <a:tcPr/>
                </a:tc>
              </a:tr>
              <a:tr h="744306">
                <a:tc>
                  <a:txBody>
                    <a:bodyPr/>
                    <a:lstStyle/>
                    <a:p>
                      <a:pPr>
                        <a:lnSpc>
                          <a:spcPct val="115000"/>
                        </a:lnSpc>
                        <a:spcAft>
                          <a:spcPts val="0"/>
                        </a:spcAft>
                      </a:pPr>
                      <a:r>
                        <a:rPr lang="es-VE" sz="1800">
                          <a:solidFill>
                            <a:srgbClr val="000000"/>
                          </a:solidFill>
                          <a:latin typeface="Arial"/>
                          <a:ea typeface="Times New Roman"/>
                          <a:cs typeface="Times New Roman"/>
                        </a:rPr>
                        <a:t>Disseminated </a:t>
                      </a:r>
                      <a:r>
                        <a:rPr lang="es-VE" sz="1800" i="1">
                          <a:solidFill>
                            <a:srgbClr val="000000"/>
                          </a:solidFill>
                          <a:latin typeface="Arial"/>
                          <a:ea typeface="Times New Roman"/>
                          <a:cs typeface="Times New Roman"/>
                        </a:rPr>
                        <a:t>M. avium</a:t>
                      </a:r>
                      <a:r>
                        <a:rPr lang="es-VE" sz="1800">
                          <a:solidFill>
                            <a:srgbClr val="000000"/>
                          </a:solidFill>
                          <a:latin typeface="Arial"/>
                          <a:ea typeface="Times New Roman"/>
                          <a:cs typeface="Times New Roman"/>
                        </a:rPr>
                        <a:t> complex</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n-US" sz="1800">
                          <a:solidFill>
                            <a:srgbClr val="000000"/>
                          </a:solidFill>
                          <a:latin typeface="Arial"/>
                          <a:ea typeface="Times New Roman"/>
                          <a:cs typeface="Times New Roman"/>
                        </a:rPr>
                        <a:t>Ciprofloxacin, ofloxacin as fourth agent if needed</a:t>
                      </a:r>
                      <a:endParaRPr lang="es-VE" sz="180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r h="1105913">
                <a:tc>
                  <a:txBody>
                    <a:bodyPr/>
                    <a:lstStyle/>
                    <a:p>
                      <a:pPr>
                        <a:lnSpc>
                          <a:spcPct val="115000"/>
                        </a:lnSpc>
                        <a:spcAft>
                          <a:spcPts val="0"/>
                        </a:spcAft>
                      </a:pPr>
                      <a:r>
                        <a:rPr lang="es-VE" sz="1800" i="1" dirty="0">
                          <a:solidFill>
                            <a:srgbClr val="000000"/>
                          </a:solidFill>
                          <a:latin typeface="Arial"/>
                          <a:ea typeface="Times New Roman"/>
                          <a:cs typeface="Times New Roman"/>
                        </a:rPr>
                        <a:t>M. tuberculosis</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c>
                  <a:txBody>
                    <a:bodyPr/>
                    <a:lstStyle/>
                    <a:p>
                      <a:pPr>
                        <a:lnSpc>
                          <a:spcPct val="115000"/>
                        </a:lnSpc>
                        <a:spcAft>
                          <a:spcPts val="0"/>
                        </a:spcAft>
                      </a:pPr>
                      <a:r>
                        <a:rPr lang="en-US" sz="1800" dirty="0" err="1">
                          <a:solidFill>
                            <a:srgbClr val="000000"/>
                          </a:solidFill>
                          <a:latin typeface="Arial"/>
                          <a:ea typeface="Times New Roman"/>
                          <a:cs typeface="Times New Roman"/>
                        </a:rPr>
                        <a:t>Ofloxacin</a:t>
                      </a:r>
                      <a:r>
                        <a:rPr lang="en-US" sz="1800" dirty="0">
                          <a:solidFill>
                            <a:srgbClr val="000000"/>
                          </a:solidFill>
                          <a:latin typeface="Arial"/>
                          <a:ea typeface="Times New Roman"/>
                          <a:cs typeface="Times New Roman"/>
                        </a:rPr>
                        <a:t>, </a:t>
                      </a:r>
                      <a:r>
                        <a:rPr lang="en-US" sz="1800" dirty="0" err="1">
                          <a:solidFill>
                            <a:srgbClr val="000000"/>
                          </a:solidFill>
                          <a:latin typeface="Arial"/>
                          <a:ea typeface="Times New Roman"/>
                          <a:cs typeface="Times New Roman"/>
                        </a:rPr>
                        <a:t>levofloxacin</a:t>
                      </a:r>
                      <a:r>
                        <a:rPr lang="en-US" sz="1800" dirty="0">
                          <a:solidFill>
                            <a:srgbClr val="000000"/>
                          </a:solidFill>
                          <a:latin typeface="Arial"/>
                          <a:ea typeface="Times New Roman"/>
                          <a:cs typeface="Times New Roman"/>
                        </a:rPr>
                        <a:t> for drug-resistance or intolerance to first-line agents</a:t>
                      </a:r>
                      <a:endParaRPr lang="es-VE" sz="1800" dirty="0">
                        <a:latin typeface="Calibri"/>
                        <a:ea typeface="Calibri"/>
                        <a:cs typeface="Times New Roman"/>
                      </a:endParaRPr>
                    </a:p>
                  </a:txBody>
                  <a:tcPr marL="9200" marR="9200" marT="9200" marB="9200">
                    <a:lnL w="12700" cap="flat" cmpd="sng" algn="ctr">
                      <a:solidFill>
                        <a:srgbClr val="DEDEDE"/>
                      </a:solidFill>
                      <a:prstDash val="solid"/>
                      <a:round/>
                      <a:headEnd type="none" w="med" len="med"/>
                      <a:tailEnd type="none" w="med" len="med"/>
                    </a:lnL>
                    <a:lnR w="12700" cap="flat" cmpd="sng" algn="ctr">
                      <a:solidFill>
                        <a:srgbClr val="DEDEDE"/>
                      </a:solidFill>
                      <a:prstDash val="solid"/>
                      <a:round/>
                      <a:headEnd type="none" w="med" len="med"/>
                      <a:tailEnd type="none" w="med" len="med"/>
                    </a:lnR>
                    <a:lnT w="12700" cap="flat" cmpd="sng" algn="ctr">
                      <a:solidFill>
                        <a:srgbClr val="DEDEDE"/>
                      </a:solidFill>
                      <a:prstDash val="solid"/>
                      <a:round/>
                      <a:headEnd type="none" w="med" len="med"/>
                      <a:tailEnd type="none" w="med" len="med"/>
                    </a:lnT>
                    <a:lnB w="12700" cap="flat" cmpd="sng" algn="ctr">
                      <a:solidFill>
                        <a:srgbClr val="DEDEDE"/>
                      </a:solidFill>
                      <a:prstDash val="solid"/>
                      <a:round/>
                      <a:headEnd type="none" w="med" len="med"/>
                      <a:tailEnd type="none" w="med" len="med"/>
                    </a:lnB>
                    <a:solidFill>
                      <a:srgbClr val="FFFFFF"/>
                    </a:solidFill>
                  </a:tcPr>
                </a:tc>
              </a:tr>
            </a:tbl>
          </a:graphicData>
        </a:graphic>
      </p:graphicFrame>
    </p:spTree>
  </p:cSld>
  <p:clrMapOvr>
    <a:masterClrMapping/>
  </p:clrMapOvr>
  <p:transition>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6247864"/>
          </a:xfrm>
          <a:prstGeom prst="rect">
            <a:avLst/>
          </a:prstGeom>
        </p:spPr>
        <p:txBody>
          <a:bodyPr wrap="square">
            <a:spAutoFit/>
          </a:bodyPr>
          <a:lstStyle/>
          <a:p>
            <a:pPr algn="just"/>
            <a:r>
              <a:rPr lang="en-US" sz="3600" b="1" dirty="0" smtClean="0">
                <a:solidFill>
                  <a:srgbClr val="C00000"/>
                </a:solidFill>
              </a:rPr>
              <a:t>Adverse effects:  </a:t>
            </a:r>
            <a:endParaRPr lang="ar-IQ" sz="3600" b="1" dirty="0" smtClean="0">
              <a:solidFill>
                <a:srgbClr val="C00000"/>
              </a:solidFill>
            </a:endParaRPr>
          </a:p>
          <a:p>
            <a:pPr algn="just">
              <a:buFont typeface="Arial" pitchFamily="34" charset="0"/>
              <a:buChar char="•"/>
            </a:pPr>
            <a:r>
              <a:rPr lang="en-US" sz="2800" dirty="0" smtClean="0">
                <a:latin typeface="Times New Roman" pitchFamily="18" charset="0"/>
                <a:cs typeface="Times New Roman" pitchFamily="18" charset="0"/>
              </a:rPr>
              <a:t>Gastrointestinal </a:t>
            </a:r>
            <a:r>
              <a:rPr lang="es-VE" sz="2800" dirty="0" err="1" smtClean="0">
                <a:latin typeface="Times New Roman" pitchFamily="18" charset="0"/>
                <a:cs typeface="Times New Roman" pitchFamily="18" charset="0"/>
              </a:rPr>
              <a:t>effects</a:t>
            </a:r>
            <a:r>
              <a:rPr lang="en-US" sz="2800" dirty="0" smtClean="0">
                <a:latin typeface="Times New Roman" pitchFamily="18" charset="0"/>
                <a:cs typeface="Times New Roman" pitchFamily="18" charset="0"/>
              </a:rPr>
              <a:t> : Nausea, vomiting</a:t>
            </a:r>
            <a:endParaRPr lang="ar-IQ" sz="2800" dirty="0" smtClean="0">
              <a:latin typeface="Times New Roman" pitchFamily="18" charset="0"/>
              <a:cs typeface="Times New Roman" pitchFamily="18" charset="0"/>
            </a:endParaRPr>
          </a:p>
          <a:p>
            <a:pPr algn="just">
              <a:buFont typeface="Arial" pitchFamily="34" charset="0"/>
              <a:buChar char="•"/>
            </a:pPr>
            <a:r>
              <a:rPr lang="en-US" sz="2800" dirty="0" smtClean="0">
                <a:latin typeface="Times New Roman" pitchFamily="18" charset="0"/>
                <a:cs typeface="Times New Roman" pitchFamily="18" charset="0"/>
              </a:rPr>
              <a:t>Central nervous system CNS:  Headache, dizziness, confusion, insomnia, delirium</a:t>
            </a:r>
            <a:r>
              <a:rPr lang="ar-IQ"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hallucinations.</a:t>
            </a:r>
            <a:endParaRPr lang="ar-IQ" sz="2800" dirty="0" smtClean="0">
              <a:latin typeface="Times New Roman" pitchFamily="18" charset="0"/>
              <a:cs typeface="Times New Roman" pitchFamily="18" charset="0"/>
            </a:endParaRPr>
          </a:p>
          <a:p>
            <a:pPr algn="just">
              <a:buFont typeface="Arial" pitchFamily="34" charset="0"/>
              <a:buChar char="•"/>
            </a:pPr>
            <a:r>
              <a:rPr lang="en-US" sz="2800" dirty="0" smtClean="0">
                <a:latin typeface="Times New Roman" pitchFamily="18" charset="0"/>
                <a:cs typeface="Times New Roman" pitchFamily="18" charset="0"/>
              </a:rPr>
              <a:t>Cardiovascular: rare   </a:t>
            </a:r>
            <a:endParaRPr lang="ar-IQ" sz="2800" dirty="0" smtClean="0">
              <a:latin typeface="Times New Roman" pitchFamily="18" charset="0"/>
              <a:cs typeface="Times New Roman" pitchFamily="18" charset="0"/>
            </a:endParaRPr>
          </a:p>
          <a:p>
            <a:pPr algn="just">
              <a:buFont typeface="Arial" pitchFamily="34" charset="0"/>
              <a:buChar char="•"/>
            </a:pPr>
            <a:r>
              <a:rPr lang="en-US" sz="2800" dirty="0" smtClean="0">
                <a:latin typeface="Times New Roman" pitchFamily="18" charset="0"/>
                <a:cs typeface="Times New Roman" pitchFamily="18" charset="0"/>
              </a:rPr>
              <a:t>Musculoskeletal: Rupture of tendon (rare) Damage to growing cartilage (not recommended for use in children)</a:t>
            </a:r>
            <a:endParaRPr lang="ar-IQ" sz="2800" dirty="0" smtClean="0">
              <a:latin typeface="Times New Roman" pitchFamily="18" charset="0"/>
              <a:cs typeface="Times New Roman" pitchFamily="18" charset="0"/>
            </a:endParaRPr>
          </a:p>
          <a:p>
            <a:pPr algn="just">
              <a:buFont typeface="Arial" pitchFamily="34" charset="0"/>
              <a:buChar char="•"/>
            </a:pPr>
            <a:r>
              <a:rPr lang="en-US" sz="2800" dirty="0" smtClean="0">
                <a:latin typeface="Times New Roman" pitchFamily="18" charset="0"/>
                <a:cs typeface="Times New Roman" pitchFamily="18" charset="0"/>
              </a:rPr>
              <a:t>Neurologic: </a:t>
            </a:r>
            <a:r>
              <a:rPr lang="en-US" sz="2800" dirty="0" err="1" smtClean="0">
                <a:latin typeface="Times New Roman" pitchFamily="18" charset="0"/>
                <a:cs typeface="Times New Roman" pitchFamily="18" charset="0"/>
              </a:rPr>
              <a:t>Polyneuropathy</a:t>
            </a:r>
            <a:r>
              <a:rPr lang="en-US" sz="2800" dirty="0" smtClean="0">
                <a:latin typeface="Times New Roman" pitchFamily="18" charset="0"/>
                <a:cs typeface="Times New Roman" pitchFamily="18" charset="0"/>
              </a:rPr>
              <a:t> (rare)</a:t>
            </a:r>
          </a:p>
          <a:p>
            <a:pPr algn="just"/>
            <a:endParaRPr lang="en-US" sz="2800" dirty="0" smtClean="0">
              <a:latin typeface="Times New Roman" pitchFamily="18" charset="0"/>
              <a:cs typeface="Times New Roman" pitchFamily="18" charset="0"/>
            </a:endParaRPr>
          </a:p>
          <a:p>
            <a:pPr algn="just">
              <a:buFont typeface="Arial" pitchFamily="34" charset="0"/>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haematological</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disorders, leukopenia, </a:t>
            </a:r>
            <a:r>
              <a:rPr lang="en-US" sz="2800" dirty="0" err="1" smtClean="0">
                <a:latin typeface="Times New Roman" pitchFamily="18" charset="0"/>
                <a:cs typeface="Times New Roman" pitchFamily="18" charset="0"/>
              </a:rPr>
              <a:t>thrombopenia</a:t>
            </a:r>
            <a:r>
              <a:rPr lang="en-US" sz="2800" dirty="0" smtClean="0">
                <a:latin typeface="Times New Roman" pitchFamily="18" charset="0"/>
                <a:cs typeface="Times New Roman" pitchFamily="18" charset="0"/>
              </a:rPr>
              <a:t>, anemia</a:t>
            </a:r>
            <a:r>
              <a:rPr lang="ar-IQ" sz="2800" dirty="0" smtClean="0">
                <a:latin typeface="Times New Roman" pitchFamily="18" charset="0"/>
                <a:cs typeface="Times New Roman" pitchFamily="18" charset="0"/>
              </a:rPr>
              <a:t> </a:t>
            </a:r>
          </a:p>
          <a:p>
            <a:pPr algn="just">
              <a:buFont typeface="Arial" pitchFamily="34" charset="0"/>
              <a:buChar char="•"/>
            </a:pPr>
            <a:r>
              <a:rPr lang="en-US" sz="2800" dirty="0" smtClean="0">
                <a:latin typeface="Times New Roman" pitchFamily="18" charset="0"/>
                <a:cs typeface="Times New Roman" pitchFamily="18" charset="0"/>
              </a:rPr>
              <a:t> photosensitizations, even after a moderated exposure to light; photosensitization was particularly frequent with </a:t>
            </a:r>
            <a:r>
              <a:rPr lang="en-US" sz="2800" dirty="0" err="1" smtClean="0">
                <a:latin typeface="Times New Roman" pitchFamily="18" charset="0"/>
                <a:cs typeface="Times New Roman" pitchFamily="18" charset="0"/>
              </a:rPr>
              <a:t>sparofloxacin</a:t>
            </a:r>
            <a:r>
              <a:rPr lang="en-US" sz="2800" dirty="0" smtClean="0">
                <a:latin typeface="Times New Roman" pitchFamily="18" charset="0"/>
                <a:cs typeface="Times New Roman" pitchFamily="18" charset="0"/>
              </a:rPr>
              <a:t>. </a:t>
            </a:r>
            <a:endParaRPr lang="es-VE" sz="2800" dirty="0" smtClean="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descr="http://t2.gstatic.com/images?q=tbn:ANd9GcQayreIDjhqITFwm-AuFZB1BlUR_xSOf_-FprELHdWBwjC_Sl8xGA"/>
          <p:cNvPicPr>
            <a:picLocks noChangeAspect="1" noChangeArrowheads="1"/>
          </p:cNvPicPr>
          <p:nvPr/>
        </p:nvPicPr>
        <p:blipFill>
          <a:blip r:embed="rId2" cstate="print"/>
          <a:srcRect/>
          <a:stretch>
            <a:fillRect/>
          </a:stretch>
        </p:blipFill>
        <p:spPr bwMode="auto">
          <a:xfrm>
            <a:off x="3124200" y="609600"/>
            <a:ext cx="2748195" cy="1828800"/>
          </a:xfrm>
          <a:prstGeom prst="rect">
            <a:avLst/>
          </a:prstGeom>
          <a:ln>
            <a:noFill/>
          </a:ln>
          <a:effectLst>
            <a:softEdge rad="112500"/>
          </a:effectLst>
        </p:spPr>
      </p:pic>
      <p:sp>
        <p:nvSpPr>
          <p:cNvPr id="3" name="12 Señal de prohibido"/>
          <p:cNvSpPr/>
          <p:nvPr/>
        </p:nvSpPr>
        <p:spPr>
          <a:xfrm>
            <a:off x="2895600" y="0"/>
            <a:ext cx="2895600" cy="2667000"/>
          </a:xfrm>
          <a:prstGeom prst="noSmoking">
            <a:avLst>
              <a:gd name="adj" fmla="val 6616"/>
            </a:avLst>
          </a:prstGeom>
          <a:solidFill>
            <a:srgbClr val="C00000">
              <a:alpha val="31000"/>
            </a:srgb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s-VE">
              <a:solidFill>
                <a:schemeClr val="tx1"/>
              </a:solidFill>
            </a:endParaRPr>
          </a:p>
        </p:txBody>
      </p:sp>
      <p:pic>
        <p:nvPicPr>
          <p:cNvPr id="4" name="Picture 7" descr="http://t1.gstatic.com/images?q=tbn:ANd9GcSl9tnOtAmAZLB0Zdau3eV2CRHqh_NI8wMd9dL6L1b36HNOGXKWQA"/>
          <p:cNvPicPr>
            <a:picLocks noChangeAspect="1" noChangeArrowheads="1"/>
          </p:cNvPicPr>
          <p:nvPr/>
        </p:nvPicPr>
        <p:blipFill>
          <a:blip r:embed="rId3" cstate="print"/>
          <a:srcRect/>
          <a:stretch>
            <a:fillRect/>
          </a:stretch>
        </p:blipFill>
        <p:spPr bwMode="auto">
          <a:xfrm>
            <a:off x="485775" y="147637"/>
            <a:ext cx="1924050" cy="2371726"/>
          </a:xfrm>
          <a:prstGeom prst="rect">
            <a:avLst/>
          </a:prstGeom>
          <a:ln>
            <a:noFill/>
          </a:ln>
          <a:effectLst>
            <a:softEdge rad="112500"/>
          </a:effectLst>
        </p:spPr>
      </p:pic>
      <p:sp>
        <p:nvSpPr>
          <p:cNvPr id="7" name="10 Señal de prohibido"/>
          <p:cNvSpPr/>
          <p:nvPr/>
        </p:nvSpPr>
        <p:spPr>
          <a:xfrm>
            <a:off x="0" y="0"/>
            <a:ext cx="2895600" cy="2667000"/>
          </a:xfrm>
          <a:prstGeom prst="noSmoking">
            <a:avLst>
              <a:gd name="adj" fmla="val 6616"/>
            </a:avLst>
          </a:prstGeom>
          <a:solidFill>
            <a:srgbClr val="C00000">
              <a:alpha val="31000"/>
            </a:srgb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s-VE">
              <a:solidFill>
                <a:schemeClr val="tx1"/>
              </a:solidFill>
            </a:endParaRPr>
          </a:p>
        </p:txBody>
      </p:sp>
      <p:pic>
        <p:nvPicPr>
          <p:cNvPr id="8" name="Picture 5" descr="http://t2.gstatic.com/images?q=tbn:ANd9GcQYFPly14aQ0dIgfjuizRfcw-HIQOaZPIUKdzhDzGe4a5w0eD50UQ"/>
          <p:cNvPicPr>
            <a:picLocks noChangeAspect="1" noChangeArrowheads="1"/>
          </p:cNvPicPr>
          <p:nvPr/>
        </p:nvPicPr>
        <p:blipFill>
          <a:blip r:embed="rId4"/>
          <a:srcRect/>
          <a:stretch>
            <a:fillRect/>
          </a:stretch>
        </p:blipFill>
        <p:spPr bwMode="auto">
          <a:xfrm>
            <a:off x="5943600" y="533400"/>
            <a:ext cx="2428875" cy="1885950"/>
          </a:xfrm>
          <a:prstGeom prst="rect">
            <a:avLst/>
          </a:prstGeom>
          <a:noFill/>
          <a:ln w="9525">
            <a:noFill/>
            <a:miter lim="800000"/>
            <a:headEnd/>
            <a:tailEnd/>
          </a:ln>
        </p:spPr>
      </p:pic>
      <p:sp>
        <p:nvSpPr>
          <p:cNvPr id="9" name="11 Señal de prohibido"/>
          <p:cNvSpPr/>
          <p:nvPr/>
        </p:nvSpPr>
        <p:spPr>
          <a:xfrm>
            <a:off x="5715000" y="0"/>
            <a:ext cx="2895600" cy="2819400"/>
          </a:xfrm>
          <a:prstGeom prst="noSmoking">
            <a:avLst>
              <a:gd name="adj" fmla="val 6616"/>
            </a:avLst>
          </a:prstGeom>
          <a:solidFill>
            <a:srgbClr val="C00000">
              <a:alpha val="31000"/>
            </a:srgbClr>
          </a:solidFill>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s-VE">
              <a:solidFill>
                <a:schemeClr val="tx1"/>
              </a:solidFill>
            </a:endParaRPr>
          </a:p>
        </p:txBody>
      </p:sp>
      <p:sp>
        <p:nvSpPr>
          <p:cNvPr id="10" name="Rectangle 9"/>
          <p:cNvSpPr/>
          <p:nvPr/>
        </p:nvSpPr>
        <p:spPr>
          <a:xfrm>
            <a:off x="800100" y="2901351"/>
            <a:ext cx="7086600" cy="3785652"/>
          </a:xfrm>
          <a:prstGeom prst="rect">
            <a:avLst/>
          </a:prstGeom>
        </p:spPr>
        <p:txBody>
          <a:bodyPr wrap="square">
            <a:spAutoFit/>
          </a:bodyPr>
          <a:lstStyle/>
          <a:p>
            <a:pPr algn="just"/>
            <a:r>
              <a:rPr lang="en-US" sz="2400" dirty="0" smtClean="0">
                <a:latin typeface="Times New Roman" pitchFamily="18" charset="0"/>
                <a:cs typeface="Times New Roman" pitchFamily="18" charset="0"/>
              </a:rPr>
              <a:t>Don’t use fluoroquinolones for pregnant women nor to children under 18 because it might causes Cartilage erosion and </a:t>
            </a:r>
            <a:r>
              <a:rPr lang="en-US" sz="2400" dirty="0" err="1" smtClean="0">
                <a:latin typeface="Times New Roman" pitchFamily="18" charset="0"/>
                <a:cs typeface="Times New Roman" pitchFamily="18" charset="0"/>
              </a:rPr>
              <a:t>arthropathy</a:t>
            </a:r>
            <a:r>
              <a:rPr lang="en-US" sz="2400" dirty="0" smtClean="0">
                <a:latin typeface="Times New Roman" pitchFamily="18" charset="0"/>
                <a:cs typeface="Times New Roman" pitchFamily="18" charset="0"/>
              </a:rPr>
              <a:t> (have been reported).</a:t>
            </a:r>
            <a:r>
              <a:rPr lang="en-US" sz="2400" dirty="0" smtClean="0">
                <a:solidFill>
                  <a:schemeClr val="accent1">
                    <a:satMod val="150000"/>
                  </a:schemeClr>
                </a:solidFill>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Fluoroquinolones such as ciprofloxacin have traditionally not been used in infants because of concern about adverse effects on the infants' developing joints, and the calcium in milk might decrease absorption of the small amounts when fluoroquinolones in milk </a:t>
            </a:r>
            <a:endParaRPr lang="en-US" sz="2400" dirty="0" smtClean="0">
              <a:solidFill>
                <a:schemeClr val="accent1">
                  <a:satMod val="150000"/>
                </a:schemeClr>
              </a:solidFill>
              <a:latin typeface="Times New Roman" pitchFamily="18" charset="0"/>
              <a:cs typeface="Times New Roman" pitchFamily="18" charset="0"/>
            </a:endParaRPr>
          </a:p>
          <a:p>
            <a:endParaRPr lang="en-US" sz="2400" dirty="0" smtClean="0">
              <a:solidFill>
                <a:schemeClr val="accent1">
                  <a:satMod val="150000"/>
                </a:schemeClr>
              </a:solidFill>
            </a:endParaRPr>
          </a:p>
          <a:p>
            <a:endParaRPr lang="en-US" sz="2400" dirty="0" smtClean="0">
              <a:solidFill>
                <a:schemeClr val="accent1">
                  <a:satMod val="150000"/>
                </a:schemeClr>
              </a:solidFill>
            </a:endParaRPr>
          </a:p>
        </p:txBody>
      </p:sp>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305800" cy="5257800"/>
          </a:xfrm>
          <a:ln>
            <a:solidFill>
              <a:schemeClr val="bg1"/>
            </a:solidFill>
          </a:ln>
        </p:spPr>
        <p:style>
          <a:lnRef idx="2">
            <a:schemeClr val="dk1"/>
          </a:lnRef>
          <a:fillRef idx="1">
            <a:schemeClr val="lt1"/>
          </a:fillRef>
          <a:effectRef idx="0">
            <a:schemeClr val="dk1"/>
          </a:effectRef>
          <a:fontRef idx="minor">
            <a:schemeClr val="dk1"/>
          </a:fontRef>
        </p:style>
        <p:txBody>
          <a:bodyPr>
            <a:noAutofit/>
          </a:bodyPr>
          <a:lstStyle/>
          <a:p>
            <a:pPr algn="just"/>
            <a:r>
              <a:rPr lang="en-US" sz="2400" dirty="0" smtClean="0">
                <a:latin typeface="Times New Roman" pitchFamily="18" charset="0"/>
                <a:cs typeface="Times New Roman" pitchFamily="18" charset="0"/>
              </a:rPr>
              <a:t> Sulfonamides </a:t>
            </a:r>
            <a:r>
              <a:rPr lang="en-US" sz="2400" dirty="0">
                <a:latin typeface="Times New Roman" pitchFamily="18" charset="0"/>
                <a:cs typeface="Times New Roman" pitchFamily="18" charset="0"/>
              </a:rPr>
              <a:t>are synthetic antimicrobial agents </a:t>
            </a:r>
            <a:r>
              <a:rPr lang="en-US" sz="2400" dirty="0" smtClean="0">
                <a:latin typeface="Times New Roman" pitchFamily="18" charset="0"/>
                <a:cs typeface="Times New Roman" pitchFamily="18" charset="0"/>
              </a:rPr>
              <a:t>that </a:t>
            </a:r>
            <a:r>
              <a:rPr lang="en-US" sz="2400" dirty="0">
                <a:latin typeface="Times New Roman" pitchFamily="18" charset="0"/>
                <a:cs typeface="Times New Roman" pitchFamily="18" charset="0"/>
              </a:rPr>
              <a:t>contain the </a:t>
            </a:r>
            <a:r>
              <a:rPr lang="en-US" sz="2400" dirty="0" smtClean="0">
                <a:latin typeface="Times New Roman" pitchFamily="18" charset="0"/>
                <a:cs typeface="Times New Roman" pitchFamily="18" charset="0"/>
              </a:rPr>
              <a:t>active antibacterial </a:t>
            </a:r>
            <a:r>
              <a:rPr lang="en-US" sz="2400" dirty="0" smtClean="0">
                <a:latin typeface="Times New Roman" pitchFamily="18" charset="0"/>
                <a:cs typeface="Times New Roman" pitchFamily="18" charset="0"/>
                <a:hlinkClick r:id="rId2" tooltip="Sulfonamide (chemistry)"/>
              </a:rPr>
              <a:t>sulfonamide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group</a:t>
            </a:r>
            <a:r>
              <a:rPr lang="en-GB" sz="2400" dirty="0">
                <a:latin typeface="Times New Roman" pitchFamily="18" charset="0"/>
                <a:cs typeface="Times New Roman" pitchFamily="18" charset="0"/>
              </a:rPr>
              <a:t> </a:t>
            </a:r>
            <a:r>
              <a:rPr lang="en-GB" sz="2400" dirty="0" smtClean="0">
                <a:latin typeface="Times New Roman" pitchFamily="18" charset="0"/>
                <a:cs typeface="Times New Roman" pitchFamily="18" charset="0"/>
              </a:rPr>
              <a:t>which is the </a:t>
            </a:r>
            <a:r>
              <a:rPr lang="en-GB" altLang="en-GB" sz="2400" dirty="0" smtClean="0">
                <a:latin typeface="Times New Roman" pitchFamily="18" charset="0"/>
                <a:cs typeface="Times New Roman" pitchFamily="18" charset="0"/>
              </a:rPr>
              <a:t> first synthetic antibacterial agent against </a:t>
            </a:r>
            <a:r>
              <a:rPr lang="en-GB" altLang="en-GB" sz="2400" dirty="0" err="1" smtClean="0">
                <a:latin typeface="Times New Roman" pitchFamily="18" charset="0"/>
                <a:cs typeface="Times New Roman" pitchFamily="18" charset="0"/>
              </a:rPr>
              <a:t>awide</a:t>
            </a:r>
            <a:r>
              <a:rPr lang="en-GB" altLang="en-GB" sz="2400" dirty="0" smtClean="0">
                <a:latin typeface="Times New Roman" pitchFamily="18" charset="0"/>
                <a:cs typeface="Times New Roman" pitchFamily="18" charset="0"/>
              </a:rPr>
              <a:t> range of infections. </a:t>
            </a:r>
          </a:p>
          <a:p>
            <a:pPr algn="just"/>
            <a:r>
              <a:rPr lang="en-US" sz="2400" dirty="0" smtClean="0">
                <a:latin typeface="Times New Roman" pitchFamily="18" charset="0"/>
                <a:cs typeface="Times New Roman" pitchFamily="18" charset="0"/>
              </a:rPr>
              <a:t>The early used drug related to this  group was Prontosil, </a:t>
            </a:r>
            <a:r>
              <a:rPr lang="en-US" sz="2400" dirty="0">
                <a:latin typeface="Times New Roman" pitchFamily="18" charset="0"/>
                <a:cs typeface="Times New Roman" pitchFamily="18" charset="0"/>
              </a:rPr>
              <a:t>r</a:t>
            </a:r>
            <a:r>
              <a:rPr lang="en-US" sz="2400" dirty="0" smtClean="0">
                <a:latin typeface="Times New Roman" pitchFamily="18" charset="0"/>
                <a:cs typeface="Times New Roman" pitchFamily="18" charset="0"/>
              </a:rPr>
              <a:t>ed dye in 1933 was used against </a:t>
            </a:r>
            <a:r>
              <a:rPr lang="en-US" sz="2400" dirty="0" smtClean="0">
                <a:solidFill>
                  <a:srgbClr val="FF0000"/>
                </a:solidFill>
                <a:latin typeface="Times New Roman" pitchFamily="18" charset="0"/>
                <a:cs typeface="Times New Roman" pitchFamily="18" charset="0"/>
              </a:rPr>
              <a:t>staphylococcal</a:t>
            </a:r>
            <a:r>
              <a:rPr lang="en-US" sz="2400" dirty="0" smtClean="0">
                <a:latin typeface="Times New Roman" pitchFamily="18" charset="0"/>
                <a:cs typeface="Times New Roman" pitchFamily="18" charset="0"/>
              </a:rPr>
              <a:t> septicemia and in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1935 Gerhard Domagk used it  to cure </a:t>
            </a:r>
            <a:r>
              <a:rPr lang="en-US" sz="2400" dirty="0" smtClean="0">
                <a:solidFill>
                  <a:srgbClr val="FF0000"/>
                </a:solidFill>
                <a:latin typeface="Times New Roman" pitchFamily="18" charset="0"/>
                <a:cs typeface="Times New Roman" pitchFamily="18" charset="0"/>
              </a:rPr>
              <a:t>streptococcal</a:t>
            </a:r>
            <a:r>
              <a:rPr lang="en-US" sz="2400" dirty="0" smtClean="0">
                <a:latin typeface="Times New Roman" pitchFamily="18" charset="0"/>
                <a:cs typeface="Times New Roman" pitchFamily="18" charset="0"/>
              </a:rPr>
              <a:t> infections in mice and rabbits</a:t>
            </a:r>
          </a:p>
          <a:p>
            <a:pPr algn="just"/>
            <a:r>
              <a:rPr lang="en-US" sz="2400" dirty="0" smtClean="0">
                <a:latin typeface="Times New Roman" pitchFamily="18" charset="0"/>
                <a:cs typeface="Times New Roman" pitchFamily="18" charset="0"/>
              </a:rPr>
              <a:t>By the discovery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of Penicillin G in 1929 by Alexander Fleming </a:t>
            </a:r>
          </a:p>
          <a:p>
            <a:pPr algn="just">
              <a:buNone/>
            </a:pPr>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nd  shown to be successful as antibacterial agent in humans in 1941 which </a:t>
            </a:r>
            <a:r>
              <a:rPr lang="en-US" sz="2400" dirty="0">
                <a:latin typeface="Times New Roman" pitchFamily="18" charset="0"/>
                <a:ea typeface="ＭＳ Ｐゴシック" pitchFamily="-108" charset="-128"/>
                <a:cs typeface="Times New Roman" pitchFamily="18" charset="0"/>
              </a:rPr>
              <a:t>l</a:t>
            </a:r>
            <a:r>
              <a:rPr lang="en-US" sz="2400" dirty="0" smtClean="0">
                <a:latin typeface="Times New Roman" pitchFamily="18" charset="0"/>
                <a:ea typeface="ＭＳ Ｐゴシック" pitchFamily="-108" charset="-128"/>
                <a:cs typeface="Times New Roman" pitchFamily="18" charset="0"/>
              </a:rPr>
              <a:t>ead  to a decline in use of sulfa drug</a:t>
            </a:r>
          </a:p>
          <a:p>
            <a:pPr algn="just"/>
            <a:r>
              <a:rPr lang="en-US" sz="2400" dirty="0" smtClean="0">
                <a:latin typeface="Times New Roman" pitchFamily="18" charset="0"/>
                <a:cs typeface="Times New Roman" pitchFamily="18" charset="0"/>
              </a:rPr>
              <a:t>However, sulfa drugs are still used for malaria, tuberculosis, leprosy, meningitis, pneumonia, scarlet fever, plague, respiratory infections, and intestinal/urinary tract infections</a:t>
            </a:r>
          </a:p>
          <a:p>
            <a:pPr algn="just"/>
            <a:endParaRPr lang="en-US" sz="2400" dirty="0"/>
          </a:p>
          <a:p>
            <a:pPr algn="just">
              <a:buNone/>
            </a:pPr>
            <a:r>
              <a:rPr lang="en-US" sz="2400" dirty="0" smtClean="0"/>
              <a:t> </a:t>
            </a:r>
            <a:endParaRPr lang="en-US" sz="2400" dirty="0"/>
          </a:p>
          <a:p>
            <a:endParaRPr lang="en-US" sz="2400" dirty="0"/>
          </a:p>
        </p:txBody>
      </p:sp>
      <p:sp>
        <p:nvSpPr>
          <p:cNvPr id="5" name="Title 1"/>
          <p:cNvSpPr txBox="1">
            <a:spLocks/>
          </p:cNvSpPr>
          <p:nvPr/>
        </p:nvSpPr>
        <p:spPr>
          <a:xfrm>
            <a:off x="228600" y="152400"/>
            <a:ext cx="8610600" cy="685800"/>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Sulfonamide,</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Sulphanoamide,</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Sulfa or</a:t>
            </a:r>
            <a:r>
              <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a:t>
            </a:r>
            <a:r>
              <a:rPr lang="en-US" dirty="0" err="1"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Sulpha</a:t>
            </a:r>
            <a:r>
              <a:rPr lang="en-US"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 drugs</a:t>
            </a:r>
            <a:endParaRPr lang="en-US"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682" y="990600"/>
            <a:ext cx="8305800" cy="5791200"/>
          </a:xfrm>
        </p:spPr>
        <p:txBody>
          <a:bodyPr>
            <a:noAutofit/>
          </a:bodyPr>
          <a:lstStyle/>
          <a:p>
            <a:pPr algn="just"/>
            <a:r>
              <a:rPr lang="en-US" sz="2400" dirty="0" smtClean="0">
                <a:latin typeface="Times New Roman" pitchFamily="18" charset="0"/>
                <a:cs typeface="Times New Roman" pitchFamily="18" charset="0"/>
              </a:rPr>
              <a:t>Antibacterial sulfonamides </a:t>
            </a:r>
            <a:r>
              <a:rPr lang="en-US" sz="2400" dirty="0">
                <a:latin typeface="Times New Roman" pitchFamily="18" charset="0"/>
                <a:cs typeface="Times New Roman" pitchFamily="18" charset="0"/>
              </a:rPr>
              <a:t>affect bacteria </a:t>
            </a:r>
            <a:r>
              <a:rPr lang="en-US" sz="2400" dirty="0" smtClean="0">
                <a:latin typeface="Times New Roman" pitchFamily="18" charset="0"/>
                <a:cs typeface="Times New Roman" pitchFamily="18" charset="0"/>
              </a:rPr>
              <a:t>by interfering with their metabolism targeting their metabolic pathway as competitive inhibitors of </a:t>
            </a:r>
            <a:r>
              <a:rPr lang="en-US" sz="2400" dirty="0" smtClean="0">
                <a:solidFill>
                  <a:srgbClr val="FF0000"/>
                </a:solidFill>
                <a:latin typeface="Times New Roman" pitchFamily="18" charset="0"/>
                <a:cs typeface="Times New Roman" pitchFamily="18" charset="0"/>
              </a:rPr>
              <a:t>dihydropteroate synthetase </a:t>
            </a:r>
            <a:r>
              <a:rPr lang="en-US" sz="2400" dirty="0" smtClean="0">
                <a:latin typeface="Times New Roman" pitchFamily="18" charset="0"/>
                <a:cs typeface="Times New Roman" pitchFamily="18" charset="0"/>
              </a:rPr>
              <a:t>(</a:t>
            </a:r>
            <a:r>
              <a:rPr lang="en-US" sz="2400" dirty="0" smtClean="0">
                <a:solidFill>
                  <a:srgbClr val="00B050"/>
                </a:solidFill>
                <a:latin typeface="Times New Roman" pitchFamily="18" charset="0"/>
                <a:cs typeface="Times New Roman" pitchFamily="18" charset="0"/>
              </a:rPr>
              <a:t>DHPS</a:t>
            </a:r>
            <a:r>
              <a:rPr lang="en-US" sz="2400" dirty="0" smtClean="0">
                <a:latin typeface="Times New Roman" pitchFamily="18" charset="0"/>
                <a:cs typeface="Times New Roman" pitchFamily="18" charset="0"/>
              </a:rPr>
              <a:t>). Dihydropteroate synthetase is essential  in the synthesis of folate, and folate is required for cells to make </a:t>
            </a:r>
            <a:r>
              <a:rPr lang="en-US" sz="2400" dirty="0" smtClean="0">
                <a:latin typeface="Times New Roman" pitchFamily="18" charset="0"/>
                <a:cs typeface="Times New Roman" pitchFamily="18" charset="0"/>
                <a:hlinkClick r:id="rId2"/>
              </a:rPr>
              <a:t>nucleic acids</a:t>
            </a:r>
            <a:r>
              <a:rPr lang="en-US" sz="2400" dirty="0" smtClean="0">
                <a:latin typeface="Times New Roman" pitchFamily="18" charset="0"/>
                <a:cs typeface="Times New Roman" pitchFamily="18" charset="0"/>
              </a:rPr>
              <a:t>, such as </a:t>
            </a:r>
            <a:r>
              <a:rPr lang="en-US" sz="2400" u="sng" dirty="0" smtClean="0">
                <a:solidFill>
                  <a:srgbClr val="FF0000"/>
                </a:solidFill>
                <a:latin typeface="Times New Roman" pitchFamily="18" charset="0"/>
                <a:cs typeface="Times New Roman" pitchFamily="18" charset="0"/>
              </a:rPr>
              <a:t>DNA</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or </a:t>
            </a:r>
            <a:r>
              <a:rPr lang="en-US" sz="2400" u="sng" dirty="0" smtClean="0">
                <a:solidFill>
                  <a:srgbClr val="FF0000"/>
                </a:solidFill>
                <a:latin typeface="Times New Roman" pitchFamily="18" charset="0"/>
                <a:cs typeface="Times New Roman" pitchFamily="18" charset="0"/>
              </a:rPr>
              <a:t>RNA</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The effect is </a:t>
            </a:r>
            <a:r>
              <a:rPr lang="en-US" sz="2400" dirty="0" smtClean="0">
                <a:solidFill>
                  <a:srgbClr val="C00000"/>
                </a:solidFill>
                <a:latin typeface="Times New Roman" pitchFamily="18" charset="0"/>
                <a:cs typeface="Times New Roman" pitchFamily="18" charset="0"/>
              </a:rPr>
              <a:t>bacteriostatic</a:t>
            </a:r>
            <a:r>
              <a:rPr lang="en-US" sz="2400" dirty="0" smtClean="0">
                <a:latin typeface="Times New Roman" pitchFamily="18" charset="0"/>
                <a:cs typeface="Times New Roman" pitchFamily="18" charset="0"/>
              </a:rPr>
              <a:t> unless one of sulfa derivatives is mixed with </a:t>
            </a:r>
            <a:r>
              <a:rPr lang="en-US" sz="2400" dirty="0" smtClean="0">
                <a:solidFill>
                  <a:srgbClr val="0070C0"/>
                </a:solidFill>
                <a:latin typeface="Times New Roman" pitchFamily="18" charset="0"/>
                <a:cs typeface="Times New Roman" pitchFamily="18" charset="0"/>
              </a:rPr>
              <a:t>trimethoprim</a:t>
            </a:r>
            <a:r>
              <a:rPr lang="en-US" sz="2400" dirty="0" smtClean="0">
                <a:latin typeface="Times New Roman" pitchFamily="18" charset="0"/>
                <a:cs typeface="Times New Roman" pitchFamily="18" charset="0"/>
              </a:rPr>
              <a:t> and will be bactericidal.</a:t>
            </a:r>
            <a:r>
              <a:rPr lang="ar-IQ"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Because </a:t>
            </a:r>
            <a:r>
              <a:rPr lang="en-US" sz="2400" dirty="0">
                <a:latin typeface="Times New Roman" pitchFamily="18" charset="0"/>
                <a:cs typeface="Times New Roman" pitchFamily="18" charset="0"/>
              </a:rPr>
              <a:t>sulfa drugs concentrate in the urine before being excreted, treating </a:t>
            </a:r>
            <a:r>
              <a:rPr lang="en-US" sz="2400" u="sng" dirty="0">
                <a:latin typeface="Times New Roman" pitchFamily="18" charset="0"/>
                <a:cs typeface="Times New Roman" pitchFamily="18" charset="0"/>
                <a:hlinkClick r:id="rId3"/>
              </a:rPr>
              <a:t>urinary tract infections</a:t>
            </a:r>
            <a:r>
              <a:rPr lang="en-US" sz="2400" dirty="0">
                <a:latin typeface="Times New Roman" pitchFamily="18" charset="0"/>
                <a:cs typeface="Times New Roman" pitchFamily="18" charset="0"/>
              </a:rPr>
              <a:t> is one of their most </a:t>
            </a:r>
            <a:r>
              <a:rPr lang="en-US" sz="2400" dirty="0" smtClean="0">
                <a:latin typeface="Times New Roman" pitchFamily="18" charset="0"/>
                <a:cs typeface="Times New Roman" pitchFamily="18" charset="0"/>
              </a:rPr>
              <a:t>common uses. </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Sulfa </a:t>
            </a:r>
            <a:r>
              <a:rPr lang="en-US" sz="2400" dirty="0">
                <a:latin typeface="Times New Roman" pitchFamily="18" charset="0"/>
                <a:cs typeface="Times New Roman" pitchFamily="18" charset="0"/>
              </a:rPr>
              <a:t>drugs do not cause the same disruption in animal cells, because our cells do not synthesize folate. Since we can’t make folate, we need to consume it, and folate is </a:t>
            </a:r>
            <a:r>
              <a:rPr lang="en-US" sz="2400" dirty="0" smtClean="0">
                <a:latin typeface="Times New Roman" pitchFamily="18" charset="0"/>
                <a:cs typeface="Times New Roman" pitchFamily="18" charset="0"/>
              </a:rPr>
              <a:t>requirement.</a:t>
            </a:r>
            <a:endParaRPr lang="en-US" sz="2400" dirty="0">
              <a:latin typeface="Times New Roman" pitchFamily="18" charset="0"/>
              <a:cs typeface="Times New Roman" pitchFamily="18" charset="0"/>
            </a:endParaRPr>
          </a:p>
        </p:txBody>
      </p:sp>
      <p:sp>
        <p:nvSpPr>
          <p:cNvPr id="4" name="Title 1"/>
          <p:cNvSpPr txBox="1">
            <a:spLocks/>
          </p:cNvSpPr>
          <p:nvPr/>
        </p:nvSpPr>
        <p:spPr>
          <a:xfrm>
            <a:off x="228600" y="152400"/>
            <a:ext cx="3581400" cy="685800"/>
          </a:xfrm>
          <a:prstGeom prst="rect">
            <a:avLst/>
          </a:prstGeom>
          <a:solidFill>
            <a:schemeClr val="accent5">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Sulfa mode of action </a:t>
            </a:r>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752599"/>
          </a:xfrm>
        </p:spPr>
        <p:txBody>
          <a:bodyPr/>
          <a:lstStyle/>
          <a:p>
            <a:endParaRPr lang="en-US"/>
          </a:p>
        </p:txBody>
      </p:sp>
      <p:sp>
        <p:nvSpPr>
          <p:cNvPr id="3" name="Subtitle 2"/>
          <p:cNvSpPr>
            <a:spLocks noGrp="1"/>
          </p:cNvSpPr>
          <p:nvPr>
            <p:ph type="subTitle" idx="1"/>
          </p:nvPr>
        </p:nvSpPr>
        <p:spPr>
          <a:xfrm>
            <a:off x="1371600" y="2819400"/>
            <a:ext cx="6400800" cy="28194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678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0683278"/>
      </p:ext>
    </p:extLst>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Text Box 3"/>
          <p:cNvSpPr txBox="1">
            <a:spLocks noChangeArrowheads="1"/>
          </p:cNvSpPr>
          <p:nvPr/>
        </p:nvSpPr>
        <p:spPr bwMode="auto">
          <a:xfrm>
            <a:off x="228600" y="863851"/>
            <a:ext cx="8763000" cy="5632311"/>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buFont typeface="Arial" pitchFamily="34" charset="0"/>
              <a:buChar char="•"/>
            </a:pPr>
            <a:r>
              <a:rPr lang="en-US" sz="2400" dirty="0" smtClean="0"/>
              <a:t>It is example of sulfonamides, it is a combination between Trimethoprim  </a:t>
            </a:r>
            <a:r>
              <a:rPr lang="en-US" sz="2400" dirty="0" smtClean="0">
                <a:solidFill>
                  <a:srgbClr val="C00000"/>
                </a:solidFill>
              </a:rPr>
              <a:t>(one part)</a:t>
            </a:r>
            <a:r>
              <a:rPr lang="en-US" sz="2400" dirty="0" smtClean="0"/>
              <a:t>/ sulfamethoxazole </a:t>
            </a:r>
            <a:r>
              <a:rPr lang="en-US" sz="2400" dirty="0" smtClean="0">
                <a:solidFill>
                  <a:srgbClr val="C00000"/>
                </a:solidFill>
              </a:rPr>
              <a:t>(five parts) </a:t>
            </a:r>
            <a:r>
              <a:rPr lang="en-US" sz="2400" dirty="0" smtClean="0"/>
              <a:t>(TMP/SMX</a:t>
            </a:r>
            <a:r>
              <a:rPr lang="en-US" sz="2400" dirty="0"/>
              <a:t>), also known as </a:t>
            </a:r>
            <a:r>
              <a:rPr lang="en-US" sz="2400" dirty="0" smtClean="0"/>
              <a:t>co-</a:t>
            </a:r>
            <a:r>
              <a:rPr lang="en-US" sz="2400" dirty="0" err="1" smtClean="0"/>
              <a:t>trimoxazole</a:t>
            </a:r>
            <a:r>
              <a:rPr lang="en-US" sz="2400" dirty="0" smtClean="0"/>
              <a:t>. It is </a:t>
            </a:r>
            <a:r>
              <a:rPr lang="en-US" sz="2400" dirty="0" err="1" smtClean="0"/>
              <a:t>anantimicrolbial</a:t>
            </a:r>
            <a:r>
              <a:rPr lang="en-US" sz="2400" dirty="0" smtClean="0"/>
              <a:t> agent used </a:t>
            </a:r>
            <a:r>
              <a:rPr lang="en-US" sz="2400" dirty="0"/>
              <a:t>to treat a variety </a:t>
            </a:r>
            <a:r>
              <a:rPr lang="en-US" sz="2400" dirty="0" smtClean="0"/>
              <a:t>of bacterial infections. </a:t>
            </a:r>
          </a:p>
          <a:p>
            <a:pPr marL="342900" indent="-342900" algn="just">
              <a:buFont typeface="Arial" pitchFamily="34" charset="0"/>
              <a:buChar char="•"/>
            </a:pPr>
            <a:r>
              <a:rPr lang="en-US" sz="2400" dirty="0" smtClean="0"/>
              <a:t>It </a:t>
            </a:r>
            <a:r>
              <a:rPr lang="en-US" sz="2400" dirty="0"/>
              <a:t>is used </a:t>
            </a:r>
            <a:r>
              <a:rPr lang="en-US" sz="2400" dirty="0" smtClean="0"/>
              <a:t>for UTI, MRSA, skin infections, travelers’ diarrhea, respiratory tract infections, and cholera. </a:t>
            </a:r>
            <a:r>
              <a:rPr lang="en-US" sz="2400" dirty="0"/>
              <a:t> </a:t>
            </a:r>
            <a:endParaRPr lang="en-US" sz="2400" dirty="0" smtClean="0"/>
          </a:p>
          <a:p>
            <a:pPr marL="342900" indent="-342900" algn="just">
              <a:buFont typeface="Arial" pitchFamily="34" charset="0"/>
              <a:buChar char="•"/>
            </a:pPr>
            <a:r>
              <a:rPr lang="en-US" sz="2400" dirty="0" smtClean="0"/>
              <a:t>It </a:t>
            </a:r>
            <a:r>
              <a:rPr lang="en-US" sz="2400" dirty="0"/>
              <a:t>may be used both to </a:t>
            </a:r>
            <a:r>
              <a:rPr lang="en-US" sz="2400" u="sng" dirty="0">
                <a:solidFill>
                  <a:srgbClr val="FF0000"/>
                </a:solidFill>
              </a:rPr>
              <a:t>treat</a:t>
            </a:r>
            <a:r>
              <a:rPr lang="en-US" sz="2400" dirty="0"/>
              <a:t> and </a:t>
            </a:r>
            <a:r>
              <a:rPr lang="en-US" sz="2400" u="sng" dirty="0">
                <a:solidFill>
                  <a:srgbClr val="FF0000"/>
                </a:solidFill>
              </a:rPr>
              <a:t>prevent</a:t>
            </a:r>
            <a:r>
              <a:rPr lang="en-US" sz="2400" dirty="0" smtClean="0"/>
              <a:t> pneumocystis pneumonia</a:t>
            </a:r>
            <a:r>
              <a:rPr lang="en-US" sz="2400" dirty="0"/>
              <a:t> </a:t>
            </a:r>
            <a:r>
              <a:rPr lang="en-US" sz="2400" dirty="0" smtClean="0"/>
              <a:t>(it is </a:t>
            </a:r>
            <a:r>
              <a:rPr lang="en-US" sz="2400" dirty="0"/>
              <a:t>a form of pneumonia, caused by the yeast-like fungus </a:t>
            </a:r>
            <a:r>
              <a:rPr lang="en-US" sz="2400" i="1" dirty="0" smtClean="0">
                <a:solidFill>
                  <a:srgbClr val="00B050"/>
                </a:solidFill>
              </a:rPr>
              <a:t>Pneumocystis jirovecii</a:t>
            </a:r>
            <a:r>
              <a:rPr lang="en-US" sz="2400" dirty="0" smtClean="0"/>
              <a:t>) in </a:t>
            </a:r>
            <a:r>
              <a:rPr lang="en-US" sz="2400" dirty="0"/>
              <a:t>people with </a:t>
            </a:r>
            <a:r>
              <a:rPr lang="en-US" sz="2400" dirty="0">
                <a:hlinkClick r:id="rId2" tooltip="HIV/AIDS"/>
              </a:rPr>
              <a:t>HIV/AIDS</a:t>
            </a:r>
            <a:r>
              <a:rPr lang="en-US" sz="2400" dirty="0"/>
              <a:t>. </a:t>
            </a:r>
          </a:p>
          <a:p>
            <a:pPr marL="342900" indent="-342900" algn="just">
              <a:buFont typeface="Arial" pitchFamily="34" charset="0"/>
              <a:buChar char="•"/>
            </a:pPr>
            <a:r>
              <a:rPr lang="en-US" sz="2400" dirty="0">
                <a:solidFill>
                  <a:schemeClr val="tx1"/>
                </a:solidFill>
              </a:rPr>
              <a:t>Common side </a:t>
            </a:r>
            <a:r>
              <a:rPr lang="en-US" sz="2400" dirty="0" smtClean="0">
                <a:solidFill>
                  <a:schemeClr val="tx1"/>
                </a:solidFill>
              </a:rPr>
              <a:t>effects: include</a:t>
            </a:r>
            <a:r>
              <a:rPr lang="en-US" sz="2400" dirty="0">
                <a:solidFill>
                  <a:schemeClr val="tx1"/>
                </a:solidFill>
              </a:rPr>
              <a:t> </a:t>
            </a:r>
            <a:r>
              <a:rPr lang="en-US" sz="2400" dirty="0">
                <a:solidFill>
                  <a:schemeClr val="tx1"/>
                </a:solidFill>
                <a:hlinkClick r:id="rId3" tooltip="Nausea"/>
              </a:rPr>
              <a:t>nausea</a:t>
            </a:r>
            <a:r>
              <a:rPr lang="en-US" sz="2400" dirty="0">
                <a:solidFill>
                  <a:schemeClr val="tx1"/>
                </a:solidFill>
              </a:rPr>
              <a:t>, </a:t>
            </a:r>
            <a:r>
              <a:rPr lang="en-US" sz="2400" dirty="0">
                <a:solidFill>
                  <a:schemeClr val="tx1"/>
                </a:solidFill>
                <a:hlinkClick r:id="rId4" tooltip="Vomiting"/>
              </a:rPr>
              <a:t>vomiting</a:t>
            </a:r>
            <a:r>
              <a:rPr lang="en-US" sz="2400" dirty="0">
                <a:solidFill>
                  <a:schemeClr val="tx1"/>
                </a:solidFill>
              </a:rPr>
              <a:t>, </a:t>
            </a:r>
            <a:r>
              <a:rPr lang="en-US" sz="2400" u="sng" dirty="0">
                <a:solidFill>
                  <a:srgbClr val="3333CC"/>
                </a:solidFill>
              </a:rPr>
              <a:t>rash</a:t>
            </a:r>
            <a:r>
              <a:rPr lang="en-US" sz="2400" dirty="0">
                <a:solidFill>
                  <a:schemeClr val="tx1"/>
                </a:solidFill>
              </a:rPr>
              <a:t>, and </a:t>
            </a:r>
            <a:r>
              <a:rPr lang="en-US" sz="2400" dirty="0">
                <a:solidFill>
                  <a:schemeClr val="tx1"/>
                </a:solidFill>
                <a:hlinkClick r:id="rId5" tooltip="Diarrhea"/>
              </a:rPr>
              <a:t>diarrhea</a:t>
            </a:r>
            <a:r>
              <a:rPr lang="en-US" sz="2400" dirty="0">
                <a:solidFill>
                  <a:schemeClr val="tx1"/>
                </a:solidFill>
              </a:rPr>
              <a:t>. Severe </a:t>
            </a:r>
            <a:r>
              <a:rPr lang="en-US" sz="2400" dirty="0">
                <a:solidFill>
                  <a:schemeClr val="tx1"/>
                </a:solidFill>
                <a:hlinkClick r:id="rId6" tooltip="Allergic reaction"/>
              </a:rPr>
              <a:t>allergic reactions</a:t>
            </a:r>
            <a:r>
              <a:rPr lang="en-US" sz="2400" dirty="0">
                <a:solidFill>
                  <a:schemeClr val="tx1"/>
                </a:solidFill>
              </a:rPr>
              <a:t> and </a:t>
            </a:r>
            <a:r>
              <a:rPr lang="en-US" sz="2400" i="1" dirty="0">
                <a:solidFill>
                  <a:schemeClr val="tx1"/>
                </a:solidFill>
                <a:hlinkClick r:id="rId7" tooltip="Clostridium difficile diarrhea"/>
              </a:rPr>
              <a:t>Clostridium </a:t>
            </a:r>
            <a:r>
              <a:rPr lang="en-US" sz="2400" i="1" dirty="0" err="1">
                <a:solidFill>
                  <a:schemeClr val="tx1"/>
                </a:solidFill>
                <a:hlinkClick r:id="rId7" tooltip="Clostridium difficile diarrhea"/>
              </a:rPr>
              <a:t>difficile</a:t>
            </a:r>
            <a:r>
              <a:rPr lang="en-US" sz="2400" dirty="0">
                <a:solidFill>
                  <a:schemeClr val="tx1"/>
                </a:solidFill>
                <a:hlinkClick r:id="rId7" tooltip="Clostridium difficile diarrhea"/>
              </a:rPr>
              <a:t> diarrhea</a:t>
            </a:r>
            <a:r>
              <a:rPr lang="en-US" sz="2400" dirty="0">
                <a:solidFill>
                  <a:schemeClr val="tx1"/>
                </a:solidFill>
              </a:rPr>
              <a:t> may </a:t>
            </a:r>
            <a:r>
              <a:rPr lang="en-US" sz="2400" dirty="0" smtClean="0">
                <a:solidFill>
                  <a:schemeClr val="tx1"/>
                </a:solidFill>
              </a:rPr>
              <a:t>occasionally occur. Because sulfonamides displace </a:t>
            </a:r>
            <a:r>
              <a:rPr lang="en-US" sz="2400" dirty="0" smtClean="0">
                <a:solidFill>
                  <a:schemeClr val="tx1"/>
                </a:solidFill>
                <a:hlinkClick r:id="rId8" tooltip="Bilirubin"/>
              </a:rPr>
              <a:t>bilirubin</a:t>
            </a:r>
            <a:r>
              <a:rPr lang="en-US" sz="2400" dirty="0" smtClean="0">
                <a:solidFill>
                  <a:schemeClr val="tx1"/>
                </a:solidFill>
              </a:rPr>
              <a:t> from albumin, </a:t>
            </a:r>
            <a:r>
              <a:rPr lang="en-US" sz="2400" dirty="0" smtClean="0">
                <a:solidFill>
                  <a:schemeClr val="tx1"/>
                </a:solidFill>
                <a:hlinkClick r:id="rId9" tooltip="Kernicterus"/>
              </a:rPr>
              <a:t>kernicterus</a:t>
            </a:r>
            <a:r>
              <a:rPr lang="en-US" sz="2400" dirty="0" smtClean="0">
                <a:solidFill>
                  <a:schemeClr val="tx1"/>
                </a:solidFill>
              </a:rPr>
              <a:t> (brain damage due to excess bilirubin) is an important potential side effect of sulfonamide.</a:t>
            </a:r>
            <a:endParaRPr lang="en-GB" altLang="en-GB" sz="2400" dirty="0">
              <a:latin typeface="Calibri" pitchFamily="34" charset="0"/>
            </a:endParaRPr>
          </a:p>
        </p:txBody>
      </p:sp>
      <p:sp>
        <p:nvSpPr>
          <p:cNvPr id="5" name="Title 1"/>
          <p:cNvSpPr txBox="1">
            <a:spLocks/>
          </p:cNvSpPr>
          <p:nvPr/>
        </p:nvSpPr>
        <p:spPr>
          <a:xfrm>
            <a:off x="228600" y="152400"/>
            <a:ext cx="2819400" cy="685800"/>
          </a:xfrm>
          <a:prstGeom prst="rect">
            <a:avLst/>
          </a:prstGeom>
          <a:solidFill>
            <a:schemeClr val="accent5">
              <a:lumMod val="20000"/>
              <a:lumOff val="8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co –</a:t>
            </a:r>
            <a:r>
              <a:rPr lang="en-US" dirty="0" err="1">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trimoxazole</a:t>
            </a:r>
            <a:endParaRPr lang="en-US"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ransition spd="slow">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Grp="1" noChangeArrowheads="1"/>
          </p:cNvSpPr>
          <p:nvPr>
            <p:ph type="title"/>
          </p:nvPr>
        </p:nvSpPr>
        <p:spPr bwMode="auto">
          <a:xfrm>
            <a:off x="457200" y="0"/>
            <a:ext cx="8229600" cy="523220"/>
          </a:xfrm>
          <a:prstGeom prst="rect">
            <a:avLst/>
          </a:prstGeom>
          <a:noFill/>
          <a:ln w="9525">
            <a:noFill/>
            <a:miter lim="800000"/>
            <a:headEnd/>
            <a:tailEnd/>
          </a:ln>
          <a:effectLst/>
        </p:spPr>
        <p:txBody>
          <a:bodyPr wrap="square">
            <a:spAutoFit/>
          </a:bodyPr>
          <a:lstStyle/>
          <a:p>
            <a:pPr fontAlgn="auto">
              <a:spcBef>
                <a:spcPts val="0"/>
              </a:spcBef>
              <a:spcAft>
                <a:spcPts val="0"/>
              </a:spcAft>
              <a:defRPr/>
            </a:pPr>
            <a:r>
              <a:rPr lang="en-GB" altLang="en-GB" sz="2800" dirty="0">
                <a:solidFill>
                  <a:srgbClr val="FF0000"/>
                </a:solidFill>
                <a:effectLst>
                  <a:outerShdw blurRad="38100" dist="38100" dir="2700000" algn="tl">
                    <a:srgbClr val="000000"/>
                  </a:outerShdw>
                </a:effectLst>
                <a:latin typeface="+mn-lt"/>
              </a:rPr>
              <a:t>Examples of </a:t>
            </a:r>
            <a:r>
              <a:rPr lang="en-GB" altLang="en-GB" sz="2800" dirty="0" err="1">
                <a:solidFill>
                  <a:srgbClr val="FF0000"/>
                </a:solidFill>
                <a:effectLst>
                  <a:outerShdw blurRad="38100" dist="38100" dir="2700000" algn="tl">
                    <a:srgbClr val="000000"/>
                  </a:outerShdw>
                </a:effectLst>
                <a:latin typeface="+mn-lt"/>
              </a:rPr>
              <a:t>Sulfonamides</a:t>
            </a:r>
            <a:endParaRPr lang="en-GB" altLang="en-GB" dirty="0">
              <a:latin typeface="+mn-lt"/>
            </a:endParaRPr>
          </a:p>
        </p:txBody>
      </p:sp>
      <p:sp>
        <p:nvSpPr>
          <p:cNvPr id="6" name="Text Box 3"/>
          <p:cNvSpPr txBox="1">
            <a:spLocks noChangeArrowheads="1"/>
          </p:cNvSpPr>
          <p:nvPr/>
        </p:nvSpPr>
        <p:spPr bwMode="auto">
          <a:xfrm>
            <a:off x="457200" y="1477962"/>
            <a:ext cx="8229600" cy="369332"/>
          </a:xfrm>
          <a:prstGeom prst="rect">
            <a:avLst/>
          </a:prstGeom>
          <a:noFill/>
          <a:ln w="9525">
            <a:noFill/>
            <a:miter lim="800000"/>
            <a:headEnd/>
            <a:tailEnd/>
          </a:ln>
          <a:effectLst/>
        </p:spPr>
        <p:txBody>
          <a:bodyPr wrap="square">
            <a:spAutoFit/>
          </a:bodyPr>
          <a:lstStyle/>
          <a:p>
            <a:pPr fontAlgn="auto">
              <a:spcBef>
                <a:spcPts val="0"/>
              </a:spcBef>
              <a:spcAft>
                <a:spcPts val="0"/>
              </a:spcAft>
              <a:defRPr/>
            </a:pPr>
            <a:endParaRPr lang="en-GB" altLang="en-GB" dirty="0">
              <a:effectLst>
                <a:outerShdw blurRad="38100" dist="38100" dir="2700000" algn="tl">
                  <a:srgbClr val="FFFFFF"/>
                </a:outerShdw>
              </a:effectLst>
              <a:latin typeface="+mn-lt"/>
            </a:endParaRPr>
          </a:p>
        </p:txBody>
      </p:sp>
      <p:sp>
        <p:nvSpPr>
          <p:cNvPr id="9" name="Text Box 3"/>
          <p:cNvSpPr txBox="1">
            <a:spLocks noChangeArrowheads="1"/>
          </p:cNvSpPr>
          <p:nvPr/>
        </p:nvSpPr>
        <p:spPr bwMode="auto">
          <a:xfrm>
            <a:off x="304800" y="1020763"/>
            <a:ext cx="8839200" cy="291276"/>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GB" altLang="en-GB" dirty="0">
              <a:effectLst>
                <a:outerShdw blurRad="38100" dist="38100" dir="2700000" algn="tl">
                  <a:srgbClr val="FFFFFF"/>
                </a:outerShdw>
              </a:effectLst>
              <a:latin typeface="+mn-lt"/>
            </a:endParaRPr>
          </a:p>
        </p:txBody>
      </p:sp>
      <p:sp>
        <p:nvSpPr>
          <p:cNvPr id="12" name="Rectangle 11"/>
          <p:cNvSpPr/>
          <p:nvPr/>
        </p:nvSpPr>
        <p:spPr>
          <a:xfrm>
            <a:off x="381000" y="551895"/>
            <a:ext cx="8153400" cy="5909310"/>
          </a:xfrm>
          <a:prstGeom prst="rect">
            <a:avLst/>
          </a:prstGeom>
        </p:spPr>
        <p:txBody>
          <a:bodyPr wrap="square">
            <a:spAutoFit/>
          </a:bodyPr>
          <a:lstStyle/>
          <a:p>
            <a:r>
              <a:rPr lang="en-GB" altLang="en-GB" sz="2000" b="1" dirty="0" err="1" smtClean="0">
                <a:solidFill>
                  <a:srgbClr val="FF6600"/>
                </a:solidFill>
                <a:latin typeface="Times New Roman" pitchFamily="18" charset="0"/>
                <a:cs typeface="Times New Roman" pitchFamily="18" charset="0"/>
              </a:rPr>
              <a:t>Sulfadoxine</a:t>
            </a:r>
            <a:endParaRPr lang="en-GB" altLang="en-GB" sz="2000" b="1" dirty="0" smtClean="0">
              <a:solidFill>
                <a:srgbClr val="FF6600"/>
              </a:solidFill>
              <a:latin typeface="Times New Roman" pitchFamily="18" charset="0"/>
              <a:cs typeface="Times New Roman" pitchFamily="18" charset="0"/>
            </a:endParaRPr>
          </a:p>
          <a:p>
            <a:pPr>
              <a:buFontTx/>
              <a:buChar char="•"/>
            </a:pPr>
            <a:r>
              <a:rPr lang="en-GB" altLang="en-GB" sz="2000" dirty="0" smtClean="0">
                <a:latin typeface="Times New Roman" pitchFamily="18" charset="0"/>
                <a:cs typeface="Times New Roman" pitchFamily="18" charset="0"/>
              </a:rPr>
              <a:t> Belongs to a new generation of </a:t>
            </a:r>
            <a:r>
              <a:rPr lang="en-GB" altLang="en-GB" sz="2000" dirty="0" err="1" smtClean="0">
                <a:latin typeface="Times New Roman" pitchFamily="18" charset="0"/>
                <a:cs typeface="Times New Roman" pitchFamily="18" charset="0"/>
              </a:rPr>
              <a:t>sulfonamides</a:t>
            </a:r>
            <a:endParaRPr lang="en-GB" altLang="en-GB" sz="2000" dirty="0" smtClean="0">
              <a:latin typeface="Times New Roman" pitchFamily="18" charset="0"/>
              <a:cs typeface="Times New Roman" pitchFamily="18" charset="0"/>
            </a:endParaRPr>
          </a:p>
          <a:p>
            <a:pPr>
              <a:buFontTx/>
              <a:buChar char="•"/>
            </a:pPr>
            <a:r>
              <a:rPr lang="en-GB" altLang="en-GB" sz="2000" dirty="0" smtClean="0">
                <a:latin typeface="Times New Roman" pitchFamily="18" charset="0"/>
                <a:cs typeface="Times New Roman" pitchFamily="18" charset="0"/>
              </a:rPr>
              <a:t> Long lasting antibacterial agent</a:t>
            </a:r>
          </a:p>
          <a:p>
            <a:pPr>
              <a:buFontTx/>
              <a:buChar char="•"/>
            </a:pPr>
            <a:r>
              <a:rPr lang="en-GB" altLang="en-GB" sz="2000" dirty="0" smtClean="0">
                <a:latin typeface="Times New Roman" pitchFamily="18" charset="0"/>
                <a:cs typeface="Times New Roman" pitchFamily="18" charset="0"/>
              </a:rPr>
              <a:t> Once weekly dosing regime</a:t>
            </a:r>
          </a:p>
          <a:p>
            <a:pPr fontAlgn="auto">
              <a:spcBef>
                <a:spcPts val="0"/>
              </a:spcBef>
              <a:spcAft>
                <a:spcPts val="0"/>
              </a:spcAft>
              <a:buFont typeface="Arial" pitchFamily="34" charset="0"/>
              <a:buChar char="•"/>
              <a:defRPr/>
            </a:pPr>
            <a:r>
              <a:rPr lang="en-GB" altLang="en-GB" sz="2000" dirty="0" smtClean="0">
                <a:latin typeface="Times New Roman" pitchFamily="18" charset="0"/>
                <a:cs typeface="Times New Roman" pitchFamily="18" charset="0"/>
              </a:rPr>
              <a:t> Used for the treatment of </a:t>
            </a:r>
            <a:r>
              <a:rPr lang="en-GB" altLang="en-GB" sz="2000" dirty="0" smtClean="0">
                <a:solidFill>
                  <a:srgbClr val="3333CC"/>
                </a:solidFill>
                <a:latin typeface="Times New Roman" pitchFamily="18" charset="0"/>
                <a:cs typeface="Times New Roman" pitchFamily="18" charset="0"/>
              </a:rPr>
              <a:t>malaria</a:t>
            </a:r>
          </a:p>
          <a:p>
            <a:pPr fontAlgn="auto">
              <a:spcBef>
                <a:spcPts val="0"/>
              </a:spcBef>
              <a:spcAft>
                <a:spcPts val="0"/>
              </a:spcAft>
              <a:defRPr/>
            </a:pPr>
            <a:endParaRPr lang="en-GB" altLang="en-GB" sz="2000" dirty="0" smtClean="0">
              <a:solidFill>
                <a:srgbClr val="FF6600"/>
              </a:solidFill>
              <a:effectLst>
                <a:outerShdw blurRad="38100" dist="38100" dir="2700000" algn="tl">
                  <a:srgbClr val="000000"/>
                </a:outerShdw>
              </a:effectLst>
              <a:latin typeface="Times New Roman" pitchFamily="18" charset="0"/>
              <a:cs typeface="Times New Roman" pitchFamily="18" charset="0"/>
            </a:endParaRPr>
          </a:p>
          <a:p>
            <a:pPr>
              <a:defRPr/>
            </a:pPr>
            <a:r>
              <a:rPr lang="en-GB" altLang="en-GB" sz="2000" b="1" dirty="0" smtClean="0">
                <a:solidFill>
                  <a:srgbClr val="FF6600"/>
                </a:solidFill>
                <a:latin typeface="Times New Roman" pitchFamily="18" charset="0"/>
                <a:cs typeface="Times New Roman" pitchFamily="18" charset="0"/>
              </a:rPr>
              <a:t>Succinyl sulfathiazol</a:t>
            </a:r>
            <a:endParaRPr lang="en-GB" altLang="en-GB" sz="2000" b="1" dirty="0" smtClean="0">
              <a:latin typeface="Times New Roman" pitchFamily="18" charset="0"/>
              <a:cs typeface="Times New Roman" pitchFamily="18" charset="0"/>
            </a:endParaRPr>
          </a:p>
          <a:p>
            <a:pPr fontAlgn="auto">
              <a:spcBef>
                <a:spcPts val="0"/>
              </a:spcBef>
              <a:spcAft>
                <a:spcPts val="0"/>
              </a:spcAft>
              <a:buFontTx/>
              <a:buChar char="•"/>
              <a:defRPr/>
            </a:pPr>
            <a:r>
              <a:rPr lang="en-GB" altLang="en-GB" sz="2000" dirty="0" smtClean="0">
                <a:effectLst>
                  <a:outerShdw blurRad="38100" dist="38100" dir="2700000" algn="tl">
                    <a:srgbClr val="FFFFFF"/>
                  </a:outerShdw>
                </a:effectLst>
                <a:latin typeface="Times New Roman" pitchFamily="18" charset="0"/>
                <a:cs typeface="Times New Roman" pitchFamily="18" charset="0"/>
              </a:rPr>
              <a:t> Acts as a prodrug of sulfathiazole</a:t>
            </a:r>
          </a:p>
          <a:p>
            <a:pPr fontAlgn="auto">
              <a:spcBef>
                <a:spcPts val="0"/>
              </a:spcBef>
              <a:spcAft>
                <a:spcPts val="0"/>
              </a:spcAft>
              <a:buFontTx/>
              <a:buChar char="•"/>
              <a:defRPr/>
            </a:pPr>
            <a:r>
              <a:rPr lang="en-GB" altLang="en-GB" sz="2000" dirty="0" smtClean="0">
                <a:effectLst>
                  <a:outerShdw blurRad="38100" dist="38100" dir="2700000" algn="tl">
                    <a:srgbClr val="FFFFFF"/>
                  </a:outerShdw>
                </a:effectLst>
                <a:latin typeface="Times New Roman" pitchFamily="18" charset="0"/>
                <a:cs typeface="Times New Roman" pitchFamily="18" charset="0"/>
              </a:rPr>
              <a:t> Ionized in the alkaline conditions of the intestine</a:t>
            </a:r>
          </a:p>
          <a:p>
            <a:pPr fontAlgn="auto">
              <a:spcBef>
                <a:spcPts val="0"/>
              </a:spcBef>
              <a:spcAft>
                <a:spcPts val="0"/>
              </a:spcAft>
              <a:buFontTx/>
              <a:buChar char="•"/>
              <a:defRPr/>
            </a:pPr>
            <a:r>
              <a:rPr lang="en-GB" altLang="en-GB" sz="2000" dirty="0" smtClean="0">
                <a:effectLst>
                  <a:outerShdw blurRad="38100" dist="38100" dir="2700000" algn="tl">
                    <a:srgbClr val="FFFFFF"/>
                  </a:outerShdw>
                </a:effectLst>
                <a:latin typeface="Times New Roman" pitchFamily="18" charset="0"/>
                <a:cs typeface="Times New Roman" pitchFamily="18" charset="0"/>
              </a:rPr>
              <a:t> Too polar to cross the gut wall</a:t>
            </a:r>
          </a:p>
          <a:p>
            <a:pPr fontAlgn="auto">
              <a:spcBef>
                <a:spcPts val="0"/>
              </a:spcBef>
              <a:spcAft>
                <a:spcPts val="0"/>
              </a:spcAft>
              <a:buFontTx/>
              <a:buChar char="•"/>
              <a:defRPr/>
            </a:pPr>
            <a:r>
              <a:rPr lang="en-GB" altLang="en-GB" sz="2000" dirty="0" smtClean="0">
                <a:effectLst>
                  <a:outerShdw blurRad="38100" dist="38100" dir="2700000" algn="tl">
                    <a:srgbClr val="FFFFFF"/>
                  </a:outerShdw>
                </a:effectLst>
                <a:latin typeface="Times New Roman" pitchFamily="18" charset="0"/>
                <a:cs typeface="Times New Roman" pitchFamily="18" charset="0"/>
              </a:rPr>
              <a:t> Concentrated in the gut  and slowly hydrolysed by enzymes in the gut</a:t>
            </a:r>
          </a:p>
          <a:p>
            <a:pPr fontAlgn="auto">
              <a:spcBef>
                <a:spcPts val="0"/>
              </a:spcBef>
              <a:spcAft>
                <a:spcPts val="0"/>
              </a:spcAft>
              <a:buFontTx/>
              <a:buChar char="•"/>
              <a:defRPr/>
            </a:pPr>
            <a:r>
              <a:rPr lang="en-GB" altLang="en-GB" sz="2000" dirty="0" smtClean="0">
                <a:effectLst>
                  <a:outerShdw blurRad="38100" dist="38100" dir="2700000" algn="tl">
                    <a:srgbClr val="FFFFFF"/>
                  </a:outerShdw>
                </a:effectLst>
                <a:latin typeface="Times New Roman" pitchFamily="18" charset="0"/>
                <a:cs typeface="Times New Roman" pitchFamily="18" charset="0"/>
              </a:rPr>
              <a:t> Used for gut infections</a:t>
            </a:r>
          </a:p>
          <a:p>
            <a:endParaRPr lang="en-GB" altLang="en-GB" dirty="0" smtClean="0">
              <a:latin typeface="Calibri" pitchFamily="34" charset="0"/>
            </a:endParaRPr>
          </a:p>
          <a:p>
            <a:pPr fontAlgn="auto">
              <a:spcBef>
                <a:spcPts val="0"/>
              </a:spcBef>
              <a:spcAft>
                <a:spcPts val="0"/>
              </a:spcAft>
              <a:defRPr/>
            </a:pPr>
            <a:r>
              <a:rPr lang="en-GB" altLang="en-GB" sz="2000" b="1" dirty="0" err="1">
                <a:solidFill>
                  <a:srgbClr val="FF6600"/>
                </a:solidFill>
                <a:latin typeface="Times New Roman" pitchFamily="18" charset="0"/>
                <a:cs typeface="Times New Roman" pitchFamily="18" charset="0"/>
              </a:rPr>
              <a:t>Sulfonamides</a:t>
            </a:r>
            <a:r>
              <a:rPr lang="en-GB" altLang="en-GB" sz="2000" b="1" dirty="0">
                <a:solidFill>
                  <a:srgbClr val="FF6600"/>
                </a:solidFill>
                <a:latin typeface="Times New Roman" pitchFamily="18" charset="0"/>
                <a:cs typeface="Times New Roman" pitchFamily="18" charset="0"/>
              </a:rPr>
              <a:t> with reduced toxicity</a:t>
            </a:r>
          </a:p>
          <a:p>
            <a:pPr>
              <a:buFontTx/>
              <a:buChar char="•"/>
            </a:pPr>
            <a:r>
              <a:rPr lang="en-GB" altLang="en-GB" sz="2000" dirty="0" smtClean="0">
                <a:latin typeface="Calibri" pitchFamily="34" charset="0"/>
              </a:rPr>
              <a:t> </a:t>
            </a:r>
            <a:r>
              <a:rPr lang="en-GB" altLang="en-GB" sz="2000" dirty="0" err="1" smtClean="0">
                <a:latin typeface="Calibri" pitchFamily="34" charset="0"/>
              </a:rPr>
              <a:t>Thiazole</a:t>
            </a:r>
            <a:r>
              <a:rPr lang="en-GB" altLang="en-GB" sz="2000" dirty="0" smtClean="0">
                <a:latin typeface="Calibri" pitchFamily="34" charset="0"/>
              </a:rPr>
              <a:t> ring is replaced with a pyrimidine ring</a:t>
            </a:r>
          </a:p>
          <a:p>
            <a:pPr>
              <a:buFontTx/>
              <a:buChar char="•"/>
            </a:pPr>
            <a:r>
              <a:rPr lang="en-GB" altLang="en-GB" sz="2000" dirty="0" smtClean="0">
                <a:latin typeface="Calibri" pitchFamily="34" charset="0"/>
              </a:rPr>
              <a:t> Its metabolite is more water soluble</a:t>
            </a:r>
          </a:p>
          <a:p>
            <a:pPr>
              <a:buFontTx/>
              <a:buChar char="•"/>
            </a:pPr>
            <a:r>
              <a:rPr lang="en-GB" altLang="en-GB" sz="2000" dirty="0" smtClean="0">
                <a:latin typeface="Calibri" pitchFamily="34" charset="0"/>
              </a:rPr>
              <a:t> Reduced toxicity</a:t>
            </a:r>
          </a:p>
          <a:p>
            <a:pPr>
              <a:buFontTx/>
              <a:buChar char="•"/>
            </a:pPr>
            <a:r>
              <a:rPr lang="en-GB" altLang="en-GB" sz="2000" dirty="0" smtClean="0">
                <a:latin typeface="Calibri" pitchFamily="34" charset="0"/>
              </a:rPr>
              <a:t> Silver sulfadiazine is used topically to prevent infection of burns</a:t>
            </a:r>
          </a:p>
          <a:p>
            <a:pPr fontAlgn="auto">
              <a:spcBef>
                <a:spcPts val="0"/>
              </a:spcBef>
              <a:spcAft>
                <a:spcPts val="0"/>
              </a:spcAft>
              <a:buFont typeface="Arial" pitchFamily="34" charset="0"/>
              <a:buChar char="•"/>
              <a:defRPr/>
            </a:pPr>
            <a:endParaRPr lang="en-GB" altLang="en-GB" sz="2000" dirty="0">
              <a:effectLst>
                <a:outerShdw blurRad="38100" dist="38100" dir="2700000" algn="tl">
                  <a:srgbClr val="FFFFFF"/>
                </a:out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352800" cy="563562"/>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l"/>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Quinolones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381000" y="1059402"/>
            <a:ext cx="8458200" cy="4655598"/>
          </a:xfrm>
        </p:spPr>
        <p:txBody>
          <a:bodyPr>
            <a:normAutofit/>
          </a:bodyPr>
          <a:lstStyle/>
          <a:p>
            <a:pPr algn="just"/>
            <a:r>
              <a:rPr lang="en-US" sz="2400" dirty="0" err="1" smtClean="0"/>
              <a:t>Quinolones</a:t>
            </a:r>
            <a:r>
              <a:rPr lang="en-US" sz="2400" dirty="0" smtClean="0"/>
              <a:t> were first developed in the 1960s and can be classified into generations based on antimicrobial activity.</a:t>
            </a:r>
          </a:p>
          <a:p>
            <a:pPr algn="just"/>
            <a:r>
              <a:rPr lang="en-US" sz="2400" dirty="0" smtClean="0"/>
              <a:t>The first quinolone used was </a:t>
            </a:r>
            <a:r>
              <a:rPr lang="en-US" sz="2400" dirty="0" err="1" smtClean="0"/>
              <a:t>nalidixic</a:t>
            </a:r>
            <a:r>
              <a:rPr lang="en-US" sz="2400" dirty="0" smtClean="0"/>
              <a:t> acid (1962), it was marketed in many countries as </a:t>
            </a:r>
            <a:r>
              <a:rPr lang="en-US" sz="2400" dirty="0" err="1" smtClean="0">
                <a:solidFill>
                  <a:srgbClr val="FF0000"/>
                </a:solidFill>
              </a:rPr>
              <a:t>Negram</a:t>
            </a:r>
            <a:r>
              <a:rPr lang="en-US" sz="2400" dirty="0" smtClean="0">
                <a:solidFill>
                  <a:srgbClr val="FF0000"/>
                </a:solidFill>
              </a:rPr>
              <a:t> </a:t>
            </a:r>
            <a:r>
              <a:rPr lang="en-US" sz="2400" dirty="0" smtClean="0"/>
              <a:t>followed by many derivatives, such as </a:t>
            </a:r>
            <a:r>
              <a:rPr lang="en-US" sz="2400" dirty="0" err="1" smtClean="0"/>
              <a:t>flumequine</a:t>
            </a:r>
            <a:r>
              <a:rPr lang="en-US" sz="2400" dirty="0" smtClean="0"/>
              <a:t>, which are not marketed now.</a:t>
            </a:r>
          </a:p>
          <a:p>
            <a:pPr algn="just"/>
            <a:r>
              <a:rPr lang="en-US" sz="2400" dirty="0" smtClean="0"/>
              <a:t>They had an antibacterial effect on </a:t>
            </a:r>
            <a:r>
              <a:rPr lang="en-US" sz="2400" i="1" dirty="0" smtClean="0">
                <a:solidFill>
                  <a:srgbClr val="FF0000"/>
                </a:solidFill>
              </a:rPr>
              <a:t>Escherichia coli</a:t>
            </a:r>
            <a:r>
              <a:rPr lang="en-US" sz="2400" dirty="0" smtClean="0"/>
              <a:t>, </a:t>
            </a:r>
            <a:r>
              <a:rPr lang="en-US" sz="2400" i="1" dirty="0" smtClean="0"/>
              <a:t>Proteus</a:t>
            </a:r>
            <a:r>
              <a:rPr lang="en-US" sz="2400" dirty="0" smtClean="0"/>
              <a:t>, </a:t>
            </a:r>
            <a:r>
              <a:rPr lang="en-US" sz="2400" i="1" dirty="0" smtClean="0"/>
              <a:t>Enterobacter</a:t>
            </a:r>
            <a:r>
              <a:rPr lang="en-US" sz="2400" dirty="0" smtClean="0"/>
              <a:t> and because of their urinary elimination in high concentrations they were used for treatment of </a:t>
            </a:r>
            <a:r>
              <a:rPr lang="en-US" sz="2400" dirty="0" smtClean="0">
                <a:solidFill>
                  <a:srgbClr val="3333CC"/>
                </a:solidFill>
              </a:rPr>
              <a:t>urinary tract infections</a:t>
            </a:r>
            <a:r>
              <a:rPr lang="en-US" sz="2400" dirty="0" smtClean="0"/>
              <a:t>.</a:t>
            </a:r>
          </a:p>
          <a:p>
            <a:pPr algn="just"/>
            <a:r>
              <a:rPr lang="en-US" sz="2400" dirty="0" smtClean="0"/>
              <a:t> it cant reach the blood stream </a:t>
            </a:r>
            <a:r>
              <a:rPr lang="en-US" sz="2400" dirty="0" smtClean="0">
                <a:solidFill>
                  <a:srgbClr val="FF0000"/>
                </a:solidFill>
                <a:effectLst>
                  <a:outerShdw blurRad="38100" dist="38100" dir="2700000" algn="tl">
                    <a:srgbClr val="000000">
                      <a:alpha val="43137"/>
                    </a:srgbClr>
                  </a:outerShdw>
                </a:effectLst>
              </a:rPr>
              <a:t>thus</a:t>
            </a:r>
            <a:r>
              <a:rPr lang="en-US" sz="2400" dirty="0" smtClean="0">
                <a:solidFill>
                  <a:srgbClr val="FF0000"/>
                </a:solidFill>
              </a:rPr>
              <a:t> </a:t>
            </a:r>
            <a:r>
              <a:rPr lang="en-US" sz="2400" dirty="0" smtClean="0"/>
              <a:t>it doesn't used to treat systemic infection. </a:t>
            </a:r>
            <a:endParaRPr lang="en-US" sz="2400" dirty="0"/>
          </a:p>
        </p:txBody>
      </p:sp>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4267200" cy="563562"/>
          </a:xfrm>
          <a:solidFill>
            <a:schemeClr val="accent1">
              <a:lumMod val="20000"/>
              <a:lumOff val="80000"/>
            </a:schemeClr>
          </a:solidFill>
        </p:spPr>
        <p:txBody>
          <a:bodyPr>
            <a:normAutofit fontScale="90000"/>
          </a:bodyPr>
          <a:lstStyle/>
          <a:p>
            <a:pPr algn="l"/>
            <a:r>
              <a:rPr lang="en-US"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Fluoroquinolones</a:t>
            </a:r>
            <a:endParaRPr lang="en-US"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Content Placeholder 2"/>
          <p:cNvSpPr>
            <a:spLocks noGrp="1"/>
          </p:cNvSpPr>
          <p:nvPr>
            <p:ph idx="1"/>
          </p:nvPr>
        </p:nvSpPr>
        <p:spPr>
          <a:xfrm>
            <a:off x="152400" y="838200"/>
            <a:ext cx="8610600" cy="5867400"/>
          </a:xfrm>
        </p:spPr>
        <p:txBody>
          <a:bodyPr>
            <a:noAutofit/>
          </a:bodyPr>
          <a:lstStyle/>
          <a:p>
            <a:pPr algn="just"/>
            <a:r>
              <a:rPr lang="en-US" sz="2400" dirty="0" smtClean="0">
                <a:cs typeface="+mj-cs"/>
              </a:rPr>
              <a:t>Quinolones with a fluorine atom are called </a:t>
            </a:r>
            <a:r>
              <a:rPr lang="en-US" sz="2400" dirty="0" smtClean="0">
                <a:solidFill>
                  <a:srgbClr val="3333CC"/>
                </a:solidFill>
                <a:cs typeface="+mj-cs"/>
              </a:rPr>
              <a:t>fluoroquinolones</a:t>
            </a:r>
            <a:r>
              <a:rPr lang="en-US" sz="2400" dirty="0" smtClean="0">
                <a:cs typeface="+mj-cs"/>
              </a:rPr>
              <a:t>; Because of their </a:t>
            </a:r>
            <a:r>
              <a:rPr lang="en-US" sz="2400" dirty="0" smtClean="0">
                <a:solidFill>
                  <a:srgbClr val="00B050"/>
                </a:solidFill>
                <a:cs typeface="+mj-cs"/>
              </a:rPr>
              <a:t>very good diffusion</a:t>
            </a:r>
            <a:r>
              <a:rPr lang="en-US" sz="2400" dirty="0" smtClean="0">
                <a:cs typeface="+mj-cs"/>
              </a:rPr>
              <a:t>, they act on infections with different locations. </a:t>
            </a:r>
            <a:r>
              <a:rPr lang="en-US" sz="2400" dirty="0">
                <a:cs typeface="+mj-cs"/>
              </a:rPr>
              <a:t>F</a:t>
            </a:r>
            <a:r>
              <a:rPr lang="en-US" sz="2400" dirty="0" smtClean="0">
                <a:solidFill>
                  <a:srgbClr val="3333CC"/>
                </a:solidFill>
                <a:cs typeface="+mj-cs"/>
              </a:rPr>
              <a:t>luoroquinolones</a:t>
            </a:r>
            <a:r>
              <a:rPr lang="en-US" sz="2400" dirty="0" smtClean="0">
                <a:cs typeface="+mj-cs"/>
              </a:rPr>
              <a:t> are used in the treatment of the </a:t>
            </a:r>
            <a:r>
              <a:rPr lang="en-US" sz="2400" dirty="0" smtClean="0">
                <a:solidFill>
                  <a:srgbClr val="FF0000"/>
                </a:solidFill>
                <a:cs typeface="+mj-cs"/>
              </a:rPr>
              <a:t>urinary tract infections </a:t>
            </a:r>
            <a:r>
              <a:rPr lang="en-US" sz="2400" dirty="0" smtClean="0">
                <a:cs typeface="+mj-cs"/>
              </a:rPr>
              <a:t>are eliminated in the urine in high concentration, and they are used in </a:t>
            </a:r>
            <a:r>
              <a:rPr lang="en-US" sz="2400" u="sng" dirty="0" smtClean="0">
                <a:solidFill>
                  <a:srgbClr val="C00000"/>
                </a:solidFill>
                <a:cs typeface="+mj-cs"/>
              </a:rPr>
              <a:t>urogenital infections</a:t>
            </a:r>
            <a:r>
              <a:rPr lang="en-US" sz="2400" dirty="0" smtClean="0">
                <a:cs typeface="+mj-cs"/>
              </a:rPr>
              <a:t>.</a:t>
            </a:r>
            <a:r>
              <a:rPr lang="ar-IQ" sz="2400" dirty="0" smtClean="0">
                <a:cs typeface="+mj-cs"/>
              </a:rPr>
              <a:t> </a:t>
            </a:r>
            <a:endParaRPr lang="en-US" sz="2400" dirty="0" smtClean="0">
              <a:cs typeface="+mj-cs"/>
            </a:endParaRPr>
          </a:p>
          <a:p>
            <a:pPr algn="just"/>
            <a:r>
              <a:rPr lang="en-US" sz="2400" dirty="0" smtClean="0">
                <a:cs typeface="+mj-cs"/>
              </a:rPr>
              <a:t>The microorganisms sensitive to fluoroquinolones are very numerous: </a:t>
            </a:r>
            <a:r>
              <a:rPr lang="en-US" sz="2400" dirty="0" smtClean="0">
                <a:effectLst>
                  <a:outerShdw blurRad="38100" dist="38100" dir="2700000" algn="tl">
                    <a:srgbClr val="000000">
                      <a:alpha val="43137"/>
                    </a:srgbClr>
                  </a:outerShdw>
                </a:effectLst>
                <a:cs typeface="+mj-cs"/>
              </a:rPr>
              <a:t>Gram-negative bacilli</a:t>
            </a:r>
            <a:r>
              <a:rPr lang="en-US" sz="2400" dirty="0" smtClean="0">
                <a:cs typeface="+mj-cs"/>
              </a:rPr>
              <a:t>, </a:t>
            </a:r>
            <a:r>
              <a:rPr lang="en-US" sz="2400" i="1" dirty="0" smtClean="0">
                <a:solidFill>
                  <a:srgbClr val="FF0000"/>
                </a:solidFill>
                <a:cs typeface="+mj-cs"/>
              </a:rPr>
              <a:t>Salmonellas, Escherichia coli, </a:t>
            </a:r>
            <a:r>
              <a:rPr lang="en-US" sz="2400" i="1" dirty="0" err="1" smtClean="0">
                <a:solidFill>
                  <a:srgbClr val="FF0000"/>
                </a:solidFill>
                <a:cs typeface="+mj-cs"/>
              </a:rPr>
              <a:t>shigella</a:t>
            </a:r>
            <a:r>
              <a:rPr lang="en-US" sz="2400" i="1" dirty="0" smtClean="0">
                <a:solidFill>
                  <a:srgbClr val="FF0000"/>
                </a:solidFill>
                <a:cs typeface="+mj-cs"/>
              </a:rPr>
              <a:t>, gonococci, Proteus, Enterobacter, Helicobacter</a:t>
            </a:r>
            <a:r>
              <a:rPr lang="en-US" sz="2400" dirty="0" smtClean="0">
                <a:cs typeface="+mj-cs"/>
              </a:rPr>
              <a:t>, </a:t>
            </a:r>
            <a:r>
              <a:rPr lang="en-US" sz="2400" dirty="0" smtClean="0">
                <a:effectLst>
                  <a:outerShdw blurRad="38100" dist="38100" dir="2700000" algn="tl">
                    <a:srgbClr val="000000">
                      <a:alpha val="43137"/>
                    </a:srgbClr>
                  </a:outerShdw>
                </a:effectLst>
                <a:cs typeface="+mj-cs"/>
              </a:rPr>
              <a:t>Gram-positive bacilli</a:t>
            </a:r>
            <a:r>
              <a:rPr lang="en-US" sz="2400" dirty="0" smtClean="0">
                <a:cs typeface="+mj-cs"/>
              </a:rPr>
              <a:t>, like </a:t>
            </a:r>
            <a:r>
              <a:rPr lang="en-US" sz="2400" dirty="0" smtClean="0">
                <a:solidFill>
                  <a:srgbClr val="FF0000"/>
                </a:solidFill>
                <a:cs typeface="+mj-cs"/>
              </a:rPr>
              <a:t>staphylococci, streptococci</a:t>
            </a:r>
            <a:r>
              <a:rPr lang="en-US" sz="2400" dirty="0" smtClean="0">
                <a:cs typeface="+mj-cs"/>
              </a:rPr>
              <a:t>…</a:t>
            </a:r>
          </a:p>
          <a:p>
            <a:pPr algn="just"/>
            <a:r>
              <a:rPr lang="en-US" sz="2400" dirty="0" smtClean="0">
                <a:cs typeface="+mj-cs"/>
              </a:rPr>
              <a:t>The fluoroquinolones indicated in general infections (septicemia) or localized infections (meningeal, respiratory, </a:t>
            </a:r>
            <a:r>
              <a:rPr lang="en-US" sz="2400" dirty="0" err="1" smtClean="0">
                <a:cs typeface="+mj-cs"/>
              </a:rPr>
              <a:t>osteoarticular</a:t>
            </a:r>
            <a:r>
              <a:rPr lang="en-US" sz="2400" dirty="0" smtClean="0">
                <a:cs typeface="+mj-cs"/>
              </a:rPr>
              <a:t>, urogenital).</a:t>
            </a:r>
          </a:p>
          <a:p>
            <a:pPr algn="just"/>
            <a:r>
              <a:rPr lang="en-US" sz="2400" dirty="0" smtClean="0">
                <a:cs typeface="+mj-cs"/>
              </a:rPr>
              <a:t>The majority of fluoroquinolones is active against </a:t>
            </a:r>
            <a:r>
              <a:rPr lang="en-US" sz="2400" i="1" dirty="0" smtClean="0">
                <a:solidFill>
                  <a:srgbClr val="FF0000"/>
                </a:solidFill>
                <a:cs typeface="+mj-cs"/>
              </a:rPr>
              <a:t>Mycobacterium tuberculosis </a:t>
            </a:r>
            <a:r>
              <a:rPr lang="en-US" sz="2400" dirty="0" smtClean="0">
                <a:cs typeface="+mj-cs"/>
              </a:rPr>
              <a:t>and can be useful for the treatment of resistant tuberculosis.</a:t>
            </a:r>
          </a:p>
          <a:p>
            <a:pPr>
              <a:buNone/>
            </a:pPr>
            <a:endParaRPr lang="en-US" sz="2400" b="1" dirty="0" smtClean="0"/>
          </a:p>
          <a:p>
            <a:pPr>
              <a:buNone/>
            </a:pPr>
            <a:endParaRPr lang="en-US" sz="2400" b="1" dirty="0" smtClean="0"/>
          </a:p>
          <a:p>
            <a:endParaRPr lang="en-US" sz="2400" dirty="0"/>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52400"/>
            <a:ext cx="5867400" cy="533400"/>
          </a:xfrm>
          <a:solidFill>
            <a:schemeClr val="bg1">
              <a:lumMod val="95000"/>
            </a:schemeClr>
          </a:solidFill>
        </p:spPr>
        <p:txBody>
          <a:bodyPr>
            <a:noAutofit/>
          </a:bodyPr>
          <a:lstStyle/>
          <a:p>
            <a:pPr algn="l" eaLnBrk="1" fontAlgn="auto" hangingPunct="1">
              <a:spcAft>
                <a:spcPts val="0"/>
              </a:spcAft>
              <a:defRPr/>
            </a:pPr>
            <a:r>
              <a:rPr lang="en-US" sz="36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Generational Classification</a:t>
            </a:r>
          </a:p>
        </p:txBody>
      </p:sp>
      <p:sp>
        <p:nvSpPr>
          <p:cNvPr id="11268" name="Rectangle 4"/>
          <p:cNvSpPr>
            <a:spLocks noGrp="1" noChangeArrowheads="1"/>
          </p:cNvSpPr>
          <p:nvPr>
            <p:ph sz="half" idx="2"/>
          </p:nvPr>
        </p:nvSpPr>
        <p:spPr>
          <a:xfrm>
            <a:off x="152400" y="838200"/>
            <a:ext cx="8763000" cy="5943600"/>
          </a:xfrm>
        </p:spPr>
        <p:txBody>
          <a:bodyPr>
            <a:normAutofit/>
          </a:bodyPr>
          <a:lstStyle/>
          <a:p>
            <a:pPr marL="0" indent="0">
              <a:lnSpc>
                <a:spcPct val="90000"/>
              </a:lnSpc>
              <a:buNone/>
            </a:pPr>
            <a:r>
              <a:rPr lang="en-US" sz="2400" b="1" dirty="0">
                <a:solidFill>
                  <a:srgbClr val="C00000"/>
                </a:solidFill>
                <a:latin typeface="+mj-lt"/>
                <a:cs typeface="Times New Roman" pitchFamily="18" charset="0"/>
              </a:rPr>
              <a:t>1. First Generation</a:t>
            </a:r>
            <a:r>
              <a:rPr lang="ar-IQ" sz="2400" b="1" dirty="0">
                <a:solidFill>
                  <a:srgbClr val="C00000"/>
                </a:solidFill>
                <a:latin typeface="+mj-lt"/>
                <a:cs typeface="Times New Roman" pitchFamily="18" charset="0"/>
              </a:rPr>
              <a:t> </a:t>
            </a:r>
            <a:r>
              <a:rPr lang="en-US" sz="2400" b="1" dirty="0" err="1">
                <a:solidFill>
                  <a:srgbClr val="C00000"/>
                </a:solidFill>
                <a:latin typeface="+mj-lt"/>
                <a:cs typeface="Times New Roman" pitchFamily="18" charset="0"/>
              </a:rPr>
              <a:t>Quinolones</a:t>
            </a:r>
            <a:r>
              <a:rPr lang="en-US" sz="2400" b="1" dirty="0">
                <a:solidFill>
                  <a:srgbClr val="C00000"/>
                </a:solidFill>
                <a:latin typeface="+mj-lt"/>
                <a:cs typeface="Times New Roman" pitchFamily="18" charset="0"/>
              </a:rPr>
              <a:t> (1stgeneration)</a:t>
            </a:r>
          </a:p>
          <a:p>
            <a:pPr>
              <a:lnSpc>
                <a:spcPct val="90000"/>
              </a:lnSpc>
              <a:buNone/>
            </a:pPr>
            <a:r>
              <a:rPr lang="es-VE" sz="2400" dirty="0" smtClean="0">
                <a:latin typeface="+mj-lt"/>
              </a:rPr>
              <a:t>	</a:t>
            </a:r>
            <a:r>
              <a:rPr lang="ar-IQ" sz="2400" dirty="0" smtClean="0">
                <a:latin typeface="+mj-lt"/>
              </a:rPr>
              <a:t> -- </a:t>
            </a:r>
            <a:r>
              <a:rPr lang="en-US" sz="2400" dirty="0" smtClean="0">
                <a:latin typeface="+mj-lt"/>
              </a:rPr>
              <a:t>Active against </a:t>
            </a:r>
            <a:r>
              <a:rPr lang="es-VE" sz="2400" dirty="0" err="1" smtClean="0">
                <a:latin typeface="+mj-lt"/>
                <a:cs typeface="Times New Roman" pitchFamily="18" charset="0"/>
              </a:rPr>
              <a:t>Gram-negative</a:t>
            </a:r>
            <a:r>
              <a:rPr lang="es-VE" sz="2400" dirty="0" smtClean="0">
                <a:latin typeface="+mj-lt"/>
                <a:cs typeface="Times New Roman" pitchFamily="18" charset="0"/>
              </a:rPr>
              <a:t>, </a:t>
            </a:r>
            <a:r>
              <a:rPr lang="es-VE" sz="2400" dirty="0" err="1" smtClean="0">
                <a:latin typeface="+mj-lt"/>
                <a:cs typeface="Times New Roman" pitchFamily="18" charset="0"/>
              </a:rPr>
              <a:t>but</a:t>
            </a:r>
            <a:r>
              <a:rPr lang="es-VE" sz="2400" dirty="0" smtClean="0">
                <a:latin typeface="+mj-lt"/>
                <a:cs typeface="Times New Roman" pitchFamily="18" charset="0"/>
              </a:rPr>
              <a:t> </a:t>
            </a:r>
            <a:r>
              <a:rPr lang="es-VE" sz="2400" i="1" dirty="0" err="1" smtClean="0">
                <a:latin typeface="+mj-lt"/>
                <a:cs typeface="Times New Roman" pitchFamily="18" charset="0"/>
              </a:rPr>
              <a:t>Pseudomonas</a:t>
            </a:r>
            <a:r>
              <a:rPr lang="es-VE" sz="2400" dirty="0" smtClean="0">
                <a:latin typeface="+mj-lt"/>
                <a:cs typeface="Times New Roman" pitchFamily="18" charset="0"/>
              </a:rPr>
              <a:t> </a:t>
            </a:r>
            <a:r>
              <a:rPr lang="es-VE" sz="2400" dirty="0" err="1" smtClean="0">
                <a:latin typeface="+mj-lt"/>
                <a:cs typeface="Times New Roman" pitchFamily="18" charset="0"/>
              </a:rPr>
              <a:t>spp</a:t>
            </a:r>
            <a:r>
              <a:rPr lang="es-VE" sz="2400" dirty="0" smtClean="0">
                <a:latin typeface="+mj-lt"/>
                <a:cs typeface="Times New Roman" pitchFamily="18" charset="0"/>
              </a:rPr>
              <a:t>. </a:t>
            </a:r>
          </a:p>
          <a:p>
            <a:pPr lvl="1"/>
            <a:r>
              <a:rPr lang="en-US" dirty="0" smtClean="0">
                <a:latin typeface="+mj-lt"/>
                <a:cs typeface="Times New Roman" pitchFamily="18" charset="0"/>
              </a:rPr>
              <a:t>Highly protein bound</a:t>
            </a:r>
          </a:p>
          <a:p>
            <a:pPr lvl="1"/>
            <a:r>
              <a:rPr lang="en-US" dirty="0" smtClean="0">
                <a:latin typeface="+mj-lt"/>
                <a:cs typeface="Times New Roman" pitchFamily="18" charset="0"/>
              </a:rPr>
              <a:t>Mostly used in UTIs</a:t>
            </a:r>
          </a:p>
          <a:p>
            <a:pPr marL="0" indent="0">
              <a:lnSpc>
                <a:spcPct val="90000"/>
              </a:lnSpc>
              <a:buNone/>
            </a:pPr>
            <a:r>
              <a:rPr lang="en-US" sz="2400" b="1" dirty="0" smtClean="0">
                <a:solidFill>
                  <a:srgbClr val="C00000"/>
                </a:solidFill>
                <a:latin typeface="+mj-lt"/>
                <a:cs typeface="Times New Roman" pitchFamily="18" charset="0"/>
              </a:rPr>
              <a:t>2. Second Generation</a:t>
            </a:r>
          </a:p>
          <a:p>
            <a:pPr lvl="1">
              <a:lnSpc>
                <a:spcPct val="90000"/>
              </a:lnSpc>
              <a:buNone/>
            </a:pPr>
            <a:r>
              <a:rPr lang="en-US" dirty="0" smtClean="0">
                <a:latin typeface="+mj-lt"/>
                <a:cs typeface="Times New Roman" pitchFamily="18" charset="0"/>
              </a:rPr>
              <a:t>Gram-negative, some gram-positive and </a:t>
            </a:r>
            <a:r>
              <a:rPr lang="en-US" dirty="0" err="1" smtClean="0">
                <a:latin typeface="+mj-lt"/>
                <a:cs typeface="Times New Roman" pitchFamily="18" charset="0"/>
              </a:rPr>
              <a:t>mycobacteria</a:t>
            </a:r>
            <a:r>
              <a:rPr lang="en-US" dirty="0" smtClean="0">
                <a:latin typeface="+mj-lt"/>
                <a:cs typeface="Times New Roman" pitchFamily="18" charset="0"/>
              </a:rPr>
              <a:t>.</a:t>
            </a:r>
          </a:p>
          <a:p>
            <a:pPr marL="0" indent="0" eaLnBrk="1" hangingPunct="1">
              <a:lnSpc>
                <a:spcPct val="90000"/>
              </a:lnSpc>
              <a:buNone/>
            </a:pPr>
            <a:r>
              <a:rPr lang="en-US" sz="2400" b="1" dirty="0" smtClean="0">
                <a:solidFill>
                  <a:srgbClr val="C00000"/>
                </a:solidFill>
                <a:latin typeface="+mj-lt"/>
                <a:cs typeface="Times New Roman" pitchFamily="18" charset="0"/>
              </a:rPr>
              <a:t>3. Third and Fourth Generation</a:t>
            </a:r>
          </a:p>
          <a:p>
            <a:pPr eaLnBrk="1" hangingPunct="1">
              <a:lnSpc>
                <a:spcPct val="90000"/>
              </a:lnSpc>
              <a:buFont typeface="Wingdings 2" pitchFamily="18" charset="2"/>
              <a:buNone/>
            </a:pPr>
            <a:r>
              <a:rPr lang="en-US" sz="2400" dirty="0" smtClean="0">
                <a:latin typeface="+mj-lt"/>
                <a:cs typeface="Times New Roman" pitchFamily="18" charset="0"/>
              </a:rPr>
              <a:t>	Have increased activity against gram-positive pathogens including </a:t>
            </a:r>
            <a:r>
              <a:rPr lang="en-US" sz="2400" i="1" dirty="0" smtClean="0">
                <a:solidFill>
                  <a:srgbClr val="FF0000"/>
                </a:solidFill>
                <a:latin typeface="+mj-lt"/>
                <a:cs typeface="Times New Roman" pitchFamily="18" charset="0"/>
              </a:rPr>
              <a:t>S. </a:t>
            </a:r>
            <a:r>
              <a:rPr lang="en-US" sz="2400" i="1" dirty="0" err="1" smtClean="0">
                <a:solidFill>
                  <a:srgbClr val="FF0000"/>
                </a:solidFill>
                <a:latin typeface="+mj-lt"/>
                <a:cs typeface="Times New Roman" pitchFamily="18" charset="0"/>
              </a:rPr>
              <a:t>pneumoniae</a:t>
            </a:r>
            <a:r>
              <a:rPr lang="en-US" sz="2400" i="1" dirty="0" smtClean="0">
                <a:latin typeface="+mj-lt"/>
                <a:cs typeface="Times New Roman" pitchFamily="18" charset="0"/>
              </a:rPr>
              <a:t>.</a:t>
            </a:r>
            <a:r>
              <a:rPr lang="en-US" sz="2400" dirty="0" smtClean="0">
                <a:latin typeface="+mj-lt"/>
                <a:cs typeface="Times New Roman" pitchFamily="18" charset="0"/>
              </a:rPr>
              <a:t> They are also active against many agents causing </a:t>
            </a:r>
            <a:r>
              <a:rPr lang="en-US" sz="2400" dirty="0" err="1" smtClean="0">
                <a:latin typeface="+mj-lt"/>
                <a:cs typeface="Times New Roman" pitchFamily="18" charset="0"/>
              </a:rPr>
              <a:t>zoonotic</a:t>
            </a:r>
            <a:r>
              <a:rPr lang="en-US" sz="2400" dirty="0" smtClean="0">
                <a:latin typeface="+mj-lt"/>
                <a:cs typeface="Times New Roman" pitchFamily="18" charset="0"/>
              </a:rPr>
              <a:t>  infection and against   </a:t>
            </a:r>
            <a:r>
              <a:rPr lang="en-US" sz="2400" i="1" dirty="0" err="1" smtClean="0">
                <a:solidFill>
                  <a:srgbClr val="FF0000"/>
                </a:solidFill>
                <a:latin typeface="+mj-lt"/>
                <a:cs typeface="Times New Roman" pitchFamily="18" charset="0"/>
              </a:rPr>
              <a:t>Mycobacteria</a:t>
            </a:r>
            <a:r>
              <a:rPr lang="en-US" sz="2400" dirty="0" smtClean="0">
                <a:latin typeface="+mj-lt"/>
                <a:cs typeface="Times New Roman" pitchFamily="18" charset="0"/>
              </a:rPr>
              <a:t>.</a:t>
            </a:r>
            <a:endParaRPr lang="en-US" sz="2400" b="1" dirty="0" smtClean="0">
              <a:solidFill>
                <a:srgbClr val="2C099B"/>
              </a:solidFill>
              <a:latin typeface="+mj-lt"/>
              <a:cs typeface="Times New Roman" pitchFamily="18" charset="0"/>
            </a:endParaRPr>
          </a:p>
          <a:p>
            <a:r>
              <a:rPr lang="en-US" sz="2400" b="1" dirty="0">
                <a:solidFill>
                  <a:srgbClr val="7030A0"/>
                </a:solidFill>
                <a:cs typeface="Times New Roman" pitchFamily="18" charset="0"/>
              </a:rPr>
              <a:t>Fluoroquinolones (2</a:t>
            </a:r>
            <a:r>
              <a:rPr lang="en-US" sz="2400" b="1" baseline="30000" dirty="0">
                <a:solidFill>
                  <a:srgbClr val="7030A0"/>
                </a:solidFill>
                <a:cs typeface="Times New Roman" pitchFamily="18" charset="0"/>
              </a:rPr>
              <a:t>nd</a:t>
            </a:r>
            <a:r>
              <a:rPr lang="en-US" sz="2400" b="1" dirty="0">
                <a:solidFill>
                  <a:srgbClr val="7030A0"/>
                </a:solidFill>
                <a:cs typeface="Times New Roman" pitchFamily="18" charset="0"/>
              </a:rPr>
              <a:t>, 3</a:t>
            </a:r>
            <a:r>
              <a:rPr lang="en-US" sz="2400" b="1" baseline="30000" dirty="0">
                <a:solidFill>
                  <a:srgbClr val="7030A0"/>
                </a:solidFill>
                <a:cs typeface="Times New Roman" pitchFamily="18" charset="0"/>
              </a:rPr>
              <a:t>rd</a:t>
            </a:r>
            <a:r>
              <a:rPr lang="en-US" sz="2400" b="1" dirty="0">
                <a:solidFill>
                  <a:srgbClr val="7030A0"/>
                </a:solidFill>
                <a:cs typeface="Times New Roman" pitchFamily="18" charset="0"/>
              </a:rPr>
              <a:t> and 4</a:t>
            </a:r>
            <a:r>
              <a:rPr lang="en-US" sz="2400" b="1" baseline="30000" dirty="0">
                <a:solidFill>
                  <a:srgbClr val="7030A0"/>
                </a:solidFill>
                <a:cs typeface="Times New Roman" pitchFamily="18" charset="0"/>
              </a:rPr>
              <a:t>th</a:t>
            </a:r>
            <a:r>
              <a:rPr lang="en-US" sz="2400" b="1" dirty="0">
                <a:solidFill>
                  <a:srgbClr val="7030A0"/>
                </a:solidFill>
                <a:cs typeface="Times New Roman" pitchFamily="18" charset="0"/>
              </a:rPr>
              <a:t> generation)</a:t>
            </a:r>
          </a:p>
          <a:p>
            <a:pPr lvl="1"/>
            <a:r>
              <a:rPr lang="en-US" dirty="0">
                <a:cs typeface="Times New Roman" pitchFamily="18" charset="0"/>
              </a:rPr>
              <a:t>Modified 1</a:t>
            </a:r>
            <a:r>
              <a:rPr lang="en-US" baseline="30000" dirty="0">
                <a:cs typeface="Times New Roman" pitchFamily="18" charset="0"/>
              </a:rPr>
              <a:t>st</a:t>
            </a:r>
            <a:r>
              <a:rPr lang="en-US" dirty="0">
                <a:cs typeface="Times New Roman" pitchFamily="18" charset="0"/>
              </a:rPr>
              <a:t> generation quinolones</a:t>
            </a:r>
          </a:p>
          <a:p>
            <a:pPr lvl="1"/>
            <a:r>
              <a:rPr lang="en-US" dirty="0">
                <a:cs typeface="Times New Roman" pitchFamily="18" charset="0"/>
              </a:rPr>
              <a:t>Not highly protein bound</a:t>
            </a:r>
          </a:p>
          <a:p>
            <a:pPr lvl="1"/>
            <a:r>
              <a:rPr lang="en-US" dirty="0">
                <a:cs typeface="Times New Roman" pitchFamily="18" charset="0"/>
              </a:rPr>
              <a:t>Used in urine and other tissues; </a:t>
            </a:r>
            <a:r>
              <a:rPr lang="en-US" dirty="0">
                <a:solidFill>
                  <a:srgbClr val="C00000"/>
                </a:solidFill>
                <a:cs typeface="Times New Roman" pitchFamily="18" charset="0"/>
              </a:rPr>
              <a:t>limited CSF penetration.</a:t>
            </a:r>
            <a:endParaRPr lang="en-US" b="1" dirty="0">
              <a:solidFill>
                <a:srgbClr val="2C099B"/>
              </a:solidFill>
              <a:cs typeface="Times New Roman" pitchFamily="18" charset="0"/>
            </a:endParaRPr>
          </a:p>
          <a:p>
            <a:pPr lvl="1" eaLnBrk="1" hangingPunct="1">
              <a:lnSpc>
                <a:spcPct val="90000"/>
              </a:lnSpc>
              <a:buFont typeface="Wingdings" pitchFamily="2" charset="2"/>
              <a:buNone/>
            </a:pPr>
            <a:endParaRPr lang="en-US" b="1" dirty="0" smtClean="0">
              <a:latin typeface="+mj-lt"/>
            </a:endParaRPr>
          </a:p>
        </p:txBody>
      </p:sp>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929</TotalTime>
  <Words>1229</Words>
  <Application>Microsoft Office PowerPoint</Application>
  <PresentationFormat>On-screen Show (4:3)</PresentationFormat>
  <Paragraphs>220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Sulpha drug &amp; Quinolones        …the Antimicrobial agents  </vt:lpstr>
      <vt:lpstr>PowerPoint Presentation</vt:lpstr>
      <vt:lpstr>PowerPoint Presentation</vt:lpstr>
      <vt:lpstr>PowerPoint Presentation</vt:lpstr>
      <vt:lpstr>PowerPoint Presentation</vt:lpstr>
      <vt:lpstr>Examples of Sulfonamides</vt:lpstr>
      <vt:lpstr>Quinolones </vt:lpstr>
      <vt:lpstr>Fluoroquinolones</vt:lpstr>
      <vt:lpstr>Generational Classification</vt:lpstr>
      <vt:lpstr>Generational Classification</vt:lpstr>
      <vt:lpstr>Mechanism of Action( Bactericidal)</vt:lpstr>
      <vt:lpstr>PowerPoint Presentation</vt:lpstr>
      <vt:lpstr>PowerPoint Presentation</vt:lpstr>
      <vt:lpstr>PowerPoint Presentation</vt:lpstr>
      <vt:lpstr>Mechanism of resistance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4th  lecture in Antibiotics  4th class \biology department</dc:title>
  <dc:creator>Dr Sawsan</dc:creator>
  <cp:lastModifiedBy>Maher</cp:lastModifiedBy>
  <cp:revision>89</cp:revision>
  <dcterms:created xsi:type="dcterms:W3CDTF">2016-03-12T16:19:03Z</dcterms:created>
  <dcterms:modified xsi:type="dcterms:W3CDTF">2022-04-16T23:45:28Z</dcterms:modified>
</cp:coreProperties>
</file>