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1"/>
  </p:notesMasterIdLst>
  <p:sldIdLst>
    <p:sldId id="256" r:id="rId2"/>
    <p:sldId id="257" r:id="rId3"/>
    <p:sldId id="274" r:id="rId4"/>
    <p:sldId id="275" r:id="rId5"/>
    <p:sldId id="278" r:id="rId6"/>
    <p:sldId id="276" r:id="rId7"/>
    <p:sldId id="277" r:id="rId8"/>
    <p:sldId id="279" r:id="rId9"/>
    <p:sldId id="282" r:id="rId10"/>
    <p:sldId id="280" r:id="rId11"/>
    <p:sldId id="285" r:id="rId12"/>
    <p:sldId id="286" r:id="rId13"/>
    <p:sldId id="287" r:id="rId14"/>
    <p:sldId id="293" r:id="rId15"/>
    <p:sldId id="288" r:id="rId16"/>
    <p:sldId id="294" r:id="rId17"/>
    <p:sldId id="289" r:id="rId18"/>
    <p:sldId id="291" r:id="rId19"/>
    <p:sldId id="290"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154" autoAdjust="0"/>
  </p:normalViewPr>
  <p:slideViewPr>
    <p:cSldViewPr>
      <p:cViewPr>
        <p:scale>
          <a:sx n="80" d="100"/>
          <a:sy n="80" d="100"/>
        </p:scale>
        <p:origin x="-1522" y="-24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227"/>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A86D40-FB1A-4CF6-AF37-7B959FCD6016}" type="datetimeFigureOut">
              <a:rPr lang="en-US" smtClean="0"/>
              <a:pPr/>
              <a:t>4/4/2022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F5BB95-47C1-40F1-AFF4-31516CC38FD2}" type="slidenum">
              <a:rPr lang="en-US" smtClean="0"/>
              <a:pPr/>
              <a:t>‹#›</a:t>
            </a:fld>
            <a:endParaRPr lang="en-US"/>
          </a:p>
        </p:txBody>
      </p:sp>
    </p:spTree>
    <p:extLst>
      <p:ext uri="{BB962C8B-B14F-4D97-AF65-F5344CB8AC3E}">
        <p14:creationId xmlns:p14="http://schemas.microsoft.com/office/powerpoint/2010/main" val="13860693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0BEA2C-D0BB-49FC-9972-A03F80C5933E}" type="datetimeFigureOut">
              <a:rPr lang="en-US" smtClean="0"/>
              <a:pPr/>
              <a:t>4/4/2022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F62AF0-1B83-4674-8F98-25E7A0C1C717}" type="slidenum">
              <a:rPr lang="en-US" smtClean="0"/>
              <a:pPr/>
              <a:t>‹#›</a:t>
            </a:fld>
            <a:endParaRPr lang="en-US"/>
          </a:p>
        </p:txBody>
      </p:sp>
    </p:spTree>
    <p:extLst>
      <p:ext uri="{BB962C8B-B14F-4D97-AF65-F5344CB8AC3E}">
        <p14:creationId xmlns:p14="http://schemas.microsoft.com/office/powerpoint/2010/main" val="1732560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0BEA2C-D0BB-49FC-9972-A03F80C5933E}" type="datetimeFigureOut">
              <a:rPr lang="en-US" smtClean="0"/>
              <a:pPr/>
              <a:t>4/4/2022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F62AF0-1B83-4674-8F98-25E7A0C1C717}" type="slidenum">
              <a:rPr lang="en-US" smtClean="0"/>
              <a:pPr/>
              <a:t>‹#›</a:t>
            </a:fld>
            <a:endParaRPr lang="en-US"/>
          </a:p>
        </p:txBody>
      </p:sp>
    </p:spTree>
    <p:extLst>
      <p:ext uri="{BB962C8B-B14F-4D97-AF65-F5344CB8AC3E}">
        <p14:creationId xmlns:p14="http://schemas.microsoft.com/office/powerpoint/2010/main" val="154577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0BEA2C-D0BB-49FC-9972-A03F80C5933E}" type="datetimeFigureOut">
              <a:rPr lang="en-US" smtClean="0"/>
              <a:pPr/>
              <a:t>4/4/2022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F62AF0-1B83-4674-8F98-25E7A0C1C717}" type="slidenum">
              <a:rPr lang="en-US" smtClean="0"/>
              <a:pPr/>
              <a:t>‹#›</a:t>
            </a:fld>
            <a:endParaRPr lang="en-US"/>
          </a:p>
        </p:txBody>
      </p:sp>
    </p:spTree>
    <p:extLst>
      <p:ext uri="{BB962C8B-B14F-4D97-AF65-F5344CB8AC3E}">
        <p14:creationId xmlns:p14="http://schemas.microsoft.com/office/powerpoint/2010/main" val="457960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0BEA2C-D0BB-49FC-9972-A03F80C5933E}" type="datetimeFigureOut">
              <a:rPr lang="en-US" smtClean="0"/>
              <a:pPr/>
              <a:t>4/4/2022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F62AF0-1B83-4674-8F98-25E7A0C1C717}" type="slidenum">
              <a:rPr lang="en-US" smtClean="0"/>
              <a:pPr/>
              <a:t>‹#›</a:t>
            </a:fld>
            <a:endParaRPr lang="en-US"/>
          </a:p>
        </p:txBody>
      </p:sp>
    </p:spTree>
    <p:extLst>
      <p:ext uri="{BB962C8B-B14F-4D97-AF65-F5344CB8AC3E}">
        <p14:creationId xmlns:p14="http://schemas.microsoft.com/office/powerpoint/2010/main" val="3992751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0BEA2C-D0BB-49FC-9972-A03F80C5933E}" type="datetimeFigureOut">
              <a:rPr lang="en-US" smtClean="0"/>
              <a:pPr/>
              <a:t>4/4/2022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F62AF0-1B83-4674-8F98-25E7A0C1C717}" type="slidenum">
              <a:rPr lang="en-US" smtClean="0"/>
              <a:pPr/>
              <a:t>‹#›</a:t>
            </a:fld>
            <a:endParaRPr lang="en-US"/>
          </a:p>
        </p:txBody>
      </p:sp>
    </p:spTree>
    <p:extLst>
      <p:ext uri="{BB962C8B-B14F-4D97-AF65-F5344CB8AC3E}">
        <p14:creationId xmlns:p14="http://schemas.microsoft.com/office/powerpoint/2010/main" val="397023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D0BEA2C-D0BB-49FC-9972-A03F80C5933E}" type="datetimeFigureOut">
              <a:rPr lang="en-US" smtClean="0"/>
              <a:pPr/>
              <a:t>4/4/2022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F62AF0-1B83-4674-8F98-25E7A0C1C717}" type="slidenum">
              <a:rPr lang="en-US" smtClean="0"/>
              <a:pPr/>
              <a:t>‹#›</a:t>
            </a:fld>
            <a:endParaRPr lang="en-US"/>
          </a:p>
        </p:txBody>
      </p:sp>
    </p:spTree>
    <p:extLst>
      <p:ext uri="{BB962C8B-B14F-4D97-AF65-F5344CB8AC3E}">
        <p14:creationId xmlns:p14="http://schemas.microsoft.com/office/powerpoint/2010/main" val="3012373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D0BEA2C-D0BB-49FC-9972-A03F80C5933E}" type="datetimeFigureOut">
              <a:rPr lang="en-US" smtClean="0"/>
              <a:pPr/>
              <a:t>4/4/2022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F62AF0-1B83-4674-8F98-25E7A0C1C717}" type="slidenum">
              <a:rPr lang="en-US" smtClean="0"/>
              <a:pPr/>
              <a:t>‹#›</a:t>
            </a:fld>
            <a:endParaRPr lang="en-US"/>
          </a:p>
        </p:txBody>
      </p:sp>
    </p:spTree>
    <p:extLst>
      <p:ext uri="{BB962C8B-B14F-4D97-AF65-F5344CB8AC3E}">
        <p14:creationId xmlns:p14="http://schemas.microsoft.com/office/powerpoint/2010/main" val="1427844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0BEA2C-D0BB-49FC-9972-A03F80C5933E}" type="datetimeFigureOut">
              <a:rPr lang="en-US" smtClean="0"/>
              <a:pPr/>
              <a:t>4/4/2022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F62AF0-1B83-4674-8F98-25E7A0C1C717}" type="slidenum">
              <a:rPr lang="en-US" smtClean="0"/>
              <a:pPr/>
              <a:t>‹#›</a:t>
            </a:fld>
            <a:endParaRPr lang="en-US"/>
          </a:p>
        </p:txBody>
      </p:sp>
    </p:spTree>
    <p:extLst>
      <p:ext uri="{BB962C8B-B14F-4D97-AF65-F5344CB8AC3E}">
        <p14:creationId xmlns:p14="http://schemas.microsoft.com/office/powerpoint/2010/main" val="659381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0BEA2C-D0BB-49FC-9972-A03F80C5933E}" type="datetimeFigureOut">
              <a:rPr lang="en-US" smtClean="0"/>
              <a:pPr/>
              <a:t>4/4/2022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F62AF0-1B83-4674-8F98-25E7A0C1C717}" type="slidenum">
              <a:rPr lang="en-US" smtClean="0"/>
              <a:pPr/>
              <a:t>‹#›</a:t>
            </a:fld>
            <a:endParaRPr lang="en-US"/>
          </a:p>
        </p:txBody>
      </p:sp>
    </p:spTree>
    <p:extLst>
      <p:ext uri="{BB962C8B-B14F-4D97-AF65-F5344CB8AC3E}">
        <p14:creationId xmlns:p14="http://schemas.microsoft.com/office/powerpoint/2010/main" val="1958921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0BEA2C-D0BB-49FC-9972-A03F80C5933E}" type="datetimeFigureOut">
              <a:rPr lang="en-US" smtClean="0"/>
              <a:pPr/>
              <a:t>4/4/2022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F62AF0-1B83-4674-8F98-25E7A0C1C717}" type="slidenum">
              <a:rPr lang="en-US" smtClean="0"/>
              <a:pPr/>
              <a:t>‹#›</a:t>
            </a:fld>
            <a:endParaRPr lang="en-US"/>
          </a:p>
        </p:txBody>
      </p:sp>
    </p:spTree>
    <p:extLst>
      <p:ext uri="{BB962C8B-B14F-4D97-AF65-F5344CB8AC3E}">
        <p14:creationId xmlns:p14="http://schemas.microsoft.com/office/powerpoint/2010/main" val="3300318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0BEA2C-D0BB-49FC-9972-A03F80C5933E}" type="datetimeFigureOut">
              <a:rPr lang="en-US" smtClean="0"/>
              <a:pPr/>
              <a:t>4/4/2022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F62AF0-1B83-4674-8F98-25E7A0C1C717}" type="slidenum">
              <a:rPr lang="en-US" smtClean="0"/>
              <a:pPr/>
              <a:t>‹#›</a:t>
            </a:fld>
            <a:endParaRPr lang="en-US"/>
          </a:p>
        </p:txBody>
      </p:sp>
    </p:spTree>
    <p:extLst>
      <p:ext uri="{BB962C8B-B14F-4D97-AF65-F5344CB8AC3E}">
        <p14:creationId xmlns:p14="http://schemas.microsoft.com/office/powerpoint/2010/main" val="652853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0BEA2C-D0BB-49FC-9972-A03F80C5933E}" type="datetimeFigureOut">
              <a:rPr lang="en-US" smtClean="0"/>
              <a:pPr/>
              <a:t>4/4/2022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F62AF0-1B83-4674-8F98-25E7A0C1C717}" type="slidenum">
              <a:rPr lang="en-US" smtClean="0"/>
              <a:pPr/>
              <a:t>‹#›</a:t>
            </a:fld>
            <a:endParaRPr lang="en-US"/>
          </a:p>
        </p:txBody>
      </p:sp>
    </p:spTree>
    <p:extLst>
      <p:ext uri="{BB962C8B-B14F-4D97-AF65-F5344CB8AC3E}">
        <p14:creationId xmlns:p14="http://schemas.microsoft.com/office/powerpoint/2010/main" val="42064018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en.wikipedia.org/wiki/Enterobacteriacea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8" Type="http://schemas.microsoft.com/office/2007/relationships/hdphoto" Target="../media/hdphoto2.wdp"/><Relationship Id="rId3" Type="http://schemas.openxmlformats.org/officeDocument/2006/relationships/hyperlink" Target="https://en.wikipedia.org/wiki/Dihydrofolic_acid" TargetMode="External"/><Relationship Id="rId7" Type="http://schemas.openxmlformats.org/officeDocument/2006/relationships/image" Target="../media/image4.png"/><Relationship Id="rId2" Type="http://schemas.openxmlformats.org/officeDocument/2006/relationships/hyperlink" Target="https://en.wikipedia.org/wiki/Dihydrofolate_reductase" TargetMode="External"/><Relationship Id="rId1" Type="http://schemas.openxmlformats.org/officeDocument/2006/relationships/slideLayout" Target="../slideLayouts/slideLayout6.xml"/><Relationship Id="rId6" Type="http://schemas.openxmlformats.org/officeDocument/2006/relationships/hyperlink" Target="https://en.wikipedia.org/wiki/Dihydropteroate_synthase" TargetMode="External"/><Relationship Id="rId5" Type="http://schemas.openxmlformats.org/officeDocument/2006/relationships/hyperlink" Target="https://en.wikipedia.org/wiki/Sulfamethoxazole" TargetMode="External"/><Relationship Id="rId4" Type="http://schemas.openxmlformats.org/officeDocument/2006/relationships/hyperlink" Target="https://en.wikipedia.org/wiki/Tetrahydrofolic_acid"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28600"/>
            <a:ext cx="8077200" cy="1142999"/>
          </a:xfrm>
        </p:spPr>
        <p:txBody>
          <a:bodyPr>
            <a:noAutofit/>
          </a:bodyPr>
          <a:lstStyle/>
          <a:p>
            <a:pPr algn="l"/>
            <a:r>
              <a:rPr lang="en-US" b="1" i="1" dirty="0" smtClean="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Mechanisms </a:t>
            </a:r>
            <a:r>
              <a:rPr lang="en-US" b="1" i="1"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of </a:t>
            </a:r>
            <a:r>
              <a:rPr lang="en-US" b="1" i="1" dirty="0" smtClean="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 Antimicrobial Resistance</a:t>
            </a:r>
            <a:endParaRPr lang="en-US" b="1" i="1"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endParaRPr>
          </a:p>
        </p:txBody>
      </p:sp>
      <p:sp>
        <p:nvSpPr>
          <p:cNvPr id="6" name="Rectangle 5"/>
          <p:cNvSpPr/>
          <p:nvPr/>
        </p:nvSpPr>
        <p:spPr>
          <a:xfrm>
            <a:off x="7483448" y="533400"/>
            <a:ext cx="1518364" cy="646331"/>
          </a:xfrm>
          <a:prstGeom prst="rect">
            <a:avLst/>
          </a:prstGeom>
        </p:spPr>
        <p:txBody>
          <a:bodyPr wrap="none">
            <a:spAutoFit/>
          </a:bodyPr>
          <a:lstStyle/>
          <a:p>
            <a:pPr algn="ctr"/>
            <a:r>
              <a:rPr lang="en-US" dirty="0" smtClean="0">
                <a:solidFill>
                  <a:schemeClr val="accent1">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t>Third Lecture </a:t>
            </a:r>
          </a:p>
          <a:p>
            <a:pPr algn="ctr"/>
            <a:r>
              <a:rPr lang="en-US" dirty="0" smtClean="0">
                <a:solidFill>
                  <a:schemeClr val="accent1">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t>2022</a:t>
            </a:r>
            <a:endParaRPr lang="en-US" dirty="0">
              <a:solidFill>
                <a:schemeClr val="accent1">
                  <a:lumMod val="60000"/>
                  <a:lumOff val="40000"/>
                </a:schemeClr>
              </a:solidFill>
              <a:effectLst>
                <a:outerShdw blurRad="38100" dist="38100" dir="2700000" algn="tl">
                  <a:srgbClr val="000000">
                    <a:alpha val="43137"/>
                  </a:srgbClr>
                </a:outerShdw>
              </a:effectLst>
            </a:endParaRPr>
          </a:p>
        </p:txBody>
      </p:sp>
      <p:sp>
        <p:nvSpPr>
          <p:cNvPr id="7" name="Subtitle 4"/>
          <p:cNvSpPr>
            <a:spLocks noGrp="1"/>
          </p:cNvSpPr>
          <p:nvPr/>
        </p:nvSpPr>
        <p:spPr>
          <a:xfrm>
            <a:off x="381000" y="1371600"/>
            <a:ext cx="6400800" cy="838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dirty="0" smtClean="0">
                <a:solidFill>
                  <a:srgbClr val="00B050"/>
                </a:solidFill>
                <a:effectLst>
                  <a:outerShdw blurRad="38100" dist="38100" dir="2700000" algn="tl">
                    <a:srgbClr val="000000">
                      <a:alpha val="43137"/>
                    </a:srgbClr>
                  </a:outerShdw>
                </a:effectLst>
                <a:latin typeface="Bahnschrift Light Condensed" pitchFamily="34" charset="0"/>
              </a:rPr>
              <a:t>Assist. Prof. Mohammed AboKsour</a:t>
            </a:r>
            <a:endParaRPr lang="en-US" dirty="0">
              <a:solidFill>
                <a:srgbClr val="00B050"/>
              </a:solidFill>
              <a:effectLst>
                <a:outerShdw blurRad="38100" dist="38100" dir="2700000" algn="tl">
                  <a:srgbClr val="000000">
                    <a:alpha val="43137"/>
                  </a:srgbClr>
                </a:outerShdw>
              </a:effectLst>
              <a:latin typeface="Bahnschrift Light Condensed" pitchFamily="34" charset="0"/>
            </a:endParaRPr>
          </a:p>
        </p:txBody>
      </p:sp>
      <p:pic>
        <p:nvPicPr>
          <p:cNvPr id="1026" name="Picture 2" descr="Spread Awareness Stop Antimicrobial Resistance | Government of the Virgin  Island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2360831"/>
            <a:ext cx="6096000" cy="35623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8200" y="152400"/>
            <a:ext cx="5257800" cy="685800"/>
          </a:xfrm>
          <a:prstGeom prst="rect">
            <a:avLst/>
          </a:prstGeom>
          <a:solidFill>
            <a:srgbClr val="FFFF00"/>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r>
              <a:rPr lang="en-US" u="sng"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P</a:t>
            </a:r>
            <a:r>
              <a:rPr lang="en-US" u="sng" dirty="0" smtClean="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roducing</a:t>
            </a:r>
            <a:r>
              <a:rPr lang="en-US" dirty="0" smtClean="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  </a:t>
            </a:r>
            <a:r>
              <a:rPr lang="en-US" u="sng"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modifying</a:t>
            </a:r>
            <a:r>
              <a:rPr lang="en-US"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 </a:t>
            </a:r>
            <a:r>
              <a:rPr lang="en-US" u="sng" dirty="0" smtClean="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enzymes</a:t>
            </a:r>
            <a:r>
              <a:rPr lang="en-US" dirty="0" smtClean="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a:t>
            </a:r>
            <a:endParaRPr lang="en-US"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endParaRPr>
          </a:p>
        </p:txBody>
      </p:sp>
      <p:sp>
        <p:nvSpPr>
          <p:cNvPr id="5" name="Rectangle 4"/>
          <p:cNvSpPr/>
          <p:nvPr/>
        </p:nvSpPr>
        <p:spPr>
          <a:xfrm>
            <a:off x="457200" y="152401"/>
            <a:ext cx="304800" cy="685800"/>
          </a:xfrm>
          <a:prstGeom prst="rect">
            <a:avLst/>
          </a:prstGeom>
          <a:solidFill>
            <a:srgbClr val="FFFF00"/>
          </a:solidFill>
        </p:spPr>
        <p:txBody>
          <a:bodyPr vert="horz" lIns="91440" tIns="45720" rIns="91440" bIns="45720" rtlCol="0" anchor="ctr">
            <a:noAutofit/>
          </a:bodyPr>
          <a:lstStyle/>
          <a:p>
            <a:pPr algn="ctr">
              <a:spcBef>
                <a:spcPct val="0"/>
              </a:spcBef>
            </a:pPr>
            <a:r>
              <a:rPr lang="en-US" sz="4400" dirty="0">
                <a:solidFill>
                  <a:srgbClr val="FF0000"/>
                </a:solidFill>
                <a:effectLst>
                  <a:outerShdw blurRad="38100" dist="38100" dir="2700000" algn="tl">
                    <a:srgbClr val="000000">
                      <a:alpha val="43137"/>
                    </a:srgbClr>
                  </a:outerShdw>
                </a:effectLst>
                <a:latin typeface="Arabic Typesetting" pitchFamily="66" charset="-78"/>
                <a:ea typeface="+mj-ea"/>
                <a:cs typeface="Arabic Typesetting" pitchFamily="66" charset="-78"/>
              </a:rPr>
              <a:t>1</a:t>
            </a:r>
          </a:p>
        </p:txBody>
      </p:sp>
      <p:sp>
        <p:nvSpPr>
          <p:cNvPr id="6" name="TextBox 5"/>
          <p:cNvSpPr txBox="1">
            <a:spLocks noChangeArrowheads="1"/>
          </p:cNvSpPr>
          <p:nvPr/>
        </p:nvSpPr>
        <p:spPr bwMode="auto">
          <a:xfrm>
            <a:off x="228600" y="838200"/>
            <a:ext cx="8534400" cy="6101670"/>
          </a:xfrm>
          <a:prstGeom prst="rect">
            <a:avLst/>
          </a:prstGeom>
          <a:noFill/>
          <a:ln w="9525">
            <a:noFill/>
            <a:miter lim="800000"/>
            <a:headEnd/>
            <a:tailEnd/>
          </a:ln>
        </p:spPr>
        <p:txBody>
          <a:bodyPr wrap="square">
            <a:spAutoFit/>
          </a:bodyPr>
          <a:lstStyle/>
          <a:p>
            <a:pPr algn="just">
              <a:defRPr/>
            </a:pPr>
            <a:r>
              <a:rPr lang="en-US" sz="2000" dirty="0">
                <a:latin typeface="Times New Roman" pitchFamily="18" charset="0"/>
                <a:cs typeface="Times New Roman" pitchFamily="18" charset="0"/>
              </a:rPr>
              <a:t>T</a:t>
            </a:r>
            <a:r>
              <a:rPr lang="en-US" sz="2000" dirty="0" smtClean="0">
                <a:latin typeface="Times New Roman" pitchFamily="18" charset="0"/>
                <a:cs typeface="Times New Roman" pitchFamily="18" charset="0"/>
              </a:rPr>
              <a:t>hese include either </a:t>
            </a:r>
            <a:r>
              <a:rPr lang="en-US" sz="2000" u="sng"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h</a:t>
            </a:r>
            <a:r>
              <a:rPr lang="en-US" sz="2000" u="sng" dirty="0" smtClean="0">
                <a:solidFill>
                  <a:srgbClr val="7030A0"/>
                </a:solidFill>
                <a:latin typeface="Times New Roman" pitchFamily="18" charset="0"/>
                <a:cs typeface="Times New Roman" pitchFamily="18" charset="0"/>
              </a:rPr>
              <a:t>ydrolysis the antibiotic molecules rendering them inactive </a:t>
            </a:r>
            <a:r>
              <a:rPr lang="en-US" sz="2000" dirty="0" smtClean="0">
                <a:latin typeface="Times New Roman" pitchFamily="18" charset="0"/>
                <a:cs typeface="Times New Roman" pitchFamily="18" charset="0"/>
              </a:rPr>
              <a:t>, or </a:t>
            </a:r>
            <a:r>
              <a:rPr lang="en-US" sz="2000" u="sng"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a:t>
            </a:r>
            <a:r>
              <a:rPr lang="en-US" sz="2000" u="sng" dirty="0" smtClean="0">
                <a:solidFill>
                  <a:srgbClr val="7030A0"/>
                </a:solidFill>
                <a:latin typeface="Times New Roman" pitchFamily="18" charset="0"/>
                <a:cs typeface="Times New Roman" pitchFamily="18" charset="0"/>
              </a:rPr>
              <a:t>ransfer and addition of group and reduce their mechanisms.</a:t>
            </a:r>
          </a:p>
          <a:p>
            <a:pPr algn="just">
              <a:defRPr/>
            </a:pPr>
            <a:endParaRPr lang="en-US" sz="1050" u="sng" dirty="0" smtClean="0">
              <a:solidFill>
                <a:srgbClr val="7030A0"/>
              </a:solidFill>
              <a:latin typeface="Times New Roman" pitchFamily="18" charset="0"/>
              <a:cs typeface="Times New Roman" pitchFamily="18" charset="0"/>
            </a:endParaRPr>
          </a:p>
          <a:p>
            <a:pPr marL="342900" indent="-342900" algn="just">
              <a:buAutoNum type="alphaLcParenR"/>
              <a:defRPr/>
            </a:pPr>
            <a:r>
              <a:rPr lang="el-GR" sz="2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β</a:t>
            </a:r>
            <a:r>
              <a:rPr lang="en-US" sz="2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-lactamases enzymes.  </a:t>
            </a:r>
          </a:p>
          <a:p>
            <a:pPr algn="just">
              <a:defRPr/>
            </a:pPr>
            <a:r>
              <a:rPr lang="en-US" sz="2000" dirty="0" smtClean="0">
                <a:latin typeface="Times New Roman" pitchFamily="18" charset="0"/>
                <a:cs typeface="Times New Roman" pitchFamily="18" charset="0"/>
              </a:rPr>
              <a:t>Hydrolysis </a:t>
            </a:r>
            <a:r>
              <a:rPr lang="en-US" sz="2000" dirty="0">
                <a:latin typeface="Times New Roman" pitchFamily="18" charset="0"/>
                <a:cs typeface="Times New Roman" pitchFamily="18" charset="0"/>
              </a:rPr>
              <a:t>and Inactivation of </a:t>
            </a:r>
            <a:r>
              <a:rPr lang="el-GR" sz="2000" dirty="0" smtClean="0">
                <a:latin typeface="Times New Roman" pitchFamily="18" charset="0"/>
                <a:cs typeface="Times New Roman" pitchFamily="18" charset="0"/>
              </a:rPr>
              <a:t>β</a:t>
            </a:r>
            <a:r>
              <a:rPr lang="en-US" sz="2000" dirty="0" smtClean="0">
                <a:latin typeface="Times New Roman" pitchFamily="18" charset="0"/>
                <a:cs typeface="Times New Roman" pitchFamily="18" charset="0"/>
              </a:rPr>
              <a:t>-lactam </a:t>
            </a:r>
            <a:r>
              <a:rPr lang="en-US" sz="2000" dirty="0">
                <a:latin typeface="Times New Roman" pitchFamily="18" charset="0"/>
                <a:cs typeface="Times New Roman" pitchFamily="18" charset="0"/>
              </a:rPr>
              <a:t>antibiotics ex:  </a:t>
            </a:r>
            <a:r>
              <a:rPr lang="en-US" sz="2000" i="1" dirty="0">
                <a:latin typeface="Times New Roman" pitchFamily="18" charset="0"/>
                <a:cs typeface="Times New Roman" pitchFamily="18" charset="0"/>
              </a:rPr>
              <a:t>S. aureus , </a:t>
            </a:r>
            <a:r>
              <a:rPr lang="en-US" sz="2000" i="1" dirty="0" smtClean="0">
                <a:latin typeface="Times New Roman" pitchFamily="18" charset="0"/>
                <a:cs typeface="Times New Roman" pitchFamily="18" charset="0"/>
              </a:rPr>
              <a:t>N</a:t>
            </a:r>
            <a:r>
              <a:rPr lang="en-US" sz="2000" i="1" dirty="0">
                <a:latin typeface="Times New Roman" pitchFamily="18" charset="0"/>
                <a:cs typeface="Times New Roman" pitchFamily="18" charset="0"/>
              </a:rPr>
              <a:t>. gonorrohoea , H. influenza,</a:t>
            </a:r>
            <a:r>
              <a:rPr lang="en-US" sz="2000" dirty="0">
                <a:latin typeface="Times New Roman" pitchFamily="18" charset="0"/>
                <a:cs typeface="Times New Roman" pitchFamily="18" charset="0"/>
              </a:rPr>
              <a:t> and most gr-</a:t>
            </a:r>
            <a:r>
              <a:rPr lang="en-US" sz="2000" dirty="0" err="1">
                <a:latin typeface="Times New Roman" pitchFamily="18" charset="0"/>
                <a:cs typeface="Times New Roman" pitchFamily="18" charset="0"/>
              </a:rPr>
              <a:t>ve</a:t>
            </a:r>
            <a:r>
              <a:rPr lang="en-US" sz="2000" dirty="0">
                <a:latin typeface="Times New Roman" pitchFamily="18" charset="0"/>
                <a:cs typeface="Times New Roman" pitchFamily="18" charset="0"/>
              </a:rPr>
              <a:t> bacteria produce B-lactamase which cleaves </a:t>
            </a:r>
            <a:r>
              <a:rPr lang="en-US" sz="2000" dirty="0" smtClean="0">
                <a:latin typeface="Times New Roman" pitchFamily="18" charset="0"/>
                <a:cs typeface="Times New Roman" pitchFamily="18" charset="0"/>
                <a:sym typeface="Symbol"/>
              </a:rPr>
              <a:t></a:t>
            </a:r>
            <a:r>
              <a:rPr lang="en-US" sz="2000" dirty="0">
                <a:latin typeface="Times New Roman" pitchFamily="18" charset="0"/>
                <a:cs typeface="Times New Roman" pitchFamily="18" charset="0"/>
              </a:rPr>
              <a:t>-lactam ring</a:t>
            </a:r>
            <a:r>
              <a:rPr lang="en-US" sz="2000" dirty="0" smtClean="0">
                <a:latin typeface="Times New Roman" pitchFamily="18" charset="0"/>
                <a:cs typeface="Times New Roman" pitchFamily="18" charset="0"/>
              </a:rPr>
              <a:t>.</a:t>
            </a:r>
          </a:p>
          <a:p>
            <a:pPr algn="just">
              <a:defRPr/>
            </a:pPr>
            <a:r>
              <a:rPr lang="en-US" sz="1000" dirty="0" smtClean="0">
                <a:latin typeface="Times New Roman" pitchFamily="18" charset="0"/>
                <a:cs typeface="Times New Roman" pitchFamily="18" charset="0"/>
              </a:rPr>
              <a:t> </a:t>
            </a:r>
            <a:endParaRPr lang="en-US" sz="1000" dirty="0">
              <a:latin typeface="Times New Roman" pitchFamily="18" charset="0"/>
              <a:cs typeface="Times New Roman" pitchFamily="18" charset="0"/>
            </a:endParaRPr>
          </a:p>
          <a:p>
            <a:pPr marL="342900" indent="-342900" algn="just">
              <a:defRPr/>
            </a:pPr>
            <a:r>
              <a:rPr lang="el-GR" sz="2000" dirty="0" smtClean="0">
                <a:solidFill>
                  <a:srgbClr val="FF0000"/>
                </a:solidFill>
                <a:latin typeface="Times New Roman" pitchFamily="18" charset="0"/>
                <a:cs typeface="Times New Roman" pitchFamily="18" charset="0"/>
              </a:rPr>
              <a:t>β</a:t>
            </a:r>
            <a:r>
              <a:rPr lang="en-US" sz="2000" dirty="0">
                <a:solidFill>
                  <a:srgbClr val="FF0000"/>
                </a:solidFill>
                <a:latin typeface="Times New Roman" pitchFamily="18" charset="0"/>
                <a:cs typeface="Times New Roman" pitchFamily="18" charset="0"/>
              </a:rPr>
              <a:t>-lactamases</a:t>
            </a:r>
            <a:r>
              <a:rPr lang="en-US" sz="2000" dirty="0" smtClean="0">
                <a:latin typeface="Times New Roman" pitchFamily="18" charset="0"/>
                <a:cs typeface="Times New Roman" pitchFamily="18" charset="0"/>
              </a:rPr>
              <a:t>  such as </a:t>
            </a:r>
            <a:r>
              <a:rPr lang="en-US" sz="2000" dirty="0" smtClean="0">
                <a:solidFill>
                  <a:srgbClr val="0070C0"/>
                </a:solidFill>
                <a:latin typeface="Times New Roman" pitchFamily="18" charset="0"/>
                <a:cs typeface="Times New Roman" pitchFamily="18" charset="0"/>
              </a:rPr>
              <a:t>penicillinase</a:t>
            </a:r>
            <a:r>
              <a:rPr lang="en-US" sz="2000" dirty="0" smtClean="0">
                <a:latin typeface="Times New Roman" pitchFamily="18" charset="0"/>
                <a:cs typeface="Times New Roman" pitchFamily="18" charset="0"/>
              </a:rPr>
              <a:t> against penicillin and </a:t>
            </a:r>
            <a:r>
              <a:rPr lang="en-US" sz="2000" dirty="0" smtClean="0">
                <a:solidFill>
                  <a:srgbClr val="0070C0"/>
                </a:solidFill>
                <a:latin typeface="Times New Roman" pitchFamily="18" charset="0"/>
                <a:cs typeface="Times New Roman" pitchFamily="18" charset="0"/>
              </a:rPr>
              <a:t>cephalosporinase</a:t>
            </a:r>
            <a:r>
              <a:rPr lang="en-US" sz="2000" dirty="0" smtClean="0">
                <a:latin typeface="Times New Roman" pitchFamily="18" charset="0"/>
                <a:cs typeface="Times New Roman" pitchFamily="18" charset="0"/>
              </a:rPr>
              <a:t> against cephalosporine, and </a:t>
            </a:r>
            <a:r>
              <a:rPr lang="en-US" sz="2000" dirty="0" smtClean="0">
                <a:solidFill>
                  <a:srgbClr val="0070C0"/>
                </a:solidFill>
                <a:latin typeface="Times New Roman" pitchFamily="18" charset="0"/>
                <a:cs typeface="Times New Roman" pitchFamily="18" charset="0"/>
              </a:rPr>
              <a:t>carbapenemase</a:t>
            </a:r>
            <a:r>
              <a:rPr lang="en-US" sz="2000" dirty="0" smtClean="0">
                <a:latin typeface="Times New Roman" pitchFamily="18" charset="0"/>
                <a:cs typeface="Times New Roman" pitchFamily="18" charset="0"/>
              </a:rPr>
              <a:t> against  carbapenems .</a:t>
            </a:r>
          </a:p>
          <a:p>
            <a:pPr marL="342900" indent="-342900" algn="just">
              <a:defRPr/>
            </a:pPr>
            <a:endParaRPr lang="en-US" sz="1000" dirty="0" smtClean="0">
              <a:latin typeface="Times New Roman" pitchFamily="18" charset="0"/>
              <a:cs typeface="Times New Roman" pitchFamily="18" charset="0"/>
            </a:endParaRPr>
          </a:p>
          <a:p>
            <a:pPr marL="342900" indent="-342900" algn="just">
              <a:defRPr/>
            </a:pPr>
            <a:r>
              <a:rPr lang="en-US" sz="2000" dirty="0" smtClean="0">
                <a:solidFill>
                  <a:srgbClr val="FF0000"/>
                </a:solidFill>
                <a:latin typeface="Times New Roman" pitchFamily="18" charset="0"/>
                <a:cs typeface="Times New Roman" pitchFamily="18" charset="0"/>
              </a:rPr>
              <a:t>Penicillinase</a:t>
            </a:r>
            <a:r>
              <a:rPr lang="en-US" sz="2000" dirty="0" smtClean="0">
                <a:latin typeface="Times New Roman" pitchFamily="18" charset="0"/>
                <a:cs typeface="Times New Roman" pitchFamily="18" charset="0"/>
              </a:rPr>
              <a:t> was the first β-lactamase to be identified: It was first isolated by Abraham and Chain in 1940 from Gram-negative </a:t>
            </a:r>
            <a:r>
              <a:rPr lang="en-US" sz="2000" i="1" dirty="0" smtClean="0">
                <a:latin typeface="Times New Roman" pitchFamily="18" charset="0"/>
                <a:cs typeface="Times New Roman" pitchFamily="18" charset="0"/>
              </a:rPr>
              <a:t>E. coli</a:t>
            </a:r>
            <a:r>
              <a:rPr lang="en-US" sz="2000" dirty="0" smtClean="0">
                <a:latin typeface="Times New Roman" pitchFamily="18" charset="0"/>
                <a:cs typeface="Times New Roman" pitchFamily="18" charset="0"/>
              </a:rPr>
              <a:t> even before penicillin entered clinical use.</a:t>
            </a:r>
          </a:p>
          <a:p>
            <a:pPr marL="342900" indent="-342900" algn="just">
              <a:defRPr/>
            </a:pPr>
            <a:endParaRPr lang="en-US" sz="1100" dirty="0" smtClean="0">
              <a:latin typeface="Times New Roman" pitchFamily="18" charset="0"/>
              <a:cs typeface="Times New Roman" pitchFamily="18" charset="0"/>
            </a:endParaRPr>
          </a:p>
          <a:p>
            <a:pPr marL="342900" indent="-342900" algn="just">
              <a:defRPr/>
            </a:pPr>
            <a:r>
              <a:rPr lang="en-US" sz="2000" dirty="0" smtClean="0">
                <a:latin typeface="Times New Roman" pitchFamily="18" charset="0"/>
                <a:cs typeface="Times New Roman" pitchFamily="18" charset="0"/>
              </a:rPr>
              <a:t>  </a:t>
            </a:r>
            <a:r>
              <a:rPr lang="en-US" sz="2000" dirty="0" smtClean="0">
                <a:solidFill>
                  <a:srgbClr val="FF0000"/>
                </a:solidFill>
                <a:latin typeface="Times New Roman" pitchFamily="18" charset="0"/>
                <a:cs typeface="Times New Roman" pitchFamily="18" charset="0"/>
              </a:rPr>
              <a:t>Extended spectrum beta-lactamases </a:t>
            </a:r>
            <a:r>
              <a:rPr lang="en-US" sz="2000" dirty="0" smtClean="0">
                <a:latin typeface="Times New Roman" pitchFamily="18" charset="0"/>
                <a:cs typeface="Times New Roman" pitchFamily="18" charset="0"/>
              </a:rPr>
              <a:t>(ESBLs) are beta-lactamases that hydrolyze extended-spectrum cephalosporins including </a:t>
            </a:r>
            <a:r>
              <a:rPr lang="en-US" sz="2000" dirty="0" err="1" smtClean="0">
                <a:latin typeface="Times New Roman" pitchFamily="18" charset="0"/>
                <a:cs typeface="Times New Roman" pitchFamily="18" charset="0"/>
              </a:rPr>
              <a:t>cefotaxime</a:t>
            </a:r>
            <a:r>
              <a:rPr lang="en-US" sz="2000" dirty="0" smtClean="0">
                <a:latin typeface="Times New Roman" pitchFamily="18" charset="0"/>
                <a:cs typeface="Times New Roman" pitchFamily="18" charset="0"/>
              </a:rPr>
              <a:t>, ceftriaxone, and   ceftazidime, as well as </a:t>
            </a:r>
            <a:r>
              <a:rPr lang="en-US" sz="2000" dirty="0" err="1" smtClean="0">
                <a:latin typeface="Times New Roman" pitchFamily="18" charset="0"/>
                <a:cs typeface="Times New Roman" pitchFamily="18" charset="0"/>
              </a:rPr>
              <a:t>monobactam</a:t>
            </a:r>
            <a:r>
              <a:rPr lang="en-US" sz="2000" dirty="0" smtClean="0">
                <a:latin typeface="Times New Roman" pitchFamily="18" charset="0"/>
                <a:cs typeface="Times New Roman" pitchFamily="18" charset="0"/>
              </a:rPr>
              <a:t> ex:  </a:t>
            </a:r>
            <a:r>
              <a:rPr lang="en-US" sz="2000" dirty="0" err="1" smtClean="0">
                <a:latin typeface="Times New Roman" pitchFamily="18" charset="0"/>
                <a:cs typeface="Times New Roman" pitchFamily="18" charset="0"/>
              </a:rPr>
              <a:t>azztreonam</a:t>
            </a:r>
            <a:r>
              <a:rPr lang="en-US" sz="2000" dirty="0" smtClean="0">
                <a:latin typeface="Times New Roman" pitchFamily="18" charset="0"/>
                <a:cs typeface="Times New Roman" pitchFamily="18" charset="0"/>
              </a:rPr>
              <a:t>. Members of family </a:t>
            </a:r>
            <a:r>
              <a:rPr lang="en-US" sz="2000" u="sng" dirty="0" err="1" smtClean="0">
                <a:latin typeface="Times New Roman" pitchFamily="18" charset="0"/>
                <a:cs typeface="Times New Roman" pitchFamily="18" charset="0"/>
                <a:hlinkClick r:id="rId2" tooltip="Enterobacteriaceae"/>
              </a:rPr>
              <a:t>Enterobacteriaceae</a:t>
            </a:r>
            <a:r>
              <a:rPr lang="en-US" sz="2000" dirty="0" smtClean="0">
                <a:latin typeface="Times New Roman" pitchFamily="18" charset="0"/>
                <a:cs typeface="Times New Roman" pitchFamily="18" charset="0"/>
              </a:rPr>
              <a:t> commonly express plasmid-encoded ESBLs                      (related to  TEM and SHV β-lactamases family). More than 200 types related to different pathogenic bacteria have been identified</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42382184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28600"/>
            <a:ext cx="8229600" cy="46038"/>
          </a:xfrm>
        </p:spPr>
        <p:txBody>
          <a:bodyPr>
            <a:normAutofit fontScale="90000"/>
          </a:bodyPr>
          <a:lstStyle/>
          <a:p>
            <a:endParaRPr lang="en-US" dirty="0"/>
          </a:p>
        </p:txBody>
      </p:sp>
      <p:sp>
        <p:nvSpPr>
          <p:cNvPr id="3" name="Content Placeholder 2"/>
          <p:cNvSpPr>
            <a:spLocks noGrp="1"/>
          </p:cNvSpPr>
          <p:nvPr>
            <p:ph idx="1"/>
          </p:nvPr>
        </p:nvSpPr>
        <p:spPr>
          <a:xfrm>
            <a:off x="0" y="0"/>
            <a:ext cx="9144000" cy="685800"/>
          </a:xfrm>
          <a:ln>
            <a:noFill/>
          </a:ln>
        </p:spPr>
        <p:style>
          <a:lnRef idx="2">
            <a:schemeClr val="accent2"/>
          </a:lnRef>
          <a:fillRef idx="1">
            <a:schemeClr val="lt1"/>
          </a:fillRef>
          <a:effectRef idx="0">
            <a:schemeClr val="accent2"/>
          </a:effectRef>
          <a:fontRef idx="minor">
            <a:schemeClr val="dk1"/>
          </a:fontRef>
        </p:style>
        <p:txBody>
          <a:bodyPr>
            <a:normAutofit/>
          </a:bodyPr>
          <a:lstStyle/>
          <a:p>
            <a:pPr marL="0" indent="0">
              <a:buNone/>
            </a:pPr>
            <a:r>
              <a:rPr lang="en-US" dirty="0" smtClean="0"/>
              <a:t> </a:t>
            </a:r>
            <a:r>
              <a:rPr lang="en-US" sz="2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a:t>
            </a:r>
            <a:r>
              <a:rPr lang="en-US" sz="2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Aminoglycoside modifying </a:t>
            </a:r>
            <a:r>
              <a:rPr lang="en-US" sz="2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enzymes</a:t>
            </a:r>
            <a:endParaRPr lang="en-US" sz="2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Rectangle 3"/>
          <p:cNvSpPr/>
          <p:nvPr/>
        </p:nvSpPr>
        <p:spPr>
          <a:xfrm>
            <a:off x="228600" y="685800"/>
            <a:ext cx="8382000" cy="5016758"/>
          </a:xfrm>
          <a:prstGeom prst="rect">
            <a:avLst/>
          </a:prstGeom>
        </p:spPr>
        <p:txBody>
          <a:bodyPr wrap="square">
            <a:spAutoFit/>
          </a:bodyPr>
          <a:lstStyle/>
          <a:p>
            <a:pPr algn="just"/>
            <a:r>
              <a:rPr lang="en-US" sz="2000" dirty="0">
                <a:latin typeface="Times New Roman" pitchFamily="18" charset="0"/>
                <a:cs typeface="Times New Roman" pitchFamily="18" charset="0"/>
              </a:rPr>
              <a:t>Addition of different group and Inactivation of </a:t>
            </a:r>
            <a:r>
              <a:rPr lang="en-US" sz="2000" dirty="0">
                <a:solidFill>
                  <a:srgbClr val="FF0000"/>
                </a:solidFill>
                <a:latin typeface="Times New Roman" pitchFamily="18" charset="0"/>
                <a:cs typeface="Times New Roman" pitchFamily="18" charset="0"/>
              </a:rPr>
              <a:t>Aminoglycosides </a:t>
            </a:r>
            <a:r>
              <a:rPr lang="en-US" sz="2000" dirty="0" smtClean="0">
                <a:solidFill>
                  <a:srgbClr val="FF0000"/>
                </a:solidFill>
                <a:latin typeface="Times New Roman" pitchFamily="18" charset="0"/>
                <a:cs typeface="Times New Roman" pitchFamily="18" charset="0"/>
              </a:rPr>
              <a:t>group</a:t>
            </a:r>
            <a:r>
              <a:rPr lang="en-US" sz="2000" dirty="0" smtClean="0">
                <a:latin typeface="Times New Roman" pitchFamily="18" charset="0"/>
                <a:cs typeface="Times New Roman" pitchFamily="18" charset="0"/>
              </a:rPr>
              <a:t>. Present </a:t>
            </a:r>
            <a:r>
              <a:rPr lang="en-US" sz="2000" dirty="0">
                <a:latin typeface="Times New Roman" pitchFamily="18" charset="0"/>
                <a:cs typeface="Times New Roman" pitchFamily="18" charset="0"/>
              </a:rPr>
              <a:t>in gram +ve and gram –</a:t>
            </a:r>
            <a:r>
              <a:rPr lang="en-US" sz="2000" dirty="0" smtClean="0">
                <a:latin typeface="Times New Roman" pitchFamily="18" charset="0"/>
                <a:cs typeface="Times New Roman" pitchFamily="18" charset="0"/>
              </a:rPr>
              <a:t>ve. There </a:t>
            </a:r>
            <a:r>
              <a:rPr lang="en-US" sz="2000" dirty="0">
                <a:latin typeface="Times New Roman" pitchFamily="18" charset="0"/>
                <a:cs typeface="Times New Roman" pitchFamily="18" charset="0"/>
              </a:rPr>
              <a:t>are different type of these </a:t>
            </a:r>
            <a:r>
              <a:rPr lang="en-US" sz="2000" dirty="0" smtClean="0">
                <a:latin typeface="Times New Roman" pitchFamily="18" charset="0"/>
                <a:cs typeface="Times New Roman" pitchFamily="18" charset="0"/>
              </a:rPr>
              <a:t>enzymes.  </a:t>
            </a:r>
          </a:p>
          <a:p>
            <a:pPr algn="just"/>
            <a:r>
              <a:rPr lang="en-US" sz="2000" dirty="0" smtClean="0">
                <a:latin typeface="Times New Roman" pitchFamily="18" charset="0"/>
                <a:cs typeface="Times New Roman" pitchFamily="18" charset="0"/>
              </a:rPr>
              <a:t> </a:t>
            </a:r>
            <a:endParaRPr lang="ar-IQ" sz="2000" dirty="0">
              <a:latin typeface="Times New Roman" pitchFamily="18" charset="0"/>
              <a:cs typeface="Times New Roman" pitchFamily="18" charset="0"/>
            </a:endParaRPr>
          </a:p>
          <a:p>
            <a:pPr algn="just">
              <a:buNone/>
            </a:pPr>
            <a:r>
              <a:rPr lang="en-US" sz="2000" b="1" dirty="0" smtClean="0">
                <a:latin typeface="Times New Roman" pitchFamily="18" charset="0"/>
                <a:cs typeface="Times New Roman" pitchFamily="18" charset="0"/>
              </a:rPr>
              <a:t>1- Aminoglycoside </a:t>
            </a:r>
            <a:r>
              <a:rPr lang="en-US" sz="2000" b="1" dirty="0">
                <a:latin typeface="Times New Roman" pitchFamily="18" charset="0"/>
                <a:cs typeface="Times New Roman" pitchFamily="18" charset="0"/>
              </a:rPr>
              <a:t>N-</a:t>
            </a:r>
            <a:r>
              <a:rPr lang="en-US" sz="2000" b="1" dirty="0" err="1">
                <a:latin typeface="Times New Roman" pitchFamily="18" charset="0"/>
                <a:cs typeface="Times New Roman" pitchFamily="18" charset="0"/>
              </a:rPr>
              <a:t>acetyltransferases</a:t>
            </a:r>
            <a:r>
              <a:rPr lang="en-US" sz="2000" b="1" dirty="0">
                <a:latin typeface="Times New Roman" pitchFamily="18" charset="0"/>
                <a:cs typeface="Times New Roman" pitchFamily="18" charset="0"/>
              </a:rPr>
              <a:t> (AACs)</a:t>
            </a:r>
          </a:p>
          <a:p>
            <a:pPr algn="just"/>
            <a:r>
              <a:rPr lang="en-US" sz="2000" dirty="0">
                <a:latin typeface="Times New Roman" pitchFamily="18" charset="0"/>
                <a:cs typeface="Times New Roman" pitchFamily="18" charset="0"/>
              </a:rPr>
              <a:t>AACs belong to the  </a:t>
            </a:r>
            <a:r>
              <a:rPr lang="en-US" sz="2000" i="1" dirty="0">
                <a:latin typeface="Times New Roman" pitchFamily="18" charset="0"/>
                <a:cs typeface="Times New Roman" pitchFamily="18" charset="0"/>
              </a:rPr>
              <a:t>N</a:t>
            </a:r>
            <a:r>
              <a:rPr lang="en-US" sz="2000" dirty="0">
                <a:latin typeface="Times New Roman" pitchFamily="18" charset="0"/>
                <a:cs typeface="Times New Roman" pitchFamily="18" charset="0"/>
              </a:rPr>
              <a:t>-acetyl transferase  superfamily of </a:t>
            </a:r>
            <a:r>
              <a:rPr lang="en-US" sz="2000" dirty="0" smtClean="0">
                <a:latin typeface="Times New Roman" pitchFamily="18" charset="0"/>
                <a:cs typeface="Times New Roman" pitchFamily="18" charset="0"/>
              </a:rPr>
              <a:t>proteins.  </a:t>
            </a:r>
            <a:r>
              <a:rPr lang="en-US" sz="2000" dirty="0">
                <a:latin typeface="Times New Roman" pitchFamily="18" charset="0"/>
                <a:cs typeface="Times New Roman" pitchFamily="18" charset="0"/>
              </a:rPr>
              <a:t>They </a:t>
            </a:r>
            <a:r>
              <a:rPr lang="en-US" sz="2000" dirty="0">
                <a:solidFill>
                  <a:srgbClr val="0070C0"/>
                </a:solidFill>
                <a:latin typeface="Times New Roman" pitchFamily="18" charset="0"/>
                <a:cs typeface="Times New Roman" pitchFamily="18" charset="0"/>
              </a:rPr>
              <a:t>catalyze the acetylation  (adding acetyl  group ) to −</a:t>
            </a:r>
            <a:r>
              <a:rPr lang="en-US" sz="2000" dirty="0" smtClean="0">
                <a:solidFill>
                  <a:srgbClr val="0070C0"/>
                </a:solidFill>
                <a:latin typeface="Times New Roman" pitchFamily="18" charset="0"/>
                <a:cs typeface="Times New Roman" pitchFamily="18" charset="0"/>
              </a:rPr>
              <a:t>NH</a:t>
            </a:r>
            <a:r>
              <a:rPr lang="en-US" sz="2000" baseline="-25000" dirty="0" smtClean="0">
                <a:solidFill>
                  <a:srgbClr val="0070C0"/>
                </a:solidFill>
                <a:latin typeface="Times New Roman" pitchFamily="18" charset="0"/>
                <a:cs typeface="Times New Roman" pitchFamily="18" charset="0"/>
              </a:rPr>
              <a:t>2 </a:t>
            </a:r>
            <a:r>
              <a:rPr lang="en-US" sz="2000" dirty="0" smtClean="0">
                <a:solidFill>
                  <a:srgbClr val="0070C0"/>
                </a:solidFill>
                <a:latin typeface="Times New Roman" pitchFamily="18" charset="0"/>
                <a:cs typeface="Times New Roman" pitchFamily="18" charset="0"/>
              </a:rPr>
              <a:t>groups </a:t>
            </a:r>
            <a:r>
              <a:rPr lang="en-US" sz="2000" dirty="0">
                <a:solidFill>
                  <a:srgbClr val="0070C0"/>
                </a:solidFill>
                <a:latin typeface="Times New Roman" pitchFamily="18" charset="0"/>
                <a:cs typeface="Times New Roman" pitchFamily="18" charset="0"/>
              </a:rPr>
              <a:t>in the acceptor aminoglycoside antibiotic</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a:p>
            <a:pPr algn="just"/>
            <a:r>
              <a:rPr lang="en-US" sz="2000" b="1" dirty="0">
                <a:latin typeface="Times New Roman" pitchFamily="18" charset="0"/>
                <a:cs typeface="Times New Roman" pitchFamily="18" charset="0"/>
              </a:rPr>
              <a:t> </a:t>
            </a:r>
            <a:r>
              <a:rPr lang="en-US" sz="2000" b="1" dirty="0" smtClean="0">
                <a:latin typeface="Times New Roman" pitchFamily="18" charset="0"/>
                <a:cs typeface="Times New Roman" pitchFamily="18" charset="0"/>
              </a:rPr>
              <a:t>2- Aminoglycoside </a:t>
            </a:r>
            <a:r>
              <a:rPr lang="en-US" sz="2000" b="1" dirty="0">
                <a:latin typeface="Times New Roman" pitchFamily="18" charset="0"/>
                <a:cs typeface="Times New Roman" pitchFamily="18" charset="0"/>
              </a:rPr>
              <a:t>O-</a:t>
            </a:r>
            <a:r>
              <a:rPr lang="en-US" sz="2000" b="1" dirty="0" err="1">
                <a:latin typeface="Times New Roman" pitchFamily="18" charset="0"/>
                <a:cs typeface="Times New Roman" pitchFamily="18" charset="0"/>
              </a:rPr>
              <a:t>nucleotidyltransferases</a:t>
            </a:r>
            <a:r>
              <a:rPr lang="en-US" sz="2000" b="1" dirty="0">
                <a:latin typeface="Times New Roman" pitchFamily="18" charset="0"/>
                <a:cs typeface="Times New Roman" pitchFamily="18" charset="0"/>
              </a:rPr>
              <a:t> (ANTs)</a:t>
            </a:r>
          </a:p>
          <a:p>
            <a:pPr algn="just"/>
            <a:r>
              <a:rPr lang="en-US" sz="2000" dirty="0">
                <a:latin typeface="Times New Roman" pitchFamily="18" charset="0"/>
                <a:cs typeface="Times New Roman" pitchFamily="18" charset="0"/>
              </a:rPr>
              <a:t>ANTs mediate inactivation of aminoglycosides </a:t>
            </a:r>
            <a:r>
              <a:rPr lang="en-US" sz="2000" dirty="0">
                <a:solidFill>
                  <a:srgbClr val="0070C0"/>
                </a:solidFill>
                <a:latin typeface="Times New Roman" pitchFamily="18" charset="0"/>
                <a:cs typeface="Times New Roman" pitchFamily="18" charset="0"/>
              </a:rPr>
              <a:t>by catalyzing the transfer of an AMP group from the donor substrate ATP to and hydroxyl group in the aminoglycoside molecule</a:t>
            </a:r>
            <a:r>
              <a:rPr lang="en-US" sz="20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a:p>
            <a:pPr algn="just"/>
            <a:r>
              <a:rPr lang="en-US" sz="2000" b="1" dirty="0">
                <a:latin typeface="Times New Roman" pitchFamily="18" charset="0"/>
                <a:cs typeface="Times New Roman" pitchFamily="18" charset="0"/>
              </a:rPr>
              <a:t> 3- </a:t>
            </a:r>
            <a:r>
              <a:rPr lang="en-US" sz="2000" b="1" dirty="0" smtClean="0">
                <a:latin typeface="Times New Roman" pitchFamily="18" charset="0"/>
                <a:cs typeface="Times New Roman" pitchFamily="18" charset="0"/>
              </a:rPr>
              <a:t> Aminoglycoside </a:t>
            </a:r>
            <a:r>
              <a:rPr lang="en-US" sz="2000" b="1" dirty="0">
                <a:latin typeface="Times New Roman" pitchFamily="18" charset="0"/>
                <a:cs typeface="Times New Roman" pitchFamily="18" charset="0"/>
              </a:rPr>
              <a:t>O-</a:t>
            </a:r>
            <a:r>
              <a:rPr lang="en-US" sz="2000" b="1" dirty="0" err="1">
                <a:latin typeface="Times New Roman" pitchFamily="18" charset="0"/>
                <a:cs typeface="Times New Roman" pitchFamily="18" charset="0"/>
              </a:rPr>
              <a:t>phosphotransferases</a:t>
            </a:r>
            <a:r>
              <a:rPr lang="en-US" sz="2000" b="1" dirty="0">
                <a:latin typeface="Times New Roman" pitchFamily="18" charset="0"/>
                <a:cs typeface="Times New Roman" pitchFamily="18" charset="0"/>
              </a:rPr>
              <a:t> (APHs)</a:t>
            </a:r>
          </a:p>
          <a:p>
            <a:pPr algn="just" fontAlgn="base"/>
            <a:r>
              <a:rPr lang="en-US" sz="2000" dirty="0">
                <a:latin typeface="Times New Roman" pitchFamily="18" charset="0"/>
                <a:cs typeface="Times New Roman" pitchFamily="18" charset="0"/>
              </a:rPr>
              <a:t>APHs </a:t>
            </a:r>
            <a:r>
              <a:rPr lang="en-US" sz="2000" dirty="0">
                <a:solidFill>
                  <a:srgbClr val="0070C0"/>
                </a:solidFill>
                <a:latin typeface="Times New Roman" pitchFamily="18" charset="0"/>
                <a:cs typeface="Times New Roman" pitchFamily="18" charset="0"/>
              </a:rPr>
              <a:t>catalyze the transfer of a phosphate group to the aminoglycoside molecule</a:t>
            </a:r>
          </a:p>
        </p:txBody>
      </p:sp>
    </p:spTree>
    <p:extLst>
      <p:ext uri="{BB962C8B-B14F-4D97-AF65-F5344CB8AC3E}">
        <p14:creationId xmlns:p14="http://schemas.microsoft.com/office/powerpoint/2010/main" val="1601180607"/>
      </p:ext>
    </p:extLst>
  </p:cSld>
  <p:clrMapOvr>
    <a:masterClrMapping/>
  </p:clrMapOvr>
  <p:transition>
    <p:plus/>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534400" cy="1219200"/>
          </a:xfrm>
          <a:noFill/>
          <a:ln>
            <a:noFill/>
          </a:ln>
        </p:spPr>
        <p:style>
          <a:lnRef idx="2">
            <a:schemeClr val="accent2"/>
          </a:lnRef>
          <a:fillRef idx="1">
            <a:schemeClr val="lt1"/>
          </a:fillRef>
          <a:effectRef idx="0">
            <a:schemeClr val="accent2"/>
          </a:effectRef>
          <a:fontRef idx="minor">
            <a:schemeClr val="dk1"/>
          </a:fontRef>
        </p:style>
        <p:txBody>
          <a:bodyPr>
            <a:noAutofit/>
          </a:bodyPr>
          <a:lstStyle/>
          <a:p>
            <a:pPr algn="just">
              <a:buNone/>
            </a:pPr>
            <a:r>
              <a:rPr lang="en-US" sz="2400" dirty="0" smtClean="0">
                <a:solidFill>
                  <a:srgbClr val="002060"/>
                </a:solidFill>
                <a:latin typeface="Times New Roman" pitchFamily="18" charset="0"/>
                <a:cs typeface="+mj-cs"/>
              </a:rPr>
              <a:t>Addition of acetyl group &amp; inactivation of chloramphenicol by chloramphenicol acetyltransferase.  It is continuous produced in   -ve bacteria (higher resistance), while it is inducible gram +ve.  </a:t>
            </a:r>
            <a:endParaRPr lang="en-US" sz="2400" dirty="0">
              <a:solidFill>
                <a:srgbClr val="002060"/>
              </a:solidFill>
              <a:cs typeface="+mj-cs"/>
            </a:endParaRPr>
          </a:p>
        </p:txBody>
      </p:sp>
      <p:sp>
        <p:nvSpPr>
          <p:cNvPr id="4" name="Content Placeholder 2"/>
          <p:cNvSpPr txBox="1">
            <a:spLocks/>
          </p:cNvSpPr>
          <p:nvPr/>
        </p:nvSpPr>
        <p:spPr>
          <a:xfrm>
            <a:off x="0" y="0"/>
            <a:ext cx="9144000" cy="685800"/>
          </a:xfrm>
          <a:prstGeom prst="rect">
            <a:avLst/>
          </a:prstGeom>
          <a:ln w="25400" cap="flat" cmpd="sng" algn="ctr">
            <a:noFill/>
            <a:prstDash val="solid"/>
          </a:ln>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marL="0" indent="0">
              <a:buNone/>
            </a:pPr>
            <a:r>
              <a:rPr lang="en-US" dirty="0" smtClean="0"/>
              <a:t> </a:t>
            </a:r>
            <a:r>
              <a:rPr lang="en-US" sz="2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a:t>
            </a:r>
            <a:r>
              <a:rPr lang="en-US" sz="2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chloramphenicol </a:t>
            </a:r>
            <a:r>
              <a:rPr lang="en-US" sz="2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acetyltransferase.</a:t>
            </a:r>
            <a:endParaRPr lang="en-US" sz="2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Rectangle 4"/>
          <p:cNvSpPr/>
          <p:nvPr/>
        </p:nvSpPr>
        <p:spPr>
          <a:xfrm>
            <a:off x="304800" y="2887682"/>
            <a:ext cx="8382000" cy="3416320"/>
          </a:xfrm>
          <a:prstGeom prst="rect">
            <a:avLst/>
          </a:prstGeom>
        </p:spPr>
        <p:txBody>
          <a:bodyPr wrap="square">
            <a:spAutoFit/>
          </a:bodyPr>
          <a:lstStyle/>
          <a:p>
            <a:pPr algn="just"/>
            <a:r>
              <a:rPr lang="en-US" sz="2400" dirty="0" smtClean="0">
                <a:solidFill>
                  <a:srgbClr val="002060"/>
                </a:solidFill>
                <a:latin typeface="Times New Roman" pitchFamily="18" charset="0"/>
              </a:rPr>
              <a:t>Plasmid-mediated </a:t>
            </a:r>
            <a:r>
              <a:rPr lang="en-US" sz="2400" dirty="0">
                <a:solidFill>
                  <a:srgbClr val="002060"/>
                </a:solidFill>
                <a:latin typeface="Times New Roman" pitchFamily="18" charset="0"/>
              </a:rPr>
              <a:t>quinolone resistance was first identified in a clinical isolate of </a:t>
            </a:r>
            <a:r>
              <a:rPr lang="en-US" sz="2400" i="1" dirty="0">
                <a:solidFill>
                  <a:srgbClr val="FF0000"/>
                </a:solidFill>
                <a:latin typeface="Times New Roman" pitchFamily="18" charset="0"/>
              </a:rPr>
              <a:t>Klebsiella pneumoniae</a:t>
            </a:r>
            <a:r>
              <a:rPr lang="en-US" sz="2400" dirty="0">
                <a:solidFill>
                  <a:srgbClr val="002060"/>
                </a:solidFill>
                <a:latin typeface="Times New Roman" pitchFamily="18" charset="0"/>
              </a:rPr>
              <a:t>. Recently, a new mechanism of quinolone resistance was identified: transfer from species to species of a plasmid encoding </a:t>
            </a:r>
            <a:r>
              <a:rPr lang="en-US" sz="2400" i="1" dirty="0" err="1">
                <a:solidFill>
                  <a:srgbClr val="002060"/>
                </a:solidFill>
                <a:latin typeface="Times New Roman" pitchFamily="18" charset="0"/>
              </a:rPr>
              <a:t>aac</a:t>
            </a:r>
            <a:r>
              <a:rPr lang="en-US" sz="2400" i="1" dirty="0">
                <a:solidFill>
                  <a:srgbClr val="002060"/>
                </a:solidFill>
                <a:latin typeface="Times New Roman" pitchFamily="18" charset="0"/>
              </a:rPr>
              <a:t>(6′)-</a:t>
            </a:r>
            <a:r>
              <a:rPr lang="en-US" sz="2400" i="1" dirty="0" err="1">
                <a:solidFill>
                  <a:srgbClr val="002060"/>
                </a:solidFill>
                <a:latin typeface="Times New Roman" pitchFamily="18" charset="0"/>
              </a:rPr>
              <a:t>Ib-cr</a:t>
            </a:r>
            <a:r>
              <a:rPr lang="en-US" sz="2400" dirty="0">
                <a:solidFill>
                  <a:srgbClr val="002060"/>
                </a:solidFill>
                <a:latin typeface="Times New Roman" pitchFamily="18" charset="0"/>
              </a:rPr>
              <a:t>, a variant of aminoglycoside acetyltransferase that reduced susceptibility to ciprofloxacin and </a:t>
            </a:r>
            <a:r>
              <a:rPr lang="en-US" sz="2400" dirty="0" err="1">
                <a:solidFill>
                  <a:srgbClr val="002060"/>
                </a:solidFill>
                <a:latin typeface="Times New Roman" pitchFamily="18" charset="0"/>
              </a:rPr>
              <a:t>norfloxacin</a:t>
            </a:r>
            <a:r>
              <a:rPr lang="en-US" sz="2400" dirty="0">
                <a:solidFill>
                  <a:srgbClr val="002060"/>
                </a:solidFill>
                <a:latin typeface="Times New Roman" pitchFamily="18" charset="0"/>
              </a:rPr>
              <a:t> by N-acetylation of the amino nitrogen on its </a:t>
            </a:r>
            <a:r>
              <a:rPr lang="en-US" sz="2400" dirty="0" err="1">
                <a:solidFill>
                  <a:srgbClr val="002060"/>
                </a:solidFill>
                <a:latin typeface="Times New Roman" pitchFamily="18" charset="0"/>
              </a:rPr>
              <a:t>piperazinyl</a:t>
            </a:r>
            <a:r>
              <a:rPr lang="en-US" sz="2400" dirty="0">
                <a:solidFill>
                  <a:srgbClr val="002060"/>
                </a:solidFill>
                <a:latin typeface="Times New Roman" pitchFamily="18" charset="0"/>
              </a:rPr>
              <a:t> substituent. Genes responsible for plasmid-mediated quinolone resistance are thought to be linked to extended-spectrum β-lactamase </a:t>
            </a:r>
          </a:p>
        </p:txBody>
      </p:sp>
      <p:sp>
        <p:nvSpPr>
          <p:cNvPr id="6" name="Content Placeholder 2"/>
          <p:cNvSpPr txBox="1">
            <a:spLocks/>
          </p:cNvSpPr>
          <p:nvPr/>
        </p:nvSpPr>
        <p:spPr>
          <a:xfrm>
            <a:off x="0" y="2057400"/>
            <a:ext cx="9144000" cy="685800"/>
          </a:xfrm>
          <a:prstGeom prst="rect">
            <a:avLst/>
          </a:prstGeom>
          <a:ln w="25400" cap="flat" cmpd="sng" algn="ctr">
            <a:noFill/>
            <a:prstDash val="solid"/>
          </a:ln>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marL="0" indent="0">
              <a:buNone/>
            </a:pPr>
            <a:r>
              <a:rPr lang="en-US" dirty="0" smtClean="0"/>
              <a:t> </a:t>
            </a:r>
            <a:r>
              <a:rPr lang="en-US" sz="2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d</a:t>
            </a:r>
            <a:r>
              <a:rPr lang="en-US" sz="2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Ciprofloxacin-Modifying Enzyme. </a:t>
            </a:r>
            <a:endParaRPr lang="en-US" sz="2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596988031"/>
      </p:ext>
    </p:extLst>
  </p:cSld>
  <p:clrMapOvr>
    <a:masterClrMapping/>
  </p:clrMapOvr>
  <p:transition>
    <p:blinds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2"/>
          <p:cNvSpPr txBox="1">
            <a:spLocks/>
          </p:cNvSpPr>
          <p:nvPr/>
        </p:nvSpPr>
        <p:spPr>
          <a:xfrm>
            <a:off x="152400" y="1143000"/>
            <a:ext cx="8839200" cy="5638800"/>
          </a:xfrm>
          <a:prstGeom prst="rect">
            <a:avLst/>
          </a:prstGeom>
        </p:spPr>
        <p:txBody>
          <a:bodyPr>
            <a:noAutofit/>
          </a:bodyPr>
          <a:lstStyle/>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v"/>
              <a:tabLst/>
              <a:defRPr/>
            </a:pPr>
            <a:r>
              <a:rPr kumimoji="0" lang="en-US" sz="2000" b="1" i="0" u="none" strike="noStrike" kern="1200" cap="none" spc="0" normalizeH="0" baseline="0" noProof="0" dirty="0" smtClean="0">
                <a:ln>
                  <a:noFill/>
                </a:ln>
                <a:solidFill>
                  <a:srgbClr val="C00000"/>
                </a:solidFill>
                <a:effectLst/>
                <a:uLnTx/>
                <a:uFillTx/>
                <a:latin typeface="Times New Roman" pitchFamily="18" charset="0"/>
                <a:cs typeface="+mj-cs"/>
              </a:rPr>
              <a:t>Alteration in penicillin-binding protein (PBPs) leading to reduced affinity of beta-lactam antibiotics.</a:t>
            </a:r>
            <a:r>
              <a:rPr kumimoji="0" lang="en-US" sz="2000" b="0" i="0" u="none" strike="noStrike" kern="1200" cap="none" spc="0" normalizeH="0" baseline="0" noProof="0" dirty="0" smtClean="0">
                <a:ln>
                  <a:noFill/>
                </a:ln>
                <a:solidFill>
                  <a:srgbClr val="C00000"/>
                </a:solidFill>
                <a:effectLst/>
                <a:uLnTx/>
                <a:uFillTx/>
                <a:latin typeface="Times New Roman" pitchFamily="18" charset="0"/>
                <a:cs typeface="+mj-cs"/>
              </a:rPr>
              <a:t> </a:t>
            </a:r>
          </a:p>
          <a:p>
            <a:pPr marR="0" lvl="0" algn="just" defTabSz="914400" rtl="0" eaLnBrk="1" fontAlgn="auto" latinLnBrk="0" hangingPunct="1">
              <a:lnSpc>
                <a:spcPct val="100000"/>
              </a:lnSpc>
              <a:spcBef>
                <a:spcPct val="20000"/>
              </a:spcBef>
              <a:spcAft>
                <a:spcPts val="0"/>
              </a:spcAft>
              <a:buClrTx/>
              <a:buSzTx/>
              <a:tabLst/>
              <a:defRPr/>
            </a:pPr>
            <a:r>
              <a:rPr kumimoji="0" lang="en-US" sz="2000" b="0" i="0" u="none" strike="noStrike" kern="1200" cap="none" spc="0" normalizeH="0" baseline="0" noProof="0" dirty="0" smtClean="0">
                <a:ln>
                  <a:noFill/>
                </a:ln>
                <a:solidFill>
                  <a:schemeClr val="tx1"/>
                </a:solidFill>
                <a:effectLst/>
                <a:uLnTx/>
                <a:uFillTx/>
                <a:latin typeface="Times New Roman" pitchFamily="18" charset="0"/>
                <a:cs typeface="+mj-cs"/>
              </a:rPr>
              <a:t>(Methicillin-Resistant </a:t>
            </a:r>
            <a:r>
              <a:rPr kumimoji="0" lang="en-US" sz="2000" b="0" i="1" u="none" strike="noStrike" kern="1200" cap="none" spc="0" normalizeH="0" baseline="0" noProof="0" dirty="0" smtClean="0">
                <a:ln>
                  <a:noFill/>
                </a:ln>
                <a:solidFill>
                  <a:schemeClr val="tx1"/>
                </a:solidFill>
                <a:effectLst/>
                <a:uLnTx/>
                <a:uFillTx/>
                <a:latin typeface="Times New Roman" pitchFamily="18" charset="0"/>
                <a:cs typeface="+mj-cs"/>
              </a:rPr>
              <a:t>Staphylococcus aureus, S. pneumoniae, Neisseria </a:t>
            </a:r>
            <a:r>
              <a:rPr kumimoji="0" lang="en-US" sz="2000" b="0" i="1" u="none" strike="noStrike" kern="1200" cap="none" spc="0" normalizeH="0" baseline="0" noProof="0" dirty="0" err="1" smtClean="0">
                <a:ln>
                  <a:noFill/>
                </a:ln>
                <a:solidFill>
                  <a:schemeClr val="tx1"/>
                </a:solidFill>
                <a:effectLst/>
                <a:uLnTx/>
                <a:uFillTx/>
                <a:latin typeface="Times New Roman" pitchFamily="18" charset="0"/>
                <a:cs typeface="+mj-cs"/>
              </a:rPr>
              <a:t>gonorrheae</a:t>
            </a:r>
            <a:r>
              <a:rPr kumimoji="0" lang="en-US" sz="2000" b="0" i="0" u="none" strike="noStrike" kern="1200" cap="none" spc="0" normalizeH="0" baseline="0" noProof="0" dirty="0" smtClean="0">
                <a:ln>
                  <a:noFill/>
                </a:ln>
                <a:solidFill>
                  <a:schemeClr val="tx1"/>
                </a:solidFill>
                <a:effectLst/>
                <a:uLnTx/>
                <a:uFillTx/>
                <a:latin typeface="Times New Roman" pitchFamily="18" charset="0"/>
                <a:cs typeface="+mj-cs"/>
              </a:rPr>
              <a:t>, Group A streptococci, </a:t>
            </a:r>
            <a:r>
              <a:rPr kumimoji="0" lang="en-US" sz="2000" b="0" i="1" u="none" strike="noStrike" kern="1200" cap="none" spc="0" normalizeH="0" baseline="0" noProof="0" dirty="0" smtClean="0">
                <a:ln>
                  <a:noFill/>
                </a:ln>
                <a:solidFill>
                  <a:schemeClr val="tx1"/>
                </a:solidFill>
                <a:effectLst/>
                <a:uLnTx/>
                <a:uFillTx/>
                <a:latin typeface="Times New Roman" pitchFamily="18" charset="0"/>
                <a:cs typeface="+mj-cs"/>
              </a:rPr>
              <a:t>Listeria </a:t>
            </a:r>
            <a:r>
              <a:rPr kumimoji="0" lang="en-US" sz="2000" b="0" i="1" u="none" strike="noStrike" kern="1200" cap="none" spc="0" normalizeH="0" baseline="0" noProof="0" dirty="0" err="1" smtClean="0">
                <a:ln>
                  <a:noFill/>
                </a:ln>
                <a:solidFill>
                  <a:schemeClr val="tx1"/>
                </a:solidFill>
                <a:effectLst/>
                <a:uLnTx/>
                <a:uFillTx/>
                <a:latin typeface="Times New Roman" pitchFamily="18" charset="0"/>
                <a:cs typeface="+mj-cs"/>
              </a:rPr>
              <a:t>monocytogenes</a:t>
            </a:r>
            <a:r>
              <a:rPr kumimoji="0" lang="en-US" sz="2000" b="0" i="0" u="none" strike="noStrike" kern="1200" cap="none" spc="0" normalizeH="0" baseline="0" noProof="0" dirty="0" smtClean="0">
                <a:ln>
                  <a:noFill/>
                </a:ln>
                <a:solidFill>
                  <a:schemeClr val="tx1"/>
                </a:solidFill>
                <a:effectLst/>
                <a:uLnTx/>
                <a:uFillTx/>
                <a:latin typeface="Times New Roman" pitchFamily="18" charset="0"/>
                <a:cs typeface="+mj-cs"/>
              </a:rPr>
              <a:t>)</a:t>
            </a:r>
          </a:p>
          <a:p>
            <a:pPr marR="0" lvl="0" algn="just" defTabSz="914400" rtl="0" eaLnBrk="1" fontAlgn="auto" latinLnBrk="0" hangingPunct="1">
              <a:lnSpc>
                <a:spcPct val="100000"/>
              </a:lnSpc>
              <a:spcBef>
                <a:spcPct val="20000"/>
              </a:spcBef>
              <a:spcAft>
                <a:spcPts val="0"/>
              </a:spcAft>
              <a:buClrTx/>
              <a:buSzTx/>
              <a:tabLst/>
              <a:defRPr/>
            </a:pPr>
            <a:endParaRPr kumimoji="0" lang="en-US" sz="2000" b="0" i="0" u="none" strike="noStrike" kern="1200" cap="none" spc="0" normalizeH="0" baseline="0" noProof="0" dirty="0" smtClean="0">
              <a:ln>
                <a:noFill/>
              </a:ln>
              <a:solidFill>
                <a:schemeClr val="tx1"/>
              </a:solidFill>
              <a:effectLst/>
              <a:uLnTx/>
              <a:uFillTx/>
              <a:latin typeface="Times New Roman" pitchFamily="18" charset="0"/>
              <a:cs typeface="+mj-cs"/>
            </a:endParaRPr>
          </a:p>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v"/>
              <a:tabLst/>
              <a:defRPr/>
            </a:pPr>
            <a:r>
              <a:rPr kumimoji="0" lang="en-US" sz="2000" b="1" i="0" u="none" strike="noStrike" kern="1200" cap="none" spc="0" normalizeH="0" baseline="0" noProof="0" dirty="0" smtClean="0">
                <a:ln>
                  <a:noFill/>
                </a:ln>
                <a:solidFill>
                  <a:srgbClr val="C00000"/>
                </a:solidFill>
                <a:effectLst/>
                <a:uLnTx/>
                <a:uFillTx/>
                <a:latin typeface="Times New Roman" pitchFamily="18" charset="0"/>
                <a:cs typeface="Times New Roman" pitchFamily="18" charset="0"/>
              </a:rPr>
              <a:t>Changes in peptidoglycan layer and cell wall thickness resulting to reduced activity of </a:t>
            </a:r>
            <a:r>
              <a:rPr kumimoji="0" lang="en-US" sz="2000" b="1" i="0" u="none" strike="noStrike" kern="1200" cap="none" spc="0" normalizeH="0" baseline="0" noProof="0" dirty="0" err="1" smtClean="0">
                <a:ln>
                  <a:noFill/>
                </a:ln>
                <a:solidFill>
                  <a:srgbClr val="C00000"/>
                </a:solidFill>
                <a:effectLst/>
                <a:uLnTx/>
                <a:uFillTx/>
                <a:latin typeface="Times New Roman" pitchFamily="18" charset="0"/>
                <a:cs typeface="Times New Roman" pitchFamily="18" charset="0"/>
              </a:rPr>
              <a:t>vancomycin</a:t>
            </a:r>
            <a:r>
              <a:rPr kumimoji="0" lang="en-US" sz="2000" b="1" i="0" u="none" strike="noStrike" kern="1200" cap="none" spc="0" normalizeH="0" baseline="0" noProof="0" dirty="0" smtClean="0">
                <a:ln>
                  <a:noFill/>
                </a:ln>
                <a:solidFill>
                  <a:srgbClr val="C00000"/>
                </a:solidFill>
                <a:effectLst/>
                <a:uLnTx/>
                <a:uFillTx/>
                <a:latin typeface="Times New Roman" pitchFamily="18" charset="0"/>
                <a:cs typeface="Times New Roman" pitchFamily="18" charset="0"/>
              </a:rPr>
              <a:t>.</a:t>
            </a:r>
            <a:r>
              <a:rPr kumimoji="0" lang="en-US" sz="2000" b="0" i="0" u="none" strike="noStrike" kern="1200" cap="none" spc="0" normalizeH="0" baseline="0" noProof="0" dirty="0" smtClean="0">
                <a:ln>
                  <a:noFill/>
                </a:ln>
                <a:solidFill>
                  <a:srgbClr val="C00000"/>
                </a:solidFill>
                <a:effectLst/>
                <a:uLnTx/>
                <a:uFillTx/>
                <a:latin typeface="Times New Roman" pitchFamily="18" charset="0"/>
                <a:cs typeface="Times New Roman" pitchFamily="18" charset="0"/>
              </a:rPr>
              <a:t> </a:t>
            </a:r>
          </a:p>
          <a:p>
            <a:pPr marR="0" lvl="0" algn="just" defTabSz="914400" rtl="0" eaLnBrk="1" fontAlgn="auto" latinLnBrk="0" hangingPunct="1">
              <a:lnSpc>
                <a:spcPct val="100000"/>
              </a:lnSpc>
              <a:spcBef>
                <a:spcPct val="20000"/>
              </a:spcBef>
              <a:spcAft>
                <a:spcPts val="0"/>
              </a:spcAft>
              <a:buClrTx/>
              <a:buSzTx/>
              <a:tabLst/>
              <a:defRPr/>
            </a:pPr>
            <a:r>
              <a:rPr kumimoji="0" lang="en-US" sz="20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Vancomycin-resistant </a:t>
            </a:r>
            <a:r>
              <a:rPr kumimoji="0" lang="en-US" sz="2000" b="0" i="1"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S. aureus.</a:t>
            </a:r>
          </a:p>
          <a:p>
            <a:pPr marR="0" lvl="0" algn="just" defTabSz="914400" rtl="0" eaLnBrk="1" fontAlgn="auto" latinLnBrk="0" hangingPunct="1">
              <a:lnSpc>
                <a:spcPct val="100000"/>
              </a:lnSpc>
              <a:spcBef>
                <a:spcPct val="20000"/>
              </a:spcBef>
              <a:spcAft>
                <a:spcPts val="0"/>
              </a:spcAft>
              <a:buClrTx/>
              <a:buSzTx/>
              <a:tabLst/>
              <a:defRPr/>
            </a:pPr>
            <a:endParaRPr kumimoji="0" lang="en-US" sz="20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v"/>
              <a:tabLst/>
              <a:defRPr/>
            </a:pPr>
            <a:r>
              <a:rPr kumimoji="0" lang="en-US" sz="2000" b="1" i="0" u="none" strike="noStrike" kern="1200" cap="none" spc="0" normalizeH="0" baseline="0" noProof="0" dirty="0" smtClean="0">
                <a:ln>
                  <a:noFill/>
                </a:ln>
                <a:solidFill>
                  <a:srgbClr val="C00000"/>
                </a:solidFill>
                <a:effectLst/>
                <a:uLnTx/>
                <a:uFillTx/>
                <a:latin typeface="Times New Roman" pitchFamily="18" charset="0"/>
                <a:cs typeface="Times New Roman" pitchFamily="18" charset="0"/>
              </a:rPr>
              <a:t>Alterations in subunits of DNA </a:t>
            </a:r>
            <a:r>
              <a:rPr kumimoji="0" lang="en-US" sz="2000" b="1" i="0" u="none" strike="noStrike" kern="1200" cap="none" spc="0" normalizeH="0" baseline="0" noProof="0" dirty="0" err="1" smtClean="0">
                <a:ln>
                  <a:noFill/>
                </a:ln>
                <a:solidFill>
                  <a:srgbClr val="C00000"/>
                </a:solidFill>
                <a:effectLst/>
                <a:uLnTx/>
                <a:uFillTx/>
                <a:latin typeface="Times New Roman" pitchFamily="18" charset="0"/>
                <a:cs typeface="Times New Roman" pitchFamily="18" charset="0"/>
              </a:rPr>
              <a:t>gyrase</a:t>
            </a:r>
            <a:r>
              <a:rPr kumimoji="0" lang="en-US" sz="2000" b="1" i="0" u="none" strike="noStrike" kern="1200" cap="none" spc="0" normalizeH="0" baseline="0" noProof="0" dirty="0" smtClean="0">
                <a:ln>
                  <a:noFill/>
                </a:ln>
                <a:solidFill>
                  <a:srgbClr val="C00000"/>
                </a:solidFill>
                <a:effectLst/>
                <a:uLnTx/>
                <a:uFillTx/>
                <a:latin typeface="Times New Roman" pitchFamily="18" charset="0"/>
                <a:cs typeface="Times New Roman" pitchFamily="18" charset="0"/>
              </a:rPr>
              <a:t> reducing activity of </a:t>
            </a:r>
            <a:r>
              <a:rPr kumimoji="0" lang="en-US" sz="2000" b="1" i="0" u="none" strike="noStrike" kern="1200" cap="none" spc="0" normalizeH="0" baseline="0" noProof="0" dirty="0" err="1" smtClean="0">
                <a:ln>
                  <a:noFill/>
                </a:ln>
                <a:solidFill>
                  <a:srgbClr val="C00000"/>
                </a:solidFill>
                <a:effectLst/>
                <a:uLnTx/>
                <a:uFillTx/>
                <a:latin typeface="Times New Roman" pitchFamily="18" charset="0"/>
                <a:cs typeface="Times New Roman" pitchFamily="18" charset="0"/>
              </a:rPr>
              <a:t>fluoroquinolones</a:t>
            </a:r>
            <a:r>
              <a:rPr kumimoji="0" lang="en-US" sz="2000" b="1" i="0" u="none" strike="noStrike" kern="1200" cap="none" spc="0" normalizeH="0" baseline="0" noProof="0" dirty="0" smtClean="0">
                <a:ln>
                  <a:noFill/>
                </a:ln>
                <a:solidFill>
                  <a:srgbClr val="C00000"/>
                </a:solidFill>
                <a:effectLst/>
                <a:uLnTx/>
                <a:uFillTx/>
                <a:latin typeface="Times New Roman" pitchFamily="18" charset="0"/>
                <a:cs typeface="Times New Roman" pitchFamily="18" charset="0"/>
              </a:rPr>
              <a:t>.</a:t>
            </a:r>
          </a:p>
          <a:p>
            <a:pPr marR="0" lvl="0" algn="just" defTabSz="914400" rtl="0" eaLnBrk="1" fontAlgn="auto" latinLnBrk="0" hangingPunct="1">
              <a:lnSpc>
                <a:spcPct val="100000"/>
              </a:lnSpc>
              <a:spcBef>
                <a:spcPct val="20000"/>
              </a:spcBef>
              <a:spcAft>
                <a:spcPts val="0"/>
              </a:spcAft>
              <a:buClrTx/>
              <a:buSzTx/>
              <a:tabLst/>
              <a:defRPr/>
            </a:pPr>
            <a:endParaRPr kumimoji="0" lang="en-US" sz="2000" b="0" i="0" u="none" strike="noStrike" kern="1200" cap="none" spc="0" normalizeH="0" baseline="0" noProof="0" dirty="0" smtClean="0">
              <a:ln>
                <a:noFill/>
              </a:ln>
              <a:solidFill>
                <a:srgbClr val="C00000"/>
              </a:solidFill>
              <a:effectLst/>
              <a:uLnTx/>
              <a:uFillTx/>
              <a:latin typeface="Times New Roman" pitchFamily="18" charset="0"/>
              <a:cs typeface="Times New Roman" pitchFamily="18" charset="0"/>
            </a:endParaRPr>
          </a:p>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v"/>
              <a:tabLst/>
              <a:defRPr/>
            </a:pPr>
            <a:r>
              <a:rPr kumimoji="0" lang="en-US" sz="2000" b="1" i="0" u="none" strike="noStrike" kern="1200" cap="none" spc="0" normalizeH="0" baseline="0" noProof="0" dirty="0" smtClean="0">
                <a:ln>
                  <a:noFill/>
                </a:ln>
                <a:solidFill>
                  <a:srgbClr val="C00000"/>
                </a:solidFill>
                <a:effectLst/>
                <a:uLnTx/>
                <a:uFillTx/>
                <a:latin typeface="Times New Roman" pitchFamily="18" charset="0"/>
                <a:cs typeface="Times New Roman" pitchFamily="18" charset="0"/>
              </a:rPr>
              <a:t>Alteration in subunits of topoisomerase IV leading to reduced activity of </a:t>
            </a:r>
            <a:r>
              <a:rPr kumimoji="0" lang="en-US" sz="2000" b="1" i="0" u="none" strike="noStrike" kern="1200" cap="none" spc="0" normalizeH="0" baseline="0" noProof="0" dirty="0" err="1" smtClean="0">
                <a:ln>
                  <a:noFill/>
                </a:ln>
                <a:solidFill>
                  <a:srgbClr val="C00000"/>
                </a:solidFill>
                <a:effectLst/>
                <a:uLnTx/>
                <a:uFillTx/>
                <a:latin typeface="Times New Roman" pitchFamily="18" charset="0"/>
                <a:cs typeface="Times New Roman" pitchFamily="18" charset="0"/>
              </a:rPr>
              <a:t>fluoroquinolones</a:t>
            </a:r>
            <a:r>
              <a:rPr kumimoji="0" lang="en-US" sz="2000" b="1" i="0" u="none" strike="noStrike" kern="1200" cap="none" spc="0" normalizeH="0" baseline="0" noProof="0" dirty="0" smtClean="0">
                <a:ln>
                  <a:noFill/>
                </a:ln>
                <a:solidFill>
                  <a:srgbClr val="C00000"/>
                </a:solidFill>
                <a:effectLst/>
                <a:uLnTx/>
                <a:uFillTx/>
                <a:latin typeface="Times New Roman" pitchFamily="18" charset="0"/>
                <a:cs typeface="Times New Roman" pitchFamily="18" charset="0"/>
              </a:rPr>
              <a:t>.</a:t>
            </a:r>
            <a:r>
              <a:rPr kumimoji="0" lang="en-US" sz="2000" b="0" i="0" u="none" strike="noStrike" kern="1200" cap="none" spc="0" normalizeH="0" baseline="0" noProof="0" dirty="0" smtClean="0">
                <a:ln>
                  <a:noFill/>
                </a:ln>
                <a:solidFill>
                  <a:srgbClr val="C00000"/>
                </a:solidFill>
                <a:effectLst/>
                <a:uLnTx/>
                <a:uFillTx/>
                <a:latin typeface="Times New Roman" pitchFamily="18" charset="0"/>
                <a:cs typeface="Times New Roman" pitchFamily="18" charset="0"/>
              </a:rPr>
              <a:t> </a:t>
            </a:r>
          </a:p>
          <a:p>
            <a:pPr marR="0" lvl="0" algn="just" defTabSz="914400" rtl="0" eaLnBrk="1" fontAlgn="auto" latinLnBrk="0" hangingPunct="1">
              <a:lnSpc>
                <a:spcPct val="100000"/>
              </a:lnSpc>
              <a:spcBef>
                <a:spcPct val="20000"/>
              </a:spcBef>
              <a:spcAft>
                <a:spcPts val="0"/>
              </a:spcAft>
              <a:buClrTx/>
              <a:buSzTx/>
              <a:tabLst/>
              <a:defRPr/>
            </a:pPr>
            <a:r>
              <a:rPr kumimoji="0" lang="en-US" sz="20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Many Gram +ve bacteria like </a:t>
            </a:r>
            <a:r>
              <a:rPr kumimoji="0" lang="en-US" sz="2000" b="0" i="1"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S. aureus</a:t>
            </a:r>
            <a:r>
              <a:rPr kumimoji="0" lang="en-US" sz="20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and </a:t>
            </a:r>
            <a:r>
              <a:rPr kumimoji="0" lang="en-US" sz="2000" b="0" i="1"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Streptococcus pneumoniae</a:t>
            </a:r>
            <a:endParaRPr kumimoji="0" lang="en-US" sz="20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algn="just">
              <a:spcBef>
                <a:spcPct val="20000"/>
              </a:spcBef>
            </a:pPr>
            <a:endParaRPr lang="en-US" sz="2000" b="1" dirty="0" smtClean="0">
              <a:solidFill>
                <a:srgbClr val="000000"/>
              </a:solidFill>
              <a:latin typeface="Times New Roman" pitchFamily="18" charset="0"/>
              <a:cs typeface="Times New Roman" pitchFamily="18" charset="0"/>
            </a:endParaRPr>
          </a:p>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v"/>
              <a:tabLst/>
              <a:defRPr/>
            </a:pPr>
            <a:endParaRPr kumimoji="0" lang="en-US" sz="20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v"/>
              <a:tabLst/>
              <a:defRPr/>
            </a:pPr>
            <a:endParaRPr kumimoji="0" lang="en-US" sz="20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v"/>
              <a:tabLst/>
              <a:defRPr/>
            </a:pPr>
            <a:endParaRPr kumimoji="0" lang="ar-IQ" sz="2000" b="0" i="0" u="none" strike="noStrike" kern="1200" cap="none" spc="0" normalizeH="0" baseline="0" noProof="0" dirty="0">
              <a:ln>
                <a:noFill/>
              </a:ln>
              <a:solidFill>
                <a:schemeClr val="tx1"/>
              </a:solidFill>
              <a:effectLst/>
              <a:uLnTx/>
              <a:uFillTx/>
              <a:latin typeface="Times New Roman" pitchFamily="18" charset="0"/>
              <a:cs typeface="+mj-cs"/>
            </a:endParaRPr>
          </a:p>
        </p:txBody>
      </p:sp>
      <p:sp>
        <p:nvSpPr>
          <p:cNvPr id="5" name="Title 1"/>
          <p:cNvSpPr txBox="1">
            <a:spLocks/>
          </p:cNvSpPr>
          <p:nvPr/>
        </p:nvSpPr>
        <p:spPr>
          <a:xfrm>
            <a:off x="838200" y="152400"/>
            <a:ext cx="8001000" cy="685800"/>
          </a:xfrm>
          <a:prstGeom prst="rect">
            <a:avLst/>
          </a:prstGeom>
          <a:solidFill>
            <a:srgbClr val="FFFF00"/>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en-US" dirty="0" smtClean="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Target </a:t>
            </a:r>
            <a:r>
              <a:rPr lang="en-US"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Site Modification and </a:t>
            </a:r>
            <a:r>
              <a:rPr lang="en-US" dirty="0" smtClean="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protection.</a:t>
            </a:r>
            <a:endParaRPr lang="en-US"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endParaRPr>
          </a:p>
        </p:txBody>
      </p:sp>
      <p:sp>
        <p:nvSpPr>
          <p:cNvPr id="6" name="Rectangle 5"/>
          <p:cNvSpPr/>
          <p:nvPr/>
        </p:nvSpPr>
        <p:spPr>
          <a:xfrm>
            <a:off x="457200" y="152401"/>
            <a:ext cx="304800" cy="685800"/>
          </a:xfrm>
          <a:prstGeom prst="rect">
            <a:avLst/>
          </a:prstGeom>
          <a:solidFill>
            <a:srgbClr val="FFFF00"/>
          </a:solidFill>
        </p:spPr>
        <p:txBody>
          <a:bodyPr vert="horz" lIns="91440" tIns="45720" rIns="91440" bIns="45720" rtlCol="0" anchor="ctr">
            <a:noAutofit/>
          </a:bodyPr>
          <a:lstStyle/>
          <a:p>
            <a:pPr algn="ctr">
              <a:spcBef>
                <a:spcPct val="0"/>
              </a:spcBef>
            </a:pPr>
            <a:r>
              <a:rPr lang="en-US" sz="4400" dirty="0" smtClean="0">
                <a:solidFill>
                  <a:srgbClr val="FF0000"/>
                </a:solidFill>
                <a:effectLst>
                  <a:outerShdw blurRad="38100" dist="38100" dir="2700000" algn="tl">
                    <a:srgbClr val="000000">
                      <a:alpha val="43137"/>
                    </a:srgbClr>
                  </a:outerShdw>
                </a:effectLst>
                <a:latin typeface="Arabic Typesetting" pitchFamily="66" charset="-78"/>
                <a:ea typeface="+mj-ea"/>
                <a:cs typeface="Arabic Typesetting" pitchFamily="66" charset="-78"/>
              </a:rPr>
              <a:t>2</a:t>
            </a:r>
            <a:endParaRPr lang="en-US" sz="4400" dirty="0">
              <a:solidFill>
                <a:srgbClr val="FF0000"/>
              </a:solidFill>
              <a:effectLst>
                <a:outerShdw blurRad="38100" dist="38100" dir="2700000" algn="tl">
                  <a:srgbClr val="000000">
                    <a:alpha val="43137"/>
                  </a:srgbClr>
                </a:outerShdw>
              </a:effectLst>
              <a:latin typeface="Arabic Typesetting" pitchFamily="66" charset="-78"/>
              <a:ea typeface="+mj-ea"/>
              <a:cs typeface="Arabic Typesetting" pitchFamily="66" charset="-78"/>
            </a:endParaRPr>
          </a:p>
        </p:txBody>
      </p:sp>
    </p:spTree>
    <p:extLst>
      <p:ext uri="{BB962C8B-B14F-4D97-AF65-F5344CB8AC3E}">
        <p14:creationId xmlns:p14="http://schemas.microsoft.com/office/powerpoint/2010/main" val="3627996753"/>
      </p:ext>
    </p:extLst>
  </p:cSld>
  <p:clrMapOvr>
    <a:masterClrMapping/>
  </p:clrMapOvr>
  <p:transition>
    <p:circl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685801"/>
            <a:ext cx="8610600" cy="5447645"/>
          </a:xfrm>
          <a:prstGeom prst="rect">
            <a:avLst/>
          </a:prstGeom>
        </p:spPr>
        <p:txBody>
          <a:bodyPr wrap="square">
            <a:spAutoFit/>
          </a:bodyPr>
          <a:lstStyle/>
          <a:p>
            <a:pPr marL="342900" lvl="0" indent="-342900" algn="just">
              <a:spcBef>
                <a:spcPct val="20000"/>
              </a:spcBef>
              <a:buFont typeface="Wingdings" pitchFamily="2" charset="2"/>
              <a:buChar char="v"/>
              <a:defRPr/>
            </a:pPr>
            <a:r>
              <a:rPr lang="en-US" sz="2000" b="1" dirty="0">
                <a:solidFill>
                  <a:srgbClr val="C00000"/>
                </a:solidFill>
                <a:latin typeface="Times New Roman" pitchFamily="18" charset="0"/>
                <a:cs typeface="+mj-cs"/>
              </a:rPr>
              <a:t>Changes in RNA polymerase leading to reduced activity of rifampicin.</a:t>
            </a:r>
            <a:r>
              <a:rPr lang="en-US" sz="2000" b="1" dirty="0">
                <a:latin typeface="Times New Roman" pitchFamily="18" charset="0"/>
                <a:cs typeface="Times New Roman" pitchFamily="18" charset="0"/>
              </a:rPr>
              <a:t> </a:t>
            </a:r>
            <a:r>
              <a:rPr lang="en-US" sz="2000" i="1" dirty="0">
                <a:latin typeface="Times New Roman" pitchFamily="18" charset="0"/>
                <a:cs typeface="Times New Roman" pitchFamily="18" charset="0"/>
              </a:rPr>
              <a:t>Mycobacterium </a:t>
            </a:r>
            <a:r>
              <a:rPr lang="en-US" sz="2000" i="1" dirty="0" smtClean="0">
                <a:latin typeface="Times New Roman" pitchFamily="18" charset="0"/>
                <a:cs typeface="Times New Roman" pitchFamily="18" charset="0"/>
              </a:rPr>
              <a:t>tuberculosis</a:t>
            </a:r>
          </a:p>
          <a:p>
            <a:pPr marL="342900" lvl="0" indent="-342900" algn="just">
              <a:spcBef>
                <a:spcPct val="20000"/>
              </a:spcBef>
              <a:buFont typeface="Wingdings" pitchFamily="2" charset="2"/>
              <a:buChar char="v"/>
              <a:defRPr/>
            </a:pPr>
            <a:endParaRPr lang="en-US" sz="2000" i="1" dirty="0">
              <a:latin typeface="Times New Roman" pitchFamily="18" charset="0"/>
              <a:cs typeface="Times New Roman" pitchFamily="18" charset="0"/>
            </a:endParaRPr>
          </a:p>
          <a:p>
            <a:pPr marL="342900" lvl="0" indent="-342900" algn="just">
              <a:spcBef>
                <a:spcPct val="20000"/>
              </a:spcBef>
              <a:buFont typeface="Wingdings" pitchFamily="2" charset="2"/>
              <a:buChar char="v"/>
              <a:defRPr/>
            </a:pPr>
            <a:r>
              <a:rPr lang="en-US" sz="2000" b="1" dirty="0">
                <a:solidFill>
                  <a:srgbClr val="C00000"/>
                </a:solidFill>
                <a:latin typeface="Times New Roman" pitchFamily="18" charset="0"/>
                <a:cs typeface="Times New Roman" pitchFamily="18" charset="0"/>
              </a:rPr>
              <a:t>Alteration of target enzyme due to Spontaneous chromosomal Mutations in </a:t>
            </a:r>
            <a:r>
              <a:rPr lang="en-US" sz="2000" b="1" dirty="0" err="1">
                <a:solidFill>
                  <a:srgbClr val="C00000"/>
                </a:solidFill>
                <a:latin typeface="Times New Roman" pitchFamily="18" charset="0"/>
                <a:cs typeface="Times New Roman" pitchFamily="18" charset="0"/>
              </a:rPr>
              <a:t>dihydrofolate</a:t>
            </a:r>
            <a:r>
              <a:rPr lang="en-US" sz="2000" b="1" dirty="0">
                <a:solidFill>
                  <a:srgbClr val="C00000"/>
                </a:solidFill>
                <a:latin typeface="Times New Roman" pitchFamily="18" charset="0"/>
                <a:cs typeface="Times New Roman" pitchFamily="18" charset="0"/>
              </a:rPr>
              <a:t> </a:t>
            </a:r>
            <a:r>
              <a:rPr lang="en-US" sz="2000" b="1" dirty="0" err="1">
                <a:solidFill>
                  <a:srgbClr val="C00000"/>
                </a:solidFill>
                <a:latin typeface="Times New Roman" pitchFamily="18" charset="0"/>
                <a:cs typeface="Times New Roman" pitchFamily="18" charset="0"/>
              </a:rPr>
              <a:t>reductase</a:t>
            </a:r>
            <a:r>
              <a:rPr lang="en-US" sz="2000" b="1" dirty="0">
                <a:solidFill>
                  <a:srgbClr val="C00000"/>
                </a:solidFill>
                <a:latin typeface="Times New Roman" pitchFamily="18" charset="0"/>
                <a:cs typeface="Times New Roman" pitchFamily="18" charset="0"/>
              </a:rPr>
              <a:t> gene leading to reduced activity of antibiotics</a:t>
            </a:r>
            <a:r>
              <a:rPr lang="en-US" sz="2000" b="1" dirty="0" smtClean="0">
                <a:solidFill>
                  <a:srgbClr val="C00000"/>
                </a:solidFill>
                <a:latin typeface="Times New Roman" pitchFamily="18" charset="0"/>
                <a:cs typeface="Times New Roman" pitchFamily="18" charset="0"/>
              </a:rPr>
              <a:t>.</a:t>
            </a:r>
          </a:p>
          <a:p>
            <a:pPr lvl="0" algn="just">
              <a:spcBef>
                <a:spcPct val="20000"/>
              </a:spcBef>
              <a:defRPr/>
            </a:pPr>
            <a:r>
              <a:rPr lang="en-US" sz="2000" b="1" dirty="0">
                <a:latin typeface="Times New Roman" pitchFamily="18" charset="0"/>
                <a:cs typeface="Times New Roman" pitchFamily="18" charset="0"/>
              </a:rPr>
              <a:t> </a:t>
            </a: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Trimethoprim</a:t>
            </a:r>
            <a:r>
              <a:rPr lang="en-US" sz="2000" b="1" dirty="0" smtClean="0">
                <a:latin typeface="Times New Roman" pitchFamily="18" charset="0"/>
                <a:cs typeface="Times New Roman" pitchFamily="18" charset="0"/>
              </a:rPr>
              <a:t>.</a:t>
            </a:r>
          </a:p>
          <a:p>
            <a:pPr marL="342900" lvl="0" indent="-342900" algn="just">
              <a:spcBef>
                <a:spcPct val="20000"/>
              </a:spcBef>
              <a:buFont typeface="Wingdings" pitchFamily="2" charset="2"/>
              <a:buChar char="v"/>
              <a:defRPr/>
            </a:pPr>
            <a:endParaRPr lang="en-US" sz="2000" b="1" dirty="0">
              <a:latin typeface="Times New Roman" pitchFamily="18" charset="0"/>
              <a:cs typeface="Times New Roman" pitchFamily="18" charset="0"/>
            </a:endParaRPr>
          </a:p>
          <a:p>
            <a:pPr marL="342900" lvl="0" indent="-342900" algn="just">
              <a:spcBef>
                <a:spcPct val="20000"/>
              </a:spcBef>
              <a:buFont typeface="Wingdings" pitchFamily="2" charset="2"/>
              <a:buChar char="v"/>
            </a:pPr>
            <a:r>
              <a:rPr lang="en-US" sz="2000" b="1" dirty="0">
                <a:solidFill>
                  <a:srgbClr val="C00000"/>
                </a:solidFill>
                <a:latin typeface="Times New Roman" pitchFamily="18" charset="0"/>
                <a:cs typeface="Times New Roman" pitchFamily="18" charset="0"/>
              </a:rPr>
              <a:t>Ribosomal point </a:t>
            </a:r>
            <a:r>
              <a:rPr lang="en-US" sz="2000" b="1" dirty="0" smtClean="0">
                <a:solidFill>
                  <a:srgbClr val="C00000"/>
                </a:solidFill>
                <a:latin typeface="Times New Roman" pitchFamily="18" charset="0"/>
                <a:cs typeface="Times New Roman" pitchFamily="18" charset="0"/>
              </a:rPr>
              <a:t>mutation. </a:t>
            </a:r>
            <a:endParaRPr lang="en-US" sz="2000" b="1" dirty="0">
              <a:solidFill>
                <a:srgbClr val="C00000"/>
              </a:solidFill>
              <a:latin typeface="Times New Roman" pitchFamily="18" charset="0"/>
              <a:cs typeface="Times New Roman" pitchFamily="18" charset="0"/>
            </a:endParaRPr>
          </a:p>
          <a:p>
            <a:pPr lvl="0" algn="just">
              <a:spcBef>
                <a:spcPct val="20000"/>
              </a:spcBef>
            </a:pPr>
            <a:r>
              <a:rPr lang="en-US" sz="2000" dirty="0" smtClean="0">
                <a:solidFill>
                  <a:srgbClr val="000000"/>
                </a:solidFill>
                <a:latin typeface="Times New Roman" pitchFamily="18" charset="0"/>
                <a:cs typeface="Times New Roman" pitchFamily="18" charset="0"/>
              </a:rPr>
              <a:t>     Tetracyclines, Macrolides</a:t>
            </a:r>
            <a:r>
              <a:rPr lang="en-US" sz="2000" dirty="0">
                <a:solidFill>
                  <a:srgbClr val="000000"/>
                </a:solidFill>
                <a:latin typeface="Times New Roman" pitchFamily="18" charset="0"/>
                <a:cs typeface="Times New Roman" pitchFamily="18" charset="0"/>
              </a:rPr>
              <a:t>, </a:t>
            </a:r>
            <a:r>
              <a:rPr lang="en-US" sz="2000" dirty="0" smtClean="0">
                <a:solidFill>
                  <a:srgbClr val="000000"/>
                </a:solidFill>
                <a:latin typeface="Times New Roman" pitchFamily="18" charset="0"/>
                <a:cs typeface="Times New Roman" pitchFamily="18" charset="0"/>
              </a:rPr>
              <a:t>Clindamycin. </a:t>
            </a:r>
          </a:p>
          <a:p>
            <a:pPr lvl="0" algn="just">
              <a:spcBef>
                <a:spcPct val="20000"/>
              </a:spcBef>
            </a:pPr>
            <a:endParaRPr lang="en-US" sz="2000" dirty="0">
              <a:solidFill>
                <a:srgbClr val="000000"/>
              </a:solidFill>
              <a:latin typeface="Times New Roman" pitchFamily="18" charset="0"/>
              <a:cs typeface="Times New Roman" pitchFamily="18" charset="0"/>
            </a:endParaRPr>
          </a:p>
          <a:p>
            <a:pPr marL="342900" lvl="0" indent="-342900" algn="just">
              <a:spcBef>
                <a:spcPct val="20000"/>
              </a:spcBef>
              <a:buFont typeface="Wingdings" pitchFamily="2" charset="2"/>
              <a:buChar char="v"/>
            </a:pPr>
            <a:r>
              <a:rPr lang="en-US" sz="2000" b="1" dirty="0" smtClean="0">
                <a:solidFill>
                  <a:srgbClr val="C00000"/>
                </a:solidFill>
                <a:latin typeface="Times New Roman" pitchFamily="18" charset="0"/>
                <a:cs typeface="Times New Roman" pitchFamily="18" charset="0"/>
              </a:rPr>
              <a:t>Methylation </a:t>
            </a:r>
            <a:r>
              <a:rPr lang="en-US" sz="2000" b="1" dirty="0">
                <a:solidFill>
                  <a:srgbClr val="C00000"/>
                </a:solidFill>
                <a:latin typeface="Times New Roman" pitchFamily="18" charset="0"/>
                <a:cs typeface="Times New Roman" pitchFamily="18" charset="0"/>
              </a:rPr>
              <a:t>in 23s </a:t>
            </a:r>
            <a:r>
              <a:rPr lang="en-US" sz="2000" b="1" dirty="0" err="1">
                <a:solidFill>
                  <a:srgbClr val="C00000"/>
                </a:solidFill>
                <a:latin typeface="Times New Roman" pitchFamily="18" charset="0"/>
                <a:cs typeface="Times New Roman" pitchFamily="18" charset="0"/>
              </a:rPr>
              <a:t>rRNA</a:t>
            </a:r>
            <a:r>
              <a:rPr lang="en-US" sz="2000" b="1" dirty="0">
                <a:solidFill>
                  <a:srgbClr val="C00000"/>
                </a:solidFill>
                <a:latin typeface="Times New Roman" pitchFamily="18" charset="0"/>
                <a:cs typeface="Times New Roman" pitchFamily="18" charset="0"/>
              </a:rPr>
              <a:t> causes </a:t>
            </a:r>
            <a:r>
              <a:rPr lang="en-US" sz="2000" b="1" dirty="0" smtClean="0">
                <a:solidFill>
                  <a:srgbClr val="C00000"/>
                </a:solidFill>
                <a:latin typeface="Times New Roman" pitchFamily="18" charset="0"/>
                <a:cs typeface="Times New Roman" pitchFamily="18" charset="0"/>
              </a:rPr>
              <a:t>antibiotic resistance.</a:t>
            </a:r>
          </a:p>
          <a:p>
            <a:pPr lvl="0" algn="just">
              <a:spcBef>
                <a:spcPct val="20000"/>
              </a:spcBef>
            </a:pPr>
            <a:r>
              <a:rPr lang="en-US" sz="2000" dirty="0" smtClean="0">
                <a:latin typeface="Times New Roman" pitchFamily="18" charset="0"/>
                <a:cs typeface="Times New Roman" pitchFamily="18" charset="0"/>
              </a:rPr>
              <a:t>      Macrolides</a:t>
            </a:r>
          </a:p>
          <a:p>
            <a:pPr lvl="0" algn="just">
              <a:spcBef>
                <a:spcPct val="20000"/>
              </a:spcBef>
            </a:pPr>
            <a:endParaRPr lang="en-US" sz="2000" dirty="0">
              <a:latin typeface="Times New Roman" pitchFamily="18" charset="0"/>
              <a:cs typeface="Times New Roman" pitchFamily="18" charset="0"/>
            </a:endParaRPr>
          </a:p>
          <a:p>
            <a:pPr marL="342900" lvl="0" indent="-342900" algn="just">
              <a:spcBef>
                <a:spcPct val="20000"/>
              </a:spcBef>
              <a:buFont typeface="Wingdings" pitchFamily="2" charset="2"/>
              <a:buChar char="v"/>
            </a:pPr>
            <a:r>
              <a:rPr lang="en-US" sz="2000" b="1" dirty="0">
                <a:solidFill>
                  <a:srgbClr val="C00000"/>
                </a:solidFill>
                <a:latin typeface="Times New Roman" pitchFamily="18" charset="0"/>
                <a:cs typeface="Times New Roman" pitchFamily="18" charset="0"/>
              </a:rPr>
              <a:t>Alteration in 30s </a:t>
            </a:r>
            <a:r>
              <a:rPr lang="en-US" sz="2000" b="1" dirty="0" err="1">
                <a:solidFill>
                  <a:srgbClr val="C00000"/>
                </a:solidFill>
                <a:latin typeface="Times New Roman" pitchFamily="18" charset="0"/>
                <a:cs typeface="Times New Roman" pitchFamily="18" charset="0"/>
              </a:rPr>
              <a:t>rRNA</a:t>
            </a:r>
            <a:r>
              <a:rPr lang="en-US" sz="2000" b="1" dirty="0">
                <a:solidFill>
                  <a:srgbClr val="C00000"/>
                </a:solidFill>
                <a:latin typeface="Times New Roman" pitchFamily="18" charset="0"/>
                <a:cs typeface="Times New Roman" pitchFamily="18" charset="0"/>
              </a:rPr>
              <a:t>  target </a:t>
            </a:r>
            <a:r>
              <a:rPr lang="en-US" sz="2000" b="1" dirty="0" smtClean="0">
                <a:solidFill>
                  <a:srgbClr val="C00000"/>
                </a:solidFill>
                <a:latin typeface="Times New Roman" pitchFamily="18" charset="0"/>
                <a:cs typeface="Times New Roman" pitchFamily="18" charset="0"/>
              </a:rPr>
              <a:t>site: </a:t>
            </a:r>
          </a:p>
          <a:p>
            <a:pPr lvl="0" algn="just">
              <a:spcBef>
                <a:spcPct val="20000"/>
              </a:spcBef>
            </a:pPr>
            <a:r>
              <a:rPr lang="en-US" sz="2000" b="1" dirty="0">
                <a:solidFill>
                  <a:srgbClr val="C00000"/>
                </a:solidFill>
                <a:latin typeface="Times New Roman" pitchFamily="18" charset="0"/>
                <a:cs typeface="Times New Roman" pitchFamily="18" charset="0"/>
              </a:rPr>
              <a:t> </a:t>
            </a:r>
            <a:r>
              <a:rPr lang="en-US" sz="2000" b="1" dirty="0" smtClean="0">
                <a:solidFill>
                  <a:srgbClr val="C00000"/>
                </a:solidFill>
                <a:latin typeface="Times New Roman" pitchFamily="18" charset="0"/>
                <a:cs typeface="Times New Roman" pitchFamily="18" charset="0"/>
              </a:rPr>
              <a:t>    </a:t>
            </a:r>
            <a:r>
              <a:rPr lang="en-US" sz="2000" dirty="0">
                <a:solidFill>
                  <a:srgbClr val="000000"/>
                </a:solidFill>
                <a:latin typeface="Times New Roman" pitchFamily="18" charset="0"/>
                <a:cs typeface="Times New Roman" pitchFamily="18" charset="0"/>
              </a:rPr>
              <a:t>Re</a:t>
            </a:r>
            <a:r>
              <a:rPr lang="en-US" sz="2000" dirty="0" smtClean="0">
                <a:solidFill>
                  <a:srgbClr val="000000"/>
                </a:solidFill>
                <a:latin typeface="Times New Roman" pitchFamily="18" charset="0"/>
                <a:cs typeface="Times New Roman" pitchFamily="18" charset="0"/>
              </a:rPr>
              <a:t>sistance </a:t>
            </a:r>
            <a:r>
              <a:rPr lang="en-US" sz="2000" dirty="0">
                <a:solidFill>
                  <a:srgbClr val="000000"/>
                </a:solidFill>
                <a:latin typeface="Times New Roman" pitchFamily="18" charset="0"/>
                <a:cs typeface="Times New Roman" pitchFamily="18" charset="0"/>
              </a:rPr>
              <a:t>against Aminoglycoside group </a:t>
            </a:r>
          </a:p>
        </p:txBody>
      </p:sp>
    </p:spTree>
    <p:extLst>
      <p:ext uri="{BB962C8B-B14F-4D97-AF65-F5344CB8AC3E}">
        <p14:creationId xmlns:p14="http://schemas.microsoft.com/office/powerpoint/2010/main" val="31700585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9550" y="1600200"/>
            <a:ext cx="8782050" cy="4918269"/>
          </a:xfrm>
          <a:prstGeom prst="rect">
            <a:avLst/>
          </a:prstGeom>
        </p:spPr>
        <p:txBody>
          <a:bodyPr wrap="square">
            <a:spAutoFit/>
          </a:bodyPr>
          <a:lstStyle/>
          <a:p>
            <a:pPr algn="just">
              <a:spcBef>
                <a:spcPct val="20000"/>
              </a:spcBef>
              <a:defRPr/>
            </a:pPr>
            <a:r>
              <a:rPr lang="en-US" sz="2400" dirty="0" smtClean="0">
                <a:latin typeface="Times New Roman" pitchFamily="18" charset="0"/>
                <a:cs typeface="Times New Roman" pitchFamily="18" charset="0"/>
              </a:rPr>
              <a:t>They are Cytoplasmic membrane transport proteins   localized in the cytoplasmic membrane of all kinds of cells. They are active transport, meaning that they require a source of chemical energy to perform their function. </a:t>
            </a:r>
          </a:p>
          <a:p>
            <a:pPr algn="just">
              <a:spcBef>
                <a:spcPct val="20000"/>
              </a:spcBef>
              <a:defRPr/>
            </a:pPr>
            <a:endParaRPr lang="en-US" sz="1000" dirty="0" smtClean="0">
              <a:latin typeface="Times New Roman" pitchFamily="18" charset="0"/>
              <a:cs typeface="Times New Roman" pitchFamily="18" charset="0"/>
            </a:endParaRPr>
          </a:p>
          <a:p>
            <a:pPr algn="just">
              <a:spcBef>
                <a:spcPct val="20000"/>
              </a:spcBef>
              <a:defRPr/>
            </a:pPr>
            <a:r>
              <a:rPr lang="en-US" sz="2000" dirty="0" smtClean="0">
                <a:latin typeface="Times New Roman" pitchFamily="18" charset="0"/>
                <a:cs typeface="Times New Roman" pitchFamily="18" charset="0"/>
              </a:rPr>
              <a:t>The </a:t>
            </a:r>
            <a:r>
              <a:rPr lang="en-US" sz="2000" dirty="0" smtClean="0">
                <a:latin typeface="Times New Roman" pitchFamily="18" charset="0"/>
                <a:cs typeface="Times New Roman" pitchFamily="18" charset="0"/>
              </a:rPr>
              <a:t>genetic</a:t>
            </a:r>
            <a:r>
              <a:rPr lang="en-US" sz="2000" dirty="0" smtClean="0">
                <a:latin typeface="Times New Roman" pitchFamily="18" charset="0"/>
                <a:cs typeface="Times New Roman" pitchFamily="18" charset="0"/>
              </a:rPr>
              <a:t> elements encoding efflux pumps may be encoded on chromosome and/or plasmids ( both natural and acquired resistance respectively).  </a:t>
            </a:r>
          </a:p>
          <a:p>
            <a:pPr algn="just">
              <a:spcBef>
                <a:spcPct val="20000"/>
              </a:spcBef>
              <a:defRPr/>
            </a:pPr>
            <a:endParaRPr lang="en-US" sz="1000" dirty="0" smtClean="0">
              <a:latin typeface="Times New Roman" pitchFamily="18" charset="0"/>
              <a:cs typeface="Times New Roman" pitchFamily="18" charset="0"/>
            </a:endParaRPr>
          </a:p>
          <a:p>
            <a:pPr algn="just">
              <a:spcBef>
                <a:spcPct val="20000"/>
              </a:spcBef>
              <a:defRPr/>
            </a:pPr>
            <a:r>
              <a:rPr lang="en-US" sz="2000" dirty="0" smtClean="0">
                <a:latin typeface="Times New Roman" pitchFamily="18" charset="0"/>
                <a:cs typeface="Times New Roman" pitchFamily="18" charset="0"/>
              </a:rPr>
              <a:t>In many cases, efflux pump genes are part of an operon, with a regulatory gene controlling expression. . Expression of several efflux pumps in a given bacterial species may lead to a broad spectrum of resistance.</a:t>
            </a:r>
          </a:p>
          <a:p>
            <a:pPr algn="just">
              <a:spcBef>
                <a:spcPct val="20000"/>
              </a:spcBef>
              <a:defRPr/>
            </a:pPr>
            <a:endParaRPr lang="en-US" sz="1000" dirty="0" smtClean="0">
              <a:latin typeface="Times New Roman" pitchFamily="18" charset="0"/>
              <a:cs typeface="Times New Roman" pitchFamily="18" charset="0"/>
            </a:endParaRPr>
          </a:p>
          <a:p>
            <a:pPr algn="just">
              <a:spcBef>
                <a:spcPct val="20000"/>
              </a:spcBef>
              <a:defRPr/>
            </a:pPr>
            <a:r>
              <a:rPr lang="en-US" sz="2000" dirty="0" smtClean="0">
                <a:latin typeface="Times New Roman" pitchFamily="18" charset="0"/>
                <a:cs typeface="Times New Roman" pitchFamily="18" charset="0"/>
              </a:rPr>
              <a:t>Efflux systems that contribute to antibiotic resistance have been described from a number of clinically important bacteria, including </a:t>
            </a:r>
            <a:r>
              <a:rPr lang="en-US" sz="2000" i="1" dirty="0" smtClean="0">
                <a:latin typeface="Times New Roman" pitchFamily="18" charset="0"/>
                <a:cs typeface="Times New Roman" pitchFamily="18" charset="0"/>
              </a:rPr>
              <a:t>Campylobacter </a:t>
            </a:r>
            <a:r>
              <a:rPr lang="en-US" sz="2000" i="1" dirty="0" err="1" smtClean="0">
                <a:latin typeface="Times New Roman" pitchFamily="18" charset="0"/>
                <a:cs typeface="Times New Roman" pitchFamily="18" charset="0"/>
              </a:rPr>
              <a:t>jejuni</a:t>
            </a:r>
            <a:r>
              <a:rPr lang="en-US" sz="2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E. coli</a:t>
            </a:r>
            <a:r>
              <a:rPr lang="en-US" sz="2000" dirty="0" smtClean="0">
                <a:latin typeface="Times New Roman" pitchFamily="18" charset="0"/>
                <a:cs typeface="Times New Roman" pitchFamily="18" charset="0"/>
              </a:rPr>
              <a:t> , </a:t>
            </a:r>
            <a:r>
              <a:rPr lang="en-US" sz="2000" i="1" dirty="0" smtClean="0">
                <a:latin typeface="Times New Roman" pitchFamily="18" charset="0"/>
                <a:cs typeface="Times New Roman" pitchFamily="18" charset="0"/>
              </a:rPr>
              <a:t>Pseudomonas aeruginosa ,</a:t>
            </a:r>
            <a:r>
              <a:rPr lang="en-US" sz="2000" i="1" dirty="0" err="1" smtClean="0">
                <a:latin typeface="Times New Roman" pitchFamily="18" charset="0"/>
                <a:cs typeface="Times New Roman" pitchFamily="18" charset="0"/>
              </a:rPr>
              <a:t>Acinitobacter</a:t>
            </a:r>
            <a:r>
              <a:rPr lang="en-US" sz="2000" i="1" dirty="0" smtClean="0">
                <a:latin typeface="Times New Roman" pitchFamily="18" charset="0"/>
                <a:cs typeface="Times New Roman" pitchFamily="18" charset="0"/>
              </a:rPr>
              <a:t> </a:t>
            </a:r>
          </a:p>
        </p:txBody>
      </p:sp>
      <p:sp>
        <p:nvSpPr>
          <p:cNvPr id="4" name="Title 1"/>
          <p:cNvSpPr txBox="1">
            <a:spLocks/>
          </p:cNvSpPr>
          <p:nvPr/>
        </p:nvSpPr>
        <p:spPr>
          <a:xfrm>
            <a:off x="838200" y="152400"/>
            <a:ext cx="8001000" cy="685800"/>
          </a:xfrm>
          <a:prstGeom prst="rect">
            <a:avLst/>
          </a:prstGeom>
          <a:solidFill>
            <a:srgbClr val="FFFF00"/>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en-US"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Efflux pump or permeability barrier.</a:t>
            </a:r>
          </a:p>
        </p:txBody>
      </p:sp>
      <p:sp>
        <p:nvSpPr>
          <p:cNvPr id="5" name="Rectangle 4"/>
          <p:cNvSpPr/>
          <p:nvPr/>
        </p:nvSpPr>
        <p:spPr>
          <a:xfrm>
            <a:off x="457200" y="152401"/>
            <a:ext cx="304800" cy="685800"/>
          </a:xfrm>
          <a:prstGeom prst="rect">
            <a:avLst/>
          </a:prstGeom>
          <a:solidFill>
            <a:srgbClr val="FFFF00"/>
          </a:solidFill>
        </p:spPr>
        <p:txBody>
          <a:bodyPr vert="horz" lIns="91440" tIns="45720" rIns="91440" bIns="45720" rtlCol="0" anchor="ctr">
            <a:noAutofit/>
          </a:bodyPr>
          <a:lstStyle/>
          <a:p>
            <a:pPr algn="ctr">
              <a:spcBef>
                <a:spcPct val="0"/>
              </a:spcBef>
            </a:pPr>
            <a:r>
              <a:rPr lang="en-US" sz="4400" dirty="0" smtClean="0">
                <a:solidFill>
                  <a:srgbClr val="FF0000"/>
                </a:solidFill>
                <a:effectLst>
                  <a:outerShdw blurRad="38100" dist="38100" dir="2700000" algn="tl">
                    <a:srgbClr val="000000">
                      <a:alpha val="43137"/>
                    </a:srgbClr>
                  </a:outerShdw>
                </a:effectLst>
                <a:latin typeface="Arabic Typesetting" pitchFamily="66" charset="-78"/>
                <a:ea typeface="+mj-ea"/>
                <a:cs typeface="Arabic Typesetting" pitchFamily="66" charset="-78"/>
              </a:rPr>
              <a:t>3</a:t>
            </a:r>
            <a:endParaRPr lang="en-US" sz="4400" dirty="0">
              <a:solidFill>
                <a:srgbClr val="FF0000"/>
              </a:solidFill>
              <a:effectLst>
                <a:outerShdw blurRad="38100" dist="38100" dir="2700000" algn="tl">
                  <a:srgbClr val="000000">
                    <a:alpha val="43137"/>
                  </a:srgbClr>
                </a:outerShdw>
              </a:effectLst>
              <a:latin typeface="Arabic Typesetting" pitchFamily="66" charset="-78"/>
              <a:ea typeface="+mj-ea"/>
              <a:cs typeface="Arabic Typesetting" pitchFamily="66" charset="-78"/>
            </a:endParaRPr>
          </a:p>
        </p:txBody>
      </p:sp>
      <p:sp>
        <p:nvSpPr>
          <p:cNvPr id="7" name="Rectangle 6"/>
          <p:cNvSpPr/>
          <p:nvPr/>
        </p:nvSpPr>
        <p:spPr>
          <a:xfrm>
            <a:off x="457199" y="990600"/>
            <a:ext cx="1938351" cy="523220"/>
          </a:xfrm>
          <a:prstGeom prst="rect">
            <a:avLst/>
          </a:prstGeom>
          <a:solidFill>
            <a:schemeClr val="accent5">
              <a:lumMod val="20000"/>
              <a:lumOff val="80000"/>
            </a:schemeClr>
          </a:solidFill>
        </p:spPr>
        <p:txBody>
          <a:bodyPr wrap="none">
            <a:spAutoFit/>
          </a:bodyPr>
          <a:lstStyle/>
          <a:p>
            <a:r>
              <a:rPr lang="en-US"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abic Typesetting" pitchFamily="66" charset="-78"/>
                <a:ea typeface="+mj-ea"/>
                <a:cs typeface="Arabic Typesetting" pitchFamily="66" charset="-78"/>
              </a:rPr>
              <a:t>A- Efflux pumps </a:t>
            </a:r>
          </a:p>
        </p:txBody>
      </p:sp>
    </p:spTree>
    <p:extLst>
      <p:ext uri="{BB962C8B-B14F-4D97-AF65-F5344CB8AC3E}">
        <p14:creationId xmlns:p14="http://schemas.microsoft.com/office/powerpoint/2010/main" val="1572310493"/>
      </p:ext>
    </p:extLst>
  </p:cSld>
  <p:clrMapOvr>
    <a:masterClrMapping/>
  </p:clrMapOvr>
  <p:transition>
    <p:newsfla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829270"/>
            <a:ext cx="8686800" cy="923330"/>
          </a:xfrm>
          <a:prstGeom prst="rect">
            <a:avLst/>
          </a:prstGeom>
        </p:spPr>
        <p:txBody>
          <a:bodyPr wrap="square">
            <a:spAutoFit/>
          </a:bodyPr>
          <a:lstStyle/>
          <a:p>
            <a:pPr algn="just">
              <a:spcBef>
                <a:spcPct val="20000"/>
              </a:spcBef>
              <a:defRPr/>
            </a:pPr>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this case the </a:t>
            </a:r>
            <a:r>
              <a:rPr lang="en-US" dirty="0" err="1">
                <a:latin typeface="Times New Roman" pitchFamily="18" charset="0"/>
                <a:cs typeface="Times New Roman" pitchFamily="18" charset="0"/>
              </a:rPr>
              <a:t>porin</a:t>
            </a:r>
            <a:r>
              <a:rPr lang="en-US" dirty="0">
                <a:latin typeface="Times New Roman" pitchFamily="18" charset="0"/>
                <a:cs typeface="Times New Roman" pitchFamily="18" charset="0"/>
              </a:rPr>
              <a:t> channels will change either by reducing number or change the shape  or affinity of binding </a:t>
            </a:r>
          </a:p>
          <a:p>
            <a:endParaRPr lang="en-US" dirty="0">
              <a:latin typeface="Times New Roman" pitchFamily="18" charset="0"/>
              <a:cs typeface="Times New Roman" pitchFamily="18" charset="0"/>
            </a:endParaRPr>
          </a:p>
        </p:txBody>
      </p:sp>
      <p:sp>
        <p:nvSpPr>
          <p:cNvPr id="4" name="Rectangle 3"/>
          <p:cNvSpPr/>
          <p:nvPr/>
        </p:nvSpPr>
        <p:spPr>
          <a:xfrm>
            <a:off x="304800" y="228600"/>
            <a:ext cx="3581430" cy="523220"/>
          </a:xfrm>
          <a:prstGeom prst="rect">
            <a:avLst/>
          </a:prstGeom>
          <a:solidFill>
            <a:schemeClr val="accent5">
              <a:lumMod val="20000"/>
              <a:lumOff val="80000"/>
            </a:schemeClr>
          </a:solidFill>
        </p:spPr>
        <p:txBody>
          <a:bodyPr wrap="none">
            <a:spAutoFit/>
          </a:bodyPr>
          <a:lstStyle/>
          <a:p>
            <a:r>
              <a:rPr lang="en-US"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abic Typesetting" pitchFamily="66" charset="-78"/>
                <a:ea typeface="+mj-ea"/>
                <a:cs typeface="Arabic Typesetting" pitchFamily="66" charset="-78"/>
              </a:rPr>
              <a:t>B- </a:t>
            </a: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abic Typesetting" pitchFamily="66" charset="-78"/>
                <a:ea typeface="+mj-ea"/>
                <a:cs typeface="Arabic Typesetting" pitchFamily="66" charset="-78"/>
              </a:rPr>
              <a:t>Reducing </a:t>
            </a:r>
            <a:r>
              <a:rPr lang="en-US"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abic Typesetting" pitchFamily="66" charset="-78"/>
                <a:ea typeface="+mj-ea"/>
                <a:cs typeface="Arabic Typesetting" pitchFamily="66" charset="-78"/>
              </a:rPr>
              <a:t>permeability barrier </a:t>
            </a: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abic Typesetting" pitchFamily="66" charset="-78"/>
                <a:ea typeface="+mj-ea"/>
                <a:cs typeface="Arabic Typesetting" pitchFamily="66" charset="-78"/>
              </a:rPr>
              <a:t>.</a:t>
            </a:r>
            <a:endParaRPr lang="en-US"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abic Typesetting" pitchFamily="66" charset="-78"/>
              <a:ea typeface="+mj-ea"/>
              <a:cs typeface="Arabic Typesetting" pitchFamily="66" charset="-78"/>
            </a:endParaRPr>
          </a:p>
        </p:txBody>
      </p:sp>
      <p:pic>
        <p:nvPicPr>
          <p:cNvPr id="5" name="Picture 4" descr="gr2.jpg"/>
          <p:cNvPicPr>
            <a:picLocks noChangeAspect="1"/>
          </p:cNvPicPr>
          <p:nvPr/>
        </p:nvPicPr>
        <p:blipFill>
          <a:blip r:embed="rId2" cstate="print"/>
          <a:stretch>
            <a:fillRect/>
          </a:stretch>
        </p:blipFill>
        <p:spPr>
          <a:xfrm>
            <a:off x="1143000" y="1524000"/>
            <a:ext cx="7315200" cy="5105399"/>
          </a:xfrm>
          <a:prstGeom prst="rect">
            <a:avLst/>
          </a:prstGeom>
          <a:ln>
            <a:noFill/>
          </a:ln>
          <a:effectLst>
            <a:softEdge rad="112500"/>
          </a:effectLst>
        </p:spPr>
      </p:pic>
    </p:spTree>
    <p:extLst>
      <p:ext uri="{BB962C8B-B14F-4D97-AF65-F5344CB8AC3E}">
        <p14:creationId xmlns:p14="http://schemas.microsoft.com/office/powerpoint/2010/main" val="32275276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8200" y="152400"/>
            <a:ext cx="8001000" cy="1219200"/>
          </a:xfrm>
          <a:prstGeom prst="rect">
            <a:avLst/>
          </a:prstGeom>
          <a:solidFill>
            <a:srgbClr val="FFFF00"/>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en-US" dirty="0" smtClean="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Using  </a:t>
            </a:r>
            <a:r>
              <a:rPr lang="en-US"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an  alternative pathways for metabolic / growth requirements.</a:t>
            </a:r>
          </a:p>
        </p:txBody>
      </p:sp>
      <p:sp>
        <p:nvSpPr>
          <p:cNvPr id="5" name="Rectangle 4"/>
          <p:cNvSpPr/>
          <p:nvPr/>
        </p:nvSpPr>
        <p:spPr>
          <a:xfrm>
            <a:off x="457200" y="152400"/>
            <a:ext cx="304800" cy="1219199"/>
          </a:xfrm>
          <a:prstGeom prst="rect">
            <a:avLst/>
          </a:prstGeom>
          <a:solidFill>
            <a:srgbClr val="FFFF00"/>
          </a:solidFill>
        </p:spPr>
        <p:txBody>
          <a:bodyPr vert="horz" lIns="91440" tIns="45720" rIns="91440" bIns="45720" rtlCol="0" anchor="ctr">
            <a:noAutofit/>
          </a:bodyPr>
          <a:lstStyle/>
          <a:p>
            <a:pPr algn="ctr">
              <a:spcBef>
                <a:spcPct val="0"/>
              </a:spcBef>
            </a:pPr>
            <a:r>
              <a:rPr lang="en-US" sz="4400" dirty="0" smtClean="0">
                <a:solidFill>
                  <a:srgbClr val="FF0000"/>
                </a:solidFill>
                <a:effectLst>
                  <a:outerShdw blurRad="38100" dist="38100" dir="2700000" algn="tl">
                    <a:srgbClr val="000000">
                      <a:alpha val="43137"/>
                    </a:srgbClr>
                  </a:outerShdw>
                </a:effectLst>
                <a:latin typeface="Arabic Typesetting" pitchFamily="66" charset="-78"/>
                <a:ea typeface="+mj-ea"/>
                <a:cs typeface="Arabic Typesetting" pitchFamily="66" charset="-78"/>
              </a:rPr>
              <a:t>4</a:t>
            </a:r>
            <a:endParaRPr lang="en-US" sz="4400" dirty="0">
              <a:solidFill>
                <a:srgbClr val="FF0000"/>
              </a:solidFill>
              <a:effectLst>
                <a:outerShdw blurRad="38100" dist="38100" dir="2700000" algn="tl">
                  <a:srgbClr val="000000">
                    <a:alpha val="43137"/>
                  </a:srgbClr>
                </a:outerShdw>
              </a:effectLst>
              <a:latin typeface="Arabic Typesetting" pitchFamily="66" charset="-78"/>
              <a:ea typeface="+mj-ea"/>
              <a:cs typeface="Arabic Typesetting" pitchFamily="66" charset="-78"/>
            </a:endParaRPr>
          </a:p>
        </p:txBody>
      </p:sp>
      <p:sp>
        <p:nvSpPr>
          <p:cNvPr id="6" name="Content Placeholder 2"/>
          <p:cNvSpPr txBox="1">
            <a:spLocks/>
          </p:cNvSpPr>
          <p:nvPr/>
        </p:nvSpPr>
        <p:spPr>
          <a:xfrm>
            <a:off x="457200" y="1600200"/>
            <a:ext cx="4648200" cy="52578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buFont typeface="Arial" pitchFamily="34" charset="0"/>
              <a:buNone/>
            </a:pPr>
            <a:r>
              <a:rPr lang="en-US" sz="2000" dirty="0" smtClean="0">
                <a:solidFill>
                  <a:srgbClr val="FF0000"/>
                </a:solidFill>
                <a:latin typeface="Times New Roman" pitchFamily="18" charset="0"/>
                <a:cs typeface="Times New Roman" pitchFamily="18" charset="0"/>
              </a:rPr>
              <a:t>Trimethoprim</a:t>
            </a:r>
            <a:r>
              <a:rPr lang="en-US" sz="2000" dirty="0" smtClean="0">
                <a:latin typeface="Times New Roman" pitchFamily="18" charset="0"/>
                <a:cs typeface="Times New Roman" pitchFamily="18" charset="0"/>
              </a:rPr>
              <a:t> binds to </a:t>
            </a:r>
            <a:r>
              <a:rPr lang="en-US" sz="2000" u="sng" dirty="0" err="1" smtClean="0">
                <a:latin typeface="Times New Roman" pitchFamily="18" charset="0"/>
                <a:cs typeface="Times New Roman" pitchFamily="18" charset="0"/>
                <a:hlinkClick r:id="rId2" tooltip="Dihydrofolate reductase"/>
              </a:rPr>
              <a:t>dihydrofolate</a:t>
            </a:r>
            <a:r>
              <a:rPr lang="en-US" sz="2000" u="sng" dirty="0" smtClean="0">
                <a:latin typeface="Times New Roman" pitchFamily="18" charset="0"/>
                <a:cs typeface="Times New Roman" pitchFamily="18" charset="0"/>
                <a:hlinkClick r:id="rId2" tooltip="Dihydrofolate reductase"/>
              </a:rPr>
              <a:t> </a:t>
            </a:r>
            <a:r>
              <a:rPr lang="en-US" sz="2000" u="sng" dirty="0" err="1" smtClean="0">
                <a:latin typeface="Times New Roman" pitchFamily="18" charset="0"/>
                <a:cs typeface="Times New Roman" pitchFamily="18" charset="0"/>
                <a:hlinkClick r:id="rId2" tooltip="Dihydrofolate reductase"/>
              </a:rPr>
              <a:t>reductase</a:t>
            </a:r>
            <a:r>
              <a:rPr lang="en-US" sz="2000" dirty="0" smtClean="0">
                <a:latin typeface="Times New Roman" pitchFamily="18" charset="0"/>
                <a:cs typeface="Times New Roman" pitchFamily="18" charset="0"/>
              </a:rPr>
              <a:t> and inhibits the reduction of </a:t>
            </a:r>
            <a:r>
              <a:rPr lang="en-US" sz="2000" u="sng" dirty="0" err="1" smtClean="0">
                <a:latin typeface="Times New Roman" pitchFamily="18" charset="0"/>
                <a:cs typeface="Times New Roman" pitchFamily="18" charset="0"/>
                <a:hlinkClick r:id="rId3" tooltip="Dihydrofolic acid"/>
              </a:rPr>
              <a:t>dihydrofolic</a:t>
            </a:r>
            <a:r>
              <a:rPr lang="en-US" sz="2000" u="sng" dirty="0" smtClean="0">
                <a:latin typeface="Times New Roman" pitchFamily="18" charset="0"/>
                <a:cs typeface="Times New Roman" pitchFamily="18" charset="0"/>
                <a:hlinkClick r:id="rId3" tooltip="Dihydrofolic acid"/>
              </a:rPr>
              <a:t> acid</a:t>
            </a:r>
            <a:r>
              <a:rPr lang="en-US" sz="2000" dirty="0" smtClean="0">
                <a:latin typeface="Times New Roman" pitchFamily="18" charset="0"/>
                <a:cs typeface="Times New Roman" pitchFamily="18" charset="0"/>
              </a:rPr>
              <a:t> (DHF) to </a:t>
            </a:r>
            <a:r>
              <a:rPr lang="en-US" sz="2000" u="sng" dirty="0" smtClean="0">
                <a:latin typeface="Times New Roman" pitchFamily="18" charset="0"/>
                <a:cs typeface="Times New Roman" pitchFamily="18" charset="0"/>
                <a:hlinkClick r:id="rId4" tooltip="Tetrahydrofolic acid"/>
              </a:rPr>
              <a:t>tetra </a:t>
            </a:r>
            <a:r>
              <a:rPr lang="en-US" sz="2000" u="sng" dirty="0" err="1" smtClean="0">
                <a:latin typeface="Times New Roman" pitchFamily="18" charset="0"/>
                <a:cs typeface="Times New Roman" pitchFamily="18" charset="0"/>
                <a:hlinkClick r:id="rId4" tooltip="Tetrahydrofolic acid"/>
              </a:rPr>
              <a:t>hydrofolic</a:t>
            </a:r>
            <a:r>
              <a:rPr lang="en-US" sz="2000" u="sng" dirty="0" smtClean="0">
                <a:latin typeface="Times New Roman" pitchFamily="18" charset="0"/>
                <a:cs typeface="Times New Roman" pitchFamily="18" charset="0"/>
                <a:hlinkClick r:id="rId4" tooltip="Tetrahydrofolic acid"/>
              </a:rPr>
              <a:t> acid</a:t>
            </a:r>
            <a:r>
              <a:rPr lang="en-US" sz="2000" dirty="0" smtClean="0">
                <a:latin typeface="Times New Roman" pitchFamily="18" charset="0"/>
                <a:cs typeface="Times New Roman" pitchFamily="18" charset="0"/>
              </a:rPr>
              <a:t> (THF).</a:t>
            </a:r>
          </a:p>
          <a:p>
            <a:pPr algn="just">
              <a:buFont typeface="Arial" pitchFamily="34" charset="0"/>
              <a:buNone/>
            </a:pPr>
            <a:r>
              <a:rPr lang="en-US" sz="2000" dirty="0" smtClean="0">
                <a:latin typeface="Times New Roman" pitchFamily="18" charset="0"/>
                <a:cs typeface="Times New Roman" pitchFamily="18" charset="0"/>
              </a:rPr>
              <a:t>THF is an essential precursor in the thymidine synthesis pathway and interference with this pathway inhibits bacterial DNA synthesis. </a:t>
            </a:r>
          </a:p>
          <a:p>
            <a:pPr algn="just">
              <a:buFont typeface="Arial" pitchFamily="34" charset="0"/>
              <a:buNone/>
            </a:pPr>
            <a:r>
              <a:rPr lang="en-US" sz="2000" dirty="0" smtClean="0">
                <a:latin typeface="Times New Roman" pitchFamily="18" charset="0"/>
                <a:cs typeface="Times New Roman" pitchFamily="18" charset="0"/>
              </a:rPr>
              <a:t>Trimethoprim's affinity for bacterial </a:t>
            </a:r>
            <a:r>
              <a:rPr lang="en-US" sz="2000" dirty="0" err="1" smtClean="0">
                <a:latin typeface="Times New Roman" pitchFamily="18" charset="0"/>
                <a:cs typeface="Times New Roman" pitchFamily="18" charset="0"/>
              </a:rPr>
              <a:t>dihydrofolate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reductase</a:t>
            </a:r>
            <a:r>
              <a:rPr lang="en-US" sz="2000" dirty="0" smtClean="0">
                <a:latin typeface="Times New Roman" pitchFamily="18" charset="0"/>
                <a:cs typeface="Times New Roman" pitchFamily="18" charset="0"/>
              </a:rPr>
              <a:t> is several thousand times greater than its affinity for human </a:t>
            </a:r>
            <a:r>
              <a:rPr lang="en-US" sz="2000" dirty="0" err="1" smtClean="0">
                <a:latin typeface="Times New Roman" pitchFamily="18" charset="0"/>
                <a:cs typeface="Times New Roman" pitchFamily="18" charset="0"/>
              </a:rPr>
              <a:t>dihydrofolate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reductase</a:t>
            </a:r>
            <a:r>
              <a:rPr lang="en-US" sz="2000" dirty="0" smtClean="0">
                <a:latin typeface="Times New Roman" pitchFamily="18" charset="0"/>
                <a:cs typeface="Times New Roman" pitchFamily="18" charset="0"/>
              </a:rPr>
              <a:t>.</a:t>
            </a:r>
            <a:r>
              <a:rPr lang="en-US" sz="2000" u="sng" baseline="30000" dirty="0" smtClean="0">
                <a:latin typeface="Times New Roman" pitchFamily="18" charset="0"/>
                <a:cs typeface="Times New Roman" pitchFamily="18" charset="0"/>
              </a:rPr>
              <a:t> </a:t>
            </a:r>
          </a:p>
          <a:p>
            <a:pPr algn="just">
              <a:buFont typeface="Arial" pitchFamily="34" charset="0"/>
              <a:buNone/>
            </a:pPr>
            <a:r>
              <a:rPr lang="en-US" sz="2000" u="sng" dirty="0" smtClean="0">
                <a:latin typeface="Times New Roman" pitchFamily="18" charset="0"/>
                <a:cs typeface="Times New Roman" pitchFamily="18" charset="0"/>
                <a:hlinkClick r:id="rId5" tooltip="Sulfamethoxazole"/>
              </a:rPr>
              <a:t>Sulfamethoxazole</a:t>
            </a:r>
            <a:r>
              <a:rPr lang="en-US" sz="2000" dirty="0" smtClean="0">
                <a:latin typeface="Times New Roman" pitchFamily="18" charset="0"/>
                <a:cs typeface="Times New Roman" pitchFamily="18" charset="0"/>
              </a:rPr>
              <a:t> inhibits</a:t>
            </a:r>
          </a:p>
          <a:p>
            <a:pPr algn="just">
              <a:buFont typeface="Arial" pitchFamily="34" charset="0"/>
              <a:buNone/>
            </a:pPr>
            <a:r>
              <a:rPr lang="en-US" sz="2000" dirty="0" smtClean="0">
                <a:latin typeface="Times New Roman" pitchFamily="18" charset="0"/>
                <a:cs typeface="Times New Roman" pitchFamily="18" charset="0"/>
              </a:rPr>
              <a:t> </a:t>
            </a:r>
            <a:r>
              <a:rPr lang="en-US" sz="2000" u="sng" dirty="0" err="1" smtClean="0">
                <a:latin typeface="Times New Roman" pitchFamily="18" charset="0"/>
                <a:cs typeface="Times New Roman" pitchFamily="18" charset="0"/>
                <a:hlinkClick r:id="rId6" tooltip="Dihydropteroate synthase"/>
              </a:rPr>
              <a:t>dihydropteroate</a:t>
            </a:r>
            <a:r>
              <a:rPr lang="en-US" sz="2000" u="sng" dirty="0" smtClean="0">
                <a:latin typeface="Times New Roman" pitchFamily="18" charset="0"/>
                <a:cs typeface="Times New Roman" pitchFamily="18" charset="0"/>
                <a:hlinkClick r:id="rId6" tooltip="Dihydropteroate synthase"/>
              </a:rPr>
              <a:t> synthase</a:t>
            </a:r>
            <a:r>
              <a:rPr lang="en-US" sz="2000" dirty="0" smtClean="0">
                <a:latin typeface="Times New Roman" pitchFamily="18" charset="0"/>
                <a:cs typeface="Times New Roman" pitchFamily="18" charset="0"/>
              </a:rPr>
              <a:t>, an enzyme involved further upstream in the same pathway.</a:t>
            </a:r>
          </a:p>
          <a:p>
            <a:endParaRPr lang="en-US" sz="2000" dirty="0">
              <a:latin typeface="Times New Roman" pitchFamily="18" charset="0"/>
              <a:cs typeface="Times New Roman" pitchFamily="18" charset="0"/>
            </a:endParaRPr>
          </a:p>
        </p:txBody>
      </p:sp>
      <p:pic>
        <p:nvPicPr>
          <p:cNvPr id="7" name="صورة 3" descr="https://upload.wikimedia.org/wikipedia/en/e/e9/THFsynthesispathway.png"/>
          <p:cNvPicPr/>
          <p:nvPr/>
        </p:nvPicPr>
        <p:blipFill>
          <a:blip r:embed="rId7" cstate="print">
            <a:extLst>
              <a:ext uri="{BEBA8EAE-BF5A-486C-A8C5-ECC9F3942E4B}">
                <a14:imgProps xmlns:a14="http://schemas.microsoft.com/office/drawing/2010/main">
                  <a14:imgLayer r:embed="rId8">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5257800" y="1600200"/>
            <a:ext cx="3810000" cy="5029200"/>
          </a:xfrm>
          <a:prstGeom prst="rect">
            <a:avLst/>
          </a:prstGeom>
          <a:noFill/>
          <a:ln>
            <a:noFill/>
          </a:ln>
        </p:spPr>
      </p:pic>
    </p:spTree>
    <p:extLst>
      <p:ext uri="{BB962C8B-B14F-4D97-AF65-F5344CB8AC3E}">
        <p14:creationId xmlns:p14="http://schemas.microsoft.com/office/powerpoint/2010/main" val="1493941320"/>
      </p:ext>
    </p:extLst>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10600" cy="6553200"/>
          </a:xfrm>
        </p:spPr>
        <p:txBody>
          <a:bodyPr>
            <a:normAutofit/>
          </a:bodyPr>
          <a:lstStyle/>
          <a:p>
            <a:pPr algn="just">
              <a:buNone/>
            </a:pPr>
            <a:r>
              <a:rPr lang="en-US" sz="2400" dirty="0" smtClean="0">
                <a:latin typeface="Times New Roman" pitchFamily="18" charset="0"/>
                <a:cs typeface="Times New Roman" pitchFamily="18" charset="0"/>
              </a:rPr>
              <a:t> sulfa drugs inhibit a step in the pathway to make folic acid, an essential vitamin that bacteria need for their everyday functions. But some resistant bacteria have developed different metabolic pathways that allow them to make folic acid even in the presence of these drugs, or some microorganism produce large quantity of PABA (Para Amino Benzoic Acid ) thus overcome the inhibition of sulfa drug to folic acid cycle (Compotation to enter the synthesis pathway </a:t>
            </a:r>
          </a:p>
          <a:p>
            <a:pPr algn="just">
              <a:buNone/>
            </a:pPr>
            <a:r>
              <a:rPr lang="en-US" sz="2400" dirty="0" smtClean="0">
                <a:latin typeface="Times New Roman" pitchFamily="18" charset="0"/>
                <a:cs typeface="Times New Roman" pitchFamily="18" charset="0"/>
              </a:rPr>
              <a:t>Note :folic acid doesn’t synthesis in </a:t>
            </a:r>
          </a:p>
          <a:p>
            <a:pPr algn="just">
              <a:buNone/>
            </a:pPr>
            <a:r>
              <a:rPr lang="en-US" sz="2400" dirty="0" smtClean="0">
                <a:latin typeface="Times New Roman" pitchFamily="18" charset="0"/>
                <a:cs typeface="Times New Roman" pitchFamily="18" charset="0"/>
              </a:rPr>
              <a:t>human thus we take as a tablet and </a:t>
            </a:r>
          </a:p>
          <a:p>
            <a:pPr algn="just">
              <a:buNone/>
            </a:pPr>
            <a:r>
              <a:rPr lang="en-US" sz="2400" dirty="0" smtClean="0">
                <a:latin typeface="Times New Roman" pitchFamily="18" charset="0"/>
                <a:cs typeface="Times New Roman" pitchFamily="18" charset="0"/>
              </a:rPr>
              <a:t>specially given to  pregnant women </a:t>
            </a:r>
            <a:endParaRPr lang="en-US" sz="2400" dirty="0">
              <a:latin typeface="Times New Roman" pitchFamily="18" charset="0"/>
              <a:cs typeface="Times New Roman" pitchFamily="18" charset="0"/>
            </a:endParaRPr>
          </a:p>
        </p:txBody>
      </p:sp>
      <p:pic>
        <p:nvPicPr>
          <p:cNvPr id="4" name="Content Placeholder 3" descr="PABA.gif"/>
          <p:cNvPicPr>
            <a:picLocks noChangeAspect="1"/>
          </p:cNvPicPr>
          <p:nvPr/>
        </p:nvPicPr>
        <p:blipFill>
          <a:blip r:embed="rId2" cstate="print"/>
          <a:stretch>
            <a:fillRect/>
          </a:stretch>
        </p:blipFill>
        <p:spPr>
          <a:xfrm>
            <a:off x="5029200" y="3657600"/>
            <a:ext cx="3478530" cy="2743200"/>
          </a:xfrm>
          <a:prstGeom prst="rect">
            <a:avLst/>
          </a:prstGeom>
        </p:spPr>
      </p:pic>
    </p:spTree>
    <p:extLst>
      <p:ext uri="{BB962C8B-B14F-4D97-AF65-F5344CB8AC3E}">
        <p14:creationId xmlns:p14="http://schemas.microsoft.com/office/powerpoint/2010/main" val="3396470785"/>
      </p:ext>
    </p:extLst>
  </p:cSld>
  <p:clrMapOvr>
    <a:masterClrMapping/>
  </p:clrMapOvr>
  <p:transition>
    <p:zo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838200" y="152400"/>
            <a:ext cx="8001000" cy="685800"/>
          </a:xfrm>
          <a:prstGeom prst="rect">
            <a:avLst/>
          </a:prstGeom>
          <a:solidFill>
            <a:srgbClr val="FFFF00"/>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en-US"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Quorum </a:t>
            </a:r>
            <a:r>
              <a:rPr lang="en-US" dirty="0" smtClean="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sensing.  </a:t>
            </a:r>
            <a:endParaRPr lang="en-US"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endParaRPr>
          </a:p>
        </p:txBody>
      </p:sp>
      <p:sp>
        <p:nvSpPr>
          <p:cNvPr id="8" name="Rectangle 7"/>
          <p:cNvSpPr/>
          <p:nvPr/>
        </p:nvSpPr>
        <p:spPr>
          <a:xfrm>
            <a:off x="457200" y="152401"/>
            <a:ext cx="304800" cy="685800"/>
          </a:xfrm>
          <a:prstGeom prst="rect">
            <a:avLst/>
          </a:prstGeom>
          <a:solidFill>
            <a:srgbClr val="FFFF00"/>
          </a:solidFill>
        </p:spPr>
        <p:txBody>
          <a:bodyPr vert="horz" lIns="91440" tIns="45720" rIns="91440" bIns="45720" rtlCol="0" anchor="ctr">
            <a:noAutofit/>
          </a:bodyPr>
          <a:lstStyle/>
          <a:p>
            <a:pPr algn="ctr">
              <a:spcBef>
                <a:spcPct val="0"/>
              </a:spcBef>
            </a:pPr>
            <a:r>
              <a:rPr lang="en-US" sz="4400" dirty="0" smtClean="0">
                <a:solidFill>
                  <a:srgbClr val="FF0000"/>
                </a:solidFill>
                <a:effectLst>
                  <a:outerShdw blurRad="38100" dist="38100" dir="2700000" algn="tl">
                    <a:srgbClr val="000000">
                      <a:alpha val="43137"/>
                    </a:srgbClr>
                  </a:outerShdw>
                </a:effectLst>
                <a:latin typeface="Arabic Typesetting" pitchFamily="66" charset="-78"/>
                <a:ea typeface="+mj-ea"/>
                <a:cs typeface="Arabic Typesetting" pitchFamily="66" charset="-78"/>
              </a:rPr>
              <a:t>5</a:t>
            </a:r>
            <a:endParaRPr lang="en-US" sz="4400" dirty="0">
              <a:solidFill>
                <a:srgbClr val="FF0000"/>
              </a:solidFill>
              <a:effectLst>
                <a:outerShdw blurRad="38100" dist="38100" dir="2700000" algn="tl">
                  <a:srgbClr val="000000">
                    <a:alpha val="43137"/>
                  </a:srgbClr>
                </a:outerShdw>
              </a:effectLst>
              <a:latin typeface="Arabic Typesetting" pitchFamily="66" charset="-78"/>
              <a:ea typeface="+mj-ea"/>
              <a:cs typeface="Arabic Typesetting" pitchFamily="66" charset="-78"/>
            </a:endParaRPr>
          </a:p>
        </p:txBody>
      </p:sp>
      <p:sp>
        <p:nvSpPr>
          <p:cNvPr id="9" name="Content Placeholder 4"/>
          <p:cNvSpPr>
            <a:spLocks noGrp="1"/>
          </p:cNvSpPr>
          <p:nvPr>
            <p:ph idx="1"/>
          </p:nvPr>
        </p:nvSpPr>
        <p:spPr>
          <a:xfrm>
            <a:off x="381000" y="990600"/>
            <a:ext cx="8534400" cy="5486400"/>
          </a:xfrm>
        </p:spPr>
        <p:txBody>
          <a:bodyPr>
            <a:noAutofit/>
          </a:bodyPr>
          <a:lstStyle/>
          <a:p>
            <a:pPr marL="0" indent="0" algn="just">
              <a:buNone/>
            </a:pPr>
            <a:r>
              <a:rPr lang="en-US" sz="2400" dirty="0" smtClean="0">
                <a:latin typeface="Times New Roman" pitchFamily="18" charset="0"/>
                <a:cs typeface="Times New Roman" pitchFamily="18" charset="0"/>
              </a:rPr>
              <a:t>Recently discovered that the microbes communicate with each other and exchange signaling chemicals or so called </a:t>
            </a:r>
            <a:r>
              <a:rPr lang="en-US" sz="2400" dirty="0" err="1" smtClean="0">
                <a:solidFill>
                  <a:srgbClr val="FF0000"/>
                </a:solidFill>
                <a:latin typeface="Times New Roman" pitchFamily="18" charset="0"/>
                <a:cs typeface="Times New Roman" pitchFamily="18" charset="0"/>
              </a:rPr>
              <a:t>Autoinducers</a:t>
            </a:r>
            <a:r>
              <a:rPr lang="en-US" sz="2400" dirty="0" smtClean="0">
                <a:latin typeface="Times New Roman" pitchFamily="18" charset="0"/>
                <a:cs typeface="Times New Roman" pitchFamily="18" charset="0"/>
              </a:rPr>
              <a:t>. when its colony reaches a critical density, threshold of </a:t>
            </a:r>
            <a:r>
              <a:rPr lang="en-US" sz="2400" dirty="0" err="1" smtClean="0">
                <a:solidFill>
                  <a:srgbClr val="FF0000"/>
                </a:solidFill>
                <a:latin typeface="Times New Roman" pitchFamily="18" charset="0"/>
                <a:cs typeface="Times New Roman" pitchFamily="18" charset="0"/>
              </a:rPr>
              <a:t>autoinduction</a:t>
            </a:r>
            <a:r>
              <a:rPr lang="en-US" sz="2400" dirty="0" smtClean="0">
                <a:solidFill>
                  <a:srgbClr val="FF0000"/>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is reached and gene expression starts.  </a:t>
            </a:r>
          </a:p>
          <a:p>
            <a:pPr marL="0" indent="0" algn="just">
              <a:buNone/>
            </a:pPr>
            <a:r>
              <a:rPr lang="en-US" sz="2400" dirty="0" smtClean="0">
                <a:latin typeface="Times New Roman" pitchFamily="18" charset="0"/>
                <a:cs typeface="Times New Roman" pitchFamily="18" charset="0"/>
              </a:rPr>
              <a:t>These </a:t>
            </a:r>
            <a:r>
              <a:rPr lang="en-US" sz="2400" dirty="0" err="1" smtClean="0">
                <a:solidFill>
                  <a:srgbClr val="FF0000"/>
                </a:solidFill>
                <a:latin typeface="Times New Roman" pitchFamily="18" charset="0"/>
                <a:cs typeface="Times New Roman" pitchFamily="18" charset="0"/>
              </a:rPr>
              <a:t>autoinducers</a:t>
            </a:r>
            <a:r>
              <a:rPr lang="en-US" sz="2400" dirty="0" smtClean="0">
                <a:solidFill>
                  <a:srgbClr val="FF0000"/>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allow bacterial population to coordinate gene expression for virulence, conjugation, apoptosis, mobility and resistance </a:t>
            </a:r>
          </a:p>
          <a:p>
            <a:pPr marL="0" indent="0" algn="just">
              <a:buNone/>
            </a:pPr>
            <a:r>
              <a:rPr lang="en-US" sz="2400" dirty="0">
                <a:latin typeface="Times New Roman" pitchFamily="18" charset="0"/>
                <a:cs typeface="Times New Roman" pitchFamily="18" charset="0"/>
              </a:rPr>
              <a:t>Quorum </a:t>
            </a:r>
            <a:r>
              <a:rPr lang="en-US" sz="2400" dirty="0" smtClean="0">
                <a:latin typeface="Times New Roman" pitchFamily="18" charset="0"/>
                <a:cs typeface="Times New Roman" pitchFamily="18" charset="0"/>
              </a:rPr>
              <a:t>sensing signal molecules AHL, AIP, AI-2 &amp; AI-3 have been identified in Gm-ve bacteria, while AI-2 QS –system is shared by </a:t>
            </a:r>
            <a:r>
              <a:rPr lang="en-US" sz="2400" dirty="0" err="1" smtClean="0">
                <a:latin typeface="Times New Roman" pitchFamily="18" charset="0"/>
                <a:cs typeface="Times New Roman" pitchFamily="18" charset="0"/>
              </a:rPr>
              <a:t>GM+ve</a:t>
            </a:r>
            <a:r>
              <a:rPr lang="en-US" sz="2400" dirty="0" smtClean="0">
                <a:latin typeface="Times New Roman" pitchFamily="18" charset="0"/>
                <a:cs typeface="Times New Roman" pitchFamily="18" charset="0"/>
              </a:rPr>
              <a:t> bacteria. </a:t>
            </a:r>
          </a:p>
          <a:p>
            <a:pPr marL="0" lvl="0" indent="0" algn="just">
              <a:buClr>
                <a:srgbClr val="042E14"/>
              </a:buClr>
              <a:buNone/>
              <a:defRPr/>
            </a:pPr>
            <a:r>
              <a:rPr lang="en-US" sz="2400" dirty="0">
                <a:latin typeface="Times New Roman" pitchFamily="18" charset="0"/>
                <a:cs typeface="Times New Roman" pitchFamily="18" charset="0"/>
              </a:rPr>
              <a:t>Several </a:t>
            </a:r>
            <a:r>
              <a:rPr lang="en-US" sz="2400" dirty="0" smtClean="0">
                <a:latin typeface="Times New Roman" pitchFamily="18" charset="0"/>
                <a:cs typeface="Times New Roman" pitchFamily="18" charset="0"/>
              </a:rPr>
              <a:t>quorum </a:t>
            </a:r>
            <a:r>
              <a:rPr lang="en-US" sz="2400" dirty="0">
                <a:latin typeface="Times New Roman" pitchFamily="18" charset="0"/>
                <a:cs typeface="Times New Roman" pitchFamily="18" charset="0"/>
              </a:rPr>
              <a:t>sensing  </a:t>
            </a:r>
            <a:r>
              <a:rPr lang="en-US" sz="2400" dirty="0" smtClean="0">
                <a:latin typeface="Times New Roman" pitchFamily="18" charset="0"/>
                <a:cs typeface="Times New Roman" pitchFamily="18" charset="0"/>
              </a:rPr>
              <a:t>inhibitors molecules has been synthesized  which are analogues  to AHL, AIP, and AI-2</a:t>
            </a:r>
          </a:p>
          <a:p>
            <a:pPr marL="0" lvl="0" indent="0" algn="just">
              <a:buNone/>
            </a:pPr>
            <a:r>
              <a:rPr lang="en-US" sz="2400" dirty="0">
                <a:latin typeface="Times New Roman" pitchFamily="18" charset="0"/>
                <a:cs typeface="Times New Roman" pitchFamily="18" charset="0"/>
              </a:rPr>
              <a:t>Quorum sensing </a:t>
            </a:r>
            <a:r>
              <a:rPr lang="en-US" sz="2400" dirty="0" smtClean="0">
                <a:latin typeface="Times New Roman" pitchFamily="18" charset="0"/>
                <a:cs typeface="Times New Roman" pitchFamily="18" charset="0"/>
              </a:rPr>
              <a:t>inhibitors have been synthesized and have been isolated from several   natural extracts such as garlic extract. </a:t>
            </a:r>
          </a:p>
          <a:p>
            <a:pPr marL="0" indent="0" algn="just">
              <a:buNone/>
            </a:pPr>
            <a:endParaRPr lang="en-US" sz="2400"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1992087865"/>
      </p:ext>
    </p:extLst>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28600" y="838200"/>
            <a:ext cx="8763000" cy="1569660"/>
          </a:xfrm>
          <a:prstGeom prst="rect">
            <a:avLst/>
          </a:prstGeom>
        </p:spPr>
        <p:txBody>
          <a:bodyPr wrap="square">
            <a:spAutoFit/>
          </a:bodyPr>
          <a:lstStyle/>
          <a:p>
            <a:pPr algn="just">
              <a:buNone/>
            </a:pPr>
            <a:r>
              <a:rPr lang="en-US" sz="2400" dirty="0">
                <a:solidFill>
                  <a:srgbClr val="002060"/>
                </a:solidFill>
                <a:latin typeface="Times New Roman" pitchFamily="18" charset="0"/>
                <a:cs typeface="Times New Roman" pitchFamily="18" charset="0"/>
              </a:rPr>
              <a:t>It is the ability of microbes to grow  and multiply in the presence of antimicrobial agent that would normally kill them or limit their growth. The concentration of drug at the site of infection must inhibit the organism and </a:t>
            </a:r>
            <a:r>
              <a:rPr lang="en-US" sz="2400" dirty="0" smtClean="0">
                <a:solidFill>
                  <a:srgbClr val="002060"/>
                </a:solidFill>
                <a:latin typeface="Times New Roman" pitchFamily="18" charset="0"/>
                <a:cs typeface="Times New Roman" pitchFamily="18" charset="0"/>
              </a:rPr>
              <a:t>remain </a:t>
            </a:r>
            <a:r>
              <a:rPr lang="en-US" sz="2400" dirty="0">
                <a:solidFill>
                  <a:srgbClr val="002060"/>
                </a:solidFill>
                <a:latin typeface="Times New Roman" pitchFamily="18" charset="0"/>
                <a:cs typeface="Times New Roman" pitchFamily="18" charset="0"/>
              </a:rPr>
              <a:t>below the level that is toxic to human cells.</a:t>
            </a:r>
          </a:p>
        </p:txBody>
      </p:sp>
      <p:sp>
        <p:nvSpPr>
          <p:cNvPr id="7" name="Title 1"/>
          <p:cNvSpPr txBox="1">
            <a:spLocks/>
          </p:cNvSpPr>
          <p:nvPr/>
        </p:nvSpPr>
        <p:spPr>
          <a:xfrm>
            <a:off x="228600" y="228601"/>
            <a:ext cx="4495800" cy="533400"/>
          </a:xfrm>
          <a:prstGeom prst="rect">
            <a:avLst/>
          </a:prstGeom>
          <a:solidFill>
            <a:srgbClr val="FFFF00"/>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en-US"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Antimicrobial resistance …</a:t>
            </a:r>
          </a:p>
        </p:txBody>
      </p:sp>
      <p:sp>
        <p:nvSpPr>
          <p:cNvPr id="8" name="Content Placeholder 2"/>
          <p:cNvSpPr>
            <a:spLocks noGrp="1"/>
          </p:cNvSpPr>
          <p:nvPr>
            <p:ph idx="1"/>
          </p:nvPr>
        </p:nvSpPr>
        <p:spPr>
          <a:xfrm>
            <a:off x="1371600" y="2895600"/>
            <a:ext cx="7543800" cy="3886200"/>
          </a:xfrm>
          <a:solidFill>
            <a:schemeClr val="accent1">
              <a:lumMod val="20000"/>
              <a:lumOff val="80000"/>
            </a:schemeClr>
          </a:solidFill>
        </p:spPr>
        <p:txBody>
          <a:bodyPr>
            <a:noAutofit/>
          </a:bodyPr>
          <a:lstStyle/>
          <a:p>
            <a:pPr>
              <a:buFont typeface="Wingdings" pitchFamily="2" charset="2"/>
              <a:buChar char="§"/>
            </a:pPr>
            <a:r>
              <a:rPr lang="en-US" sz="2400" dirty="0" smtClean="0">
                <a:latin typeface="Times New Roman" pitchFamily="18" charset="0"/>
                <a:cs typeface="Times New Roman" pitchFamily="18" charset="0"/>
              </a:rPr>
              <a:t>Resistant organisms lead to treatment failure </a:t>
            </a:r>
          </a:p>
          <a:p>
            <a:pPr>
              <a:buFont typeface="Wingdings" pitchFamily="2" charset="2"/>
              <a:buChar char="§"/>
            </a:pPr>
            <a:r>
              <a:rPr lang="en-US" sz="2400" dirty="0" smtClean="0">
                <a:latin typeface="Times New Roman" pitchFamily="18" charset="0"/>
                <a:cs typeface="Times New Roman" pitchFamily="18" charset="0"/>
              </a:rPr>
              <a:t>Increased mortality </a:t>
            </a:r>
          </a:p>
          <a:p>
            <a:pPr>
              <a:buFont typeface="Wingdings" pitchFamily="2" charset="2"/>
              <a:buChar char="§"/>
            </a:pPr>
            <a:r>
              <a:rPr lang="en-US" sz="2400" dirty="0" smtClean="0">
                <a:latin typeface="Times New Roman" pitchFamily="18" charset="0"/>
                <a:cs typeface="Times New Roman" pitchFamily="18" charset="0"/>
              </a:rPr>
              <a:t>Resistant bacteria may spread in Community</a:t>
            </a:r>
          </a:p>
          <a:p>
            <a:pPr>
              <a:buFont typeface="Wingdings" pitchFamily="2" charset="2"/>
              <a:buChar char="§"/>
            </a:pPr>
            <a:r>
              <a:rPr lang="en-US" sz="2400" dirty="0" smtClean="0">
                <a:latin typeface="Times New Roman" pitchFamily="18" charset="0"/>
                <a:cs typeface="Times New Roman" pitchFamily="18" charset="0"/>
              </a:rPr>
              <a:t>Low level resistance can go undetected  </a:t>
            </a:r>
          </a:p>
          <a:p>
            <a:pPr>
              <a:buFont typeface="Wingdings" pitchFamily="2" charset="2"/>
              <a:buChar char="§"/>
            </a:pPr>
            <a:r>
              <a:rPr lang="en-US" sz="2400" dirty="0" smtClean="0">
                <a:latin typeface="Times New Roman" pitchFamily="18" charset="0"/>
                <a:cs typeface="Times New Roman" pitchFamily="18" charset="0"/>
              </a:rPr>
              <a:t>Added burden on healthcare costs </a:t>
            </a:r>
          </a:p>
          <a:p>
            <a:pPr>
              <a:buFont typeface="Wingdings" pitchFamily="2" charset="2"/>
              <a:buChar char="§"/>
            </a:pPr>
            <a:r>
              <a:rPr lang="en-US" sz="2400" dirty="0" smtClean="0">
                <a:latin typeface="Times New Roman" pitchFamily="18" charset="0"/>
                <a:cs typeface="Times New Roman" pitchFamily="18" charset="0"/>
              </a:rPr>
              <a:t>Threatens to return to pre-antibiotic era </a:t>
            </a:r>
          </a:p>
          <a:p>
            <a:pPr>
              <a:buFont typeface="Wingdings" pitchFamily="2" charset="2"/>
              <a:buChar char="§"/>
            </a:pPr>
            <a:r>
              <a:rPr lang="en-US" sz="2400" dirty="0" smtClean="0">
                <a:latin typeface="Times New Roman" pitchFamily="18" charset="0"/>
                <a:cs typeface="Times New Roman" pitchFamily="18" charset="0"/>
              </a:rPr>
              <a:t>Selection pressure </a:t>
            </a:r>
          </a:p>
          <a:p>
            <a:pPr>
              <a:buFont typeface="Wingdings" pitchFamily="2" charset="2"/>
              <a:buChar char="§"/>
            </a:pPr>
            <a:r>
              <a:rPr lang="en-US" sz="2400" dirty="0" smtClean="0">
                <a:latin typeface="Times New Roman" pitchFamily="18" charset="0"/>
                <a:cs typeface="Times New Roman" pitchFamily="18" charset="0"/>
              </a:rPr>
              <a:t>Resistance might be directed by bacteria , viruses  ,fungi and even cancer cell can develop resistance </a:t>
            </a:r>
            <a:endParaRPr lang="en-US" sz="2400" dirty="0">
              <a:latin typeface="Times New Roman" pitchFamily="18" charset="0"/>
              <a:cs typeface="Times New Roman" pitchFamily="18" charset="0"/>
            </a:endParaRPr>
          </a:p>
        </p:txBody>
      </p:sp>
      <p:sp>
        <p:nvSpPr>
          <p:cNvPr id="9" name="Title 1"/>
          <p:cNvSpPr>
            <a:spLocks noGrp="1"/>
          </p:cNvSpPr>
          <p:nvPr>
            <p:ph type="title"/>
          </p:nvPr>
        </p:nvSpPr>
        <p:spPr>
          <a:xfrm rot="16200000">
            <a:off x="-1060217" y="4475584"/>
            <a:ext cx="3826996" cy="639762"/>
          </a:xfrm>
          <a:solidFill>
            <a:schemeClr val="accent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n-US" sz="2400" dirty="0" smtClean="0"/>
              <a:t>Why resistance is a concern </a:t>
            </a:r>
            <a:endParaRPr lang="en-US"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81000" y="285750"/>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rgbClr val="C00000"/>
                </a:solidFill>
                <a:effectLst/>
                <a:uLnTx/>
                <a:uFillTx/>
                <a:latin typeface="Arial" charset="0"/>
                <a:ea typeface="+mj-ea"/>
                <a:cs typeface="Arial" charset="0"/>
              </a:rPr>
              <a:t>Mechanism Antibiotic Resistance</a:t>
            </a:r>
          </a:p>
        </p:txBody>
      </p:sp>
      <p:sp>
        <p:nvSpPr>
          <p:cNvPr id="5" name="TextBox 4"/>
          <p:cNvSpPr txBox="1">
            <a:spLocks noChangeArrowheads="1"/>
          </p:cNvSpPr>
          <p:nvPr/>
        </p:nvSpPr>
        <p:spPr bwMode="auto">
          <a:xfrm>
            <a:off x="1371600" y="1752600"/>
            <a:ext cx="2819400" cy="523875"/>
          </a:xfrm>
          <a:prstGeom prst="rect">
            <a:avLst/>
          </a:prstGeom>
          <a:noFill/>
          <a:ln w="9525">
            <a:noFill/>
            <a:miter lim="800000"/>
            <a:headEnd/>
            <a:tailEnd/>
          </a:ln>
        </p:spPr>
        <p:txBody>
          <a:bodyPr>
            <a:spAutoFit/>
          </a:bodyPr>
          <a:lstStyle/>
          <a:p>
            <a:r>
              <a:rPr lang="en-US" sz="2800">
                <a:latin typeface="Calibri" pitchFamily="34" charset="0"/>
              </a:rPr>
              <a:t>Intrinsic (Natural)</a:t>
            </a:r>
          </a:p>
        </p:txBody>
      </p:sp>
      <p:sp>
        <p:nvSpPr>
          <p:cNvPr id="6" name="TextBox 5"/>
          <p:cNvSpPr txBox="1">
            <a:spLocks noChangeArrowheads="1"/>
          </p:cNvSpPr>
          <p:nvPr/>
        </p:nvSpPr>
        <p:spPr bwMode="auto">
          <a:xfrm>
            <a:off x="5257800" y="1676400"/>
            <a:ext cx="2590800" cy="523875"/>
          </a:xfrm>
          <a:prstGeom prst="rect">
            <a:avLst/>
          </a:prstGeom>
          <a:noFill/>
          <a:ln w="9525">
            <a:noFill/>
            <a:miter lim="800000"/>
            <a:headEnd/>
            <a:tailEnd/>
          </a:ln>
        </p:spPr>
        <p:txBody>
          <a:bodyPr>
            <a:spAutoFit/>
          </a:bodyPr>
          <a:lstStyle/>
          <a:p>
            <a:r>
              <a:rPr lang="en-US" sz="2800" dirty="0">
                <a:latin typeface="Calibri" pitchFamily="34" charset="0"/>
              </a:rPr>
              <a:t>Acquired</a:t>
            </a:r>
          </a:p>
        </p:txBody>
      </p:sp>
      <p:sp>
        <p:nvSpPr>
          <p:cNvPr id="7" name="TextBox 6"/>
          <p:cNvSpPr txBox="1">
            <a:spLocks noChangeArrowheads="1"/>
          </p:cNvSpPr>
          <p:nvPr/>
        </p:nvSpPr>
        <p:spPr bwMode="auto">
          <a:xfrm>
            <a:off x="4572000" y="2752725"/>
            <a:ext cx="3657600" cy="523875"/>
          </a:xfrm>
          <a:prstGeom prst="rect">
            <a:avLst/>
          </a:prstGeom>
          <a:noFill/>
          <a:ln w="9525">
            <a:noFill/>
            <a:miter lim="800000"/>
            <a:headEnd/>
            <a:tailEnd/>
          </a:ln>
        </p:spPr>
        <p:txBody>
          <a:bodyPr>
            <a:spAutoFit/>
          </a:bodyPr>
          <a:lstStyle/>
          <a:p>
            <a:r>
              <a:rPr lang="en-US" sz="2800" dirty="0">
                <a:latin typeface="Calibri" pitchFamily="34" charset="0"/>
              </a:rPr>
              <a:t>Genetic Methods </a:t>
            </a:r>
          </a:p>
        </p:txBody>
      </p:sp>
      <p:sp>
        <p:nvSpPr>
          <p:cNvPr id="8" name="TextBox 8"/>
          <p:cNvSpPr txBox="1">
            <a:spLocks noChangeArrowheads="1"/>
          </p:cNvSpPr>
          <p:nvPr/>
        </p:nvSpPr>
        <p:spPr bwMode="auto">
          <a:xfrm>
            <a:off x="0" y="4191000"/>
            <a:ext cx="4035425" cy="830997"/>
          </a:xfrm>
          <a:prstGeom prst="rect">
            <a:avLst/>
          </a:prstGeom>
          <a:noFill/>
          <a:ln w="9525">
            <a:noFill/>
            <a:miter lim="800000"/>
            <a:headEnd/>
            <a:tailEnd/>
          </a:ln>
        </p:spPr>
        <p:txBody>
          <a:bodyPr>
            <a:spAutoFit/>
          </a:bodyPr>
          <a:lstStyle/>
          <a:p>
            <a:pPr algn="ctr"/>
            <a:r>
              <a:rPr lang="en-US" sz="2400" u="sng" dirty="0">
                <a:latin typeface="Calibri" pitchFamily="34" charset="0"/>
              </a:rPr>
              <a:t>Chromosomal Methods  </a:t>
            </a:r>
          </a:p>
          <a:p>
            <a:pPr algn="ctr"/>
            <a:r>
              <a:rPr lang="en-US" sz="2400" dirty="0">
                <a:latin typeface="Calibri" pitchFamily="34" charset="0"/>
              </a:rPr>
              <a:t>Mutations</a:t>
            </a:r>
          </a:p>
        </p:txBody>
      </p:sp>
      <p:sp>
        <p:nvSpPr>
          <p:cNvPr id="9" name="Rectangle 10"/>
          <p:cNvSpPr>
            <a:spLocks noChangeArrowheads="1"/>
          </p:cNvSpPr>
          <p:nvPr/>
        </p:nvSpPr>
        <p:spPr bwMode="auto">
          <a:xfrm>
            <a:off x="5105400" y="4191000"/>
            <a:ext cx="4038600" cy="830997"/>
          </a:xfrm>
          <a:prstGeom prst="rect">
            <a:avLst/>
          </a:prstGeom>
          <a:noFill/>
          <a:ln w="9525">
            <a:noFill/>
            <a:miter lim="800000"/>
            <a:headEnd/>
            <a:tailEnd/>
          </a:ln>
        </p:spPr>
        <p:txBody>
          <a:bodyPr wrap="square">
            <a:spAutoFit/>
          </a:bodyPr>
          <a:lstStyle/>
          <a:p>
            <a:pPr algn="ctr"/>
            <a:r>
              <a:rPr lang="en-US" sz="2400" u="sng" dirty="0">
                <a:latin typeface="Calibri" pitchFamily="34" charset="0"/>
              </a:rPr>
              <a:t>Extra chromosomal Methods  </a:t>
            </a:r>
          </a:p>
          <a:p>
            <a:pPr algn="ctr"/>
            <a:r>
              <a:rPr lang="en-US" sz="2400" dirty="0">
                <a:latin typeface="Calibri" pitchFamily="34" charset="0"/>
              </a:rPr>
              <a:t>Plasmids</a:t>
            </a:r>
          </a:p>
        </p:txBody>
      </p:sp>
      <p:sp>
        <p:nvSpPr>
          <p:cNvPr id="10" name="Rectangle 9"/>
          <p:cNvSpPr/>
          <p:nvPr/>
        </p:nvSpPr>
        <p:spPr>
          <a:xfrm>
            <a:off x="2971800" y="1371600"/>
            <a:ext cx="30480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400"/>
          </a:p>
        </p:txBody>
      </p:sp>
      <p:sp>
        <p:nvSpPr>
          <p:cNvPr id="11" name="Rectangle 10"/>
          <p:cNvSpPr/>
          <p:nvPr/>
        </p:nvSpPr>
        <p:spPr>
          <a:xfrm>
            <a:off x="1905000" y="3657600"/>
            <a:ext cx="5486400" cy="460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400"/>
          </a:p>
        </p:txBody>
      </p:sp>
      <p:sp>
        <p:nvSpPr>
          <p:cNvPr id="12" name="Rectangle 11"/>
          <p:cNvSpPr/>
          <p:nvPr/>
        </p:nvSpPr>
        <p:spPr>
          <a:xfrm>
            <a:off x="2971800" y="1447800"/>
            <a:ext cx="46038"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400"/>
          </a:p>
        </p:txBody>
      </p:sp>
      <p:sp>
        <p:nvSpPr>
          <p:cNvPr id="13" name="Rectangle 12"/>
          <p:cNvSpPr/>
          <p:nvPr/>
        </p:nvSpPr>
        <p:spPr>
          <a:xfrm>
            <a:off x="5943600" y="1447800"/>
            <a:ext cx="762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400"/>
          </a:p>
        </p:txBody>
      </p:sp>
      <p:sp>
        <p:nvSpPr>
          <p:cNvPr id="14" name="Rectangle 13"/>
          <p:cNvSpPr/>
          <p:nvPr/>
        </p:nvSpPr>
        <p:spPr>
          <a:xfrm>
            <a:off x="7345363" y="3657600"/>
            <a:ext cx="46037"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400"/>
          </a:p>
        </p:txBody>
      </p:sp>
      <p:sp>
        <p:nvSpPr>
          <p:cNvPr id="15" name="Rectangle 14"/>
          <p:cNvSpPr/>
          <p:nvPr/>
        </p:nvSpPr>
        <p:spPr>
          <a:xfrm flipH="1">
            <a:off x="1905000" y="3675063"/>
            <a:ext cx="46038"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400"/>
          </a:p>
        </p:txBody>
      </p:sp>
      <p:sp>
        <p:nvSpPr>
          <p:cNvPr id="16" name="Rectangle 15"/>
          <p:cNvSpPr/>
          <p:nvPr/>
        </p:nvSpPr>
        <p:spPr>
          <a:xfrm>
            <a:off x="5974081" y="3276600"/>
            <a:ext cx="45719"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400"/>
          </a:p>
        </p:txBody>
      </p:sp>
      <p:sp>
        <p:nvSpPr>
          <p:cNvPr id="17" name="Rectangle 16"/>
          <p:cNvSpPr/>
          <p:nvPr/>
        </p:nvSpPr>
        <p:spPr>
          <a:xfrm>
            <a:off x="5962650" y="2209800"/>
            <a:ext cx="762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400"/>
          </a:p>
        </p:txBody>
      </p:sp>
      <p:sp>
        <p:nvSpPr>
          <p:cNvPr id="18" name="Rectangle 17"/>
          <p:cNvSpPr/>
          <p:nvPr/>
        </p:nvSpPr>
        <p:spPr>
          <a:xfrm>
            <a:off x="4495800" y="990600"/>
            <a:ext cx="46038"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400"/>
          </a:p>
        </p:txBody>
      </p:sp>
    </p:spTree>
    <p:extLst>
      <p:ext uri="{BB962C8B-B14F-4D97-AF65-F5344CB8AC3E}">
        <p14:creationId xmlns:p14="http://schemas.microsoft.com/office/powerpoint/2010/main" val="36130918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742950" y="838200"/>
            <a:ext cx="7505700" cy="762000"/>
          </a:xfrm>
        </p:spPr>
        <p:txBody>
          <a:bodyPr>
            <a:normAutofit/>
          </a:bodyPr>
          <a:lstStyle/>
          <a:p>
            <a:pPr>
              <a:buNone/>
            </a:pPr>
            <a:r>
              <a:rPr lang="en-US" sz="2400" dirty="0" smtClean="0">
                <a:solidFill>
                  <a:srgbClr val="0070C0"/>
                </a:solidFill>
                <a:effectLst>
                  <a:outerShdw blurRad="38100" dist="38100" dir="2700000" algn="tl">
                    <a:srgbClr val="000000">
                      <a:alpha val="43137"/>
                    </a:srgbClr>
                  </a:outerShdw>
                </a:effectLst>
              </a:rPr>
              <a:t>Intrinsic (natural) resistance might include: </a:t>
            </a:r>
            <a:endParaRPr lang="en-US" sz="2400" dirty="0">
              <a:solidFill>
                <a:srgbClr val="0070C0"/>
              </a:solidFill>
              <a:effectLst>
                <a:outerShdw blurRad="38100" dist="38100" dir="2700000" algn="tl">
                  <a:srgbClr val="000000">
                    <a:alpha val="43137"/>
                  </a:srgbClr>
                </a:outerShdw>
              </a:effectLst>
            </a:endParaRPr>
          </a:p>
        </p:txBody>
      </p:sp>
      <p:sp>
        <p:nvSpPr>
          <p:cNvPr id="6" name="Content Placeholder 2"/>
          <p:cNvSpPr txBox="1">
            <a:spLocks/>
          </p:cNvSpPr>
          <p:nvPr/>
        </p:nvSpPr>
        <p:spPr>
          <a:xfrm>
            <a:off x="228600" y="1828800"/>
            <a:ext cx="8534400" cy="4800600"/>
          </a:xfrm>
          <a:prstGeom prst="rect">
            <a:avLst/>
          </a:prstGeom>
        </p:spPr>
        <p:txBody>
          <a:bodyPr/>
          <a:lstStyle/>
          <a:p>
            <a:pPr marL="457200" lvl="0" indent="-457200" algn="just">
              <a:spcBef>
                <a:spcPct val="20000"/>
              </a:spcBef>
              <a:buAutoNum type="arabicPeriod"/>
              <a:defRPr/>
            </a:pPr>
            <a:r>
              <a:rPr lang="en-US" sz="2400" u="sng"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Lack</a:t>
            </a:r>
            <a:r>
              <a:rPr lang="en-US" sz="24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400" u="sng"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target:</a:t>
            </a:r>
            <a:r>
              <a:rPr lang="en-US" sz="24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400" dirty="0">
                <a:solidFill>
                  <a:srgbClr val="002060"/>
                </a:solidFill>
                <a:latin typeface="Times New Roman" pitchFamily="18" charset="0"/>
                <a:cs typeface="Times New Roman" pitchFamily="18" charset="0"/>
              </a:rPr>
              <a:t>Mycoplasma </a:t>
            </a:r>
            <a:r>
              <a:rPr lang="en-US" sz="2400" dirty="0" smtClean="0">
                <a:solidFill>
                  <a:srgbClr val="002060"/>
                </a:solidFill>
                <a:latin typeface="Times New Roman" pitchFamily="18" charset="0"/>
                <a:cs typeface="Times New Roman" pitchFamily="18" charset="0"/>
              </a:rPr>
              <a:t>is innately </a:t>
            </a:r>
            <a:r>
              <a:rPr lang="en-US" sz="2400" dirty="0">
                <a:solidFill>
                  <a:srgbClr val="002060"/>
                </a:solidFill>
                <a:latin typeface="Times New Roman" pitchFamily="18" charset="0"/>
                <a:cs typeface="Times New Roman" pitchFamily="18" charset="0"/>
              </a:rPr>
              <a:t>resistant to </a:t>
            </a:r>
            <a:r>
              <a:rPr lang="en-US" sz="2400" dirty="0" smtClean="0">
                <a:solidFill>
                  <a:srgbClr val="002060"/>
                </a:solidFill>
                <a:latin typeface="Times New Roman" pitchFamily="18" charset="0"/>
                <a:cs typeface="Times New Roman" pitchFamily="18" charset="0"/>
              </a:rPr>
              <a:t>penicillin because it lacking</a:t>
            </a:r>
            <a:r>
              <a:rPr kumimoji="0" lang="en-US" sz="2400" i="0" u="none" strike="noStrike" kern="1200" cap="none" spc="0" normalizeH="0" noProof="0" dirty="0" smtClean="0">
                <a:ln>
                  <a:noFill/>
                </a:ln>
                <a:solidFill>
                  <a:srgbClr val="002060"/>
                </a:solidFill>
                <a:effectLst/>
                <a:uLnTx/>
                <a:uFillTx/>
                <a:latin typeface="Times New Roman" pitchFamily="18" charset="0"/>
                <a:cs typeface="Times New Roman" pitchFamily="18" charset="0"/>
              </a:rPr>
              <a:t> </a:t>
            </a:r>
            <a:r>
              <a:rPr kumimoji="0" lang="en-US" sz="2400" i="0" u="none" strike="noStrike" kern="1200" cap="none" spc="0" normalizeH="0" baseline="0" noProof="0" dirty="0" smtClean="0">
                <a:ln>
                  <a:noFill/>
                </a:ln>
                <a:solidFill>
                  <a:srgbClr val="002060"/>
                </a:solidFill>
                <a:effectLst/>
                <a:uLnTx/>
                <a:uFillTx/>
                <a:latin typeface="Times New Roman" pitchFamily="18" charset="0"/>
                <a:cs typeface="Times New Roman" pitchFamily="18" charset="0"/>
              </a:rPr>
              <a:t>cell wall.</a:t>
            </a:r>
            <a:r>
              <a:rPr kumimoji="0" lang="en-US" sz="2400" i="0" u="none" strike="noStrike" kern="1200" cap="none" spc="0" normalizeH="0" noProof="0" dirty="0" smtClean="0">
                <a:ln>
                  <a:noFill/>
                </a:ln>
                <a:solidFill>
                  <a:srgbClr val="002060"/>
                </a:solidFill>
                <a:effectLst/>
                <a:uLnTx/>
                <a:uFillTx/>
                <a:latin typeface="Times New Roman" pitchFamily="18" charset="0"/>
                <a:cs typeface="Times New Roman" pitchFamily="18" charset="0"/>
              </a:rPr>
              <a:t> </a:t>
            </a:r>
          </a:p>
          <a:p>
            <a:pPr marL="457200" lvl="0" indent="-457200" algn="just">
              <a:spcBef>
                <a:spcPct val="20000"/>
              </a:spcBef>
              <a:buAutoNum type="arabicPeriod"/>
              <a:defRPr/>
            </a:pPr>
            <a:endParaRPr kumimoji="0" lang="en-US" sz="1000" i="0" u="none" strike="noStrike" kern="1200" cap="none" spc="0" normalizeH="0" noProof="0" dirty="0" smtClean="0">
              <a:ln>
                <a:noFill/>
              </a:ln>
              <a:solidFill>
                <a:srgbClr val="002060"/>
              </a:solidFill>
              <a:effectLst/>
              <a:uLnTx/>
              <a:uFillTx/>
              <a:latin typeface="Times New Roman" pitchFamily="18" charset="0"/>
              <a:cs typeface="Times New Roman" pitchFamily="18" charset="0"/>
            </a:endParaRPr>
          </a:p>
          <a:p>
            <a:pPr marL="457200" lvl="0" indent="-457200" algn="just">
              <a:spcBef>
                <a:spcPct val="20000"/>
              </a:spcBef>
              <a:buAutoNum type="arabicPeriod" startAt="2"/>
              <a:defRPr/>
            </a:pPr>
            <a:r>
              <a:rPr lang="en-US" sz="2400" u="sng"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Innate</a:t>
            </a:r>
            <a:r>
              <a:rPr kumimoji="0" lang="en-US" sz="2400" i="0" u="none" strike="noStrike" kern="1200" cap="none" spc="0" normalizeH="0" baseline="0" noProof="0" dirty="0" smtClean="0">
                <a:ln>
                  <a:noFill/>
                </a:ln>
                <a:solidFill>
                  <a:srgbClr val="002060"/>
                </a:solidFill>
                <a:effectLst/>
                <a:uLnTx/>
                <a:uFillTx/>
                <a:latin typeface="Times New Roman" pitchFamily="18" charset="0"/>
                <a:cs typeface="Times New Roman" pitchFamily="18" charset="0"/>
              </a:rPr>
              <a:t> </a:t>
            </a:r>
            <a:r>
              <a:rPr lang="en-US" sz="2400" u="sng"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efflux</a:t>
            </a:r>
            <a:r>
              <a:rPr kumimoji="0" lang="en-US" sz="2400" i="0" u="none" strike="noStrike" kern="1200" cap="none" spc="0" normalizeH="0" baseline="0" noProof="0" dirty="0" smtClean="0">
                <a:ln>
                  <a:noFill/>
                </a:ln>
                <a:solidFill>
                  <a:srgbClr val="002060"/>
                </a:solidFill>
                <a:effectLst/>
                <a:uLnTx/>
                <a:uFillTx/>
                <a:latin typeface="Times New Roman" pitchFamily="18" charset="0"/>
                <a:cs typeface="Times New Roman" pitchFamily="18" charset="0"/>
              </a:rPr>
              <a:t> </a:t>
            </a:r>
            <a:r>
              <a:rPr lang="en-US" sz="2400" u="sng"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pumps:</a:t>
            </a:r>
            <a:r>
              <a:rPr kumimoji="0" lang="en-US" sz="2400" i="0" u="none" strike="noStrike" kern="1200" cap="none" spc="0" normalizeH="0" noProof="0" dirty="0" smtClean="0">
                <a:ln>
                  <a:noFill/>
                </a:ln>
                <a:solidFill>
                  <a:srgbClr val="002060"/>
                </a:solidFill>
                <a:effectLst/>
                <a:uLnTx/>
                <a:uFillTx/>
                <a:latin typeface="Times New Roman" pitchFamily="18" charset="0"/>
                <a:cs typeface="Times New Roman" pitchFamily="18" charset="0"/>
              </a:rPr>
              <a:t> </a:t>
            </a:r>
            <a:r>
              <a:rPr kumimoji="0" lang="en-US" sz="2400" i="0" u="none" strike="noStrike" kern="1200" cap="none" spc="0" normalizeH="0" baseline="0" noProof="0" dirty="0" smtClean="0">
                <a:ln>
                  <a:noFill/>
                </a:ln>
                <a:solidFill>
                  <a:srgbClr val="002060"/>
                </a:solidFill>
                <a:effectLst/>
                <a:uLnTx/>
                <a:uFillTx/>
                <a:latin typeface="Times New Roman" pitchFamily="18" charset="0"/>
                <a:cs typeface="Times New Roman" pitchFamily="18" charset="0"/>
              </a:rPr>
              <a:t>Drug blocked from entering cell or</a:t>
            </a:r>
            <a:r>
              <a:rPr kumimoji="0" lang="en-US" sz="2400" i="0" u="none" strike="noStrike" kern="1200" cap="none" spc="0" normalizeH="0" noProof="0" dirty="0" smtClean="0">
                <a:ln>
                  <a:noFill/>
                </a:ln>
                <a:solidFill>
                  <a:srgbClr val="002060"/>
                </a:solidFill>
                <a:effectLst/>
                <a:uLnTx/>
                <a:uFillTx/>
                <a:latin typeface="Times New Roman" pitchFamily="18" charset="0"/>
                <a:cs typeface="Times New Roman" pitchFamily="18" charset="0"/>
              </a:rPr>
              <a:t> </a:t>
            </a:r>
            <a:r>
              <a:rPr kumimoji="0" lang="en-US" sz="2400" i="0" u="none" strike="noStrike" kern="1200" cap="none" spc="0" normalizeH="0" baseline="0" noProof="0" dirty="0" smtClean="0">
                <a:ln>
                  <a:noFill/>
                </a:ln>
                <a:solidFill>
                  <a:srgbClr val="002060"/>
                </a:solidFill>
                <a:effectLst/>
                <a:uLnTx/>
                <a:uFillTx/>
                <a:latin typeface="Times New Roman" pitchFamily="18" charset="0"/>
                <a:cs typeface="Times New Roman" pitchFamily="18" charset="0"/>
              </a:rPr>
              <a:t>export of drug (does not achieve</a:t>
            </a:r>
            <a:r>
              <a:rPr kumimoji="0" lang="en-US" sz="2400" i="0" u="none" strike="noStrike" kern="1200" cap="none" spc="0" normalizeH="0" noProof="0" dirty="0" smtClean="0">
                <a:ln>
                  <a:noFill/>
                </a:ln>
                <a:solidFill>
                  <a:srgbClr val="002060"/>
                </a:solidFill>
                <a:effectLst/>
                <a:uLnTx/>
                <a:uFillTx/>
                <a:latin typeface="Times New Roman" pitchFamily="18" charset="0"/>
                <a:cs typeface="Times New Roman" pitchFamily="18" charset="0"/>
              </a:rPr>
              <a:t> in </a:t>
            </a:r>
            <a:r>
              <a:rPr kumimoji="0" lang="en-US" sz="2400" i="0" u="none" strike="noStrike" kern="1200" cap="none" spc="0" normalizeH="0" baseline="0" noProof="0" dirty="0" smtClean="0">
                <a:ln>
                  <a:noFill/>
                </a:ln>
                <a:solidFill>
                  <a:srgbClr val="002060"/>
                </a:solidFill>
                <a:effectLst/>
                <a:uLnTx/>
                <a:uFillTx/>
                <a:latin typeface="Times New Roman" pitchFamily="18" charset="0"/>
                <a:cs typeface="Times New Roman" pitchFamily="18" charset="0"/>
              </a:rPr>
              <a:t>adequate internal</a:t>
            </a:r>
            <a:r>
              <a:rPr kumimoji="0" lang="en-US" sz="2400" i="0" u="none" strike="noStrike" kern="1200" cap="none" spc="0" normalizeH="0" noProof="0" dirty="0" smtClean="0">
                <a:ln>
                  <a:noFill/>
                </a:ln>
                <a:solidFill>
                  <a:srgbClr val="002060"/>
                </a:solidFill>
                <a:effectLst/>
                <a:uLnTx/>
                <a:uFillTx/>
                <a:latin typeface="Times New Roman" pitchFamily="18" charset="0"/>
                <a:cs typeface="Times New Roman" pitchFamily="18" charset="0"/>
              </a:rPr>
              <a:t> </a:t>
            </a:r>
            <a:r>
              <a:rPr kumimoji="0" lang="en-US" sz="2400" i="0" u="none" strike="noStrike" kern="1200" cap="none" spc="0" normalizeH="0" baseline="0" noProof="0" dirty="0" smtClean="0">
                <a:ln>
                  <a:noFill/>
                </a:ln>
                <a:solidFill>
                  <a:srgbClr val="002060"/>
                </a:solidFill>
                <a:effectLst/>
                <a:uLnTx/>
                <a:uFillTx/>
                <a:latin typeface="Times New Roman" pitchFamily="18" charset="0"/>
                <a:cs typeface="Times New Roman" pitchFamily="18" charset="0"/>
              </a:rPr>
              <a:t>concentration). Ex:</a:t>
            </a:r>
            <a:r>
              <a:rPr kumimoji="0" lang="en-US" sz="2400" i="0" u="none" strike="noStrike" kern="1200" cap="none" spc="0" normalizeH="0" noProof="0" dirty="0" smtClean="0">
                <a:ln>
                  <a:noFill/>
                </a:ln>
                <a:solidFill>
                  <a:srgbClr val="002060"/>
                </a:solidFill>
                <a:effectLst/>
                <a:uLnTx/>
                <a:uFillTx/>
                <a:latin typeface="Times New Roman" pitchFamily="18" charset="0"/>
                <a:cs typeface="Times New Roman" pitchFamily="18" charset="0"/>
              </a:rPr>
              <a:t> as it happened </a:t>
            </a:r>
            <a:r>
              <a:rPr kumimoji="0" lang="en-US" sz="2400" i="0" u="none" strike="noStrike" kern="1200" cap="none" spc="0" normalizeH="0" baseline="0" noProof="0" dirty="0" smtClean="0">
                <a:ln>
                  <a:noFill/>
                </a:ln>
                <a:solidFill>
                  <a:srgbClr val="002060"/>
                </a:solidFill>
                <a:effectLst/>
                <a:uLnTx/>
                <a:uFillTx/>
                <a:latin typeface="Times New Roman" pitchFamily="18" charset="0"/>
                <a:cs typeface="Times New Roman" pitchFamily="18" charset="0"/>
              </a:rPr>
              <a:t>  </a:t>
            </a:r>
            <a:r>
              <a:rPr kumimoji="0" lang="en-US" sz="2400" i="1" u="none" strike="noStrike" kern="1200" cap="none" spc="0" normalizeH="0" baseline="0" noProof="0" dirty="0" smtClean="0">
                <a:ln>
                  <a:noFill/>
                </a:ln>
                <a:solidFill>
                  <a:srgbClr val="002060"/>
                </a:solidFill>
                <a:effectLst/>
                <a:uLnTx/>
                <a:uFillTx/>
                <a:latin typeface="Times New Roman" pitchFamily="18" charset="0"/>
                <a:cs typeface="Times New Roman" pitchFamily="18" charset="0"/>
              </a:rPr>
              <a:t>E. coli</a:t>
            </a:r>
            <a:r>
              <a:rPr kumimoji="0" lang="en-US" sz="2400" i="0" u="none" strike="noStrike" kern="1200" cap="none" spc="0" normalizeH="0" baseline="0" noProof="0" dirty="0" smtClean="0">
                <a:ln>
                  <a:noFill/>
                </a:ln>
                <a:solidFill>
                  <a:srgbClr val="002060"/>
                </a:solidFill>
                <a:effectLst/>
                <a:uLnTx/>
                <a:uFillTx/>
                <a:latin typeface="Times New Roman" pitchFamily="18" charset="0"/>
                <a:cs typeface="Times New Roman" pitchFamily="18" charset="0"/>
              </a:rPr>
              <a:t>,  </a:t>
            </a:r>
            <a:r>
              <a:rPr kumimoji="0" lang="en-US" sz="2400" i="1" u="none" strike="noStrike" kern="1200" cap="none" spc="0" normalizeH="0" baseline="0" noProof="0" dirty="0" smtClean="0">
                <a:ln>
                  <a:noFill/>
                </a:ln>
                <a:solidFill>
                  <a:srgbClr val="002060"/>
                </a:solidFill>
                <a:effectLst/>
                <a:uLnTx/>
                <a:uFillTx/>
                <a:latin typeface="Times New Roman" pitchFamily="18" charset="0"/>
                <a:cs typeface="Times New Roman" pitchFamily="18" charset="0"/>
              </a:rPr>
              <a:t>P. aeruginosa.</a:t>
            </a:r>
          </a:p>
          <a:p>
            <a:pPr marL="457200" lvl="0" indent="-457200" algn="just">
              <a:spcBef>
                <a:spcPct val="20000"/>
              </a:spcBef>
              <a:buAutoNum type="arabicPeriod" startAt="2"/>
              <a:defRPr/>
            </a:pPr>
            <a:endParaRPr kumimoji="0" lang="en-US" sz="1000" i="1" u="none" strike="noStrike" kern="1200" cap="none" spc="0" normalizeH="0" baseline="0" noProof="0" dirty="0" smtClean="0">
              <a:ln>
                <a:noFill/>
              </a:ln>
              <a:solidFill>
                <a:srgbClr val="002060"/>
              </a:solidFill>
              <a:effectLst/>
              <a:uLnTx/>
              <a:uFillTx/>
              <a:latin typeface="Times New Roman" pitchFamily="18" charset="0"/>
              <a:cs typeface="Times New Roman" pitchFamily="18" charset="0"/>
            </a:endParaRPr>
          </a:p>
          <a:p>
            <a:pPr marL="457200" indent="-457200" algn="just">
              <a:spcBef>
                <a:spcPct val="20000"/>
              </a:spcBef>
              <a:buAutoNum type="arabicPeriod" startAt="3"/>
              <a:defRPr/>
            </a:pPr>
            <a:r>
              <a:rPr lang="en-US" sz="2400" u="sng"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Drug</a:t>
            </a:r>
            <a:r>
              <a:rPr kumimoji="0" lang="en-US" sz="2400" i="0" u="none" strike="noStrike" kern="1200" cap="none" spc="0" normalizeH="0" baseline="0" noProof="0" dirty="0" smtClean="0">
                <a:ln>
                  <a:noFill/>
                </a:ln>
                <a:solidFill>
                  <a:srgbClr val="002060"/>
                </a:solidFill>
                <a:effectLst/>
                <a:uLnTx/>
                <a:uFillTx/>
                <a:latin typeface="Times New Roman" pitchFamily="18" charset="0"/>
                <a:cs typeface="Times New Roman" pitchFamily="18" charset="0"/>
              </a:rPr>
              <a:t> </a:t>
            </a:r>
            <a:r>
              <a:rPr lang="en-US" sz="2400" u="sng"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inactivation:</a:t>
            </a:r>
            <a:r>
              <a:rPr kumimoji="0" lang="en-US" sz="2400" i="0" u="none" strike="noStrike" kern="1200" cap="none" spc="0" normalizeH="0" baseline="0" noProof="0" dirty="0" smtClean="0">
                <a:ln>
                  <a:noFill/>
                </a:ln>
                <a:solidFill>
                  <a:srgbClr val="002060"/>
                </a:solidFill>
                <a:effectLst/>
                <a:uLnTx/>
                <a:uFillTx/>
                <a:latin typeface="Times New Roman" pitchFamily="18" charset="0"/>
                <a:cs typeface="Times New Roman" pitchFamily="18" charset="0"/>
              </a:rPr>
              <a:t> </a:t>
            </a:r>
            <a:r>
              <a:rPr kumimoji="0" lang="en-US" sz="2400" i="0" u="none" strike="noStrike" kern="1200" cap="none" spc="0" normalizeH="0" noProof="0" dirty="0" smtClean="0">
                <a:ln>
                  <a:noFill/>
                </a:ln>
                <a:solidFill>
                  <a:srgbClr val="002060"/>
                </a:solidFill>
                <a:effectLst/>
                <a:uLnTx/>
                <a:uFillTx/>
                <a:latin typeface="Times New Roman" pitchFamily="18" charset="0"/>
                <a:cs typeface="Times New Roman" pitchFamily="18" charset="0"/>
              </a:rPr>
              <a:t> ex: </a:t>
            </a:r>
            <a:r>
              <a:rPr kumimoji="0" lang="en-US" sz="2400" i="0" u="none" strike="noStrike" kern="1200" cap="none" spc="0" normalizeH="0" baseline="0" noProof="0" dirty="0" smtClean="0">
                <a:ln>
                  <a:noFill/>
                </a:ln>
                <a:solidFill>
                  <a:srgbClr val="002060"/>
                </a:solidFill>
                <a:effectLst/>
                <a:uLnTx/>
                <a:uFillTx/>
                <a:latin typeface="Times New Roman" pitchFamily="18" charset="0"/>
                <a:cs typeface="Times New Roman" pitchFamily="18" charset="0"/>
              </a:rPr>
              <a:t>Cephalosporinase in </a:t>
            </a:r>
            <a:r>
              <a:rPr kumimoji="0" lang="en-US" sz="2400" i="1" u="none" strike="noStrike" kern="1200" cap="none" spc="0" normalizeH="0" baseline="0" noProof="0" dirty="0" smtClean="0">
                <a:ln>
                  <a:noFill/>
                </a:ln>
                <a:solidFill>
                  <a:srgbClr val="002060"/>
                </a:solidFill>
                <a:effectLst/>
                <a:uLnTx/>
                <a:uFillTx/>
                <a:latin typeface="Times New Roman" pitchFamily="18" charset="0"/>
                <a:cs typeface="Times New Roman" pitchFamily="18" charset="0"/>
              </a:rPr>
              <a:t>Klebsiella. </a:t>
            </a:r>
          </a:p>
          <a:p>
            <a:pPr marL="457200" indent="-457200" algn="just">
              <a:spcBef>
                <a:spcPct val="20000"/>
              </a:spcBef>
              <a:buAutoNum type="arabicPeriod" startAt="3"/>
              <a:defRPr/>
            </a:pPr>
            <a:endParaRPr lang="en-US" sz="1000" i="1" dirty="0">
              <a:solidFill>
                <a:srgbClr val="002060"/>
              </a:solidFill>
              <a:latin typeface="Times New Roman" pitchFamily="18" charset="0"/>
              <a:cs typeface="Times New Roman" pitchFamily="18" charset="0"/>
            </a:endParaRPr>
          </a:p>
          <a:p>
            <a:pPr algn="just">
              <a:spcBef>
                <a:spcPct val="20000"/>
              </a:spcBef>
              <a:defRPr/>
            </a:pPr>
            <a:r>
              <a:rPr lang="en-US" sz="24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4.</a:t>
            </a:r>
            <a:r>
              <a:rPr kumimoji="0" lang="en-US" sz="2000" i="1" strike="noStrike" kern="1200" cap="none" spc="0" normalizeH="0" noProof="0" dirty="0" smtClean="0">
                <a:ln>
                  <a:noFill/>
                </a:ln>
                <a:solidFill>
                  <a:srgbClr val="002060"/>
                </a:solidFill>
                <a:effectLst/>
                <a:uLnTx/>
                <a:uFillTx/>
                <a:latin typeface="Times New Roman" pitchFamily="18" charset="0"/>
                <a:cs typeface="Times New Roman" pitchFamily="18" charset="0"/>
              </a:rPr>
              <a:t> </a:t>
            </a:r>
            <a:r>
              <a:rPr lang="en-US" sz="2400" u="sng"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Extraordinary</a:t>
            </a:r>
            <a:r>
              <a:rPr kumimoji="0" lang="en-US" sz="2400" u="none" strike="noStrike" kern="1200" cap="none" spc="0" normalizeH="0" noProof="0" dirty="0" smtClean="0">
                <a:ln>
                  <a:noFill/>
                </a:ln>
                <a:solidFill>
                  <a:srgbClr val="002060"/>
                </a:solidFill>
                <a:effectLst/>
                <a:uLnTx/>
                <a:uFillTx/>
                <a:latin typeface="Times New Roman" pitchFamily="18" charset="0"/>
                <a:cs typeface="Times New Roman" pitchFamily="18" charset="0"/>
              </a:rPr>
              <a:t> </a:t>
            </a:r>
            <a:r>
              <a:rPr lang="en-US" sz="2400" u="sng"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permeability</a:t>
            </a:r>
            <a:r>
              <a:rPr kumimoji="0" lang="en-US" sz="2400" u="none" strike="noStrike" kern="1200" cap="none" spc="0" normalizeH="0" noProof="0" dirty="0" smtClean="0">
                <a:ln>
                  <a:noFill/>
                </a:ln>
                <a:solidFill>
                  <a:srgbClr val="002060"/>
                </a:solidFill>
                <a:effectLst/>
                <a:uLnTx/>
                <a:uFillTx/>
                <a:latin typeface="Times New Roman" pitchFamily="18" charset="0"/>
                <a:cs typeface="Times New Roman" pitchFamily="18" charset="0"/>
              </a:rPr>
              <a:t> </a:t>
            </a:r>
            <a:r>
              <a:rPr lang="en-US" sz="2400" u="sng"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barrier:</a:t>
            </a:r>
            <a:r>
              <a:rPr kumimoji="0" lang="en-US" sz="2400" u="none" strike="noStrike" kern="1200" cap="none" spc="0" normalizeH="0" noProof="0" dirty="0" smtClean="0">
                <a:ln>
                  <a:noFill/>
                </a:ln>
                <a:solidFill>
                  <a:srgbClr val="002060"/>
                </a:solidFill>
                <a:effectLst/>
                <a:uLnTx/>
                <a:uFillTx/>
                <a:latin typeface="Times New Roman" pitchFamily="18" charset="0"/>
                <a:cs typeface="Times New Roman" pitchFamily="18" charset="0"/>
              </a:rPr>
              <a:t> which is represented by the cell envelop of the gram –ve </a:t>
            </a:r>
            <a:r>
              <a:rPr kumimoji="0" lang="en-US" sz="2400" u="none" strike="noStrike" kern="1200" cap="none" spc="0" normalizeH="0" noProof="0" dirty="0" err="1" smtClean="0">
                <a:ln>
                  <a:noFill/>
                </a:ln>
                <a:solidFill>
                  <a:srgbClr val="002060"/>
                </a:solidFill>
                <a:effectLst/>
                <a:uLnTx/>
                <a:uFillTx/>
                <a:latin typeface="Times New Roman" pitchFamily="18" charset="0"/>
                <a:cs typeface="Times New Roman" pitchFamily="18" charset="0"/>
              </a:rPr>
              <a:t>bacyeria</a:t>
            </a:r>
            <a:r>
              <a:rPr kumimoji="0" lang="en-US" sz="2400" u="none" strike="noStrike" kern="1200" cap="none" spc="0" normalizeH="0" noProof="0" dirty="0" smtClean="0">
                <a:ln>
                  <a:noFill/>
                </a:ln>
                <a:solidFill>
                  <a:srgbClr val="002060"/>
                </a:solidFill>
                <a:effectLst/>
                <a:uLnTx/>
                <a:uFillTx/>
                <a:latin typeface="Times New Roman" pitchFamily="18" charset="0"/>
                <a:cs typeface="Times New Roman" pitchFamily="18" charset="0"/>
              </a:rPr>
              <a:t> ex: the envelop of</a:t>
            </a:r>
            <a:r>
              <a:rPr lang="en-US" sz="2400" i="1" dirty="0" smtClean="0">
                <a:solidFill>
                  <a:srgbClr val="002060"/>
                </a:solidFill>
                <a:latin typeface="Times New Roman" pitchFamily="18" charset="0"/>
                <a:cs typeface="Times New Roman" pitchFamily="18" charset="0"/>
              </a:rPr>
              <a:t> </a:t>
            </a:r>
            <a:r>
              <a:rPr lang="en-US" sz="2400" i="1" dirty="0" err="1" smtClean="0">
                <a:solidFill>
                  <a:srgbClr val="002060"/>
                </a:solidFill>
                <a:latin typeface="Times New Roman" pitchFamily="18" charset="0"/>
                <a:cs typeface="Times New Roman" pitchFamily="18" charset="0"/>
              </a:rPr>
              <a:t>Pseudomonase</a:t>
            </a:r>
            <a:r>
              <a:rPr lang="en-US" sz="2400" i="1" dirty="0" smtClean="0">
                <a:solidFill>
                  <a:srgbClr val="002060"/>
                </a:solidFill>
                <a:latin typeface="Times New Roman" pitchFamily="18" charset="0"/>
                <a:cs typeface="Times New Roman" pitchFamily="18" charset="0"/>
              </a:rPr>
              <a:t>  </a:t>
            </a:r>
            <a:r>
              <a:rPr lang="en-US" sz="2400" i="1" dirty="0" err="1" smtClean="0">
                <a:solidFill>
                  <a:srgbClr val="002060"/>
                </a:solidFill>
                <a:latin typeface="Times New Roman" pitchFamily="18" charset="0"/>
                <a:cs typeface="Times New Roman" pitchFamily="18" charset="0"/>
              </a:rPr>
              <a:t>aeruginosa</a:t>
            </a:r>
            <a:r>
              <a:rPr kumimoji="0" lang="en-US" sz="2400" u="none" strike="noStrike" kern="1200" cap="none" spc="0" normalizeH="0" noProof="0" dirty="0" smtClean="0">
                <a:ln>
                  <a:noFill/>
                </a:ln>
                <a:solidFill>
                  <a:srgbClr val="002060"/>
                </a:solidFill>
                <a:effectLst/>
                <a:uLnTx/>
                <a:uFillTx/>
                <a:latin typeface="Times New Roman" pitchFamily="18" charset="0"/>
                <a:cs typeface="Times New Roman" pitchFamily="18" charset="0"/>
              </a:rPr>
              <a:t> </a:t>
            </a:r>
            <a:r>
              <a:rPr lang="en-US" sz="2400" dirty="0" err="1" smtClean="0">
                <a:solidFill>
                  <a:srgbClr val="002060"/>
                </a:solidFill>
                <a:latin typeface="Times New Roman" pitchFamily="18" charset="0"/>
                <a:cs typeface="Times New Roman" pitchFamily="18" charset="0"/>
              </a:rPr>
              <a:t>ables</a:t>
            </a:r>
            <a:r>
              <a:rPr lang="en-US" sz="2400" dirty="0" smtClean="0">
                <a:solidFill>
                  <a:srgbClr val="002060"/>
                </a:solidFill>
                <a:latin typeface="Times New Roman" pitchFamily="18" charset="0"/>
                <a:cs typeface="Times New Roman" pitchFamily="18" charset="0"/>
              </a:rPr>
              <a:t> </a:t>
            </a:r>
            <a:r>
              <a:rPr kumimoji="0" lang="en-US" sz="2400" u="none" strike="noStrike" kern="1200" cap="none" spc="0" normalizeH="0" noProof="0" dirty="0" smtClean="0">
                <a:ln>
                  <a:noFill/>
                </a:ln>
                <a:solidFill>
                  <a:srgbClr val="002060"/>
                </a:solidFill>
                <a:effectLst/>
                <a:uLnTx/>
                <a:uFillTx/>
                <a:latin typeface="Times New Roman" pitchFamily="18" charset="0"/>
                <a:cs typeface="Times New Roman" pitchFamily="18" charset="0"/>
              </a:rPr>
              <a:t> this bacteria to stand against many chemicals, dyes disinfectants and antibiotics</a:t>
            </a:r>
            <a:endParaRPr kumimoji="0" lang="en-US" sz="2400" u="none" strike="noStrike" kern="1200" cap="none" spc="0" normalizeH="0" baseline="0" noProof="0" dirty="0" smtClean="0">
              <a:ln>
                <a:noFill/>
              </a:ln>
              <a:solidFill>
                <a:srgbClr val="002060"/>
              </a:solidFill>
              <a:effectLst/>
              <a:uLnTx/>
              <a:uFillTx/>
              <a:latin typeface="Times New Roman" pitchFamily="18" charset="0"/>
              <a:cs typeface="Times New Roman" pitchFamily="18" charset="0"/>
            </a:endParaRPr>
          </a:p>
          <a:p>
            <a:pPr marL="342900" marR="0" lvl="0" indent="-342900" algn="just" defTabSz="914400" rtl="0" eaLnBrk="1" fontAlgn="auto" latinLnBrk="0" hangingPunct="1">
              <a:lnSpc>
                <a:spcPct val="100000"/>
              </a:lnSpc>
              <a:spcBef>
                <a:spcPct val="20000"/>
              </a:spcBef>
              <a:spcAft>
                <a:spcPts val="0"/>
              </a:spcAft>
              <a:buClrTx/>
              <a:buSzTx/>
              <a:buFontTx/>
              <a:buNone/>
              <a:tabLst/>
              <a:defRPr/>
            </a:pPr>
            <a:endParaRPr kumimoji="0" lang="en-US" sz="2400" i="0" u="none" strike="noStrike" kern="1200" cap="none" spc="0" normalizeH="0" baseline="0" noProof="0" dirty="0" smtClean="0">
              <a:ln>
                <a:noFill/>
              </a:ln>
              <a:solidFill>
                <a:srgbClr val="002060"/>
              </a:solidFill>
              <a:effectLst/>
              <a:uLnTx/>
              <a:uFillTx/>
              <a:latin typeface="Times New Roman" pitchFamily="18" charset="0"/>
              <a:cs typeface="Times New Roman" pitchFamily="18" charset="0"/>
            </a:endParaRPr>
          </a:p>
          <a:p>
            <a:pPr marL="342900" marR="0" lvl="0" indent="-342900" algn="just" defTabSz="914400" rtl="0" eaLnBrk="1" fontAlgn="auto" latinLnBrk="0" hangingPunct="1">
              <a:lnSpc>
                <a:spcPct val="100000"/>
              </a:lnSpc>
              <a:spcBef>
                <a:spcPct val="20000"/>
              </a:spcBef>
              <a:spcAft>
                <a:spcPts val="0"/>
              </a:spcAft>
              <a:buClrTx/>
              <a:buSzTx/>
              <a:buFontTx/>
              <a:buNone/>
              <a:tabLst/>
              <a:defRPr/>
            </a:pPr>
            <a:r>
              <a:rPr kumimoji="0" lang="en-US" sz="2400" i="0" u="none" strike="noStrike" kern="1200" cap="none" spc="0" normalizeH="0" baseline="0" noProof="0" dirty="0" smtClean="0">
                <a:ln>
                  <a:noFill/>
                </a:ln>
                <a:solidFill>
                  <a:srgbClr val="002060"/>
                </a:solidFill>
                <a:effectLst/>
                <a:uLnTx/>
                <a:uFillTx/>
                <a:latin typeface="Times New Roman" pitchFamily="18" charset="0"/>
                <a:cs typeface="Times New Roman" pitchFamily="18" charset="0"/>
              </a:rPr>
              <a:t>	</a:t>
            </a:r>
          </a:p>
        </p:txBody>
      </p:sp>
      <p:sp>
        <p:nvSpPr>
          <p:cNvPr id="7" name="Title 1"/>
          <p:cNvSpPr txBox="1">
            <a:spLocks/>
          </p:cNvSpPr>
          <p:nvPr/>
        </p:nvSpPr>
        <p:spPr>
          <a:xfrm>
            <a:off x="1447800" y="152400"/>
            <a:ext cx="5791200" cy="533400"/>
          </a:xfrm>
          <a:prstGeom prst="rect">
            <a:avLst/>
          </a:prstGeom>
          <a:solidFill>
            <a:srgbClr val="FFFF00"/>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r>
              <a:rPr lang="en-US"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Natural and acquired  Resistance…</a:t>
            </a:r>
          </a:p>
        </p:txBody>
      </p:sp>
      <p:sp>
        <p:nvSpPr>
          <p:cNvPr id="9" name="Rectangle 8"/>
          <p:cNvSpPr/>
          <p:nvPr/>
        </p:nvSpPr>
        <p:spPr>
          <a:xfrm>
            <a:off x="457200" y="838200"/>
            <a:ext cx="304800" cy="461665"/>
          </a:xfrm>
          <a:prstGeom prst="rect">
            <a:avLst/>
          </a:prstGeom>
          <a:noFill/>
          <a:ln>
            <a:solidFill>
              <a:schemeClr val="tx2"/>
            </a:solidFill>
          </a:ln>
        </p:spPr>
        <p:txBody>
          <a:bodyPr wrap="square">
            <a:spAutoFit/>
          </a:bodyPr>
          <a:lstStyle/>
          <a:p>
            <a:pPr algn="ctr"/>
            <a:r>
              <a:rPr lang="en-US" sz="2400" dirty="0">
                <a:solidFill>
                  <a:srgbClr val="0070C0"/>
                </a:solidFill>
                <a:effectLst>
                  <a:outerShdw blurRad="38100" dist="38100" dir="2700000" algn="tl">
                    <a:srgbClr val="000000">
                      <a:alpha val="43137"/>
                    </a:srgbClr>
                  </a:outerShdw>
                </a:effectLst>
              </a:rPr>
              <a:t>1</a:t>
            </a:r>
          </a:p>
        </p:txBody>
      </p:sp>
    </p:spTree>
    <p:extLst>
      <p:ext uri="{BB962C8B-B14F-4D97-AF65-F5344CB8AC3E}">
        <p14:creationId xmlns:p14="http://schemas.microsoft.com/office/powerpoint/2010/main" val="19586795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742950" y="838200"/>
            <a:ext cx="7505700" cy="762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None/>
            </a:pPr>
            <a:r>
              <a:rPr lang="en-US" sz="2400" dirty="0">
                <a:solidFill>
                  <a:srgbClr val="0070C0"/>
                </a:solidFill>
                <a:effectLst>
                  <a:outerShdw blurRad="38100" dist="38100" dir="2700000" algn="tl">
                    <a:srgbClr val="000000">
                      <a:alpha val="43137"/>
                    </a:srgbClr>
                  </a:outerShdw>
                </a:effectLst>
              </a:rPr>
              <a:t>Acquired </a:t>
            </a:r>
            <a:r>
              <a:rPr lang="en-US" sz="2400" dirty="0" smtClean="0">
                <a:solidFill>
                  <a:srgbClr val="0070C0"/>
                </a:solidFill>
                <a:effectLst>
                  <a:outerShdw blurRad="38100" dist="38100" dir="2700000" algn="tl">
                    <a:srgbClr val="000000">
                      <a:alpha val="43137"/>
                    </a:srgbClr>
                  </a:outerShdw>
                </a:effectLst>
              </a:rPr>
              <a:t>resistance : </a:t>
            </a:r>
            <a:endParaRPr lang="en-US" sz="2400" dirty="0">
              <a:solidFill>
                <a:srgbClr val="0070C0"/>
              </a:solidFill>
              <a:effectLst>
                <a:outerShdw blurRad="38100" dist="38100" dir="2700000" algn="tl">
                  <a:srgbClr val="000000">
                    <a:alpha val="43137"/>
                  </a:srgbClr>
                </a:outerShdw>
              </a:effectLst>
            </a:endParaRPr>
          </a:p>
        </p:txBody>
      </p:sp>
      <p:sp>
        <p:nvSpPr>
          <p:cNvPr id="7" name="Title 1"/>
          <p:cNvSpPr txBox="1">
            <a:spLocks/>
          </p:cNvSpPr>
          <p:nvPr/>
        </p:nvSpPr>
        <p:spPr>
          <a:xfrm>
            <a:off x="1447800" y="152400"/>
            <a:ext cx="5791200" cy="533400"/>
          </a:xfrm>
          <a:prstGeom prst="rect">
            <a:avLst/>
          </a:prstGeom>
          <a:solidFill>
            <a:srgbClr val="FFFF00"/>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r>
              <a:rPr lang="en-US"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Natural and acquired  Resistance…</a:t>
            </a:r>
          </a:p>
        </p:txBody>
      </p:sp>
      <p:sp>
        <p:nvSpPr>
          <p:cNvPr id="8" name="Rectangle 7"/>
          <p:cNvSpPr/>
          <p:nvPr/>
        </p:nvSpPr>
        <p:spPr>
          <a:xfrm>
            <a:off x="457200" y="838200"/>
            <a:ext cx="304800" cy="461665"/>
          </a:xfrm>
          <a:prstGeom prst="rect">
            <a:avLst/>
          </a:prstGeom>
          <a:noFill/>
          <a:ln>
            <a:solidFill>
              <a:schemeClr val="tx2"/>
            </a:solidFill>
          </a:ln>
        </p:spPr>
        <p:txBody>
          <a:bodyPr wrap="square">
            <a:spAutoFit/>
          </a:bodyPr>
          <a:lstStyle/>
          <a:p>
            <a:pPr algn="ctr"/>
            <a:r>
              <a:rPr lang="en-US" sz="2400" dirty="0">
                <a:solidFill>
                  <a:srgbClr val="0070C0"/>
                </a:solidFill>
                <a:effectLst>
                  <a:outerShdw blurRad="38100" dist="38100" dir="2700000" algn="tl">
                    <a:srgbClr val="000000">
                      <a:alpha val="43137"/>
                    </a:srgbClr>
                  </a:outerShdw>
                </a:effectLst>
              </a:rPr>
              <a:t>1</a:t>
            </a:r>
          </a:p>
        </p:txBody>
      </p:sp>
      <p:sp>
        <p:nvSpPr>
          <p:cNvPr id="11" name="Rectangle 10"/>
          <p:cNvSpPr/>
          <p:nvPr/>
        </p:nvSpPr>
        <p:spPr>
          <a:xfrm>
            <a:off x="3962400" y="884366"/>
            <a:ext cx="4061048" cy="369332"/>
          </a:xfrm>
          <a:prstGeom prst="rect">
            <a:avLst/>
          </a:prstGeom>
        </p:spPr>
        <p:txBody>
          <a:bodyPr wrap="none">
            <a:spAutoFit/>
          </a:bodyPr>
          <a:lstStyle/>
          <a:p>
            <a:r>
              <a:rPr lang="en-US" dirty="0" smtClean="0">
                <a:solidFill>
                  <a:srgbClr val="FF0000"/>
                </a:solidFill>
              </a:rPr>
              <a:t>A:</a:t>
            </a:r>
            <a:r>
              <a:rPr lang="en-US" dirty="0" smtClean="0">
                <a:solidFill>
                  <a:prstClr val="black"/>
                </a:solidFill>
              </a:rPr>
              <a:t> By Mutation within the chromosome…</a:t>
            </a:r>
            <a:endParaRPr lang="en-US" dirty="0"/>
          </a:p>
        </p:txBody>
      </p:sp>
      <p:sp>
        <p:nvSpPr>
          <p:cNvPr id="12" name="Rectangle 11"/>
          <p:cNvSpPr/>
          <p:nvPr/>
        </p:nvSpPr>
        <p:spPr>
          <a:xfrm>
            <a:off x="3962400" y="1299865"/>
            <a:ext cx="4398127" cy="369332"/>
          </a:xfrm>
          <a:prstGeom prst="rect">
            <a:avLst/>
          </a:prstGeom>
        </p:spPr>
        <p:txBody>
          <a:bodyPr wrap="none">
            <a:spAutoFit/>
          </a:bodyPr>
          <a:lstStyle/>
          <a:p>
            <a:r>
              <a:rPr lang="en-US" dirty="0" smtClean="0">
                <a:solidFill>
                  <a:srgbClr val="FF0000"/>
                </a:solidFill>
              </a:rPr>
              <a:t>B: </a:t>
            </a:r>
            <a:r>
              <a:rPr lang="en-US" dirty="0" smtClean="0">
                <a:solidFill>
                  <a:prstClr val="black"/>
                </a:solidFill>
              </a:rPr>
              <a:t>By </a:t>
            </a:r>
            <a:r>
              <a:rPr lang="en-US" dirty="0" smtClean="0"/>
              <a:t>Extra </a:t>
            </a:r>
            <a:r>
              <a:rPr lang="en-US" dirty="0"/>
              <a:t>chromosomal genetic elements </a:t>
            </a:r>
            <a:r>
              <a:rPr lang="en-US" dirty="0" smtClean="0">
                <a:solidFill>
                  <a:prstClr val="black"/>
                </a:solidFill>
              </a:rPr>
              <a:t>…</a:t>
            </a:r>
            <a:endParaRPr lang="en-US" dirty="0"/>
          </a:p>
        </p:txBody>
      </p:sp>
      <p:cxnSp>
        <p:nvCxnSpPr>
          <p:cNvPr id="14" name="Straight Arrow Connector 13"/>
          <p:cNvCxnSpPr/>
          <p:nvPr/>
        </p:nvCxnSpPr>
        <p:spPr>
          <a:xfrm>
            <a:off x="3505200" y="1069032"/>
            <a:ext cx="381000"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6" name="Straight Arrow Connector 15"/>
          <p:cNvCxnSpPr/>
          <p:nvPr/>
        </p:nvCxnSpPr>
        <p:spPr>
          <a:xfrm>
            <a:off x="3505200" y="1069032"/>
            <a:ext cx="381000" cy="37876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17" name="Rectangle 16"/>
          <p:cNvSpPr/>
          <p:nvPr/>
        </p:nvSpPr>
        <p:spPr>
          <a:xfrm>
            <a:off x="457200" y="1976735"/>
            <a:ext cx="5331716" cy="461665"/>
          </a:xfrm>
          <a:prstGeom prst="rect">
            <a:avLst/>
          </a:prstGeom>
          <a:solidFill>
            <a:schemeClr val="accent5">
              <a:lumMod val="20000"/>
              <a:lumOff val="80000"/>
            </a:schemeClr>
          </a:solidFill>
        </p:spPr>
        <p:txBody>
          <a:bodyPr wrap="none">
            <a:spAutoFit/>
          </a:bodyPr>
          <a:lstStyle/>
          <a:p>
            <a:r>
              <a:rPr lang="en-US" sz="2400" b="1" dirty="0" smtClean="0">
                <a:solidFill>
                  <a:srgbClr val="FF0000"/>
                </a:solidFill>
              </a:rPr>
              <a:t>A: </a:t>
            </a:r>
            <a:r>
              <a:rPr lang="en-US" sz="2400" dirty="0" smtClean="0">
                <a:solidFill>
                  <a:srgbClr val="002060"/>
                </a:solidFill>
              </a:rPr>
              <a:t>By Mutation within the chromosome…</a:t>
            </a:r>
            <a:endParaRPr lang="en-US" sz="2400" dirty="0">
              <a:solidFill>
                <a:srgbClr val="002060"/>
              </a:solidFill>
            </a:endParaRPr>
          </a:p>
        </p:txBody>
      </p:sp>
      <p:sp>
        <p:nvSpPr>
          <p:cNvPr id="18" name="Rectangle 17"/>
          <p:cNvSpPr/>
          <p:nvPr/>
        </p:nvSpPr>
        <p:spPr>
          <a:xfrm>
            <a:off x="457200" y="2587145"/>
            <a:ext cx="8305800" cy="2899255"/>
          </a:xfrm>
          <a:prstGeom prst="rect">
            <a:avLst/>
          </a:prstGeom>
        </p:spPr>
        <p:txBody>
          <a:bodyPr wrap="square">
            <a:spAutoFit/>
          </a:bodyPr>
          <a:lstStyle/>
          <a:p>
            <a:pPr marL="342900" lvl="0" indent="-342900" algn="just">
              <a:spcBef>
                <a:spcPct val="20000"/>
              </a:spcBef>
              <a:buFont typeface="Arial" pitchFamily="34" charset="0"/>
              <a:buChar char="•"/>
              <a:defRPr/>
            </a:pPr>
            <a:r>
              <a:rPr lang="en-US" sz="2400" dirty="0">
                <a:solidFill>
                  <a:prstClr val="black"/>
                </a:solidFill>
                <a:latin typeface="Times New Roman" pitchFamily="18" charset="0"/>
                <a:cs typeface="Times New Roman" pitchFamily="18" charset="0"/>
              </a:rPr>
              <a:t>It refers to the change in DNA structure of the gene.</a:t>
            </a:r>
          </a:p>
          <a:p>
            <a:pPr marL="342900" lvl="0" indent="-342900" algn="just">
              <a:spcBef>
                <a:spcPct val="20000"/>
              </a:spcBef>
              <a:buFont typeface="Arial" pitchFamily="34" charset="0"/>
              <a:buChar char="•"/>
              <a:defRPr/>
            </a:pPr>
            <a:r>
              <a:rPr lang="en-US" sz="2400" dirty="0">
                <a:solidFill>
                  <a:prstClr val="black"/>
                </a:solidFill>
                <a:latin typeface="Times New Roman" pitchFamily="18" charset="0"/>
                <a:cs typeface="Times New Roman" pitchFamily="18" charset="0"/>
              </a:rPr>
              <a:t>Occurs at a frequency of one per ten million cells.</a:t>
            </a:r>
          </a:p>
          <a:p>
            <a:pPr lvl="0" algn="just">
              <a:spcBef>
                <a:spcPct val="20000"/>
              </a:spcBef>
              <a:defRPr/>
            </a:pPr>
            <a:r>
              <a:rPr lang="en-US" sz="2400" dirty="0" smtClean="0">
                <a:solidFill>
                  <a:prstClr val="black"/>
                </a:solidFill>
                <a:latin typeface="Times New Roman" pitchFamily="18" charset="0"/>
                <a:cs typeface="Times New Roman" pitchFamily="18" charset="0"/>
              </a:rPr>
              <a:t>     </a:t>
            </a:r>
            <a:r>
              <a:rPr lang="en-US" sz="2400" dirty="0" err="1" smtClean="0">
                <a:solidFill>
                  <a:prstClr val="black"/>
                </a:solidFill>
                <a:latin typeface="Times New Roman" pitchFamily="18" charset="0"/>
                <a:cs typeface="Times New Roman" pitchFamily="18" charset="0"/>
              </a:rPr>
              <a:t>Eg</a:t>
            </a:r>
            <a:r>
              <a:rPr lang="en-US" sz="2400" dirty="0" smtClean="0">
                <a:solidFill>
                  <a:prstClr val="black"/>
                </a:solidFill>
                <a:latin typeface="Times New Roman" pitchFamily="18" charset="0"/>
                <a:cs typeface="Times New Roman" pitchFamily="18" charset="0"/>
              </a:rPr>
              <a:t>. </a:t>
            </a:r>
            <a:r>
              <a:rPr lang="en-US" sz="2400" i="1" dirty="0" err="1" smtClean="0">
                <a:solidFill>
                  <a:srgbClr val="FF0000"/>
                </a:solidFill>
                <a:latin typeface="Times New Roman" pitchFamily="18" charset="0"/>
                <a:cs typeface="Times New Roman" pitchFamily="18" charset="0"/>
              </a:rPr>
              <a:t>Mycobacterium.tuberculosis</a:t>
            </a:r>
            <a:r>
              <a:rPr lang="en-US" sz="2400" dirty="0" smtClean="0">
                <a:solidFill>
                  <a:srgbClr val="FF0000"/>
                </a:solidFill>
                <a:latin typeface="Times New Roman" pitchFamily="18" charset="0"/>
                <a:cs typeface="Times New Roman" pitchFamily="18" charset="0"/>
              </a:rPr>
              <a:t>, </a:t>
            </a:r>
            <a:r>
              <a:rPr lang="en-US" sz="2400" i="1" dirty="0" smtClean="0">
                <a:solidFill>
                  <a:srgbClr val="FF0000"/>
                </a:solidFill>
                <a:latin typeface="Times New Roman" pitchFamily="18" charset="0"/>
                <a:cs typeface="Times New Roman" pitchFamily="18" charset="0"/>
              </a:rPr>
              <a:t>Mycobacterium</a:t>
            </a:r>
            <a:r>
              <a:rPr lang="en-US" sz="2400" dirty="0" smtClean="0">
                <a:solidFill>
                  <a:srgbClr val="FF0000"/>
                </a:solidFill>
                <a:latin typeface="Times New Roman" pitchFamily="18" charset="0"/>
                <a:cs typeface="Times New Roman" pitchFamily="18" charset="0"/>
              </a:rPr>
              <a:t> </a:t>
            </a:r>
            <a:r>
              <a:rPr lang="en-US" sz="2400" i="1" dirty="0" err="1">
                <a:solidFill>
                  <a:srgbClr val="FF0000"/>
                </a:solidFill>
                <a:latin typeface="Times New Roman" pitchFamily="18" charset="0"/>
                <a:cs typeface="Times New Roman" pitchFamily="18" charset="0"/>
              </a:rPr>
              <a:t>lepra</a:t>
            </a:r>
            <a:r>
              <a:rPr lang="en-US" sz="2400" dirty="0">
                <a:solidFill>
                  <a:srgbClr val="FF0000"/>
                </a:solidFill>
                <a:latin typeface="Times New Roman" pitchFamily="18" charset="0"/>
                <a:cs typeface="Times New Roman" pitchFamily="18" charset="0"/>
              </a:rPr>
              <a:t> , </a:t>
            </a:r>
            <a:r>
              <a:rPr lang="en-US" sz="2400" dirty="0" smtClean="0">
                <a:solidFill>
                  <a:srgbClr val="FF00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 </a:t>
            </a:r>
            <a:r>
              <a:rPr lang="en-US" sz="2400" dirty="0" smtClean="0">
                <a:solidFill>
                  <a:prstClr val="black"/>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a:t>
            </a:r>
            <a:r>
              <a:rPr lang="en-US" sz="2400" dirty="0" smtClean="0">
                <a:solidFill>
                  <a:prstClr val="black"/>
                </a:solidFill>
                <a:latin typeface="Times New Roman" pitchFamily="18" charset="0"/>
                <a:cs typeface="Times New Roman" pitchFamily="18" charset="0"/>
              </a:rPr>
              <a:t>    Methicillin </a:t>
            </a:r>
            <a:r>
              <a:rPr lang="en-US" sz="2400" dirty="0">
                <a:solidFill>
                  <a:prstClr val="black"/>
                </a:solidFill>
                <a:latin typeface="Times New Roman" pitchFamily="18" charset="0"/>
                <a:cs typeface="Times New Roman" pitchFamily="18" charset="0"/>
              </a:rPr>
              <a:t>resistance </a:t>
            </a:r>
            <a:r>
              <a:rPr lang="en-US" sz="2400" i="1" dirty="0">
                <a:solidFill>
                  <a:srgbClr val="FF0000"/>
                </a:solidFill>
                <a:latin typeface="Times New Roman" pitchFamily="18" charset="0"/>
                <a:cs typeface="Times New Roman" pitchFamily="18" charset="0"/>
              </a:rPr>
              <a:t>Staphylococcus </a:t>
            </a:r>
            <a:r>
              <a:rPr lang="en-US" sz="2400" i="1" dirty="0" smtClean="0">
                <a:solidFill>
                  <a:srgbClr val="FF0000"/>
                </a:solidFill>
                <a:latin typeface="Times New Roman" pitchFamily="18" charset="0"/>
                <a:cs typeface="Times New Roman" pitchFamily="18" charset="0"/>
              </a:rPr>
              <a:t>aureus </a:t>
            </a:r>
            <a:r>
              <a:rPr lang="en-US" sz="2400" dirty="0" smtClean="0">
                <a:solidFill>
                  <a:prstClr val="black"/>
                </a:solidFill>
                <a:latin typeface="Times New Roman" pitchFamily="18" charset="0"/>
                <a:cs typeface="Times New Roman" pitchFamily="18" charset="0"/>
              </a:rPr>
              <a:t>(MRSA) </a:t>
            </a:r>
            <a:r>
              <a:rPr lang="en-US" sz="2400" dirty="0">
                <a:solidFill>
                  <a:prstClr val="black"/>
                </a:solidFill>
                <a:latin typeface="Times New Roman" pitchFamily="18" charset="0"/>
                <a:cs typeface="Times New Roman" pitchFamily="18" charset="0"/>
              </a:rPr>
              <a:t>. </a:t>
            </a:r>
          </a:p>
          <a:p>
            <a:pPr marL="342900" lvl="0" indent="-342900" algn="just">
              <a:spcBef>
                <a:spcPct val="20000"/>
              </a:spcBef>
              <a:buFont typeface="Arial" pitchFamily="34" charset="0"/>
              <a:buChar char="•"/>
              <a:defRPr/>
            </a:pPr>
            <a:r>
              <a:rPr lang="en-US" sz="2400" dirty="0">
                <a:solidFill>
                  <a:prstClr val="black"/>
                </a:solidFill>
                <a:latin typeface="Times New Roman" pitchFamily="18" charset="0"/>
                <a:cs typeface="Times New Roman" pitchFamily="18" charset="0"/>
              </a:rPr>
              <a:t>Often chromosomal mutants have reduced susceptibility </a:t>
            </a:r>
            <a:r>
              <a:rPr lang="en-US" sz="2400" dirty="0" smtClean="0">
                <a:solidFill>
                  <a:prstClr val="black"/>
                </a:solidFill>
                <a:latin typeface="Times New Roman" pitchFamily="18" charset="0"/>
                <a:cs typeface="Times New Roman" pitchFamily="18" charset="0"/>
              </a:rPr>
              <a:t>to </a:t>
            </a:r>
            <a:r>
              <a:rPr lang="en-US" sz="2400" dirty="0">
                <a:solidFill>
                  <a:prstClr val="black"/>
                </a:solidFill>
                <a:latin typeface="Times New Roman" pitchFamily="18" charset="0"/>
                <a:cs typeface="Times New Roman" pitchFamily="18" charset="0"/>
              </a:rPr>
              <a:t>different </a:t>
            </a:r>
            <a:r>
              <a:rPr lang="en-US" sz="2400" dirty="0" smtClean="0">
                <a:solidFill>
                  <a:prstClr val="black"/>
                </a:solidFill>
                <a:latin typeface="Times New Roman" pitchFamily="18" charset="0"/>
                <a:cs typeface="Times New Roman" pitchFamily="18" charset="0"/>
              </a:rPr>
              <a:t>antibiotics </a:t>
            </a:r>
            <a:r>
              <a:rPr lang="en-US" sz="2400" dirty="0">
                <a:solidFill>
                  <a:prstClr val="black"/>
                </a:solidFill>
                <a:latin typeface="Times New Roman" pitchFamily="18" charset="0"/>
                <a:cs typeface="Times New Roman" pitchFamily="18" charset="0"/>
              </a:rPr>
              <a:t>and in most cases the mutation occur due to alteration in the target sit of antibiotic action  </a:t>
            </a:r>
          </a:p>
        </p:txBody>
      </p:sp>
    </p:spTree>
    <p:extLst>
      <p:ext uri="{BB962C8B-B14F-4D97-AF65-F5344CB8AC3E}">
        <p14:creationId xmlns:p14="http://schemas.microsoft.com/office/powerpoint/2010/main" val="38888227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190500" y="1143000"/>
            <a:ext cx="8572500" cy="3733800"/>
          </a:xfrm>
        </p:spPr>
        <p:txBody>
          <a:bodyPr>
            <a:noAutofit/>
          </a:bodyPr>
          <a:lstStyle/>
          <a:p>
            <a:pPr lvl="0" algn="just">
              <a:defRPr/>
            </a:pPr>
            <a:r>
              <a:rPr lang="en-US" sz="2400" dirty="0" smtClean="0">
                <a:solidFill>
                  <a:srgbClr val="7030A0"/>
                </a:solidFill>
                <a:latin typeface="Times New Roman" pitchFamily="18" charset="0"/>
                <a:cs typeface="Times New Roman" pitchFamily="18" charset="0"/>
              </a:rPr>
              <a:t>Plasmids are double helix DNA exist in the cytoplasm. They can replicate independently from their chromosome, otherwise they integrate with it and replicate once the chromosome replicated.</a:t>
            </a:r>
          </a:p>
          <a:p>
            <a:pPr lvl="0" algn="just">
              <a:defRPr/>
            </a:pPr>
            <a:r>
              <a:rPr lang="en-US" sz="2400" dirty="0" smtClean="0">
                <a:solidFill>
                  <a:srgbClr val="7030A0"/>
                </a:solidFill>
                <a:latin typeface="Times New Roman" pitchFamily="18" charset="0"/>
                <a:cs typeface="Times New Roman" pitchFamily="18" charset="0"/>
              </a:rPr>
              <a:t>Usually they Carrey resistant ( r-genes) are called </a:t>
            </a:r>
            <a:r>
              <a:rPr lang="en-US" sz="2400" dirty="0" smtClean="0">
                <a:solidFill>
                  <a:srgbClr val="FF0000"/>
                </a:solidFill>
                <a:latin typeface="Times New Roman" pitchFamily="18" charset="0"/>
                <a:cs typeface="Times New Roman" pitchFamily="18" charset="0"/>
              </a:rPr>
              <a:t>R-plasmids</a:t>
            </a:r>
            <a:r>
              <a:rPr lang="en-US" sz="2400" dirty="0" smtClean="0">
                <a:solidFill>
                  <a:srgbClr val="7030A0"/>
                </a:solidFill>
                <a:latin typeface="Times New Roman" pitchFamily="18" charset="0"/>
                <a:cs typeface="Times New Roman" pitchFamily="18" charset="0"/>
              </a:rPr>
              <a:t>.</a:t>
            </a:r>
          </a:p>
          <a:p>
            <a:pPr lvl="0" algn="just">
              <a:defRPr/>
            </a:pPr>
            <a:r>
              <a:rPr lang="en-US" sz="2400" dirty="0" smtClean="0">
                <a:solidFill>
                  <a:srgbClr val="7030A0"/>
                </a:solidFill>
                <a:latin typeface="Times New Roman" pitchFamily="18" charset="0"/>
                <a:cs typeface="Times New Roman" pitchFamily="18" charset="0"/>
              </a:rPr>
              <a:t>These r-genes can be transferred from one to another plasmid or to chromosome.</a:t>
            </a:r>
          </a:p>
          <a:p>
            <a:pPr lvl="0" algn="just">
              <a:defRPr/>
            </a:pPr>
            <a:r>
              <a:rPr lang="en-US" sz="2400" dirty="0" smtClean="0">
                <a:solidFill>
                  <a:srgbClr val="7030A0"/>
                </a:solidFill>
                <a:latin typeface="Times New Roman" pitchFamily="18" charset="0"/>
                <a:cs typeface="Times New Roman" pitchFamily="18" charset="0"/>
              </a:rPr>
              <a:t>Much of the drug resistance encountered in clinical  practice is plasmid mediated</a:t>
            </a:r>
          </a:p>
          <a:p>
            <a:pPr>
              <a:buNone/>
            </a:pPr>
            <a:r>
              <a:rPr lang="en-US" sz="2400" dirty="0" smtClean="0">
                <a:solidFill>
                  <a:srgbClr val="7030A0"/>
                </a:solidFill>
                <a:latin typeface="Times New Roman" pitchFamily="18" charset="0"/>
                <a:cs typeface="Times New Roman" pitchFamily="18" charset="0"/>
              </a:rPr>
              <a:t> </a:t>
            </a:r>
            <a:endParaRPr lang="en-US" sz="2400" dirty="0">
              <a:solidFill>
                <a:srgbClr val="7030A0"/>
              </a:solidFill>
              <a:latin typeface="Times New Roman" pitchFamily="18" charset="0"/>
              <a:cs typeface="Times New Roman" pitchFamily="18" charset="0"/>
            </a:endParaRPr>
          </a:p>
        </p:txBody>
      </p:sp>
      <p:sp>
        <p:nvSpPr>
          <p:cNvPr id="5" name="Rectangle 4"/>
          <p:cNvSpPr/>
          <p:nvPr/>
        </p:nvSpPr>
        <p:spPr>
          <a:xfrm>
            <a:off x="228600" y="381000"/>
            <a:ext cx="5789149" cy="461665"/>
          </a:xfrm>
          <a:prstGeom prst="rect">
            <a:avLst/>
          </a:prstGeom>
          <a:solidFill>
            <a:schemeClr val="accent5">
              <a:lumMod val="20000"/>
              <a:lumOff val="80000"/>
            </a:schemeClr>
          </a:solidFill>
        </p:spPr>
        <p:txBody>
          <a:bodyPr wrap="none">
            <a:spAutoFit/>
          </a:bodyPr>
          <a:lstStyle/>
          <a:p>
            <a:r>
              <a:rPr lang="en-US" sz="2400" b="1" dirty="0" smtClean="0">
                <a:solidFill>
                  <a:srgbClr val="FF0000"/>
                </a:solidFill>
              </a:rPr>
              <a:t>B: </a:t>
            </a:r>
            <a:r>
              <a:rPr lang="en-US" sz="2400" dirty="0">
                <a:solidFill>
                  <a:srgbClr val="002060"/>
                </a:solidFill>
              </a:rPr>
              <a:t>By Extra chromosomal genetic elements …</a:t>
            </a:r>
          </a:p>
        </p:txBody>
      </p:sp>
    </p:spTree>
    <p:extLst>
      <p:ext uri="{BB962C8B-B14F-4D97-AF65-F5344CB8AC3E}">
        <p14:creationId xmlns:p14="http://schemas.microsoft.com/office/powerpoint/2010/main" val="39603175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228600" y="838200"/>
            <a:ext cx="8505825" cy="5791200"/>
          </a:xfrm>
        </p:spPr>
        <p:txBody>
          <a:bodyPr>
            <a:noAutofit/>
          </a:bodyPr>
          <a:lstStyle/>
          <a:p>
            <a:pPr lvl="0" algn="just">
              <a:buNone/>
              <a:defRPr/>
            </a:pPr>
            <a:r>
              <a:rPr lang="en-US" sz="2000" b="1" dirty="0" smtClean="0">
                <a:latin typeface="Times New Roman" pitchFamily="18" charset="0"/>
                <a:cs typeface="Times New Roman" pitchFamily="18" charset="0"/>
              </a:rPr>
              <a:t> </a:t>
            </a:r>
            <a:r>
              <a:rPr lang="en-US" sz="2000" b="1" dirty="0" smtClean="0">
                <a:solidFill>
                  <a:srgbClr val="C00000"/>
                </a:solidFill>
                <a:latin typeface="Times New Roman" pitchFamily="18" charset="0"/>
                <a:cs typeface="Times New Roman" pitchFamily="18" charset="0"/>
              </a:rPr>
              <a:t>A: Transfer of R-genes from one bacterium to  another</a:t>
            </a:r>
          </a:p>
          <a:p>
            <a:pPr lvl="0" algn="just">
              <a:buFont typeface="Wingdings" pitchFamily="2" charset="2"/>
              <a:buChar char="§"/>
              <a:defRPr/>
            </a:pPr>
            <a:r>
              <a:rPr lang="en-US" sz="20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Conjugation:</a:t>
            </a:r>
            <a:r>
              <a:rPr lang="en-US" sz="2000" dirty="0" smtClean="0">
                <a:latin typeface="Times New Roman" pitchFamily="18" charset="0"/>
                <a:cs typeface="Times New Roman" pitchFamily="18" charset="0"/>
              </a:rPr>
              <a:t> Main mechanism for spread of resistance. The conjugative plasmids make a connecting tube between the 2 bacteria through which plasmid itself can pass</a:t>
            </a:r>
          </a:p>
          <a:p>
            <a:pPr lvl="0" algn="just">
              <a:buFont typeface="Wingdings" pitchFamily="2" charset="2"/>
              <a:buChar char="§"/>
              <a:defRPr/>
            </a:pPr>
            <a:r>
              <a:rPr lang="en-US" sz="20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Transduction: </a:t>
            </a:r>
            <a:r>
              <a:rPr lang="en-US" sz="2000" dirty="0" smtClean="0">
                <a:latin typeface="Times New Roman" pitchFamily="18" charset="0"/>
                <a:cs typeface="Times New Roman" pitchFamily="18" charset="0"/>
              </a:rPr>
              <a:t>Less common method. The plasmid DNA enclosed in a bacteriophage and  transferred to another bacterium of same species. Seen in Staphylococci , Streptococci</a:t>
            </a:r>
          </a:p>
          <a:p>
            <a:pPr lvl="0" algn="just">
              <a:buFont typeface="Wingdings" pitchFamily="2" charset="2"/>
              <a:buChar char="§"/>
              <a:defRPr/>
            </a:pPr>
            <a:r>
              <a:rPr lang="en-US" sz="20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Transformation: </a:t>
            </a:r>
            <a:r>
              <a:rPr lang="en-US" sz="2000" dirty="0">
                <a:latin typeface="Times New Roman" pitchFamily="18" charset="0"/>
                <a:cs typeface="Times New Roman" pitchFamily="18" charset="0"/>
              </a:rPr>
              <a:t>A</a:t>
            </a:r>
            <a:r>
              <a:rPr lang="en-US" sz="2000" dirty="0" smtClean="0">
                <a:latin typeface="Times New Roman" pitchFamily="18" charset="0"/>
                <a:cs typeface="Times New Roman" pitchFamily="18" charset="0"/>
              </a:rPr>
              <a:t>lso less common. Free DNA is picked up from the  environment (i.e.. From a cell belonging to closely related or same strain. </a:t>
            </a:r>
          </a:p>
          <a:p>
            <a:pPr lvl="0" algn="just">
              <a:buFont typeface="Wingdings" pitchFamily="2" charset="2"/>
              <a:buChar char="§"/>
              <a:defRPr/>
            </a:pPr>
            <a:endParaRPr lang="en-US" sz="2000" dirty="0" smtClean="0">
              <a:latin typeface="Times New Roman" pitchFamily="18" charset="0"/>
              <a:cs typeface="Times New Roman" pitchFamily="18" charset="0"/>
            </a:endParaRPr>
          </a:p>
          <a:p>
            <a:pPr lvl="0" algn="just">
              <a:buNone/>
              <a:defRPr/>
            </a:pPr>
            <a:r>
              <a:rPr lang="en-US" sz="2000" b="1" dirty="0" smtClean="0">
                <a:solidFill>
                  <a:srgbClr val="C00000"/>
                </a:solidFill>
                <a:latin typeface="Times New Roman" pitchFamily="18" charset="0"/>
                <a:cs typeface="Times New Roman" pitchFamily="18" charset="0"/>
              </a:rPr>
              <a:t>B:  Transfer of R-genes between plasmids within the bacterium</a:t>
            </a:r>
          </a:p>
          <a:p>
            <a:pPr marL="800100" lvl="1" indent="-342900" algn="just">
              <a:buFont typeface="Wingdings" pitchFamily="2" charset="2"/>
              <a:buChar char="§"/>
              <a:defRPr/>
            </a:pPr>
            <a:r>
              <a:rPr lang="en-US" sz="20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By </a:t>
            </a:r>
            <a:r>
              <a:rPr lang="en-US" sz="20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transposons:</a:t>
            </a:r>
            <a:r>
              <a:rPr lang="en-US" sz="2000" dirty="0" smtClean="0">
                <a:latin typeface="Times New Roman" pitchFamily="18" charset="0"/>
                <a:cs typeface="Times New Roman" pitchFamily="18" charset="0"/>
              </a:rPr>
              <a:t> are sequences of DNA that can move around different positions within the genome of single cell and between plasmid and chromosome </a:t>
            </a:r>
            <a:r>
              <a:rPr lang="en-US" sz="20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p>
          <a:p>
            <a:pPr marL="800100" lvl="1" indent="-342900" algn="just">
              <a:buFont typeface="Wingdings" pitchFamily="2" charset="2"/>
              <a:buChar char="§"/>
              <a:defRPr/>
            </a:pPr>
            <a:r>
              <a:rPr lang="en-US" sz="20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By </a:t>
            </a:r>
            <a:r>
              <a:rPr lang="en-US" sz="2000"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Integrons</a:t>
            </a:r>
            <a:r>
              <a:rPr lang="en-US" sz="20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smtClean="0">
                <a:latin typeface="Times New Roman" pitchFamily="18" charset="0"/>
                <a:cs typeface="Times New Roman" pitchFamily="18" charset="0"/>
              </a:rPr>
              <a:t>Integron is a large mobile  DNA can spread multidrug resistance. Each Integron is packed with multiple gene </a:t>
            </a:r>
            <a:r>
              <a:rPr lang="en-US" sz="2000" dirty="0" err="1" smtClean="0">
                <a:latin typeface="Times New Roman" pitchFamily="18" charset="0"/>
                <a:cs typeface="Times New Roman" pitchFamily="18" charset="0"/>
              </a:rPr>
              <a:t>casettes</a:t>
            </a:r>
            <a:r>
              <a:rPr lang="en-US" sz="2000" dirty="0" smtClean="0">
                <a:latin typeface="Times New Roman" pitchFamily="18" charset="0"/>
                <a:cs typeface="Times New Roman" pitchFamily="18" charset="0"/>
              </a:rPr>
              <a:t>, each consisting of a resistance gene attached to a small recognition site. </a:t>
            </a:r>
          </a:p>
          <a:p>
            <a:pPr algn="just"/>
            <a:endParaRPr lang="en-US" sz="2000" dirty="0">
              <a:latin typeface="Times New Roman" pitchFamily="18" charset="0"/>
              <a:cs typeface="Times New Roman" pitchFamily="18" charset="0"/>
            </a:endParaRPr>
          </a:p>
        </p:txBody>
      </p:sp>
      <p:sp>
        <p:nvSpPr>
          <p:cNvPr id="8" name="Rectangle 7"/>
          <p:cNvSpPr/>
          <p:nvPr/>
        </p:nvSpPr>
        <p:spPr>
          <a:xfrm>
            <a:off x="228600" y="228600"/>
            <a:ext cx="5385064" cy="461665"/>
          </a:xfrm>
          <a:prstGeom prst="rect">
            <a:avLst/>
          </a:prstGeom>
          <a:solidFill>
            <a:schemeClr val="accent5">
              <a:lumMod val="20000"/>
              <a:lumOff val="80000"/>
            </a:schemeClr>
          </a:solidFill>
        </p:spPr>
        <p:txBody>
          <a:bodyPr wrap="none">
            <a:spAutoFit/>
          </a:bodyPr>
          <a:lstStyle/>
          <a:p>
            <a:r>
              <a:rPr lang="en-US" sz="2400" b="1" dirty="0">
                <a:solidFill>
                  <a:srgbClr val="FF0000"/>
                </a:solidFill>
              </a:rPr>
              <a:t>Mechanisms of Resistance Gene Transfer</a:t>
            </a:r>
          </a:p>
        </p:txBody>
      </p:sp>
    </p:spTree>
    <p:extLst>
      <p:ext uri="{BB962C8B-B14F-4D97-AF65-F5344CB8AC3E}">
        <p14:creationId xmlns:p14="http://schemas.microsoft.com/office/powerpoint/2010/main" val="18268602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28600" y="228601"/>
            <a:ext cx="6172200" cy="533400"/>
          </a:xfrm>
          <a:prstGeom prst="rect">
            <a:avLst/>
          </a:prstGeom>
          <a:solidFill>
            <a:srgbClr val="FFFF00"/>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en-US" dirty="0" smtClean="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Mechanisms </a:t>
            </a:r>
            <a:r>
              <a:rPr lang="en-US"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of antibiotic </a:t>
            </a:r>
            <a:r>
              <a:rPr lang="en-US" dirty="0" smtClean="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resistance…</a:t>
            </a:r>
            <a:endParaRPr lang="en-US"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endParaRPr>
          </a:p>
        </p:txBody>
      </p:sp>
      <p:sp>
        <p:nvSpPr>
          <p:cNvPr id="6" name="عنوان 1"/>
          <p:cNvSpPr txBox="1">
            <a:spLocks/>
          </p:cNvSpPr>
          <p:nvPr/>
        </p:nvSpPr>
        <p:spPr>
          <a:xfrm>
            <a:off x="228600" y="914400"/>
            <a:ext cx="8686800" cy="2895600"/>
          </a:xfrm>
          <a:prstGeom prst="rect">
            <a:avLst/>
          </a:prstGeom>
        </p:spPr>
        <p:txBody>
          <a:bodyPr vert="horz" lIns="91440" tIns="45720" rIns="91440" bIns="45720" rtlCol="0" anchor="ctr">
            <a:noAutofit/>
          </a:bodyPr>
          <a:lstStyle/>
          <a:p>
            <a:pPr marL="0" marR="0" lvl="0" indent="0" algn="just" defTabSz="914400" rtl="0" eaLnBrk="1" fontAlgn="auto" latinLnBrk="0" hangingPunct="1">
              <a:lnSpc>
                <a:spcPct val="100000"/>
              </a:lnSpc>
              <a:spcBef>
                <a:spcPct val="0"/>
              </a:spcBef>
              <a:spcAft>
                <a:spcPts val="0"/>
              </a:spcAft>
              <a:buClrTx/>
              <a:buSzTx/>
              <a:buFontTx/>
              <a:buNone/>
              <a:tabLst/>
              <a:defRPr/>
            </a:pPr>
            <a:r>
              <a:rPr lang="en-US" sz="2400" dirty="0" smtClean="0">
                <a:solidFill>
                  <a:srgbClr val="7030A0"/>
                </a:solidFill>
                <a:latin typeface="Times New Roman" pitchFamily="18" charset="0"/>
                <a:ea typeface="+mj-ea"/>
                <a:cs typeface="Times New Roman" pitchFamily="18" charset="0"/>
              </a:rPr>
              <a:t>1. </a:t>
            </a:r>
            <a:r>
              <a:rPr kumimoji="0" lang="en-US" sz="2400" i="0" u="none" strike="noStrike" kern="1200" cap="none" spc="0" normalizeH="0" baseline="0" noProof="0" dirty="0" smtClean="0">
                <a:ln>
                  <a:noFill/>
                </a:ln>
                <a:solidFill>
                  <a:srgbClr val="7030A0"/>
                </a:solidFill>
                <a:effectLst/>
                <a:uLnTx/>
                <a:uFillTx/>
                <a:latin typeface="Times New Roman" pitchFamily="18" charset="0"/>
                <a:ea typeface="+mj-ea"/>
                <a:cs typeface="Times New Roman" pitchFamily="18" charset="0"/>
              </a:rPr>
              <a:t>Producing</a:t>
            </a:r>
            <a:r>
              <a:rPr kumimoji="0" lang="en-US" sz="2400" i="0" u="none" strike="noStrike" kern="1200" cap="none" spc="0" normalizeH="0" noProof="0" dirty="0" smtClean="0">
                <a:ln>
                  <a:noFill/>
                </a:ln>
                <a:solidFill>
                  <a:srgbClr val="7030A0"/>
                </a:solidFill>
                <a:effectLst/>
                <a:uLnTx/>
                <a:uFillTx/>
                <a:latin typeface="Times New Roman" pitchFamily="18" charset="0"/>
                <a:ea typeface="+mj-ea"/>
                <a:cs typeface="Times New Roman" pitchFamily="18" charset="0"/>
              </a:rPr>
              <a:t>  </a:t>
            </a:r>
            <a:r>
              <a:rPr kumimoji="0" lang="en-US" sz="2400" i="0" u="none" strike="noStrike" kern="1200" cap="none" spc="0" normalizeH="0" baseline="0" noProof="0" dirty="0" smtClean="0">
                <a:ln>
                  <a:noFill/>
                </a:ln>
                <a:solidFill>
                  <a:srgbClr val="7030A0"/>
                </a:solidFill>
                <a:effectLst/>
                <a:uLnTx/>
                <a:uFillTx/>
                <a:latin typeface="Times New Roman" pitchFamily="18" charset="0"/>
                <a:ea typeface="+mj-ea"/>
                <a:cs typeface="Times New Roman" pitchFamily="18" charset="0"/>
              </a:rPr>
              <a:t> modifying enzymes </a:t>
            </a:r>
          </a:p>
          <a:p>
            <a:pPr lvl="0" algn="just">
              <a:spcBef>
                <a:spcPct val="0"/>
              </a:spcBef>
            </a:pPr>
            <a:r>
              <a:rPr lang="en-US" sz="2400" dirty="0" smtClean="0">
                <a:solidFill>
                  <a:srgbClr val="7030A0"/>
                </a:solidFill>
                <a:latin typeface="Times New Roman" pitchFamily="18" charset="0"/>
                <a:cs typeface="Times New Roman" pitchFamily="18" charset="0"/>
              </a:rPr>
              <a:t>2. Target Site Modification and protection </a:t>
            </a:r>
          </a:p>
          <a:p>
            <a:pPr algn="just">
              <a:spcBef>
                <a:spcPct val="0"/>
              </a:spcBef>
            </a:pPr>
            <a:r>
              <a:rPr lang="en-US" sz="2400" dirty="0" smtClean="0">
                <a:solidFill>
                  <a:srgbClr val="7030A0"/>
                </a:solidFill>
                <a:latin typeface="Times New Roman" pitchFamily="18" charset="0"/>
                <a:cs typeface="Times New Roman" pitchFamily="18" charset="0"/>
              </a:rPr>
              <a:t>3. Prevention of drug accumulation in the bacterium (via Efflux pump or permeability barrier)</a:t>
            </a:r>
          </a:p>
          <a:p>
            <a:pPr algn="just">
              <a:spcBef>
                <a:spcPct val="0"/>
              </a:spcBef>
            </a:pPr>
            <a:r>
              <a:rPr lang="en-US" sz="2400" dirty="0" smtClean="0">
                <a:solidFill>
                  <a:srgbClr val="7030A0"/>
                </a:solidFill>
                <a:latin typeface="Times New Roman" pitchFamily="18" charset="0"/>
                <a:cs typeface="Times New Roman" pitchFamily="18" charset="0"/>
              </a:rPr>
              <a:t>4. Using  an  alternative pathways for metabolic/growth requirements</a:t>
            </a:r>
          </a:p>
          <a:p>
            <a:pPr lvl="0" algn="just">
              <a:spcBef>
                <a:spcPct val="0"/>
              </a:spcBef>
            </a:pPr>
            <a:r>
              <a:rPr lang="en-US" sz="2400" dirty="0" smtClean="0">
                <a:solidFill>
                  <a:srgbClr val="7030A0"/>
                </a:solidFill>
                <a:latin typeface="Times New Roman" pitchFamily="18" charset="0"/>
                <a:cs typeface="Times New Roman" pitchFamily="18" charset="0"/>
              </a:rPr>
              <a:t>5. Quorum sensing</a:t>
            </a:r>
            <a:r>
              <a:rPr kumimoji="0" lang="en-US" sz="2400" i="0" u="none" strike="noStrike" kern="1200" cap="none" spc="0" normalizeH="0" baseline="0" noProof="0" dirty="0" smtClean="0">
                <a:ln>
                  <a:noFill/>
                </a:ln>
                <a:solidFill>
                  <a:srgbClr val="7030A0"/>
                </a:solidFill>
                <a:effectLst/>
                <a:uLnTx/>
                <a:uFillTx/>
                <a:latin typeface="Times New Roman" pitchFamily="18" charset="0"/>
                <a:ea typeface="+mj-ea"/>
                <a:cs typeface="Times New Roman" pitchFamily="18" charset="0"/>
              </a:rPr>
              <a:t> </a:t>
            </a:r>
            <a:endParaRPr kumimoji="0" lang="ar-IQ" sz="2400" i="0" u="none" strike="noStrike" kern="1200" cap="none" spc="0" normalizeH="0" baseline="0" noProof="0" dirty="0">
              <a:ln>
                <a:noFill/>
              </a:ln>
              <a:solidFill>
                <a:srgbClr val="7030A0"/>
              </a:solidFill>
              <a:effectLst/>
              <a:uLnTx/>
              <a:uFillTx/>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17226517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lide_4.jpg"/>
          <p:cNvPicPr>
            <a:picLocks noGrp="1" noChangeAspect="1"/>
          </p:cNvPicPr>
          <p:nvPr>
            <p:ph idx="1"/>
          </p:nvPr>
        </p:nvPicPr>
        <p:blipFill>
          <a:blip r:embed="rId2" cstate="print">
            <a:extLst>
              <a:ext uri="{BEBA8EAE-BF5A-486C-A8C5-ECC9F3942E4B}">
                <a14:imgProps xmlns:a14="http://schemas.microsoft.com/office/drawing/2010/main">
                  <a14:imgLayer r:embed="rId3">
                    <a14:imgEffect>
                      <a14:sharpenSoften amount="50000"/>
                    </a14:imgEffect>
                  </a14:imgLayer>
                </a14:imgProps>
              </a:ext>
            </a:extLst>
          </a:blip>
          <a:stretch>
            <a:fillRect/>
          </a:stretch>
        </p:blipFill>
        <p:spPr>
          <a:xfrm>
            <a:off x="152400" y="152400"/>
            <a:ext cx="8763000" cy="6572250"/>
          </a:xfrm>
        </p:spPr>
      </p:pic>
    </p:spTree>
    <p:extLst>
      <p:ext uri="{BB962C8B-B14F-4D97-AF65-F5344CB8AC3E}">
        <p14:creationId xmlns:p14="http://schemas.microsoft.com/office/powerpoint/2010/main" val="41277175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17385</TotalTime>
  <Words>1192</Words>
  <Application>Microsoft Office PowerPoint</Application>
  <PresentationFormat>On-screen Show (4:3)</PresentationFormat>
  <Paragraphs>150</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Mechanisms of  Antimicrobial Resistance</vt:lpstr>
      <vt:lpstr>Why resistance is a concern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lecture in Antibiotics   Dr. Sawsan Sajid AL-Jubori</dc:title>
  <dc:creator>Dr Sawsan</dc:creator>
  <cp:lastModifiedBy>Maher</cp:lastModifiedBy>
  <cp:revision>94</cp:revision>
  <dcterms:created xsi:type="dcterms:W3CDTF">2016-02-21T19:15:20Z</dcterms:created>
  <dcterms:modified xsi:type="dcterms:W3CDTF">2022-04-07T04:39:46Z</dcterms:modified>
</cp:coreProperties>
</file>