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90" r:id="rId3"/>
    <p:sldId id="280" r:id="rId4"/>
    <p:sldId id="292" r:id="rId5"/>
    <p:sldId id="286" r:id="rId6"/>
    <p:sldId id="261" r:id="rId7"/>
    <p:sldId id="299" r:id="rId8"/>
    <p:sldId id="262" r:id="rId9"/>
    <p:sldId id="300" r:id="rId10"/>
    <p:sldId id="264" r:id="rId11"/>
    <p:sldId id="301" r:id="rId12"/>
    <p:sldId id="268" r:id="rId13"/>
    <p:sldId id="270" r:id="rId14"/>
    <p:sldId id="302"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869"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19291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81494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5657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6290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706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48566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93242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52962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1167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50956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83168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19305560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228600"/>
            <a:ext cx="7086600" cy="830997"/>
          </a:xfrm>
          <a:prstGeom prst="rect">
            <a:avLst/>
          </a:prstGeom>
        </p:spPr>
        <p:txBody>
          <a:bodyPr wrap="square">
            <a:spAutoFit/>
          </a:bodyPr>
          <a:lstStyle/>
          <a:p>
            <a:r>
              <a:rPr lang="en-US" sz="4800" b="1" dirty="0">
                <a:solidFill>
                  <a:srgbClr val="0070C0"/>
                </a:solidFill>
                <a:effectLst>
                  <a:outerShdw blurRad="38100" dist="38100" dir="2700000" algn="tl">
                    <a:srgbClr val="000000">
                      <a:alpha val="43137"/>
                    </a:srgbClr>
                  </a:outerShdw>
                </a:effectLst>
                <a:latin typeface="Arial Narrow" pitchFamily="34" charset="0"/>
              </a:rPr>
              <a:t>Mode of Antibiotics  action </a:t>
            </a:r>
            <a:endParaRPr lang="en-US" sz="3200" dirty="0">
              <a:solidFill>
                <a:srgbClr val="0070C0"/>
              </a:solidFill>
            </a:endParaRPr>
          </a:p>
        </p:txBody>
      </p:sp>
      <p:sp>
        <p:nvSpPr>
          <p:cNvPr id="5" name="Rectangle 4"/>
          <p:cNvSpPr/>
          <p:nvPr/>
        </p:nvSpPr>
        <p:spPr>
          <a:xfrm>
            <a:off x="7543800" y="228600"/>
            <a:ext cx="1447800" cy="646331"/>
          </a:xfrm>
          <a:prstGeom prst="rect">
            <a:avLst/>
          </a:prstGeom>
          <a:solidFill>
            <a:srgbClr val="FFFF00"/>
          </a:solidFill>
          <a:ln>
            <a:solidFill>
              <a:srgbClr val="FF0000"/>
            </a:solidFill>
          </a:ln>
        </p:spPr>
        <p:txBody>
          <a:bodyPr wrap="square">
            <a:spAutoFit/>
          </a:bodyPr>
          <a:lstStyle/>
          <a:p>
            <a:r>
              <a:rPr lang="en-US" b="1" i="1" dirty="0">
                <a:solidFill>
                  <a:srgbClr val="FF0000"/>
                </a:solidFill>
                <a:effectLst>
                  <a:outerShdw blurRad="38100" dist="38100" dir="2700000" algn="tl">
                    <a:srgbClr val="000000">
                      <a:alpha val="43137"/>
                    </a:srgbClr>
                  </a:outerShdw>
                </a:effectLst>
                <a:latin typeface="Arial Narrow" pitchFamily="34" charset="0"/>
                <a:ea typeface="+mj-ea"/>
                <a:cs typeface="+mj-cs"/>
              </a:rPr>
              <a:t>2</a:t>
            </a:r>
            <a:r>
              <a:rPr lang="en-US" b="1" i="1" baseline="30000" dirty="0">
                <a:solidFill>
                  <a:srgbClr val="FF0000"/>
                </a:solidFill>
                <a:effectLst>
                  <a:outerShdw blurRad="38100" dist="38100" dir="2700000" algn="tl">
                    <a:srgbClr val="000000">
                      <a:alpha val="43137"/>
                    </a:srgbClr>
                  </a:outerShdw>
                </a:effectLst>
                <a:latin typeface="Arial Narrow" pitchFamily="34" charset="0"/>
                <a:ea typeface="+mj-ea"/>
                <a:cs typeface="+mj-cs"/>
              </a:rPr>
              <a:t>nd</a:t>
            </a:r>
            <a:r>
              <a:rPr lang="en-US" b="1" i="1" dirty="0">
                <a:solidFill>
                  <a:srgbClr val="FF0000"/>
                </a:solidFill>
                <a:effectLst>
                  <a:outerShdw blurRad="38100" dist="38100" dir="2700000" algn="tl">
                    <a:srgbClr val="000000">
                      <a:alpha val="43137"/>
                    </a:srgbClr>
                  </a:outerShdw>
                </a:effectLst>
                <a:latin typeface="Arial Narrow" pitchFamily="34" charset="0"/>
                <a:ea typeface="+mj-ea"/>
                <a:cs typeface="+mj-cs"/>
              </a:rPr>
              <a:t> </a:t>
            </a:r>
            <a:r>
              <a:rPr lang="en-US" b="1" i="1" dirty="0" smtClean="0">
                <a:solidFill>
                  <a:srgbClr val="FF0000"/>
                </a:solidFill>
                <a:effectLst>
                  <a:outerShdw blurRad="38100" dist="38100" dir="2700000" algn="tl">
                    <a:srgbClr val="000000">
                      <a:alpha val="43137"/>
                    </a:srgbClr>
                  </a:outerShdw>
                </a:effectLst>
                <a:latin typeface="Arial Narrow" pitchFamily="34" charset="0"/>
                <a:ea typeface="+mj-ea"/>
                <a:cs typeface="+mj-cs"/>
              </a:rPr>
              <a:t>lecture</a:t>
            </a:r>
          </a:p>
          <a:p>
            <a:pPr algn="ctr"/>
            <a:r>
              <a:rPr lang="en-US" b="1" i="1" dirty="0" smtClean="0">
                <a:solidFill>
                  <a:srgbClr val="FF0000"/>
                </a:solidFill>
                <a:effectLst>
                  <a:outerShdw blurRad="38100" dist="38100" dir="2700000" algn="tl">
                    <a:srgbClr val="000000">
                      <a:alpha val="43137"/>
                    </a:srgbClr>
                  </a:outerShdw>
                </a:effectLst>
                <a:latin typeface="Arial Narrow" pitchFamily="34" charset="0"/>
                <a:ea typeface="+mj-ea"/>
                <a:cs typeface="+mj-cs"/>
              </a:rPr>
              <a:t>2022 </a:t>
            </a:r>
            <a:endParaRPr lang="en-US" sz="9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095500"/>
            <a:ext cx="5791200" cy="506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ubtitle 4"/>
          <p:cNvSpPr>
            <a:spLocks noGrp="1"/>
          </p:cNvSpPr>
          <p:nvPr/>
        </p:nvSpPr>
        <p:spPr>
          <a:xfrm>
            <a:off x="457200" y="1257300"/>
            <a:ext cx="6400800" cy="838200"/>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2800" dirty="0" smtClean="0">
                <a:solidFill>
                  <a:srgbClr val="FF0000"/>
                </a:solidFill>
                <a:effectLst>
                  <a:outerShdw blurRad="38100" dist="38100" dir="2700000" algn="tl">
                    <a:srgbClr val="000000">
                      <a:alpha val="43137"/>
                    </a:srgbClr>
                  </a:outerShdw>
                </a:effectLst>
                <a:latin typeface="Bahnschrift Light Condensed" pitchFamily="34" charset="0"/>
              </a:rPr>
              <a:t>Assist. Prof. Mohammed AboKsour</a:t>
            </a:r>
            <a:endParaRPr lang="en-US" sz="2800" dirty="0">
              <a:solidFill>
                <a:srgbClr val="FF0000"/>
              </a:solidFill>
              <a:effectLst>
                <a:outerShdw blurRad="38100" dist="38100" dir="2700000" algn="tl">
                  <a:srgbClr val="000000">
                    <a:alpha val="43137"/>
                  </a:srgbClr>
                </a:outerShdw>
              </a:effectLst>
              <a:latin typeface="Bahnschrift Light Condensed" pitchFamily="34" charset="0"/>
            </a:endParaRPr>
          </a:p>
        </p:txBody>
      </p:sp>
    </p:spTree>
    <p:extLst>
      <p:ext uri="{BB962C8B-B14F-4D97-AF65-F5344CB8AC3E}">
        <p14:creationId xmlns:p14="http://schemas.microsoft.com/office/powerpoint/2010/main" val="284310915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6199" y="76200"/>
            <a:ext cx="1905001" cy="523220"/>
          </a:xfrm>
          <a:prstGeom prst="rect">
            <a:avLst/>
          </a:prstGeom>
          <a:solidFill>
            <a:srgbClr val="FFFF00"/>
          </a:solidFill>
        </p:spPr>
        <p:txBody>
          <a:bodyPr wrap="square">
            <a:spAutoFit/>
          </a:bodyPr>
          <a:lstStyle/>
          <a:p>
            <a:r>
              <a:rPr lang="en-US" sz="2800" b="1" dirty="0" smtClean="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Macrolides</a:t>
            </a:r>
            <a:endParaRPr lang="en-US" sz="32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endParaRPr>
          </a:p>
        </p:txBody>
      </p:sp>
      <p:sp>
        <p:nvSpPr>
          <p:cNvPr id="10" name="Rectangle 9"/>
          <p:cNvSpPr/>
          <p:nvPr/>
        </p:nvSpPr>
        <p:spPr>
          <a:xfrm>
            <a:off x="76200" y="661987"/>
            <a:ext cx="8915400" cy="2831544"/>
          </a:xfrm>
          <a:prstGeom prst="rect">
            <a:avLst/>
          </a:prstGeom>
        </p:spPr>
        <p:txBody>
          <a:bodyPr wrap="square">
            <a:spAutoFit/>
          </a:bodyPr>
          <a:lstStyle/>
          <a:p>
            <a:pPr algn="just"/>
            <a:r>
              <a:rPr lang="en-US" sz="2400" dirty="0" smtClean="0">
                <a:solidFill>
                  <a:srgbClr val="002060"/>
                </a:solidFill>
                <a:cs typeface="Times New Roman" pitchFamily="18" charset="0"/>
              </a:rPr>
              <a:t>Theses antibiotics reversibly </a:t>
            </a:r>
            <a:r>
              <a:rPr lang="en-US" sz="2400" dirty="0">
                <a:solidFill>
                  <a:srgbClr val="002060"/>
                </a:solidFill>
                <a:cs typeface="Times New Roman" pitchFamily="18" charset="0"/>
              </a:rPr>
              <a:t>bind to </a:t>
            </a:r>
            <a:r>
              <a:rPr lang="en-US" sz="2400" dirty="0">
                <a:solidFill>
                  <a:srgbClr val="002060"/>
                </a:solidFill>
                <a:effectLst>
                  <a:outerShdw blurRad="38100" dist="38100" dir="2700000" algn="tl">
                    <a:srgbClr val="000000">
                      <a:alpha val="43137"/>
                    </a:srgbClr>
                  </a:outerShdw>
                </a:effectLst>
                <a:cs typeface="Times New Roman" pitchFamily="18" charset="0"/>
              </a:rPr>
              <a:t>50s</a:t>
            </a:r>
            <a:r>
              <a:rPr lang="en-US" sz="2400" dirty="0">
                <a:solidFill>
                  <a:srgbClr val="002060"/>
                </a:solidFill>
                <a:cs typeface="Times New Roman" pitchFamily="18" charset="0"/>
              </a:rPr>
              <a:t> </a:t>
            </a:r>
            <a:r>
              <a:rPr lang="en-US" sz="2400" dirty="0" smtClean="0">
                <a:solidFill>
                  <a:srgbClr val="002060"/>
                </a:solidFill>
                <a:cs typeface="Times New Roman" pitchFamily="18" charset="0"/>
              </a:rPr>
              <a:t>subunit ribosome </a:t>
            </a:r>
            <a:r>
              <a:rPr lang="en-US" sz="2400" dirty="0">
                <a:solidFill>
                  <a:srgbClr val="002060"/>
                </a:solidFill>
                <a:cs typeface="Times New Roman" pitchFamily="18" charset="0"/>
              </a:rPr>
              <a:t>and block peptide </a:t>
            </a:r>
            <a:r>
              <a:rPr lang="en-US" sz="2400" dirty="0" smtClean="0">
                <a:solidFill>
                  <a:srgbClr val="002060"/>
                </a:solidFill>
                <a:cs typeface="Times New Roman" pitchFamily="18" charset="0"/>
              </a:rPr>
              <a:t>elongation. Ex: </a:t>
            </a:r>
            <a:r>
              <a:rPr lang="en-US" sz="2400" dirty="0">
                <a:solidFill>
                  <a:srgbClr val="FF0000"/>
                </a:solidFill>
                <a:cs typeface="Times New Roman" pitchFamily="18" charset="0"/>
              </a:rPr>
              <a:t>erythromycin</a:t>
            </a:r>
            <a:r>
              <a:rPr lang="en-US" sz="2400" dirty="0">
                <a:solidFill>
                  <a:srgbClr val="002060"/>
                </a:solidFill>
                <a:cs typeface="Times New Roman" pitchFamily="18" charset="0"/>
              </a:rPr>
              <a:t>, </a:t>
            </a:r>
            <a:r>
              <a:rPr lang="en-US" sz="2400" dirty="0">
                <a:solidFill>
                  <a:srgbClr val="FF0000"/>
                </a:solidFill>
                <a:cs typeface="Times New Roman" pitchFamily="18" charset="0"/>
              </a:rPr>
              <a:t>clarithromycin</a:t>
            </a:r>
            <a:r>
              <a:rPr lang="en-US" sz="2400" dirty="0">
                <a:solidFill>
                  <a:srgbClr val="002060"/>
                </a:solidFill>
                <a:cs typeface="Times New Roman" pitchFamily="18" charset="0"/>
              </a:rPr>
              <a:t>, and </a:t>
            </a:r>
            <a:r>
              <a:rPr lang="en-US" sz="2400" dirty="0" smtClean="0">
                <a:solidFill>
                  <a:srgbClr val="FF0000"/>
                </a:solidFill>
                <a:cs typeface="Times New Roman" pitchFamily="18" charset="0"/>
              </a:rPr>
              <a:t>azithromycin</a:t>
            </a:r>
            <a:r>
              <a:rPr lang="en-US" sz="2400" dirty="0" smtClean="0">
                <a:solidFill>
                  <a:srgbClr val="002060"/>
                </a:solidFill>
                <a:cs typeface="Times New Roman" pitchFamily="18" charset="0"/>
              </a:rPr>
              <a:t>.    </a:t>
            </a:r>
            <a:endParaRPr lang="en-US" sz="2400" dirty="0">
              <a:solidFill>
                <a:srgbClr val="002060"/>
              </a:solidFill>
              <a:cs typeface="Times New Roman" pitchFamily="18" charset="0"/>
            </a:endParaRPr>
          </a:p>
          <a:p>
            <a:pPr algn="just"/>
            <a:endParaRPr lang="en-US" sz="1000" dirty="0">
              <a:solidFill>
                <a:srgbClr val="002060"/>
              </a:solidFill>
              <a:cs typeface="Times New Roman" pitchFamily="18" charset="0"/>
            </a:endParaRPr>
          </a:p>
          <a:p>
            <a:pPr algn="just"/>
            <a:r>
              <a:rPr lang="en-US" sz="2400" dirty="0" smtClean="0">
                <a:solidFill>
                  <a:srgbClr val="002060"/>
                </a:solidFill>
                <a:cs typeface="Times New Roman" pitchFamily="18" charset="0"/>
              </a:rPr>
              <a:t>Macrolides</a:t>
            </a:r>
            <a:r>
              <a:rPr lang="en-US" sz="2400" dirty="0">
                <a:solidFill>
                  <a:srgbClr val="002060"/>
                </a:solidFill>
                <a:cs typeface="Times New Roman" pitchFamily="18" charset="0"/>
              </a:rPr>
              <a:t> block assembly of 50S subunits </a:t>
            </a:r>
            <a:r>
              <a:rPr lang="en-US" sz="2400" dirty="0" smtClean="0">
                <a:solidFill>
                  <a:srgbClr val="002060"/>
                </a:solidFill>
                <a:cs typeface="Times New Roman" pitchFamily="18" charset="0"/>
              </a:rPr>
              <a:t>by one of two mechanisms:</a:t>
            </a:r>
          </a:p>
          <a:p>
            <a:pPr algn="just"/>
            <a:r>
              <a:rPr lang="en-US" sz="2400" dirty="0" smtClean="0">
                <a:solidFill>
                  <a:srgbClr val="FF0000"/>
                </a:solidFill>
                <a:cs typeface="Times New Roman" pitchFamily="18" charset="0"/>
              </a:rPr>
              <a:t>By </a:t>
            </a:r>
            <a:r>
              <a:rPr lang="en-US" sz="2400" u="sng" dirty="0">
                <a:solidFill>
                  <a:srgbClr val="0070C0"/>
                </a:solidFill>
                <a:cs typeface="Times New Roman" pitchFamily="18" charset="0"/>
              </a:rPr>
              <a:t>p</a:t>
            </a:r>
            <a:r>
              <a:rPr lang="en-US" sz="2400" u="sng" dirty="0" smtClean="0">
                <a:solidFill>
                  <a:srgbClr val="0070C0"/>
                </a:solidFill>
                <a:cs typeface="Times New Roman" pitchFamily="18" charset="0"/>
              </a:rPr>
              <a:t>revent</a:t>
            </a:r>
            <a:r>
              <a:rPr lang="en-US" sz="2400" dirty="0" smtClean="0">
                <a:solidFill>
                  <a:srgbClr val="002060"/>
                </a:solidFill>
                <a:cs typeface="Times New Roman" pitchFamily="18" charset="0"/>
              </a:rPr>
              <a:t> </a:t>
            </a:r>
            <a:r>
              <a:rPr lang="en-US" sz="2400" u="sng" dirty="0">
                <a:solidFill>
                  <a:srgbClr val="0070C0"/>
                </a:solidFill>
                <a:cs typeface="Times New Roman" pitchFamily="18" charset="0"/>
              </a:rPr>
              <a:t>polypeptide</a:t>
            </a:r>
            <a:r>
              <a:rPr lang="en-US" sz="2400" dirty="0">
                <a:solidFill>
                  <a:srgbClr val="002060"/>
                </a:solidFill>
                <a:cs typeface="Times New Roman" pitchFamily="18" charset="0"/>
              </a:rPr>
              <a:t> </a:t>
            </a:r>
            <a:r>
              <a:rPr lang="en-US" sz="2400" u="sng" dirty="0">
                <a:solidFill>
                  <a:srgbClr val="0070C0"/>
                </a:solidFill>
                <a:cs typeface="Times New Roman" pitchFamily="18" charset="0"/>
              </a:rPr>
              <a:t>translation</a:t>
            </a:r>
            <a:r>
              <a:rPr lang="en-US" sz="2400" dirty="0" smtClean="0">
                <a:solidFill>
                  <a:srgbClr val="002060"/>
                </a:solidFill>
                <a:cs typeface="Times New Roman" pitchFamily="18" charset="0"/>
              </a:rPr>
              <a:t> </a:t>
            </a:r>
            <a:r>
              <a:rPr lang="en-US" sz="2400" u="sng" dirty="0">
                <a:solidFill>
                  <a:srgbClr val="0070C0"/>
                </a:solidFill>
                <a:cs typeface="Times New Roman" pitchFamily="18" charset="0"/>
              </a:rPr>
              <a:t>and</a:t>
            </a:r>
            <a:r>
              <a:rPr lang="en-US" sz="2400" dirty="0" smtClean="0">
                <a:solidFill>
                  <a:srgbClr val="002060"/>
                </a:solidFill>
                <a:cs typeface="Times New Roman" pitchFamily="18" charset="0"/>
              </a:rPr>
              <a:t> </a:t>
            </a:r>
            <a:r>
              <a:rPr lang="en-US" sz="2400" u="sng" dirty="0">
                <a:solidFill>
                  <a:srgbClr val="0070C0"/>
                </a:solidFill>
                <a:cs typeface="Times New Roman" pitchFamily="18" charset="0"/>
              </a:rPr>
              <a:t>causing</a:t>
            </a:r>
            <a:r>
              <a:rPr lang="en-US" sz="2400" dirty="0">
                <a:solidFill>
                  <a:srgbClr val="002060"/>
                </a:solidFill>
                <a:cs typeface="Times New Roman" pitchFamily="18" charset="0"/>
              </a:rPr>
              <a:t> </a:t>
            </a:r>
            <a:r>
              <a:rPr lang="en-US" sz="2400" u="sng" dirty="0">
                <a:solidFill>
                  <a:srgbClr val="0070C0"/>
                </a:solidFill>
                <a:cs typeface="Times New Roman" pitchFamily="18" charset="0"/>
              </a:rPr>
              <a:t>premature</a:t>
            </a:r>
            <a:r>
              <a:rPr lang="en-US" sz="2400" dirty="0">
                <a:solidFill>
                  <a:srgbClr val="002060"/>
                </a:solidFill>
                <a:cs typeface="Times New Roman" pitchFamily="18" charset="0"/>
              </a:rPr>
              <a:t> </a:t>
            </a:r>
            <a:r>
              <a:rPr lang="en-US" sz="2400" u="sng" dirty="0">
                <a:solidFill>
                  <a:srgbClr val="0070C0"/>
                </a:solidFill>
                <a:cs typeface="Times New Roman" pitchFamily="18" charset="0"/>
              </a:rPr>
              <a:t>release</a:t>
            </a:r>
            <a:r>
              <a:rPr lang="en-US" sz="2400" dirty="0">
                <a:solidFill>
                  <a:srgbClr val="002060"/>
                </a:solidFill>
                <a:cs typeface="Times New Roman" pitchFamily="18" charset="0"/>
              </a:rPr>
              <a:t> </a:t>
            </a:r>
            <a:r>
              <a:rPr lang="en-US" sz="2400" u="sng" dirty="0">
                <a:solidFill>
                  <a:srgbClr val="0070C0"/>
                </a:solidFill>
                <a:cs typeface="Times New Roman" pitchFamily="18" charset="0"/>
              </a:rPr>
              <a:t>of</a:t>
            </a:r>
            <a:r>
              <a:rPr lang="en-US" sz="2400" dirty="0">
                <a:solidFill>
                  <a:srgbClr val="002060"/>
                </a:solidFill>
                <a:cs typeface="Times New Roman" pitchFamily="18" charset="0"/>
              </a:rPr>
              <a:t> </a:t>
            </a:r>
            <a:r>
              <a:rPr lang="en-US" sz="2400" dirty="0" smtClean="0">
                <a:solidFill>
                  <a:srgbClr val="002060"/>
                </a:solidFill>
                <a:cs typeface="Times New Roman" pitchFamily="18" charset="0"/>
              </a:rPr>
              <a:t> </a:t>
            </a:r>
            <a:r>
              <a:rPr lang="en-US" sz="2400" dirty="0" smtClean="0">
                <a:solidFill>
                  <a:schemeClr val="bg1"/>
                </a:solidFill>
                <a:cs typeface="Times New Roman" pitchFamily="18" charset="0"/>
              </a:rPr>
              <a:t>.</a:t>
            </a:r>
            <a:r>
              <a:rPr lang="en-US" sz="2400" u="sng" dirty="0" smtClean="0">
                <a:solidFill>
                  <a:srgbClr val="0070C0"/>
                </a:solidFill>
                <a:cs typeface="Times New Roman" pitchFamily="18" charset="0"/>
              </a:rPr>
              <a:t>peptidyl–tRNA</a:t>
            </a:r>
            <a:r>
              <a:rPr lang="en-US" sz="2400" dirty="0" smtClean="0">
                <a:solidFill>
                  <a:srgbClr val="002060"/>
                </a:solidFill>
                <a:cs typeface="Times New Roman" pitchFamily="18" charset="0"/>
              </a:rPr>
              <a:t> </a:t>
            </a:r>
            <a:r>
              <a:rPr lang="en-US" sz="2400" u="sng" dirty="0" smtClean="0">
                <a:solidFill>
                  <a:srgbClr val="0070C0"/>
                </a:solidFill>
                <a:cs typeface="Times New Roman" pitchFamily="18" charset="0"/>
              </a:rPr>
              <a:t>intermediates</a:t>
            </a:r>
            <a:r>
              <a:rPr lang="en-US" sz="2400" dirty="0" smtClean="0">
                <a:solidFill>
                  <a:srgbClr val="0070C0"/>
                </a:solidFill>
                <a:cs typeface="Times New Roman" pitchFamily="18" charset="0"/>
              </a:rPr>
              <a:t>. </a:t>
            </a:r>
            <a:r>
              <a:rPr lang="en-US" sz="2400" u="sng" dirty="0" smtClean="0">
                <a:solidFill>
                  <a:srgbClr val="FF0000"/>
                </a:solidFill>
                <a:cs typeface="Times New Roman" pitchFamily="18" charset="0"/>
              </a:rPr>
              <a:t>Or</a:t>
            </a:r>
            <a:r>
              <a:rPr lang="en-US" sz="2400" dirty="0" smtClean="0">
                <a:solidFill>
                  <a:srgbClr val="0070C0"/>
                </a:solidFill>
                <a:cs typeface="Times New Roman" pitchFamily="18" charset="0"/>
              </a:rPr>
              <a:t> </a:t>
            </a:r>
            <a:r>
              <a:rPr lang="en-US" sz="2400" u="sng" dirty="0" smtClean="0">
                <a:solidFill>
                  <a:srgbClr val="FF0000"/>
                </a:solidFill>
                <a:cs typeface="Times New Roman" pitchFamily="18" charset="0"/>
              </a:rPr>
              <a:t>by</a:t>
            </a:r>
            <a:r>
              <a:rPr lang="en-US" sz="2400" dirty="0" smtClean="0">
                <a:solidFill>
                  <a:srgbClr val="FF0000"/>
                </a:solidFill>
                <a:cs typeface="Times New Roman" pitchFamily="18" charset="0"/>
              </a:rPr>
              <a:t> </a:t>
            </a:r>
            <a:r>
              <a:rPr lang="en-US" sz="2400" u="sng" dirty="0" smtClean="0">
                <a:solidFill>
                  <a:srgbClr val="0070C0"/>
                </a:solidFill>
                <a:cs typeface="Times New Roman" pitchFamily="18" charset="0"/>
              </a:rPr>
              <a:t>interaction</a:t>
            </a:r>
            <a:r>
              <a:rPr lang="en-US" sz="2400" dirty="0" smtClean="0">
                <a:solidFill>
                  <a:srgbClr val="002060"/>
                </a:solidFill>
                <a:cs typeface="Times New Roman" pitchFamily="18" charset="0"/>
              </a:rPr>
              <a:t> </a:t>
            </a:r>
            <a:r>
              <a:rPr lang="en-US" sz="2400" u="sng" dirty="0">
                <a:solidFill>
                  <a:srgbClr val="0070C0"/>
                </a:solidFill>
                <a:cs typeface="Times New Roman" pitchFamily="18" charset="0"/>
              </a:rPr>
              <a:t>with</a:t>
            </a:r>
            <a:r>
              <a:rPr lang="en-US" sz="2400" dirty="0">
                <a:solidFill>
                  <a:srgbClr val="002060"/>
                </a:solidFill>
                <a:cs typeface="Times New Roman" pitchFamily="18" charset="0"/>
              </a:rPr>
              <a:t> </a:t>
            </a:r>
            <a:r>
              <a:rPr lang="en-US" sz="2400" u="sng" dirty="0">
                <a:solidFill>
                  <a:srgbClr val="0070C0"/>
                </a:solidFill>
                <a:cs typeface="Times New Roman" pitchFamily="18" charset="0"/>
              </a:rPr>
              <a:t>the</a:t>
            </a:r>
            <a:r>
              <a:rPr lang="en-US" sz="2400" dirty="0">
                <a:solidFill>
                  <a:srgbClr val="002060"/>
                </a:solidFill>
                <a:cs typeface="Times New Roman" pitchFamily="18" charset="0"/>
              </a:rPr>
              <a:t> </a:t>
            </a:r>
            <a:r>
              <a:rPr lang="en-US" sz="2400" u="sng" dirty="0">
                <a:solidFill>
                  <a:srgbClr val="0070C0"/>
                </a:solidFill>
                <a:cs typeface="Times New Roman" pitchFamily="18" charset="0"/>
              </a:rPr>
              <a:t>23S</a:t>
            </a:r>
            <a:r>
              <a:rPr lang="en-US" sz="2400" dirty="0">
                <a:solidFill>
                  <a:srgbClr val="002060"/>
                </a:solidFill>
                <a:cs typeface="Times New Roman" pitchFamily="18" charset="0"/>
              </a:rPr>
              <a:t> </a:t>
            </a:r>
            <a:r>
              <a:rPr lang="en-US" sz="2400" u="sng" dirty="0" smtClean="0">
                <a:solidFill>
                  <a:srgbClr val="0070C0"/>
                </a:solidFill>
                <a:cs typeface="Times New Roman" pitchFamily="18" charset="0"/>
              </a:rPr>
              <a:t>rRNA. </a:t>
            </a:r>
            <a:endParaRPr lang="en-US" sz="2400" u="sng" dirty="0">
              <a:solidFill>
                <a:srgbClr val="0070C0"/>
              </a:solidFill>
              <a:cs typeface="Times New Roman" pitchFamily="18" charset="0"/>
            </a:endParaRPr>
          </a:p>
        </p:txBody>
      </p:sp>
      <p:sp>
        <p:nvSpPr>
          <p:cNvPr id="11" name="Rectangle 10"/>
          <p:cNvSpPr/>
          <p:nvPr/>
        </p:nvSpPr>
        <p:spPr>
          <a:xfrm>
            <a:off x="76200" y="3501757"/>
            <a:ext cx="2057400" cy="523220"/>
          </a:xfrm>
          <a:prstGeom prst="rect">
            <a:avLst/>
          </a:prstGeom>
          <a:solidFill>
            <a:srgbClr val="FFFF00"/>
          </a:solidFill>
        </p:spPr>
        <p:txBody>
          <a:bodyPr wrap="square">
            <a:spAutoFit/>
          </a:bodyPr>
          <a:lstStyle/>
          <a:p>
            <a:r>
              <a:rPr lang="en-US" sz="28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Nitrofurans</a:t>
            </a:r>
          </a:p>
        </p:txBody>
      </p:sp>
      <p:sp>
        <p:nvSpPr>
          <p:cNvPr id="12" name="Rectangle 11"/>
          <p:cNvSpPr/>
          <p:nvPr/>
        </p:nvSpPr>
        <p:spPr>
          <a:xfrm>
            <a:off x="76200" y="4110275"/>
            <a:ext cx="8839200" cy="1200329"/>
          </a:xfrm>
          <a:prstGeom prst="rect">
            <a:avLst/>
          </a:prstGeom>
        </p:spPr>
        <p:txBody>
          <a:bodyPr wrap="square">
            <a:spAutoFit/>
          </a:bodyPr>
          <a:lstStyle/>
          <a:p>
            <a:pPr marL="0" lvl="1" indent="0" algn="just">
              <a:buNone/>
            </a:pPr>
            <a:r>
              <a:rPr lang="en-US" sz="2400" dirty="0" smtClean="0">
                <a:solidFill>
                  <a:schemeClr val="tx2"/>
                </a:solidFill>
                <a:cs typeface="Times New Roman" pitchFamily="18" charset="0"/>
              </a:rPr>
              <a:t>Broad-spectrum </a:t>
            </a:r>
            <a:r>
              <a:rPr lang="en-US" sz="2400" dirty="0">
                <a:solidFill>
                  <a:schemeClr val="tx2"/>
                </a:solidFill>
                <a:cs typeface="Times New Roman" pitchFamily="18" charset="0"/>
              </a:rPr>
              <a:t>antimicrobial agents that used to treat wounds (topically) and urinary tract infections. </a:t>
            </a:r>
            <a:r>
              <a:rPr lang="en-US" sz="2400" dirty="0" smtClean="0">
                <a:solidFill>
                  <a:schemeClr val="tx2"/>
                </a:solidFill>
                <a:cs typeface="Times New Roman" pitchFamily="18" charset="0"/>
              </a:rPr>
              <a:t>Include: </a:t>
            </a:r>
            <a:r>
              <a:rPr lang="en-US" sz="2400" dirty="0">
                <a:solidFill>
                  <a:srgbClr val="FF0000"/>
                </a:solidFill>
                <a:cs typeface="Times New Roman" pitchFamily="18" charset="0"/>
              </a:rPr>
              <a:t>furazolidone</a:t>
            </a:r>
            <a:r>
              <a:rPr lang="en-US" sz="2400" dirty="0">
                <a:solidFill>
                  <a:schemeClr val="tx2"/>
                </a:solidFill>
                <a:cs typeface="Times New Roman" pitchFamily="18" charset="0"/>
              </a:rPr>
              <a:t>, </a:t>
            </a:r>
            <a:r>
              <a:rPr lang="en-US" sz="2400" dirty="0">
                <a:solidFill>
                  <a:srgbClr val="FF0000"/>
                </a:solidFill>
                <a:cs typeface="Times New Roman" pitchFamily="18" charset="0"/>
              </a:rPr>
              <a:t>nitrofurazone</a:t>
            </a:r>
            <a:r>
              <a:rPr lang="en-US" sz="2400" dirty="0">
                <a:solidFill>
                  <a:schemeClr val="tx2"/>
                </a:solidFill>
                <a:cs typeface="Times New Roman" pitchFamily="18" charset="0"/>
              </a:rPr>
              <a:t>, and </a:t>
            </a:r>
            <a:r>
              <a:rPr lang="en-US" sz="2400" dirty="0">
                <a:solidFill>
                  <a:srgbClr val="FF0000"/>
                </a:solidFill>
                <a:cs typeface="Times New Roman" pitchFamily="18" charset="0"/>
              </a:rPr>
              <a:t>nitrofurantoin</a:t>
            </a:r>
            <a:r>
              <a:rPr lang="en-US" sz="2400" dirty="0">
                <a:solidFill>
                  <a:schemeClr val="tx2"/>
                </a:solidFill>
                <a:cs typeface="Times New Roman" pitchFamily="18" charset="0"/>
              </a:rPr>
              <a:t>. </a:t>
            </a:r>
          </a:p>
        </p:txBody>
      </p:sp>
      <p:sp>
        <p:nvSpPr>
          <p:cNvPr id="13" name="Rectangle 12"/>
          <p:cNvSpPr/>
          <p:nvPr/>
        </p:nvSpPr>
        <p:spPr>
          <a:xfrm>
            <a:off x="120321" y="5429071"/>
            <a:ext cx="8793737" cy="1200329"/>
          </a:xfrm>
          <a:prstGeom prst="rect">
            <a:avLst/>
          </a:prstGeom>
        </p:spPr>
        <p:txBody>
          <a:bodyPr wrap="square">
            <a:spAutoFit/>
          </a:bodyPr>
          <a:lstStyle/>
          <a:p>
            <a:pPr lvl="0" algn="just"/>
            <a:r>
              <a:rPr lang="en-US" sz="2400" dirty="0" smtClean="0">
                <a:solidFill>
                  <a:srgbClr val="1F497D"/>
                </a:solidFill>
                <a:cs typeface="Times New Roman" pitchFamily="18" charset="0"/>
              </a:rPr>
              <a:t>Nitrofurans have </a:t>
            </a:r>
            <a:r>
              <a:rPr lang="en-US" sz="2400" dirty="0">
                <a:solidFill>
                  <a:srgbClr val="1F497D"/>
                </a:solidFill>
                <a:cs typeface="Times New Roman" pitchFamily="18" charset="0"/>
              </a:rPr>
              <a:t>specific interactions with ribosome sites such </a:t>
            </a:r>
            <a:r>
              <a:rPr lang="en-US" sz="2400" dirty="0" smtClean="0">
                <a:solidFill>
                  <a:srgbClr val="1F497D"/>
                </a:solidFill>
                <a:cs typeface="Times New Roman" pitchFamily="18" charset="0"/>
              </a:rPr>
              <a:t>of </a:t>
            </a:r>
            <a:r>
              <a:rPr lang="en-US" sz="2400" dirty="0">
                <a:solidFill>
                  <a:srgbClr val="1F497D"/>
                </a:solidFill>
                <a:cs typeface="Times New Roman" pitchFamily="18" charset="0"/>
              </a:rPr>
              <a:t>the </a:t>
            </a:r>
            <a:r>
              <a:rPr lang="en-US" sz="2400" dirty="0">
                <a:solidFill>
                  <a:srgbClr val="1F497D"/>
                </a:solidFill>
                <a:effectLst>
                  <a:outerShdw blurRad="38100" dist="38100" dir="2700000" algn="tl">
                    <a:srgbClr val="000000">
                      <a:alpha val="43137"/>
                    </a:srgbClr>
                  </a:outerShdw>
                </a:effectLst>
                <a:cs typeface="Times New Roman" pitchFamily="18" charset="0"/>
              </a:rPr>
              <a:t>30S</a:t>
            </a:r>
            <a:r>
              <a:rPr lang="en-US" sz="2400" dirty="0">
                <a:solidFill>
                  <a:srgbClr val="1F497D"/>
                </a:solidFill>
                <a:cs typeface="Times New Roman" pitchFamily="18" charset="0"/>
              </a:rPr>
              <a:t> subunit, </a:t>
            </a:r>
            <a:r>
              <a:rPr lang="en-US" sz="2400" dirty="0" smtClean="0">
                <a:solidFill>
                  <a:srgbClr val="1F497D"/>
                </a:solidFill>
                <a:cs typeface="Times New Roman" pitchFamily="18" charset="0"/>
              </a:rPr>
              <a:t>by </a:t>
            </a:r>
            <a:r>
              <a:rPr lang="en-US" sz="2400" u="sng" dirty="0" smtClean="0">
                <a:solidFill>
                  <a:srgbClr val="00B0F0"/>
                </a:solidFill>
                <a:cs typeface="Times New Roman" pitchFamily="18" charset="0"/>
              </a:rPr>
              <a:t>disrupts</a:t>
            </a:r>
            <a:r>
              <a:rPr lang="en-US" sz="2400" dirty="0" smtClean="0">
                <a:solidFill>
                  <a:srgbClr val="1F497D"/>
                </a:solidFill>
                <a:cs typeface="Times New Roman" pitchFamily="18" charset="0"/>
              </a:rPr>
              <a:t> </a:t>
            </a:r>
            <a:r>
              <a:rPr lang="en-US" sz="2400" u="sng" dirty="0">
                <a:solidFill>
                  <a:srgbClr val="00B0F0"/>
                </a:solidFill>
                <a:cs typeface="Times New Roman" pitchFamily="18" charset="0"/>
              </a:rPr>
              <a:t>codon–anticodon</a:t>
            </a:r>
            <a:r>
              <a:rPr lang="en-US" sz="2400" dirty="0">
                <a:solidFill>
                  <a:srgbClr val="1F497D"/>
                </a:solidFill>
                <a:cs typeface="Times New Roman" pitchFamily="18" charset="0"/>
              </a:rPr>
              <a:t> </a:t>
            </a:r>
            <a:r>
              <a:rPr lang="en-US" sz="2400" u="sng" dirty="0">
                <a:solidFill>
                  <a:srgbClr val="00B0F0"/>
                </a:solidFill>
                <a:cs typeface="Times New Roman" pitchFamily="18" charset="0"/>
              </a:rPr>
              <a:t>interactions</a:t>
            </a:r>
            <a:r>
              <a:rPr lang="en-US" sz="2400" dirty="0" smtClean="0">
                <a:solidFill>
                  <a:srgbClr val="1F497D"/>
                </a:solidFill>
                <a:cs typeface="Times New Roman" pitchFamily="18" charset="0"/>
              </a:rPr>
              <a:t> </a:t>
            </a:r>
            <a:r>
              <a:rPr lang="en-US" sz="2400" u="sng" dirty="0">
                <a:solidFill>
                  <a:srgbClr val="00B0F0"/>
                </a:solidFill>
                <a:cs typeface="Times New Roman" pitchFamily="18" charset="0"/>
              </a:rPr>
              <a:t>and</a:t>
            </a:r>
            <a:r>
              <a:rPr lang="en-US" sz="2400" dirty="0">
                <a:solidFill>
                  <a:srgbClr val="1F497D"/>
                </a:solidFill>
                <a:cs typeface="Times New Roman" pitchFamily="18" charset="0"/>
              </a:rPr>
              <a:t> </a:t>
            </a:r>
            <a:r>
              <a:rPr lang="en-US" sz="2400" u="sng" dirty="0" smtClean="0">
                <a:solidFill>
                  <a:srgbClr val="00B0F0"/>
                </a:solidFill>
                <a:cs typeface="Times New Roman" pitchFamily="18" charset="0"/>
              </a:rPr>
              <a:t>prevents</a:t>
            </a:r>
            <a:r>
              <a:rPr lang="en-US" sz="2400" dirty="0" smtClean="0">
                <a:solidFill>
                  <a:srgbClr val="1F497D"/>
                </a:solidFill>
                <a:cs typeface="Times New Roman" pitchFamily="18" charset="0"/>
              </a:rPr>
              <a:t> </a:t>
            </a:r>
            <a:r>
              <a:rPr lang="en-US" sz="2400" u="sng" dirty="0">
                <a:solidFill>
                  <a:srgbClr val="00B0F0"/>
                </a:solidFill>
                <a:cs typeface="Times New Roman" pitchFamily="18" charset="0"/>
              </a:rPr>
              <a:t>mRNA</a:t>
            </a:r>
            <a:r>
              <a:rPr lang="en-US" sz="2400" dirty="0">
                <a:solidFill>
                  <a:srgbClr val="1F497D"/>
                </a:solidFill>
                <a:cs typeface="Times New Roman" pitchFamily="18" charset="0"/>
              </a:rPr>
              <a:t> </a:t>
            </a:r>
            <a:r>
              <a:rPr lang="en-US" sz="2400" u="sng" dirty="0" smtClean="0">
                <a:solidFill>
                  <a:srgbClr val="00B0F0"/>
                </a:solidFill>
                <a:cs typeface="Times New Roman" pitchFamily="18" charset="0"/>
              </a:rPr>
              <a:t>translation.</a:t>
            </a:r>
            <a:endParaRPr lang="en-US" sz="2400" dirty="0">
              <a:solidFill>
                <a:srgbClr val="1F497D"/>
              </a:solidFill>
              <a:cs typeface="Times New Roman" pitchFamily="18" charset="0"/>
            </a:endParaRPr>
          </a:p>
        </p:txBody>
      </p:sp>
    </p:spTree>
    <p:extLst>
      <p:ext uri="{BB962C8B-B14F-4D97-AF65-F5344CB8AC3E}">
        <p14:creationId xmlns:p14="http://schemas.microsoft.com/office/powerpoint/2010/main" val="319633746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05251"/>
            <a:ext cx="8610600" cy="646331"/>
          </a:xfrm>
          <a:prstGeom prst="rect">
            <a:avLst/>
          </a:prstGeom>
          <a:solidFill>
            <a:schemeClr val="accent1">
              <a:lumMod val="20000"/>
              <a:lumOff val="80000"/>
            </a:schemeClr>
          </a:solidFill>
        </p:spPr>
        <p:txBody>
          <a:bodyPr wrap="square">
            <a:spAutoFit/>
          </a:bodyPr>
          <a:lstStyle/>
          <a:p>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4</a:t>
            </a:r>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 Interference with metabolism </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process. </a:t>
            </a:r>
            <a:endParaRPr lang="en-US" sz="1050" b="1" dirty="0">
              <a:ln w="10541" cmpd="sng">
                <a:solidFill>
                  <a:schemeClr val="accent1">
                    <a:shade val="88000"/>
                    <a:satMod val="110000"/>
                  </a:schemeClr>
                </a:solidFill>
                <a:prstDash val="solid"/>
              </a:ln>
              <a:solidFill>
                <a:srgbClr val="FF0000"/>
              </a:solidFill>
              <a:latin typeface="Bahnschrift" pitchFamily="34" charset="0"/>
            </a:endParaRPr>
          </a:p>
        </p:txBody>
      </p:sp>
      <p:sp>
        <p:nvSpPr>
          <p:cNvPr id="5" name="Rectangle 4"/>
          <p:cNvSpPr/>
          <p:nvPr/>
        </p:nvSpPr>
        <p:spPr>
          <a:xfrm>
            <a:off x="228600" y="762000"/>
            <a:ext cx="8610600" cy="2308324"/>
          </a:xfrm>
          <a:prstGeom prst="rect">
            <a:avLst/>
          </a:prstGeom>
        </p:spPr>
        <p:txBody>
          <a:bodyPr wrap="square">
            <a:spAutoFit/>
          </a:bodyPr>
          <a:lstStyle/>
          <a:p>
            <a:pPr algn="just">
              <a:buNone/>
            </a:pPr>
            <a:r>
              <a:rPr lang="en-US" sz="2400" dirty="0" smtClean="0">
                <a:solidFill>
                  <a:srgbClr val="FF0000"/>
                </a:solidFill>
                <a:cs typeface="Times New Roman" pitchFamily="18" charset="0"/>
              </a:rPr>
              <a:t>Sulfonamides</a:t>
            </a:r>
            <a:r>
              <a:rPr lang="en-US" sz="2400" dirty="0" smtClean="0">
                <a:solidFill>
                  <a:schemeClr val="accent4">
                    <a:lumMod val="75000"/>
                  </a:schemeClr>
                </a:solidFill>
                <a:cs typeface="Times New Roman" pitchFamily="18" charset="0"/>
              </a:rPr>
              <a:t> are broad spectrum </a:t>
            </a:r>
            <a:r>
              <a:rPr lang="en-US" sz="2400" dirty="0">
                <a:solidFill>
                  <a:schemeClr val="accent4">
                    <a:lumMod val="75000"/>
                  </a:schemeClr>
                </a:solidFill>
                <a:cs typeface="Times New Roman" pitchFamily="18" charset="0"/>
              </a:rPr>
              <a:t>bacteriostatic  antibiotics that inhibit the synthesis of </a:t>
            </a:r>
            <a:r>
              <a:rPr lang="en-US" sz="2400" dirty="0">
                <a:solidFill>
                  <a:schemeClr val="accent4">
                    <a:lumMod val="75000"/>
                  </a:schemeClr>
                </a:solidFill>
                <a:effectLst>
                  <a:outerShdw blurRad="38100" dist="38100" dir="2700000" algn="tl">
                    <a:srgbClr val="000000">
                      <a:alpha val="43137"/>
                    </a:srgbClr>
                  </a:outerShdw>
                </a:effectLst>
                <a:cs typeface="Times New Roman" pitchFamily="18" charset="0"/>
              </a:rPr>
              <a:t>folic acid </a:t>
            </a:r>
            <a:r>
              <a:rPr lang="en-US" sz="2400" dirty="0">
                <a:solidFill>
                  <a:schemeClr val="accent4">
                    <a:lumMod val="75000"/>
                  </a:schemeClr>
                </a:solidFill>
                <a:cs typeface="Times New Roman" pitchFamily="18" charset="0"/>
              </a:rPr>
              <a:t>which is needed for the growth of many </a:t>
            </a:r>
            <a:r>
              <a:rPr lang="en-US" sz="2400" dirty="0" smtClean="0">
                <a:solidFill>
                  <a:schemeClr val="accent4">
                    <a:lumMod val="75000"/>
                  </a:schemeClr>
                </a:solidFill>
                <a:cs typeface="Times New Roman" pitchFamily="18" charset="0"/>
              </a:rPr>
              <a:t>bacteria. </a:t>
            </a:r>
          </a:p>
          <a:p>
            <a:pPr algn="just">
              <a:buNone/>
            </a:pPr>
            <a:r>
              <a:rPr lang="en-US" sz="2400" dirty="0" smtClean="0">
                <a:solidFill>
                  <a:schemeClr val="accent4">
                    <a:lumMod val="75000"/>
                  </a:schemeClr>
                </a:solidFill>
                <a:cs typeface="Times New Roman" pitchFamily="18" charset="0"/>
              </a:rPr>
              <a:t>Some of </a:t>
            </a:r>
            <a:r>
              <a:rPr lang="en-US" sz="2400" dirty="0">
                <a:solidFill>
                  <a:srgbClr val="FF0000"/>
                </a:solidFill>
                <a:cs typeface="Times New Roman" pitchFamily="18" charset="0"/>
              </a:rPr>
              <a:t>sulfonamides</a:t>
            </a:r>
            <a:r>
              <a:rPr lang="en-US" sz="2400" dirty="0" smtClean="0">
                <a:solidFill>
                  <a:schemeClr val="accent4">
                    <a:lumMod val="75000"/>
                  </a:schemeClr>
                </a:solidFill>
                <a:cs typeface="Times New Roman" pitchFamily="18" charset="0"/>
              </a:rPr>
              <a:t> are </a:t>
            </a:r>
            <a:r>
              <a:rPr lang="en-US" sz="2400" dirty="0">
                <a:solidFill>
                  <a:schemeClr val="accent4">
                    <a:lumMod val="75000"/>
                  </a:schemeClr>
                </a:solidFill>
                <a:cs typeface="Times New Roman" pitchFamily="18" charset="0"/>
              </a:rPr>
              <a:t>designed to stay in the GI tract (enteric forms</a:t>
            </a:r>
            <a:r>
              <a:rPr lang="en-US" sz="2400" dirty="0" smtClean="0">
                <a:solidFill>
                  <a:schemeClr val="accent4">
                    <a:lumMod val="75000"/>
                  </a:schemeClr>
                </a:solidFill>
                <a:cs typeface="Times New Roman" pitchFamily="18" charset="0"/>
              </a:rPr>
              <a:t>), and some </a:t>
            </a:r>
            <a:r>
              <a:rPr lang="en-US" sz="2400" dirty="0">
                <a:solidFill>
                  <a:schemeClr val="accent4">
                    <a:lumMod val="75000"/>
                  </a:schemeClr>
                </a:solidFill>
                <a:cs typeface="Times New Roman" pitchFamily="18" charset="0"/>
              </a:rPr>
              <a:t>are absorbed by the GI tract and penetrate tissues (systemic forms</a:t>
            </a:r>
            <a:r>
              <a:rPr lang="en-US" sz="2400" dirty="0" smtClean="0">
                <a:solidFill>
                  <a:schemeClr val="accent4">
                    <a:lumMod val="75000"/>
                  </a:schemeClr>
                </a:solidFill>
                <a:cs typeface="Times New Roman" pitchFamily="18" charset="0"/>
              </a:rPr>
              <a:t>). Ex</a:t>
            </a:r>
            <a:r>
              <a:rPr lang="en-US" sz="2400" dirty="0">
                <a:solidFill>
                  <a:schemeClr val="accent4">
                    <a:lumMod val="75000"/>
                  </a:schemeClr>
                </a:solidFill>
                <a:cs typeface="Times New Roman" pitchFamily="18" charset="0"/>
              </a:rPr>
              <a:t>:  </a:t>
            </a:r>
            <a:r>
              <a:rPr lang="en-US" sz="2400" dirty="0" smtClean="0">
                <a:solidFill>
                  <a:schemeClr val="accent4">
                    <a:lumMod val="75000"/>
                  </a:schemeClr>
                </a:solidFill>
                <a:cs typeface="Times New Roman" pitchFamily="18" charset="0"/>
              </a:rPr>
              <a:t>sulfadiazine/trimethoprim </a:t>
            </a:r>
            <a:r>
              <a:rPr lang="en-US" sz="2400" dirty="0">
                <a:solidFill>
                  <a:schemeClr val="accent4">
                    <a:lumMod val="75000"/>
                  </a:schemeClr>
                </a:solidFill>
                <a:cs typeface="Times New Roman" pitchFamily="18" charset="0"/>
              </a:rPr>
              <a:t>, sulfadimethoxine,  </a:t>
            </a:r>
          </a:p>
        </p:txBody>
      </p:sp>
      <p:sp>
        <p:nvSpPr>
          <p:cNvPr id="6" name="Rectangle 5"/>
          <p:cNvSpPr/>
          <p:nvPr/>
        </p:nvSpPr>
        <p:spPr>
          <a:xfrm>
            <a:off x="101057" y="4114800"/>
            <a:ext cx="3422904" cy="707886"/>
          </a:xfrm>
          <a:prstGeom prst="rect">
            <a:avLst/>
          </a:prstGeom>
          <a:solidFill>
            <a:srgbClr val="FFFF99"/>
          </a:solidFill>
          <a:ln>
            <a:solidFill>
              <a:srgbClr val="FF0000"/>
            </a:solidFill>
          </a:ln>
        </p:spPr>
        <p:txBody>
          <a:bodyPr wrap="square">
            <a:spAutoFit/>
          </a:bodyPr>
          <a:lstStyle/>
          <a:p>
            <a:r>
              <a:rPr lang="en-US" sz="2000" dirty="0">
                <a:solidFill>
                  <a:srgbClr val="FF0000"/>
                </a:solidFill>
                <a:cs typeface="Times New Roman" pitchFamily="18" charset="0"/>
              </a:rPr>
              <a:t>Bactericidal when potentiated with trimethoprim. </a:t>
            </a:r>
            <a:endParaRPr lang="en-US" sz="2000" dirty="0">
              <a:solidFill>
                <a:srgbClr val="FF0000"/>
              </a:solidFill>
            </a:endParaRPr>
          </a:p>
        </p:txBody>
      </p:sp>
      <p:sp>
        <p:nvSpPr>
          <p:cNvPr id="7" name="Rectangle 6"/>
          <p:cNvSpPr/>
          <p:nvPr/>
        </p:nvSpPr>
        <p:spPr>
          <a:xfrm>
            <a:off x="90975" y="3597208"/>
            <a:ext cx="922368" cy="461665"/>
          </a:xfrm>
          <a:prstGeom prst="rect">
            <a:avLst/>
          </a:prstGeom>
          <a:solidFill>
            <a:srgbClr val="FFFF00"/>
          </a:solidFill>
          <a:ln>
            <a:solidFill>
              <a:srgbClr val="FF0000"/>
            </a:solidFill>
          </a:ln>
        </p:spPr>
        <p:txBody>
          <a:bodyPr wrap="none">
            <a:spAutoFit/>
          </a:bodyPr>
          <a:lstStyle/>
          <a:p>
            <a:r>
              <a:rPr lang="en-US" sz="2400" dirty="0" smtClean="0">
                <a:solidFill>
                  <a:srgbClr val="FF0000"/>
                </a:solidFill>
                <a:effectLst>
                  <a:outerShdw blurRad="38100" dist="38100" dir="2700000" algn="tl">
                    <a:srgbClr val="000000">
                      <a:alpha val="43137"/>
                    </a:srgbClr>
                  </a:outerShdw>
                </a:effectLst>
                <a:cs typeface="Times New Roman" pitchFamily="18" charset="0"/>
              </a:rPr>
              <a:t>Hint…</a:t>
            </a:r>
            <a:endParaRPr lang="en-US" sz="2400" dirty="0">
              <a:solidFill>
                <a:srgbClr val="FF0000"/>
              </a:solidFill>
              <a:effectLst>
                <a:outerShdw blurRad="38100" dist="38100" dir="2700000" algn="tl">
                  <a:srgbClr val="000000">
                    <a:alpha val="43137"/>
                  </a:srgbClr>
                </a:outerShdw>
              </a:effectLst>
            </a:endParaRPr>
          </a:p>
        </p:txBody>
      </p:sp>
      <p:pic>
        <p:nvPicPr>
          <p:cNvPr id="4098" name="Picture 2" descr="Sulfonamide drugs: structure, antibacterial property, toxicity, and  biophysical interactions | SpringerLink"/>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114800" y="3276600"/>
            <a:ext cx="4876801" cy="35052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791200" y="3130450"/>
            <a:ext cx="22860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PABA</a:t>
            </a:r>
            <a:endParaRPr lang="en-US" dirty="0">
              <a:solidFill>
                <a:schemeClr val="tx1"/>
              </a:solidFill>
            </a:endParaRPr>
          </a:p>
        </p:txBody>
      </p:sp>
    </p:spTree>
    <p:extLst>
      <p:ext uri="{BB962C8B-B14F-4D97-AF65-F5344CB8AC3E}">
        <p14:creationId xmlns:p14="http://schemas.microsoft.com/office/powerpoint/2010/main" val="3131030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52400" y="914400"/>
            <a:ext cx="8763000" cy="5791200"/>
          </a:xfrm>
          <a:prstGeom prst="rect">
            <a:avLst/>
          </a:prstGeom>
          <a:ln>
            <a:noFill/>
          </a:ln>
        </p:spPr>
        <p:style>
          <a:lnRef idx="2">
            <a:schemeClr val="accent2"/>
          </a:lnRef>
          <a:fillRef idx="1">
            <a:schemeClr val="lt1"/>
          </a:fillRef>
          <a:effectRef idx="0">
            <a:schemeClr val="accent2"/>
          </a:effectRef>
          <a:fontRef idx="minor">
            <a:schemeClr val="dk1"/>
          </a:fontRef>
        </p:style>
        <p:txBody>
          <a:bodyPr>
            <a:noAutofit/>
          </a:bodyPr>
          <a:lstStyle/>
          <a:p>
            <a:pPr marL="82296" marR="0" lvl="0" algn="just" defTabSz="914400" rtl="0" eaLnBrk="1" fontAlgn="auto" latinLnBrk="0" hangingPunct="1">
              <a:spcBef>
                <a:spcPts val="600"/>
              </a:spcBef>
              <a:spcAft>
                <a:spcPts val="0"/>
              </a:spcAft>
              <a:buClr>
                <a:schemeClr val="accent1"/>
              </a:buClr>
              <a:buSzPct val="80000"/>
              <a:tabLst/>
              <a:defRPr/>
            </a:pPr>
            <a:r>
              <a:rPr kumimoji="0" lang="en-US" sz="2400" i="0" u="none" strike="noStrike" kern="1200" cap="none" spc="0" normalizeH="0" baseline="0" noProof="0" dirty="0" smtClean="0">
                <a:ln>
                  <a:noFill/>
                </a:ln>
                <a:solidFill>
                  <a:srgbClr val="FF0000"/>
                </a:solidFill>
                <a:uLnTx/>
                <a:uFillTx/>
                <a:latin typeface="+mj-lt"/>
              </a:rPr>
              <a:t>Fluoroquinolones</a:t>
            </a:r>
            <a:r>
              <a:rPr kumimoji="0" lang="en-US" sz="2400" i="0" u="none" strike="noStrike" kern="1200" cap="none" spc="0" normalizeH="0" baseline="0" noProof="0" dirty="0" smtClean="0">
                <a:ln>
                  <a:noFill/>
                </a:ln>
                <a:solidFill>
                  <a:srgbClr val="002060"/>
                </a:solidFill>
                <a:uLnTx/>
                <a:uFillTx/>
                <a:latin typeface="+mj-lt"/>
              </a:rPr>
              <a:t> </a:t>
            </a:r>
            <a:r>
              <a:rPr lang="en-US" sz="2400" dirty="0">
                <a:solidFill>
                  <a:srgbClr val="002060"/>
                </a:solidFill>
                <a:latin typeface="+mj-lt"/>
                <a:cs typeface="Times New Roman" pitchFamily="18" charset="0"/>
              </a:rPr>
              <a:t>a</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re antimicrobial</a:t>
            </a:r>
            <a:r>
              <a:rPr kumimoji="0" lang="en-US" sz="2400" i="0" u="none" strike="noStrike" kern="1200" cap="none" spc="0" normalizeH="0" noProof="0" dirty="0" smtClean="0">
                <a:ln>
                  <a:noFill/>
                </a:ln>
                <a:solidFill>
                  <a:srgbClr val="002060"/>
                </a:solidFill>
                <a:uLnTx/>
                <a:uFillTx/>
                <a:latin typeface="+mj-lt"/>
                <a:cs typeface="Times New Roman" pitchFamily="18" charset="0"/>
              </a:rPr>
              <a:t> agents </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with fluorine bound to the quinolone base, which increases the effects of drug, spectrum of activity, and absorption</a:t>
            </a:r>
            <a:r>
              <a:rPr kumimoji="0" lang="en-US" sz="2400" i="0" u="none" strike="noStrike" kern="1200" cap="none" spc="0" normalizeH="0" noProof="0" dirty="0" smtClean="0">
                <a:ln>
                  <a:noFill/>
                </a:ln>
                <a:solidFill>
                  <a:srgbClr val="002060"/>
                </a:solidFill>
                <a:uLnTx/>
                <a:uFillTx/>
                <a:latin typeface="+mj-lt"/>
                <a:cs typeface="Times New Roman" pitchFamily="18" charset="0"/>
              </a:rPr>
              <a:t>. They </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are broad-spectrum antibiotics.</a:t>
            </a:r>
            <a:r>
              <a:rPr kumimoji="0" lang="en-US" sz="2400" i="0" u="none" strike="noStrike" kern="1200" cap="none" spc="0" normalizeH="0" noProof="0" dirty="0" smtClean="0">
                <a:ln>
                  <a:noFill/>
                </a:ln>
                <a:solidFill>
                  <a:srgbClr val="002060"/>
                </a:solidFill>
                <a:uLnTx/>
                <a:uFillTx/>
                <a:latin typeface="+mj-lt"/>
                <a:cs typeface="Times New Roman" pitchFamily="18" charset="0"/>
              </a:rPr>
              <a:t> </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Ex: ciprofloxacin, orbifloxacin,</a:t>
            </a:r>
            <a:r>
              <a:rPr kumimoji="0" lang="en-US" sz="2400" i="0" u="none" strike="noStrike" kern="1200" cap="none" spc="0" normalizeH="0" noProof="0" dirty="0" smtClean="0">
                <a:ln>
                  <a:noFill/>
                </a:ln>
                <a:solidFill>
                  <a:srgbClr val="002060"/>
                </a:solidFill>
                <a:uLnTx/>
                <a:uFillTx/>
                <a:latin typeface="+mj-lt"/>
                <a:cs typeface="Times New Roman" pitchFamily="18" charset="0"/>
              </a:rPr>
              <a:t> </a:t>
            </a:r>
            <a:r>
              <a:rPr kumimoji="0" lang="en-US" sz="2400" i="0" u="none" strike="noStrike" kern="1200" cap="none" spc="0" normalizeH="0" baseline="0" noProof="0" dirty="0" smtClean="0">
                <a:ln>
                  <a:noFill/>
                </a:ln>
                <a:solidFill>
                  <a:srgbClr val="002060"/>
                </a:solidFill>
                <a:uLnTx/>
                <a:uFillTx/>
                <a:latin typeface="+mj-lt"/>
                <a:cs typeface="Times New Roman" pitchFamily="18" charset="0"/>
              </a:rPr>
              <a:t>difloxacin, marbofloxacin, and sarafloxacin. </a:t>
            </a:r>
          </a:p>
          <a:p>
            <a:pPr marL="82296" marR="0" lvl="0" algn="just" defTabSz="914400" rtl="0" eaLnBrk="1" fontAlgn="auto" latinLnBrk="0" hangingPunct="1">
              <a:spcBef>
                <a:spcPts val="600"/>
              </a:spcBef>
              <a:spcAft>
                <a:spcPts val="0"/>
              </a:spcAft>
              <a:buClr>
                <a:schemeClr val="accent1"/>
              </a:buClr>
              <a:buSzPct val="80000"/>
              <a:tabLst/>
              <a:defRPr/>
            </a:pPr>
            <a:endParaRPr kumimoji="0" lang="en-US" sz="1000" i="0" u="none" strike="noStrike" kern="1200" cap="none" spc="0" normalizeH="0" baseline="0" noProof="0" dirty="0" smtClean="0">
              <a:ln>
                <a:noFill/>
              </a:ln>
              <a:solidFill>
                <a:srgbClr val="002060"/>
              </a:solidFill>
              <a:uLnTx/>
              <a:uFillTx/>
              <a:latin typeface="+mj-lt"/>
              <a:cs typeface="Times New Roman" pitchFamily="18" charset="0"/>
            </a:endParaRPr>
          </a:p>
          <a:p>
            <a:pPr marL="82296" lvl="0" algn="just">
              <a:spcBef>
                <a:spcPts val="600"/>
              </a:spcBef>
              <a:buClr>
                <a:schemeClr val="accent1"/>
              </a:buClr>
              <a:buSzPct val="80000"/>
              <a:defRPr/>
            </a:pPr>
            <a:r>
              <a:rPr lang="en-US" sz="2400" dirty="0" smtClean="0">
                <a:solidFill>
                  <a:srgbClr val="FF0000"/>
                </a:solidFill>
                <a:latin typeface="+mj-lt"/>
                <a:cs typeface="Times New Roman" pitchFamily="18" charset="0"/>
              </a:rPr>
              <a:t>Quinolones</a:t>
            </a:r>
            <a:r>
              <a:rPr lang="en-US" sz="2400" dirty="0" smtClean="0">
                <a:solidFill>
                  <a:srgbClr val="002060"/>
                </a:solidFill>
                <a:latin typeface="+mj-lt"/>
                <a:cs typeface="Times New Roman" pitchFamily="18" charset="0"/>
              </a:rPr>
              <a:t> are types of antibiotics act in Inhibit DNA gyrases required for supercoiling of DNA.</a:t>
            </a:r>
          </a:p>
          <a:p>
            <a:pPr marL="82296" lvl="0" algn="just">
              <a:spcBef>
                <a:spcPts val="600"/>
              </a:spcBef>
              <a:buClr>
                <a:schemeClr val="accent1"/>
              </a:buClr>
              <a:buSzPct val="80000"/>
              <a:defRPr/>
            </a:pPr>
            <a:r>
              <a:rPr lang="en-US" sz="1000" dirty="0">
                <a:solidFill>
                  <a:srgbClr val="002060"/>
                </a:solidFill>
                <a:latin typeface="+mj-lt"/>
                <a:cs typeface="Times New Roman" pitchFamily="18" charset="0"/>
              </a:rPr>
              <a:t> </a:t>
            </a:r>
            <a:r>
              <a:rPr lang="en-US" sz="1000" dirty="0" smtClean="0">
                <a:solidFill>
                  <a:srgbClr val="002060"/>
                </a:solidFill>
                <a:latin typeface="+mj-lt"/>
                <a:cs typeface="Times New Roman" pitchFamily="18" charset="0"/>
              </a:rPr>
              <a:t> </a:t>
            </a:r>
          </a:p>
          <a:p>
            <a:pPr marL="82296" algn="just">
              <a:spcBef>
                <a:spcPts val="600"/>
              </a:spcBef>
              <a:buClr>
                <a:schemeClr val="accent1"/>
              </a:buClr>
              <a:buSzPct val="80000"/>
              <a:defRPr/>
            </a:pPr>
            <a:r>
              <a:rPr lang="en-US" sz="2400" dirty="0">
                <a:solidFill>
                  <a:srgbClr val="FF0000"/>
                </a:solidFill>
                <a:latin typeface="+mj-lt"/>
                <a:cs typeface="Times New Roman" pitchFamily="18" charset="0"/>
              </a:rPr>
              <a:t>Rifamycins</a:t>
            </a:r>
            <a:r>
              <a:rPr lang="en-US" sz="2400" dirty="0" smtClean="0">
                <a:solidFill>
                  <a:srgbClr val="002060"/>
                </a:solidFill>
                <a:latin typeface="+mj-lt"/>
              </a:rPr>
              <a:t> </a:t>
            </a:r>
            <a:r>
              <a:rPr lang="en-US" sz="2400" dirty="0">
                <a:solidFill>
                  <a:srgbClr val="002060"/>
                </a:solidFill>
                <a:latin typeface="+mj-lt"/>
              </a:rPr>
              <a:t>Is </a:t>
            </a:r>
            <a:r>
              <a:rPr lang="en-US" sz="2400" dirty="0" smtClean="0">
                <a:solidFill>
                  <a:srgbClr val="002060"/>
                </a:solidFill>
                <a:latin typeface="+mj-lt"/>
              </a:rPr>
              <a:t>broad-spectrum antibiotics,</a:t>
            </a:r>
            <a:r>
              <a:rPr lang="en-US" sz="2400" dirty="0">
                <a:solidFill>
                  <a:srgbClr val="002060"/>
                </a:solidFill>
                <a:latin typeface="+mj-lt"/>
              </a:rPr>
              <a:t> </a:t>
            </a:r>
            <a:r>
              <a:rPr lang="en-US" sz="2400" dirty="0" smtClean="0">
                <a:solidFill>
                  <a:srgbClr val="002060"/>
                </a:solidFill>
                <a:latin typeface="+mj-lt"/>
              </a:rPr>
              <a:t>disrupts </a:t>
            </a:r>
            <a:r>
              <a:rPr lang="en-US" sz="2400" dirty="0">
                <a:solidFill>
                  <a:srgbClr val="002060"/>
                </a:solidFill>
                <a:latin typeface="+mj-lt"/>
              </a:rPr>
              <a:t>RNA </a:t>
            </a:r>
            <a:r>
              <a:rPr lang="en-US" sz="2400" dirty="0" smtClean="0">
                <a:solidFill>
                  <a:srgbClr val="002060"/>
                </a:solidFill>
                <a:latin typeface="+mj-lt"/>
              </a:rPr>
              <a:t>synthesis and used </a:t>
            </a:r>
            <a:r>
              <a:rPr lang="en-US" sz="2400" dirty="0">
                <a:solidFill>
                  <a:srgbClr val="002060"/>
                </a:solidFill>
                <a:latin typeface="+mj-lt"/>
              </a:rPr>
              <a:t>in conjunction with other antibiotics (usually erythromycin</a:t>
            </a:r>
            <a:r>
              <a:rPr lang="en-US" sz="2400" dirty="0" smtClean="0">
                <a:solidFill>
                  <a:srgbClr val="002060"/>
                </a:solidFill>
                <a:latin typeface="+mj-lt"/>
              </a:rPr>
              <a:t>). </a:t>
            </a:r>
          </a:p>
          <a:p>
            <a:pPr marL="82296" algn="just">
              <a:spcBef>
                <a:spcPts val="600"/>
              </a:spcBef>
              <a:buClr>
                <a:schemeClr val="accent1"/>
              </a:buClr>
              <a:buSzPct val="80000"/>
              <a:defRPr/>
            </a:pPr>
            <a:endParaRPr lang="en-US" sz="1000" dirty="0">
              <a:solidFill>
                <a:srgbClr val="002060"/>
              </a:solidFill>
              <a:latin typeface="+mj-lt"/>
            </a:endParaRPr>
          </a:p>
          <a:p>
            <a:pPr marL="82296" lvl="0" algn="just">
              <a:spcBef>
                <a:spcPts val="600"/>
              </a:spcBef>
              <a:buClr>
                <a:schemeClr val="accent1"/>
              </a:buClr>
              <a:buSzPct val="80000"/>
              <a:defRPr/>
            </a:pPr>
            <a:r>
              <a:rPr lang="en-US" sz="2400" dirty="0">
                <a:solidFill>
                  <a:srgbClr val="002060"/>
                </a:solidFill>
                <a:latin typeface="+mj-lt"/>
              </a:rPr>
              <a:t>Rifampin, like other rifamycins, acts by </a:t>
            </a:r>
            <a:r>
              <a:rPr lang="en-US" sz="2400" dirty="0" smtClean="0">
                <a:solidFill>
                  <a:srgbClr val="002060"/>
                </a:solidFill>
                <a:latin typeface="+mj-lt"/>
              </a:rPr>
              <a:t>binding to </a:t>
            </a:r>
            <a:r>
              <a:rPr lang="en-US" sz="2400" dirty="0">
                <a:solidFill>
                  <a:srgbClr val="002060"/>
                </a:solidFill>
                <a:latin typeface="+mj-lt"/>
              </a:rPr>
              <a:t>the </a:t>
            </a:r>
            <a:r>
              <a:rPr lang="en-US" sz="2400" dirty="0">
                <a:solidFill>
                  <a:srgbClr val="002060"/>
                </a:solidFill>
                <a:effectLst>
                  <a:outerShdw blurRad="38100" dist="38100" dir="2700000" algn="tl">
                    <a:srgbClr val="000000">
                      <a:alpha val="43137"/>
                    </a:srgbClr>
                  </a:outerShdw>
                </a:effectLst>
                <a:latin typeface="+mj-lt"/>
              </a:rPr>
              <a:t>β subunit </a:t>
            </a:r>
            <a:r>
              <a:rPr lang="en-US" sz="2400" dirty="0">
                <a:solidFill>
                  <a:srgbClr val="002060"/>
                </a:solidFill>
                <a:latin typeface="+mj-lt"/>
              </a:rPr>
              <a:t>of the </a:t>
            </a:r>
            <a:r>
              <a:rPr lang="en-US" sz="2400" dirty="0">
                <a:solidFill>
                  <a:srgbClr val="002060"/>
                </a:solidFill>
                <a:effectLst>
                  <a:outerShdw blurRad="38100" dist="38100" dir="2700000" algn="tl">
                    <a:srgbClr val="000000">
                      <a:alpha val="43137"/>
                    </a:srgbClr>
                  </a:outerShdw>
                </a:effectLst>
                <a:latin typeface="+mj-lt"/>
              </a:rPr>
              <a:t>RNA polymerase </a:t>
            </a:r>
            <a:r>
              <a:rPr lang="en-US" sz="2400" dirty="0">
                <a:solidFill>
                  <a:srgbClr val="002060"/>
                </a:solidFill>
                <a:latin typeface="+mj-lt"/>
              </a:rPr>
              <a:t>and blocks the extension of the  nascent RNA chain after the first or second condensation </a:t>
            </a:r>
            <a:r>
              <a:rPr lang="en-US" sz="2400" dirty="0" smtClean="0">
                <a:solidFill>
                  <a:srgbClr val="002060"/>
                </a:solidFill>
                <a:latin typeface="+mj-lt"/>
              </a:rPr>
              <a:t>step. </a:t>
            </a:r>
            <a:endParaRPr lang="en-US" sz="2400" dirty="0">
              <a:solidFill>
                <a:srgbClr val="002060"/>
              </a:solidFill>
              <a:latin typeface="+mj-lt"/>
            </a:endParaRPr>
          </a:p>
          <a:p>
            <a:pPr marL="82296" lvl="0" algn="just">
              <a:spcBef>
                <a:spcPts val="600"/>
              </a:spcBef>
              <a:buClr>
                <a:schemeClr val="accent1"/>
              </a:buClr>
              <a:buSzPct val="80000"/>
              <a:defRPr/>
            </a:pPr>
            <a:endParaRPr kumimoji="0" lang="en-US" sz="2400" i="0" u="none" strike="noStrike" kern="1200" cap="none" spc="0" normalizeH="0" baseline="0" noProof="0" dirty="0">
              <a:ln>
                <a:noFill/>
              </a:ln>
              <a:solidFill>
                <a:srgbClr val="002060"/>
              </a:solidFill>
              <a:uLnTx/>
              <a:uFillTx/>
              <a:latin typeface="+mj-lt"/>
            </a:endParaRPr>
          </a:p>
        </p:txBody>
      </p:sp>
      <p:sp>
        <p:nvSpPr>
          <p:cNvPr id="5" name="Rectangle 4"/>
          <p:cNvSpPr/>
          <p:nvPr/>
        </p:nvSpPr>
        <p:spPr>
          <a:xfrm>
            <a:off x="152400" y="105251"/>
            <a:ext cx="8915400" cy="646331"/>
          </a:xfrm>
          <a:prstGeom prst="rect">
            <a:avLst/>
          </a:prstGeom>
          <a:solidFill>
            <a:schemeClr val="accent1">
              <a:lumMod val="20000"/>
              <a:lumOff val="80000"/>
            </a:schemeClr>
          </a:solidFill>
        </p:spPr>
        <p:txBody>
          <a:bodyPr wrap="square">
            <a:spAutoFit/>
          </a:bodyPr>
          <a:lstStyle/>
          <a:p>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5</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 Inhibition </a:t>
            </a:r>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the synthesis  of nucleic </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acids.</a:t>
            </a:r>
            <a:endParaRPr lang="en-US" sz="1050" b="1" dirty="0">
              <a:ln w="10541" cmpd="sng">
                <a:solidFill>
                  <a:schemeClr val="accent1">
                    <a:shade val="88000"/>
                    <a:satMod val="110000"/>
                  </a:schemeClr>
                </a:solidFill>
                <a:prstDash val="solid"/>
              </a:ln>
              <a:solidFill>
                <a:srgbClr val="FF0000"/>
              </a:solidFill>
              <a:latin typeface="Bahnschrift" pitchFamily="34" charset="0"/>
            </a:endParaRPr>
          </a:p>
        </p:txBody>
      </p:sp>
    </p:spTree>
    <p:extLst>
      <p:ext uri="{BB962C8B-B14F-4D97-AF65-F5344CB8AC3E}">
        <p14:creationId xmlns:p14="http://schemas.microsoft.com/office/powerpoint/2010/main" val="361097393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3505200" cy="685800"/>
          </a:xfrm>
        </p:spPr>
        <p:style>
          <a:lnRef idx="1">
            <a:schemeClr val="accent5"/>
          </a:lnRef>
          <a:fillRef idx="2">
            <a:schemeClr val="accent5"/>
          </a:fillRef>
          <a:effectRef idx="1">
            <a:schemeClr val="accent5"/>
          </a:effectRef>
          <a:fontRef idx="minor">
            <a:schemeClr val="dk1"/>
          </a:fontRef>
        </p:style>
        <p:txBody>
          <a:bodyPr>
            <a:noAutofit/>
          </a:bodyPr>
          <a:lstStyle/>
          <a:p>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nti</a:t>
            </a:r>
            <a:r>
              <a:rPr lang="en-US" sz="3200" b="1" dirty="0" smtClean="0">
                <a:ln w="10541" cmpd="sng">
                  <a:solidFill>
                    <a:schemeClr val="accent1">
                      <a:shade val="88000"/>
                      <a:satMod val="110000"/>
                    </a:schemeClr>
                  </a:solidFill>
                  <a:prstDash val="solid"/>
                </a:ln>
                <a:solidFill>
                  <a:srgbClr val="FF0000"/>
                </a:solidFill>
              </a:rPr>
              <a:t>p</a:t>
            </a:r>
            <a:r>
              <a:rPr lang="en-US" sz="3200" b="1" dirty="0">
                <a:ln w="10541" cmpd="sng">
                  <a:solidFill>
                    <a:schemeClr val="accent1">
                      <a:shade val="88000"/>
                      <a:satMod val="110000"/>
                    </a:schemeClr>
                  </a:solidFill>
                  <a:prstDash val="solid"/>
                </a:ln>
                <a:solidFill>
                  <a:srgbClr val="FF0000"/>
                </a:solidFill>
              </a:rPr>
              <a:t>arastic</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agents </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a:xfrm>
            <a:off x="228600" y="1066800"/>
            <a:ext cx="8534400" cy="3048000"/>
          </a:xfrm>
        </p:spPr>
        <p:txBody>
          <a:bodyPr>
            <a:noAutofit/>
          </a:bodyPr>
          <a:lstStyle/>
          <a:p>
            <a:pPr marL="0" indent="0" algn="just">
              <a:buNone/>
            </a:pPr>
            <a:r>
              <a:rPr lang="en-US" sz="2400" dirty="0" smtClean="0">
                <a:solidFill>
                  <a:srgbClr val="FF0000"/>
                </a:solidFill>
                <a:effectLst>
                  <a:outerShdw blurRad="38100" dist="38100" dir="2700000" algn="tl">
                    <a:srgbClr val="000000">
                      <a:alpha val="43137"/>
                    </a:srgbClr>
                  </a:outerShdw>
                </a:effectLst>
                <a:latin typeface="+mj-lt"/>
                <a:cs typeface="Times New Roman" pitchFamily="18" charset="0"/>
              </a:rPr>
              <a:t>Nitroimiazoles</a:t>
            </a:r>
            <a:r>
              <a:rPr lang="en-US" sz="2400" dirty="0" smtClean="0">
                <a:solidFill>
                  <a:srgbClr val="0070C0"/>
                </a:solidFill>
                <a:latin typeface="+mj-lt"/>
                <a:cs typeface="Times New Roman" pitchFamily="18" charset="0"/>
              </a:rPr>
              <a:t>  have antibacterial and antiprotozoal activity; work by disrupting DNA and nucleic acid synthesis. </a:t>
            </a:r>
            <a:endParaRPr lang="en-US" sz="2400" dirty="0">
              <a:solidFill>
                <a:srgbClr val="0070C0"/>
              </a:solidFill>
              <a:latin typeface="+mj-lt"/>
              <a:cs typeface="Times New Roman" pitchFamily="18" charset="0"/>
            </a:endParaRPr>
          </a:p>
          <a:p>
            <a:pPr marL="0" indent="0" algn="just">
              <a:buNone/>
            </a:pPr>
            <a:r>
              <a:rPr lang="en-US" sz="2400" dirty="0" smtClean="0">
                <a:solidFill>
                  <a:srgbClr val="0070C0"/>
                </a:solidFill>
                <a:latin typeface="+mj-lt"/>
                <a:cs typeface="Times New Roman" pitchFamily="18" charset="0"/>
              </a:rPr>
              <a:t>An example is </a:t>
            </a:r>
            <a:r>
              <a:rPr lang="en-US" sz="2400" dirty="0" smtClean="0">
                <a:solidFill>
                  <a:srgbClr val="FF0000"/>
                </a:solidFill>
                <a:latin typeface="+mj-lt"/>
                <a:cs typeface="Times New Roman" pitchFamily="18" charset="0"/>
              </a:rPr>
              <a:t>metronidazole</a:t>
            </a:r>
            <a:r>
              <a:rPr lang="en-US" sz="2400" dirty="0" smtClean="0">
                <a:solidFill>
                  <a:srgbClr val="0070C0"/>
                </a:solidFill>
                <a:latin typeface="+mj-lt"/>
                <a:cs typeface="Times New Roman" pitchFamily="18" charset="0"/>
              </a:rPr>
              <a:t>, which is considered by some the drug of choice for canine diarrhea</a:t>
            </a:r>
          </a:p>
          <a:p>
            <a:pPr marL="0" indent="0" algn="just">
              <a:buNone/>
            </a:pPr>
            <a:r>
              <a:rPr lang="en-US" sz="2400" dirty="0" smtClean="0">
                <a:solidFill>
                  <a:srgbClr val="FF0000"/>
                </a:solidFill>
                <a:cs typeface="Times New Roman" pitchFamily="18" charset="0"/>
              </a:rPr>
              <a:t>Metronidazole </a:t>
            </a:r>
            <a:r>
              <a:rPr lang="en-US" sz="2400" dirty="0">
                <a:solidFill>
                  <a:srgbClr val="0070C0"/>
                </a:solidFill>
                <a:latin typeface="+mj-lt"/>
              </a:rPr>
              <a:t>is used </a:t>
            </a:r>
            <a:r>
              <a:rPr lang="en-US" sz="2400" dirty="0" smtClean="0">
                <a:solidFill>
                  <a:srgbClr val="0070C0"/>
                </a:solidFill>
                <a:latin typeface="+mj-lt"/>
              </a:rPr>
              <a:t>to treat </a:t>
            </a:r>
            <a:r>
              <a:rPr lang="en-US" sz="2400" i="1" dirty="0" smtClean="0">
                <a:solidFill>
                  <a:srgbClr val="008000"/>
                </a:solidFill>
                <a:latin typeface="+mj-lt"/>
              </a:rPr>
              <a:t>Giardia</a:t>
            </a:r>
            <a:r>
              <a:rPr lang="en-US" sz="2400" dirty="0">
                <a:solidFill>
                  <a:srgbClr val="0070C0"/>
                </a:solidFill>
                <a:latin typeface="+mj-lt"/>
              </a:rPr>
              <a:t> </a:t>
            </a:r>
            <a:r>
              <a:rPr lang="en-US" sz="2400" dirty="0" err="1" smtClean="0">
                <a:solidFill>
                  <a:srgbClr val="0070C0"/>
                </a:solidFill>
                <a:latin typeface="+mj-lt"/>
              </a:rPr>
              <a:t>and</a:t>
            </a:r>
            <a:r>
              <a:rPr lang="en-US" sz="2400" i="1" dirty="0" err="1" smtClean="0">
                <a:solidFill>
                  <a:srgbClr val="008000"/>
                </a:solidFill>
                <a:latin typeface="+mj-lt"/>
              </a:rPr>
              <a:t>Trichomonas</a:t>
            </a:r>
            <a:r>
              <a:rPr lang="en-US" sz="2400" i="1" dirty="0" smtClean="0">
                <a:solidFill>
                  <a:srgbClr val="0070C0"/>
                </a:solidFill>
                <a:latin typeface="+mj-lt"/>
              </a:rPr>
              <a:t>, </a:t>
            </a:r>
            <a:r>
              <a:rPr lang="en-US" sz="2400" dirty="0" smtClean="0">
                <a:solidFill>
                  <a:srgbClr val="0070C0"/>
                </a:solidFill>
                <a:latin typeface="+mj-lt"/>
              </a:rPr>
              <a:t>as well as amoebiasis and anaerobic bacteria, this antibiotic can be taken by </a:t>
            </a:r>
            <a:r>
              <a:rPr lang="en-US" sz="2400" dirty="0">
                <a:solidFill>
                  <a:srgbClr val="0070C0"/>
                </a:solidFill>
              </a:rPr>
              <a:t>intravascular </a:t>
            </a:r>
            <a:r>
              <a:rPr lang="en-US" sz="2400" dirty="0" smtClean="0">
                <a:solidFill>
                  <a:srgbClr val="0070C0"/>
                </a:solidFill>
              </a:rPr>
              <a:t>(</a:t>
            </a:r>
            <a:r>
              <a:rPr lang="en-US" sz="2400" dirty="0" smtClean="0">
                <a:solidFill>
                  <a:srgbClr val="0070C0"/>
                </a:solidFill>
                <a:latin typeface="+mj-lt"/>
              </a:rPr>
              <a:t>IV) or oral. </a:t>
            </a:r>
          </a:p>
          <a:p>
            <a:pPr lvl="1"/>
            <a:endParaRPr lang="en-US" sz="2400" dirty="0" smtClean="0">
              <a:solidFill>
                <a:srgbClr val="0070C0"/>
              </a:solidFill>
              <a:latin typeface="+mj-lt"/>
            </a:endParaRPr>
          </a:p>
          <a:p>
            <a:pPr lvl="1"/>
            <a:endParaRPr lang="en-US" sz="2400" dirty="0">
              <a:solidFill>
                <a:srgbClr val="0070C0"/>
              </a:solidFill>
              <a:latin typeface="+mj-lt"/>
            </a:endParaRPr>
          </a:p>
          <a:p>
            <a:pPr>
              <a:buNone/>
            </a:pPr>
            <a:r>
              <a:rPr lang="en-US" sz="2400" dirty="0" smtClean="0">
                <a:solidFill>
                  <a:srgbClr val="0070C0"/>
                </a:solidFill>
                <a:latin typeface="+mj-lt"/>
              </a:rPr>
              <a:t> </a:t>
            </a:r>
            <a:endParaRPr lang="en-US" sz="2400" dirty="0">
              <a:solidFill>
                <a:srgbClr val="0070C0"/>
              </a:solidFill>
              <a:latin typeface="+mj-lt"/>
            </a:endParaRPr>
          </a:p>
        </p:txBody>
      </p:sp>
    </p:spTree>
    <p:extLst>
      <p:ext uri="{BB962C8B-B14F-4D97-AF65-F5344CB8AC3E}">
        <p14:creationId xmlns:p14="http://schemas.microsoft.com/office/powerpoint/2010/main" val="207807785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228600"/>
            <a:ext cx="3276600" cy="685800"/>
          </a:xfrm>
        </p:spPr>
        <p:style>
          <a:lnRef idx="1">
            <a:schemeClr val="accent5"/>
          </a:lnRef>
          <a:fillRef idx="2">
            <a:schemeClr val="accent5"/>
          </a:fillRef>
          <a:effectRef idx="1">
            <a:schemeClr val="accent5"/>
          </a:effectRef>
          <a:fontRef idx="minor">
            <a:schemeClr val="dk1"/>
          </a:fontRef>
        </p:style>
        <p:txBody>
          <a:bodyPr>
            <a:noAutofit/>
          </a:bodyPr>
          <a:lstStyle/>
          <a:p>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An</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ti</a:t>
            </a:r>
            <a:r>
              <a:rPr lang="en-US" sz="3200" b="1" dirty="0" smtClean="0">
                <a:ln w="10541" cmpd="sng">
                  <a:solidFill>
                    <a:schemeClr val="accent1">
                      <a:shade val="88000"/>
                      <a:satMod val="110000"/>
                    </a:schemeClr>
                  </a:solidFill>
                  <a:prstDash val="solid"/>
                </a:ln>
                <a:solidFill>
                  <a:srgbClr val="FF0000"/>
                </a:solidFill>
              </a:rPr>
              <a:t>f</a:t>
            </a:r>
            <a:r>
              <a:rPr lang="en-US" sz="3200" b="1" dirty="0">
                <a:ln w="10541" cmpd="sng">
                  <a:solidFill>
                    <a:schemeClr val="accent1">
                      <a:shade val="88000"/>
                      <a:satMod val="110000"/>
                    </a:schemeClr>
                  </a:solidFill>
                  <a:prstDash val="solid"/>
                </a:ln>
                <a:solidFill>
                  <a:srgbClr val="FF0000"/>
                </a:solidFill>
              </a:rPr>
              <a:t>ungal</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agents </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Rectangle 4"/>
          <p:cNvSpPr/>
          <p:nvPr/>
        </p:nvSpPr>
        <p:spPr>
          <a:xfrm>
            <a:off x="228600" y="1102578"/>
            <a:ext cx="8458200" cy="5001369"/>
          </a:xfrm>
          <a:prstGeom prst="rect">
            <a:avLst/>
          </a:prstGeom>
        </p:spPr>
        <p:txBody>
          <a:bodyPr wrap="square">
            <a:spAutoFit/>
          </a:bodyPr>
          <a:lstStyle/>
          <a:p>
            <a:pPr algn="just">
              <a:buNone/>
            </a:pPr>
            <a:r>
              <a:rPr lang="en-US" sz="2400" b="1" dirty="0">
                <a:solidFill>
                  <a:srgbClr val="002060"/>
                </a:solidFill>
                <a:latin typeface="+mj-lt"/>
                <a:cs typeface="Times New Roman" pitchFamily="18" charset="0"/>
              </a:rPr>
              <a:t>Antifungals:  </a:t>
            </a:r>
            <a:r>
              <a:rPr lang="en-US" sz="2400" dirty="0">
                <a:solidFill>
                  <a:srgbClr val="002060"/>
                </a:solidFill>
                <a:latin typeface="+mj-lt"/>
                <a:cs typeface="Times New Roman" pitchFamily="18" charset="0"/>
              </a:rPr>
              <a:t>are chemicals used to treat diseases caused by fungi (mold or </a:t>
            </a:r>
            <a:r>
              <a:rPr lang="en-US" sz="2400" dirty="0" smtClean="0">
                <a:solidFill>
                  <a:srgbClr val="002060"/>
                </a:solidFill>
                <a:latin typeface="+mj-lt"/>
                <a:cs typeface="Times New Roman" pitchFamily="18" charset="0"/>
              </a:rPr>
              <a:t>yeast). Some </a:t>
            </a:r>
            <a:r>
              <a:rPr lang="en-US" sz="2400" dirty="0">
                <a:solidFill>
                  <a:srgbClr val="002060"/>
                </a:solidFill>
                <a:latin typeface="+mj-lt"/>
                <a:cs typeface="Times New Roman" pitchFamily="18" charset="0"/>
              </a:rPr>
              <a:t>fungal diseases are </a:t>
            </a:r>
            <a:r>
              <a:rPr lang="en-US" sz="2400" dirty="0" smtClean="0">
                <a:solidFill>
                  <a:srgbClr val="002060"/>
                </a:solidFill>
                <a:latin typeface="+mj-lt"/>
                <a:cs typeface="Times New Roman" pitchFamily="18" charset="0"/>
              </a:rPr>
              <a:t>superficial and others </a:t>
            </a:r>
            <a:r>
              <a:rPr lang="en-US" sz="2400" dirty="0">
                <a:solidFill>
                  <a:srgbClr val="002060"/>
                </a:solidFill>
                <a:latin typeface="+mj-lt"/>
                <a:cs typeface="Times New Roman" pitchFamily="18" charset="0"/>
              </a:rPr>
              <a:t>are </a:t>
            </a:r>
            <a:r>
              <a:rPr lang="en-US" sz="2400" dirty="0" smtClean="0">
                <a:solidFill>
                  <a:srgbClr val="002060"/>
                </a:solidFill>
                <a:latin typeface="+mj-lt"/>
                <a:cs typeface="Times New Roman" pitchFamily="18" charset="0"/>
              </a:rPr>
              <a:t>systemic.</a:t>
            </a:r>
          </a:p>
          <a:p>
            <a:pPr algn="just">
              <a:buNone/>
            </a:pPr>
            <a:endParaRPr lang="en-US" sz="2400" dirty="0">
              <a:solidFill>
                <a:srgbClr val="002060"/>
              </a:solidFill>
              <a:latin typeface="+mj-lt"/>
              <a:cs typeface="Times New Roman" pitchFamily="18" charset="0"/>
            </a:endParaRPr>
          </a:p>
          <a:p>
            <a:pPr algn="just">
              <a:buNone/>
            </a:pPr>
            <a:r>
              <a:rPr lang="en-US" sz="2400" dirty="0">
                <a:solidFill>
                  <a:srgbClr val="C00000"/>
                </a:solidFill>
                <a:effectLst>
                  <a:outerShdw blurRad="38100" dist="38100" dir="2700000" algn="tl">
                    <a:srgbClr val="000000">
                      <a:alpha val="43137"/>
                    </a:srgbClr>
                  </a:outerShdw>
                </a:effectLst>
                <a:latin typeface="+mj-lt"/>
                <a:cs typeface="Times New Roman" pitchFamily="18" charset="0"/>
              </a:rPr>
              <a:t>Types  of antifungals</a:t>
            </a:r>
          </a:p>
          <a:p>
            <a:pPr marL="800100" lvl="1" indent="-342900" algn="just">
              <a:buFont typeface="Arial" pitchFamily="34" charset="0"/>
              <a:buChar char="•"/>
            </a:pPr>
            <a:r>
              <a:rPr lang="en-US" sz="2400" dirty="0">
                <a:solidFill>
                  <a:srgbClr val="FF0000"/>
                </a:solidFill>
                <a:cs typeface="Times New Roman" pitchFamily="18" charset="0"/>
              </a:rPr>
              <a:t>Nystatin</a:t>
            </a:r>
            <a:r>
              <a:rPr lang="en-US" sz="2400" dirty="0">
                <a:solidFill>
                  <a:srgbClr val="002060"/>
                </a:solidFill>
                <a:cs typeface="Times New Roman" pitchFamily="18" charset="0"/>
              </a:rPr>
              <a:t> and </a:t>
            </a:r>
            <a:r>
              <a:rPr lang="en-US" sz="2400" dirty="0">
                <a:solidFill>
                  <a:srgbClr val="FF0000"/>
                </a:solidFill>
                <a:cs typeface="Times New Roman" pitchFamily="18" charset="0"/>
              </a:rPr>
              <a:t>Amphotericin</a:t>
            </a:r>
            <a:r>
              <a:rPr lang="en-US" sz="2400" dirty="0">
                <a:solidFill>
                  <a:srgbClr val="002060"/>
                </a:solidFill>
                <a:cs typeface="Times New Roman" pitchFamily="18" charset="0"/>
              </a:rPr>
              <a:t> </a:t>
            </a:r>
            <a:r>
              <a:rPr lang="en-US" sz="2400" dirty="0" smtClean="0">
                <a:solidFill>
                  <a:srgbClr val="FF0000"/>
                </a:solidFill>
                <a:cs typeface="Times New Roman" pitchFamily="18" charset="0"/>
              </a:rPr>
              <a:t>B</a:t>
            </a:r>
            <a:r>
              <a:rPr lang="en-US" sz="2400" dirty="0" smtClean="0">
                <a:solidFill>
                  <a:srgbClr val="002060"/>
                </a:solidFill>
                <a:cs typeface="Times New Roman" pitchFamily="18" charset="0"/>
              </a:rPr>
              <a:t>: They </a:t>
            </a:r>
            <a:r>
              <a:rPr lang="en-US" sz="2400" dirty="0">
                <a:solidFill>
                  <a:srgbClr val="002060"/>
                </a:solidFill>
                <a:cs typeface="Times New Roman" pitchFamily="18" charset="0"/>
              </a:rPr>
              <a:t>work by binding to the fungal cell membrane. </a:t>
            </a:r>
          </a:p>
          <a:p>
            <a:pPr marL="800100" lvl="1" indent="-342900" algn="just">
              <a:buFont typeface="Arial" pitchFamily="34" charset="0"/>
              <a:buChar char="•"/>
            </a:pPr>
            <a:endParaRPr lang="en-US" sz="1000" dirty="0" smtClean="0">
              <a:solidFill>
                <a:srgbClr val="FF0000"/>
              </a:solidFill>
              <a:effectLst>
                <a:outerShdw blurRad="38100" dist="38100" dir="2700000" algn="tl">
                  <a:srgbClr val="000000">
                    <a:alpha val="43137"/>
                  </a:srgbClr>
                </a:outerShdw>
              </a:effectLst>
              <a:latin typeface="+mj-lt"/>
              <a:cs typeface="Times New Roman" pitchFamily="18" charset="0"/>
            </a:endParaRPr>
          </a:p>
          <a:p>
            <a:pPr marL="800100" lvl="1" indent="-342900" algn="just">
              <a:buFont typeface="Arial" pitchFamily="34" charset="0"/>
              <a:buChar char="•"/>
            </a:pPr>
            <a:r>
              <a:rPr lang="en-US" sz="2400" dirty="0" smtClean="0">
                <a:solidFill>
                  <a:srgbClr val="FF0000"/>
                </a:solidFill>
                <a:latin typeface="+mj-lt"/>
                <a:cs typeface="Times New Roman" pitchFamily="18" charset="0"/>
              </a:rPr>
              <a:t>Ketoconazole</a:t>
            </a:r>
            <a:r>
              <a:rPr lang="en-US" sz="2400" dirty="0" smtClean="0">
                <a:solidFill>
                  <a:srgbClr val="002060"/>
                </a:solidFill>
                <a:latin typeface="+mj-lt"/>
                <a:cs typeface="Times New Roman" pitchFamily="18" charset="0"/>
              </a:rPr>
              <a:t>: They work </a:t>
            </a:r>
            <a:r>
              <a:rPr lang="en-US" sz="2400" dirty="0">
                <a:solidFill>
                  <a:srgbClr val="002060"/>
                </a:solidFill>
                <a:latin typeface="+mj-lt"/>
                <a:cs typeface="Times New Roman" pitchFamily="18" charset="0"/>
              </a:rPr>
              <a:t>by causing leakage of the fungal cell </a:t>
            </a:r>
            <a:r>
              <a:rPr lang="en-US" sz="2400" dirty="0" smtClean="0">
                <a:solidFill>
                  <a:srgbClr val="002060"/>
                </a:solidFill>
                <a:latin typeface="+mj-lt"/>
                <a:cs typeface="Times New Roman" pitchFamily="18" charset="0"/>
              </a:rPr>
              <a:t>membrane.  </a:t>
            </a:r>
          </a:p>
          <a:p>
            <a:pPr marL="800100" lvl="1" indent="-342900" algn="just">
              <a:buFont typeface="Arial" pitchFamily="34" charset="0"/>
              <a:buChar char="•"/>
            </a:pPr>
            <a:endParaRPr lang="en-US" sz="1000" dirty="0">
              <a:solidFill>
                <a:srgbClr val="002060"/>
              </a:solidFill>
              <a:latin typeface="+mj-lt"/>
              <a:cs typeface="Times New Roman" pitchFamily="18" charset="0"/>
            </a:endParaRPr>
          </a:p>
          <a:p>
            <a:pPr marL="800100" lvl="1" indent="-342900" algn="just">
              <a:buFont typeface="Arial" pitchFamily="34" charset="0"/>
              <a:buChar char="•"/>
            </a:pPr>
            <a:r>
              <a:rPr lang="en-US" sz="2400" dirty="0" smtClean="0">
                <a:solidFill>
                  <a:srgbClr val="FF0000"/>
                </a:solidFill>
                <a:latin typeface="+mj-lt"/>
                <a:cs typeface="Times New Roman" pitchFamily="18" charset="0"/>
              </a:rPr>
              <a:t>Flucytosine</a:t>
            </a:r>
            <a:r>
              <a:rPr lang="en-US" sz="2400" dirty="0" smtClean="0">
                <a:solidFill>
                  <a:srgbClr val="002060"/>
                </a:solidFill>
                <a:latin typeface="+mj-lt"/>
                <a:cs typeface="Times New Roman" pitchFamily="18" charset="0"/>
              </a:rPr>
              <a:t>:</a:t>
            </a:r>
            <a:r>
              <a:rPr lang="en-US" sz="2400" dirty="0" smtClean="0">
                <a:solidFill>
                  <a:srgbClr val="FF0000"/>
                </a:solidFill>
                <a:latin typeface="+mj-lt"/>
                <a:cs typeface="Times New Roman" pitchFamily="18" charset="0"/>
              </a:rPr>
              <a:t> </a:t>
            </a:r>
            <a:r>
              <a:rPr lang="en-US" sz="2400" dirty="0" smtClean="0">
                <a:solidFill>
                  <a:srgbClr val="002060"/>
                </a:solidFill>
                <a:latin typeface="+mj-lt"/>
                <a:cs typeface="Times New Roman" pitchFamily="18" charset="0"/>
              </a:rPr>
              <a:t>They work </a:t>
            </a:r>
            <a:r>
              <a:rPr lang="en-US" sz="2400" dirty="0">
                <a:solidFill>
                  <a:srgbClr val="002060"/>
                </a:solidFill>
                <a:latin typeface="+mj-lt"/>
                <a:cs typeface="Times New Roman" pitchFamily="18" charset="0"/>
              </a:rPr>
              <a:t>by interfering with the metabolism of RNA and </a:t>
            </a:r>
            <a:r>
              <a:rPr lang="en-US" sz="2400" dirty="0" smtClean="0">
                <a:solidFill>
                  <a:srgbClr val="002060"/>
                </a:solidFill>
                <a:latin typeface="+mj-lt"/>
                <a:cs typeface="Times New Roman" pitchFamily="18" charset="0"/>
              </a:rPr>
              <a:t>proteins.</a:t>
            </a:r>
          </a:p>
          <a:p>
            <a:pPr lvl="1" algn="just"/>
            <a:r>
              <a:rPr lang="en-US" sz="1000" dirty="0" smtClean="0">
                <a:solidFill>
                  <a:srgbClr val="002060"/>
                </a:solidFill>
                <a:latin typeface="+mj-lt"/>
                <a:cs typeface="Times New Roman" pitchFamily="18" charset="0"/>
              </a:rPr>
              <a:t> </a:t>
            </a:r>
          </a:p>
          <a:p>
            <a:pPr marL="800100" lvl="1" indent="-342900" algn="just">
              <a:buFont typeface="Arial" pitchFamily="34" charset="0"/>
              <a:buChar char="•"/>
            </a:pPr>
            <a:r>
              <a:rPr lang="en-US" sz="2400" dirty="0" smtClean="0">
                <a:solidFill>
                  <a:srgbClr val="FF0000"/>
                </a:solidFill>
                <a:latin typeface="+mj-lt"/>
                <a:cs typeface="Times New Roman" pitchFamily="18" charset="0"/>
              </a:rPr>
              <a:t>Griseofulvin</a:t>
            </a:r>
            <a:r>
              <a:rPr lang="en-US" sz="2400" dirty="0" smtClean="0">
                <a:solidFill>
                  <a:srgbClr val="002060"/>
                </a:solidFill>
                <a:latin typeface="+mj-lt"/>
                <a:cs typeface="Times New Roman" pitchFamily="18" charset="0"/>
              </a:rPr>
              <a:t>:</a:t>
            </a:r>
            <a:r>
              <a:rPr lang="en-US" sz="2400" dirty="0" smtClean="0">
                <a:solidFill>
                  <a:srgbClr val="FF0000"/>
                </a:solidFill>
                <a:latin typeface="+mj-lt"/>
                <a:cs typeface="Times New Roman" pitchFamily="18" charset="0"/>
              </a:rPr>
              <a:t> </a:t>
            </a:r>
            <a:r>
              <a:rPr lang="en-US" sz="2400" dirty="0" smtClean="0">
                <a:solidFill>
                  <a:srgbClr val="002060"/>
                </a:solidFill>
                <a:latin typeface="+mj-lt"/>
                <a:cs typeface="Times New Roman" pitchFamily="18" charset="0"/>
              </a:rPr>
              <a:t>They work </a:t>
            </a:r>
            <a:r>
              <a:rPr lang="en-US" sz="2400" dirty="0">
                <a:solidFill>
                  <a:srgbClr val="002060"/>
                </a:solidFill>
                <a:latin typeface="+mj-lt"/>
                <a:cs typeface="Times New Roman" pitchFamily="18" charset="0"/>
              </a:rPr>
              <a:t>by disrupting fungal cell </a:t>
            </a:r>
            <a:r>
              <a:rPr lang="en-US" sz="2400" dirty="0" smtClean="0">
                <a:solidFill>
                  <a:srgbClr val="002060"/>
                </a:solidFill>
                <a:latin typeface="+mj-lt"/>
                <a:cs typeface="Times New Roman" pitchFamily="18" charset="0"/>
              </a:rPr>
              <a:t>division. </a:t>
            </a:r>
            <a:endParaRPr lang="en-US" sz="2400" dirty="0">
              <a:solidFill>
                <a:srgbClr val="002060"/>
              </a:solidFill>
              <a:latin typeface="+mj-lt"/>
              <a:cs typeface="Times New Roman" pitchFamily="18" charset="0"/>
            </a:endParaRPr>
          </a:p>
        </p:txBody>
      </p:sp>
    </p:spTree>
    <p:extLst>
      <p:ext uri="{BB962C8B-B14F-4D97-AF65-F5344CB8AC3E}">
        <p14:creationId xmlns:p14="http://schemas.microsoft.com/office/powerpoint/2010/main" val="2272057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8600" y="228600"/>
            <a:ext cx="3505200" cy="685800"/>
          </a:xfrm>
        </p:spPr>
        <p:style>
          <a:lnRef idx="1">
            <a:schemeClr val="accent5"/>
          </a:lnRef>
          <a:fillRef idx="2">
            <a:schemeClr val="accent5"/>
          </a:fillRef>
          <a:effectRef idx="1">
            <a:schemeClr val="accent5"/>
          </a:effectRef>
          <a:fontRef idx="minor">
            <a:schemeClr val="dk1"/>
          </a:fontRef>
        </p:style>
        <p:txBody>
          <a:bodyPr>
            <a:noAutofit/>
          </a:bodyPr>
          <a:lstStyle/>
          <a:p>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nti</a:t>
            </a:r>
            <a:r>
              <a:rPr lang="en-US" sz="3200" b="1" dirty="0" smtClean="0">
                <a:ln w="10541" cmpd="sng">
                  <a:solidFill>
                    <a:schemeClr val="accent1">
                      <a:shade val="88000"/>
                      <a:satMod val="110000"/>
                    </a:schemeClr>
                  </a:solidFill>
                  <a:prstDash val="solid"/>
                </a:ln>
                <a:solidFill>
                  <a:srgbClr val="FF0000"/>
                </a:solidFill>
              </a:rPr>
              <a:t>viral</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agents </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7" name="Rectangle 6"/>
          <p:cNvSpPr/>
          <p:nvPr/>
        </p:nvSpPr>
        <p:spPr>
          <a:xfrm>
            <a:off x="228600" y="1219200"/>
            <a:ext cx="8610600" cy="4154984"/>
          </a:xfrm>
          <a:prstGeom prst="rect">
            <a:avLst/>
          </a:prstGeom>
        </p:spPr>
        <p:txBody>
          <a:bodyPr wrap="square">
            <a:spAutoFit/>
          </a:bodyPr>
          <a:lstStyle/>
          <a:p>
            <a:pPr algn="just"/>
            <a:r>
              <a:rPr lang="en-US" sz="2400" dirty="0">
                <a:solidFill>
                  <a:schemeClr val="accent5">
                    <a:lumMod val="50000"/>
                  </a:schemeClr>
                </a:solidFill>
                <a:cs typeface="Times New Roman" pitchFamily="18" charset="0"/>
              </a:rPr>
              <a:t>Viruses are intracellular invaders that alter the host cell’s metabolic </a:t>
            </a:r>
            <a:r>
              <a:rPr lang="en-US" sz="2400" dirty="0" smtClean="0">
                <a:solidFill>
                  <a:schemeClr val="accent5">
                    <a:lumMod val="50000"/>
                  </a:schemeClr>
                </a:solidFill>
                <a:cs typeface="Times New Roman" pitchFamily="18" charset="0"/>
              </a:rPr>
              <a:t>pathways. </a:t>
            </a:r>
          </a:p>
          <a:p>
            <a:pPr algn="just"/>
            <a:endParaRPr lang="en-US" sz="2400" dirty="0">
              <a:solidFill>
                <a:schemeClr val="accent5">
                  <a:lumMod val="50000"/>
                </a:schemeClr>
              </a:solidFill>
              <a:cs typeface="Times New Roman" pitchFamily="18" charset="0"/>
            </a:endParaRPr>
          </a:p>
          <a:p>
            <a:pPr algn="just"/>
            <a:r>
              <a:rPr lang="en-US" sz="2400" dirty="0" smtClean="0">
                <a:solidFill>
                  <a:schemeClr val="accent5">
                    <a:lumMod val="50000"/>
                  </a:schemeClr>
                </a:solidFill>
                <a:cs typeface="Times New Roman" pitchFamily="18" charset="0"/>
              </a:rPr>
              <a:t>Antiviral </a:t>
            </a:r>
            <a:r>
              <a:rPr lang="en-US" sz="2400" dirty="0">
                <a:solidFill>
                  <a:schemeClr val="accent5">
                    <a:lumMod val="50000"/>
                  </a:schemeClr>
                </a:solidFill>
                <a:cs typeface="Times New Roman" pitchFamily="18" charset="0"/>
              </a:rPr>
              <a:t>drugs act by </a:t>
            </a:r>
            <a:r>
              <a:rPr lang="en-US" sz="2400" dirty="0">
                <a:solidFill>
                  <a:srgbClr val="C00000"/>
                </a:solidFill>
                <a:cs typeface="Times New Roman" pitchFamily="18" charset="0"/>
              </a:rPr>
              <a:t>preventing viral penetration of the host cell </a:t>
            </a:r>
            <a:r>
              <a:rPr lang="en-US" sz="2400" dirty="0">
                <a:solidFill>
                  <a:schemeClr val="accent5">
                    <a:lumMod val="50000"/>
                  </a:schemeClr>
                </a:solidFill>
                <a:cs typeface="Times New Roman" pitchFamily="18" charset="0"/>
              </a:rPr>
              <a:t>or by </a:t>
            </a:r>
            <a:r>
              <a:rPr lang="en-US" sz="2400" dirty="0">
                <a:solidFill>
                  <a:srgbClr val="C00000"/>
                </a:solidFill>
                <a:cs typeface="Times New Roman" pitchFamily="18" charset="0"/>
              </a:rPr>
              <a:t>inhibiting the virus’s production of RNA or DNA </a:t>
            </a:r>
            <a:r>
              <a:rPr lang="en-US" sz="2400" dirty="0">
                <a:solidFill>
                  <a:schemeClr val="accent5">
                    <a:lumMod val="50000"/>
                  </a:schemeClr>
                </a:solidFill>
                <a:cs typeface="Times New Roman" pitchFamily="18" charset="0"/>
              </a:rPr>
              <a:t>, like:</a:t>
            </a:r>
          </a:p>
          <a:p>
            <a:pPr lvl="1" algn="just">
              <a:buNone/>
            </a:pPr>
            <a:endParaRPr lang="en-US" sz="2400" b="1" dirty="0" smtClean="0">
              <a:solidFill>
                <a:schemeClr val="accent5">
                  <a:lumMod val="50000"/>
                </a:schemeClr>
              </a:solidFill>
              <a:effectLst>
                <a:outerShdw blurRad="38100" dist="38100" dir="2700000" algn="tl">
                  <a:srgbClr val="000000">
                    <a:alpha val="43137"/>
                  </a:srgbClr>
                </a:outerShdw>
              </a:effectLst>
              <a:cs typeface="Times New Roman" pitchFamily="18" charset="0"/>
            </a:endParaRPr>
          </a:p>
          <a:p>
            <a:pPr marL="800100" lvl="1" indent="-342900" algn="just">
              <a:buFont typeface="Arial" pitchFamily="34" charset="0"/>
              <a:buChar char="•"/>
            </a:pPr>
            <a:r>
              <a:rPr lang="en-US" sz="2400" dirty="0" smtClean="0">
                <a:solidFill>
                  <a:srgbClr val="FF0000"/>
                </a:solidFill>
                <a:cs typeface="Times New Roman" pitchFamily="18" charset="0"/>
              </a:rPr>
              <a:t>Acyclovir</a:t>
            </a:r>
            <a:r>
              <a:rPr lang="en-US" sz="2400" dirty="0" smtClean="0">
                <a:solidFill>
                  <a:schemeClr val="accent5">
                    <a:lumMod val="50000"/>
                  </a:schemeClr>
                </a:solidFill>
                <a:cs typeface="Times New Roman" pitchFamily="18" charset="0"/>
              </a:rPr>
              <a:t> </a:t>
            </a:r>
            <a:r>
              <a:rPr lang="en-US" sz="2400" dirty="0">
                <a:solidFill>
                  <a:schemeClr val="accent5">
                    <a:lumMod val="50000"/>
                  </a:schemeClr>
                </a:solidFill>
                <a:cs typeface="Times New Roman" pitchFamily="18" charset="0"/>
              </a:rPr>
              <a:t>: interferes with the virus’s synthesis of DNA used to treat herpes virus infections (Tablets, suspension, </a:t>
            </a:r>
            <a:r>
              <a:rPr lang="en-US" sz="2400" dirty="0" smtClean="0">
                <a:solidFill>
                  <a:schemeClr val="accent5">
                    <a:lumMod val="50000"/>
                  </a:schemeClr>
                </a:solidFill>
                <a:cs typeface="Times New Roman" pitchFamily="18" charset="0"/>
              </a:rPr>
              <a:t>injectable</a:t>
            </a:r>
          </a:p>
          <a:p>
            <a:pPr lvl="1" algn="just">
              <a:buNone/>
            </a:pPr>
            <a:endParaRPr lang="en-US" sz="2400" dirty="0">
              <a:solidFill>
                <a:schemeClr val="accent5">
                  <a:lumMod val="50000"/>
                </a:schemeClr>
              </a:solidFill>
              <a:cs typeface="Times New Roman" pitchFamily="18" charset="0"/>
            </a:endParaRPr>
          </a:p>
          <a:p>
            <a:pPr marL="800100" lvl="1" indent="-342900" algn="just">
              <a:buFont typeface="Arial" pitchFamily="34" charset="0"/>
              <a:buChar char="•"/>
            </a:pPr>
            <a:r>
              <a:rPr lang="en-US" sz="2400" dirty="0" err="1" smtClean="0">
                <a:solidFill>
                  <a:srgbClr val="FF0000"/>
                </a:solidFill>
                <a:cs typeface="Times New Roman" pitchFamily="18" charset="0"/>
              </a:rPr>
              <a:t>Interferons</a:t>
            </a:r>
            <a:r>
              <a:rPr lang="en-US" sz="2400" dirty="0" smtClean="0">
                <a:solidFill>
                  <a:schemeClr val="accent5">
                    <a:lumMod val="50000"/>
                  </a:schemeClr>
                </a:solidFill>
                <a:cs typeface="Times New Roman" pitchFamily="18" charset="0"/>
              </a:rPr>
              <a:t>   </a:t>
            </a:r>
            <a:r>
              <a:rPr lang="en-US" sz="2400" dirty="0">
                <a:solidFill>
                  <a:schemeClr val="accent5">
                    <a:lumMod val="50000"/>
                  </a:schemeClr>
                </a:solidFill>
                <a:cs typeface="Times New Roman" pitchFamily="18" charset="0"/>
              </a:rPr>
              <a:t>protect host cells from a number of different viruses</a:t>
            </a:r>
          </a:p>
        </p:txBody>
      </p:sp>
    </p:spTree>
    <p:extLst>
      <p:ext uri="{BB962C8B-B14F-4D97-AF65-F5344CB8AC3E}">
        <p14:creationId xmlns:p14="http://schemas.microsoft.com/office/powerpoint/2010/main" val="223527484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12" y="838200"/>
            <a:ext cx="8933688" cy="533400"/>
          </a:xfrm>
        </p:spPr>
        <p:txBody>
          <a:bodyPr>
            <a:normAutofit/>
          </a:bodyPr>
          <a:lstStyle/>
          <a:p>
            <a:pPr algn="just"/>
            <a:r>
              <a:rPr lang="en-US" sz="2400" b="1" dirty="0" smtClean="0">
                <a:solidFill>
                  <a:srgbClr val="FF0000"/>
                </a:solidFill>
              </a:rPr>
              <a:t>There are five  main mechanisms by which antibacterial agents act.</a:t>
            </a:r>
            <a:endParaRPr lang="en-US" sz="2400" b="1" dirty="0">
              <a:solidFill>
                <a:srgbClr val="FF0000"/>
              </a:solidFill>
            </a:endParaRPr>
          </a:p>
        </p:txBody>
      </p:sp>
      <p:sp>
        <p:nvSpPr>
          <p:cNvPr id="3" name="Content Placeholder 2"/>
          <p:cNvSpPr>
            <a:spLocks noGrp="1"/>
          </p:cNvSpPr>
          <p:nvPr>
            <p:ph idx="1"/>
          </p:nvPr>
        </p:nvSpPr>
        <p:spPr>
          <a:xfrm>
            <a:off x="0" y="1447800"/>
            <a:ext cx="9144000" cy="2286000"/>
          </a:xfrm>
        </p:spPr>
        <p:txBody>
          <a:bodyPr>
            <a:normAutofit/>
          </a:bodyPr>
          <a:lstStyle/>
          <a:p>
            <a:pPr marL="457200" lvl="1" indent="0" algn="just">
              <a:buNone/>
            </a:pPr>
            <a:r>
              <a:rPr lang="en-US" sz="2400" b="1" dirty="0">
                <a:solidFill>
                  <a:srgbClr val="0070C0"/>
                </a:solidFill>
                <a:latin typeface="+mj-lt"/>
                <a:ea typeface="+mj-ea"/>
                <a:cs typeface="+mj-cs"/>
              </a:rPr>
              <a:t>1.</a:t>
            </a:r>
            <a:r>
              <a:rPr lang="en-US" sz="2400" b="1" dirty="0">
                <a:solidFill>
                  <a:srgbClr val="00B0F0"/>
                </a:solidFill>
                <a:latin typeface="+mj-lt"/>
                <a:ea typeface="+mj-ea"/>
                <a:cs typeface="+mj-cs"/>
              </a:rPr>
              <a:t> Inhibition of cell wall synthesis</a:t>
            </a:r>
          </a:p>
          <a:p>
            <a:pPr marL="457200" lvl="1" indent="0" algn="just">
              <a:buNone/>
            </a:pPr>
            <a:r>
              <a:rPr lang="en-US" sz="2400" b="1" dirty="0" smtClean="0">
                <a:solidFill>
                  <a:srgbClr val="0070C0"/>
                </a:solidFill>
                <a:latin typeface="+mj-lt"/>
                <a:ea typeface="+mj-ea"/>
                <a:cs typeface="+mj-cs"/>
              </a:rPr>
              <a:t>2. </a:t>
            </a:r>
            <a:r>
              <a:rPr lang="en-US" sz="2400" b="1" dirty="0" smtClean="0">
                <a:solidFill>
                  <a:srgbClr val="00B0F0"/>
                </a:solidFill>
                <a:latin typeface="+mj-lt"/>
                <a:ea typeface="+mj-ea"/>
                <a:cs typeface="+mj-cs"/>
              </a:rPr>
              <a:t>Inhibition </a:t>
            </a:r>
            <a:r>
              <a:rPr lang="en-US" sz="2400" b="1" dirty="0">
                <a:solidFill>
                  <a:srgbClr val="00B0F0"/>
                </a:solidFill>
                <a:latin typeface="+mj-lt"/>
                <a:ea typeface="+mj-ea"/>
                <a:cs typeface="+mj-cs"/>
              </a:rPr>
              <a:t>to the cell membrane</a:t>
            </a:r>
          </a:p>
          <a:p>
            <a:pPr marL="457200" lvl="1" indent="0" algn="just">
              <a:buNone/>
            </a:pPr>
            <a:r>
              <a:rPr lang="en-US" sz="2400" b="1" dirty="0" smtClean="0">
                <a:solidFill>
                  <a:srgbClr val="0070C0"/>
                </a:solidFill>
                <a:latin typeface="+mj-lt"/>
                <a:ea typeface="+mj-ea"/>
                <a:cs typeface="+mj-cs"/>
              </a:rPr>
              <a:t>3. </a:t>
            </a:r>
            <a:r>
              <a:rPr lang="en-US" sz="2400" b="1" dirty="0" smtClean="0">
                <a:solidFill>
                  <a:srgbClr val="00B0F0"/>
                </a:solidFill>
                <a:latin typeface="+mj-lt"/>
                <a:ea typeface="+mj-ea"/>
                <a:cs typeface="+mj-cs"/>
              </a:rPr>
              <a:t>Inhibition </a:t>
            </a:r>
            <a:r>
              <a:rPr lang="en-US" sz="2400" b="1" dirty="0">
                <a:solidFill>
                  <a:srgbClr val="00B0F0"/>
                </a:solidFill>
                <a:latin typeface="+mj-lt"/>
                <a:ea typeface="+mj-ea"/>
                <a:cs typeface="+mj-cs"/>
              </a:rPr>
              <a:t>of protein synthesis</a:t>
            </a:r>
          </a:p>
          <a:p>
            <a:pPr marL="457200" lvl="1" indent="0" algn="just">
              <a:buNone/>
            </a:pPr>
            <a:r>
              <a:rPr lang="en-US" sz="2400" b="1" dirty="0" smtClean="0">
                <a:solidFill>
                  <a:srgbClr val="0070C0"/>
                </a:solidFill>
                <a:latin typeface="+mj-lt"/>
                <a:ea typeface="+mj-ea"/>
                <a:cs typeface="+mj-cs"/>
              </a:rPr>
              <a:t>4. </a:t>
            </a:r>
            <a:r>
              <a:rPr lang="en-US" sz="2400" b="1" dirty="0" smtClean="0">
                <a:solidFill>
                  <a:srgbClr val="00B0F0"/>
                </a:solidFill>
                <a:latin typeface="+mj-lt"/>
                <a:ea typeface="+mj-ea"/>
                <a:cs typeface="+mj-cs"/>
              </a:rPr>
              <a:t>Interference </a:t>
            </a:r>
            <a:r>
              <a:rPr lang="en-US" sz="2400" b="1" dirty="0">
                <a:solidFill>
                  <a:srgbClr val="00B0F0"/>
                </a:solidFill>
                <a:latin typeface="+mj-lt"/>
                <a:ea typeface="+mj-ea"/>
                <a:cs typeface="+mj-cs"/>
              </a:rPr>
              <a:t>with metabolism process </a:t>
            </a:r>
          </a:p>
          <a:p>
            <a:pPr marL="457200" lvl="1" indent="0" algn="just">
              <a:buNone/>
            </a:pPr>
            <a:r>
              <a:rPr lang="en-US" sz="2400" b="1" dirty="0" smtClean="0">
                <a:solidFill>
                  <a:srgbClr val="0070C0"/>
                </a:solidFill>
                <a:latin typeface="+mj-lt"/>
                <a:ea typeface="+mj-ea"/>
                <a:cs typeface="+mj-cs"/>
              </a:rPr>
              <a:t>5. </a:t>
            </a:r>
            <a:r>
              <a:rPr lang="en-US" sz="2400" b="1" dirty="0" smtClean="0">
                <a:solidFill>
                  <a:srgbClr val="00B0F0"/>
                </a:solidFill>
                <a:latin typeface="+mj-lt"/>
                <a:ea typeface="+mj-ea"/>
                <a:cs typeface="+mj-cs"/>
              </a:rPr>
              <a:t>Inhibition </a:t>
            </a:r>
            <a:r>
              <a:rPr lang="en-US" sz="2400" b="1" dirty="0">
                <a:solidFill>
                  <a:srgbClr val="00B0F0"/>
                </a:solidFill>
                <a:latin typeface="+mj-lt"/>
                <a:ea typeface="+mj-ea"/>
                <a:cs typeface="+mj-cs"/>
              </a:rPr>
              <a:t>the synthesis  of nucleic acids (DNA &amp; RNA) </a:t>
            </a:r>
          </a:p>
          <a:p>
            <a:pPr marL="0" indent="0">
              <a:buNone/>
            </a:pPr>
            <a:endParaRPr lang="en-US" sz="2400" b="1" dirty="0">
              <a:solidFill>
                <a:srgbClr val="00B050"/>
              </a:solidFill>
              <a:latin typeface="+mj-lt"/>
              <a:ea typeface="+mj-ea"/>
              <a:cs typeface="+mj-cs"/>
            </a:endParaRPr>
          </a:p>
        </p:txBody>
      </p:sp>
      <p:sp>
        <p:nvSpPr>
          <p:cNvPr id="4" name="Rectangle 3"/>
          <p:cNvSpPr/>
          <p:nvPr/>
        </p:nvSpPr>
        <p:spPr>
          <a:xfrm>
            <a:off x="228600" y="105251"/>
            <a:ext cx="7391400" cy="646331"/>
          </a:xfrm>
          <a:prstGeom prst="rect">
            <a:avLst/>
          </a:prstGeom>
          <a:solidFill>
            <a:schemeClr val="accent1">
              <a:lumMod val="20000"/>
              <a:lumOff val="80000"/>
            </a:schemeClr>
          </a:solidFill>
        </p:spPr>
        <p:txBody>
          <a:bodyPr wrap="square">
            <a:spAutoFit/>
          </a:bodyPr>
          <a:lstStyle/>
          <a:p>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Mechanisms of antibacterial </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action</a:t>
            </a:r>
            <a:endParaRPr lang="en-US" sz="1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ndParaRPr>
          </a:p>
        </p:txBody>
      </p:sp>
      <p:pic>
        <p:nvPicPr>
          <p:cNvPr id="2051" name="Picture 3" descr="C:\Users\lenovo\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867150"/>
            <a:ext cx="7897813" cy="2990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04544"/>
            <a:ext cx="8458200" cy="2505456"/>
          </a:xfrm>
        </p:spPr>
        <p:txBody>
          <a:bodyPr>
            <a:normAutofit/>
          </a:bodyPr>
          <a:lstStyle/>
          <a:p>
            <a:pPr algn="just">
              <a:buNone/>
            </a:pPr>
            <a:r>
              <a:rPr lang="en-US"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Bacterial </a:t>
            </a:r>
            <a:r>
              <a:rPr lang="en-US" sz="20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cell </a:t>
            </a:r>
            <a:r>
              <a:rPr lang="en-US"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wall  consist  from  </a:t>
            </a:r>
            <a:r>
              <a:rPr lang="en-US" sz="20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 protective peptidoglycan </a:t>
            </a:r>
            <a:r>
              <a:rPr lang="en-US"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layer which is a polymer of </a:t>
            </a:r>
            <a:r>
              <a:rPr lang="en-US" sz="20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 </a:t>
            </a:r>
            <a:r>
              <a:rPr lang="en-US" sz="2000"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acetylmuramic</a:t>
            </a:r>
            <a:r>
              <a:rPr lang="en-US"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acid (NAM</a:t>
            </a:r>
            <a:r>
              <a:rPr lang="en-US"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&amp; N- </a:t>
            </a:r>
            <a:r>
              <a:rPr lang="en-US" sz="2000"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acetylglucosamine</a:t>
            </a:r>
            <a:r>
              <a:rPr lang="en-US"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0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en-US" sz="2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NAG).</a:t>
            </a:r>
          </a:p>
          <a:p>
            <a:pPr>
              <a:buNone/>
            </a:pPr>
            <a:r>
              <a:rPr lang="en-US" sz="1100" dirty="0" smtClean="0">
                <a:latin typeface="Times New Roman" pitchFamily="18" charset="0"/>
                <a:cs typeface="Times New Roman" pitchFamily="18" charset="0"/>
              </a:rPr>
              <a:t> </a:t>
            </a:r>
            <a:endParaRPr lang="en-US" sz="800" dirty="0" smtClean="0">
              <a:latin typeface="Times New Roman" pitchFamily="18" charset="0"/>
              <a:cs typeface="Times New Roman" pitchFamily="18" charset="0"/>
            </a:endParaRPr>
          </a:p>
          <a:p>
            <a:pPr>
              <a:buNone/>
            </a:pPr>
            <a:r>
              <a:rPr lang="en-US" sz="2000" dirty="0" smtClean="0">
                <a:solidFill>
                  <a:srgbClr val="002060"/>
                </a:solidFill>
                <a:latin typeface="Times New Roman" pitchFamily="18" charset="0"/>
                <a:cs typeface="Times New Roman" pitchFamily="18" charset="0"/>
              </a:rPr>
              <a:t>There are two important enzymes working in this place</a:t>
            </a:r>
          </a:p>
          <a:p>
            <a:r>
              <a:rPr lang="en-US" sz="2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Autolysine</a:t>
            </a:r>
            <a:r>
              <a:rPr lang="en-US" sz="2000" dirty="0" smtClean="0">
                <a:solidFill>
                  <a:srgbClr val="002060"/>
                </a:solidFill>
                <a:latin typeface="Times New Roman" pitchFamily="18" charset="0"/>
                <a:cs typeface="Times New Roman" pitchFamily="18" charset="0"/>
              </a:rPr>
              <a:t>: which  break the cross link of peptides </a:t>
            </a:r>
          </a:p>
          <a:p>
            <a:r>
              <a:rPr lang="en-US" sz="20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Transpeptidase</a:t>
            </a:r>
            <a:r>
              <a:rPr lang="en-US" sz="2000" dirty="0" smtClean="0">
                <a:solidFill>
                  <a:srgbClr val="002060"/>
                </a:solidFill>
                <a:latin typeface="Times New Roman" pitchFamily="18" charset="0"/>
                <a:cs typeface="Times New Roman" pitchFamily="18" charset="0"/>
              </a:rPr>
              <a:t>: Also called penicillin binding proteins (PBPs)  cross link the peptides (opposite action ). </a:t>
            </a:r>
            <a:endParaRPr lang="en-US" sz="2400" dirty="0" smtClean="0">
              <a:solidFill>
                <a:srgbClr val="002060"/>
              </a:solidFill>
              <a:latin typeface="Times New Roman" pitchFamily="18" charset="0"/>
              <a:cs typeface="Times New Roman" pitchFamily="18" charset="0"/>
            </a:endParaRPr>
          </a:p>
          <a:p>
            <a:pPr marL="0" indent="0">
              <a:buNone/>
            </a:pPr>
            <a:endParaRPr lang="en-US" sz="2400" dirty="0" smtClean="0">
              <a:latin typeface="Times New Roman" pitchFamily="18" charset="0"/>
              <a:cs typeface="Times New Roman" pitchFamily="18" charset="0"/>
            </a:endParaRPr>
          </a:p>
          <a:p>
            <a:pPr algn="l">
              <a:buNone/>
            </a:pPr>
            <a:endParaRPr lang="en-US" sz="24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4" name="عنصر نائب للمحتوى 2"/>
          <p:cNvSpPr txBox="1">
            <a:spLocks/>
          </p:cNvSpPr>
          <p:nvPr/>
        </p:nvSpPr>
        <p:spPr>
          <a:xfrm>
            <a:off x="228600" y="1371600"/>
            <a:ext cx="9144000" cy="2324100"/>
          </a:xfrm>
          <a:prstGeom prst="rect">
            <a:avLst/>
          </a:prstGeom>
        </p:spPr>
        <p:txBody>
          <a:bodyPr>
            <a:normAutofit/>
          </a:bodyPr>
          <a:lstStyle/>
          <a:p>
            <a:pPr marL="0" marR="0" lvl="0" indent="0" algn="just"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ar-IQ" sz="280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5" name="Rectangle 4"/>
          <p:cNvSpPr/>
          <p:nvPr/>
        </p:nvSpPr>
        <p:spPr>
          <a:xfrm>
            <a:off x="228600" y="105251"/>
            <a:ext cx="6934200" cy="1015663"/>
          </a:xfrm>
          <a:prstGeom prst="rect">
            <a:avLst/>
          </a:prstGeom>
          <a:solidFill>
            <a:schemeClr val="accent1">
              <a:lumMod val="20000"/>
              <a:lumOff val="80000"/>
            </a:schemeClr>
          </a:solidFill>
        </p:spPr>
        <p:txBody>
          <a:bodyPr wrap="square">
            <a:spAutoFit/>
          </a:bodyPr>
          <a:lstStyle/>
          <a:p>
            <a:pPr algn="ct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1. Inhibition </a:t>
            </a:r>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of cell wall synthesis </a:t>
            </a:r>
            <a:r>
              <a:rPr lang="en-US" sz="2400" b="1" dirty="0">
                <a:ln w="10541" cmpd="sng">
                  <a:solidFill>
                    <a:schemeClr val="accent1">
                      <a:shade val="88000"/>
                      <a:satMod val="110000"/>
                    </a:schemeClr>
                  </a:solidFill>
                  <a:prstDash val="solid"/>
                </a:ln>
                <a:solidFill>
                  <a:srgbClr val="FF0000"/>
                </a:solidFill>
                <a:latin typeface="Bahnschrift" pitchFamily="34" charset="0"/>
                <a:ea typeface="+mj-ea"/>
                <a:cs typeface="+mj-cs"/>
              </a:rPr>
              <a:t>(Bactericidal agents)</a:t>
            </a:r>
            <a:endParaRPr lang="en-US" sz="1050" b="1" dirty="0">
              <a:ln w="10541" cmpd="sng">
                <a:solidFill>
                  <a:schemeClr val="accent1">
                    <a:shade val="88000"/>
                    <a:satMod val="110000"/>
                  </a:schemeClr>
                </a:solidFill>
                <a:prstDash val="solid"/>
              </a:ln>
              <a:solidFill>
                <a:srgbClr val="FF0000"/>
              </a:solidFill>
              <a:latin typeface="Bahnschrift"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539423"/>
            <a:ext cx="7239001" cy="3242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5690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458200" cy="4953000"/>
          </a:xfrm>
        </p:spPr>
        <p:txBody>
          <a:bodyPr>
            <a:normAutofit lnSpcReduction="10000"/>
          </a:bodyPr>
          <a:lstStyle/>
          <a:p>
            <a:pPr algn="just">
              <a:buNone/>
            </a:pP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Penicillins</a:t>
            </a:r>
            <a:r>
              <a:rPr lang="en-US" sz="2400" dirty="0" smtClean="0">
                <a:solidFill>
                  <a:srgbClr val="002060"/>
                </a:solidFill>
                <a:latin typeface="Times New Roman" pitchFamily="18" charset="0"/>
                <a:cs typeface="Times New Roman" pitchFamily="18" charset="0"/>
              </a:rPr>
              <a:t> and </a:t>
            </a: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cephalosporins</a:t>
            </a:r>
            <a:r>
              <a:rPr lang="en-US" sz="2400" dirty="0" smtClean="0">
                <a:solidFill>
                  <a:srgbClr val="002060"/>
                </a:solidFill>
                <a:latin typeface="Times New Roman" pitchFamily="18" charset="0"/>
                <a:cs typeface="Times New Roman" pitchFamily="18" charset="0"/>
              </a:rPr>
              <a:t>, as well as other beta-lactam antibiotics act by inhibiting </a:t>
            </a:r>
            <a:r>
              <a:rPr lang="en-US" sz="2400" dirty="0" err="1" smtClean="0">
                <a:solidFill>
                  <a:srgbClr val="002060"/>
                </a:solidFill>
                <a:latin typeface="Times New Roman" pitchFamily="18" charset="0"/>
                <a:cs typeface="Times New Roman" pitchFamily="18" charset="0"/>
              </a:rPr>
              <a:t>transpeptidase</a:t>
            </a:r>
            <a:r>
              <a:rPr lang="en-US" sz="2400" dirty="0" smtClean="0">
                <a:solidFill>
                  <a:srgbClr val="002060"/>
                </a:solidFill>
                <a:latin typeface="Times New Roman" pitchFamily="18" charset="0"/>
                <a:cs typeface="Times New Roman" pitchFamily="18" charset="0"/>
              </a:rPr>
              <a:t> enzyme, thus the </a:t>
            </a:r>
            <a:r>
              <a:rPr lang="en-US" sz="2400" dirty="0">
                <a:solidFill>
                  <a:srgbClr val="002060"/>
                </a:solidFill>
                <a:latin typeface="Times New Roman" pitchFamily="18" charset="0"/>
                <a:cs typeface="Times New Roman" pitchFamily="18" charset="0"/>
              </a:rPr>
              <a:t>bacteria  will  loss the integrity of bacterial cell </a:t>
            </a:r>
            <a:r>
              <a:rPr lang="en-US" sz="2400" dirty="0" smtClean="0">
                <a:solidFill>
                  <a:srgbClr val="002060"/>
                </a:solidFill>
                <a:latin typeface="Times New Roman" pitchFamily="18" charset="0"/>
                <a:cs typeface="Times New Roman" pitchFamily="18" charset="0"/>
              </a:rPr>
              <a:t>wall, leakage </a:t>
            </a:r>
            <a:r>
              <a:rPr lang="en-US" sz="2400" dirty="0">
                <a:solidFill>
                  <a:srgbClr val="002060"/>
                </a:solidFill>
                <a:latin typeface="Times New Roman" pitchFamily="18" charset="0"/>
                <a:cs typeface="Times New Roman" pitchFamily="18" charset="0"/>
              </a:rPr>
              <a:t>of its cellular component and destruction of the bacterial </a:t>
            </a:r>
            <a:r>
              <a:rPr lang="en-US" sz="2400" dirty="0" smtClean="0">
                <a:solidFill>
                  <a:srgbClr val="002060"/>
                </a:solidFill>
                <a:latin typeface="Times New Roman" pitchFamily="18" charset="0"/>
                <a:cs typeface="Times New Roman" pitchFamily="18" charset="0"/>
              </a:rPr>
              <a:t>cell.</a:t>
            </a:r>
          </a:p>
          <a:p>
            <a:pPr algn="just">
              <a:buNone/>
            </a:pPr>
            <a:endParaRPr lang="en-US" sz="2400" dirty="0" smtClean="0">
              <a:solidFill>
                <a:srgbClr val="002060"/>
              </a:solidFill>
              <a:latin typeface="Times New Roman" pitchFamily="18" charset="0"/>
              <a:cs typeface="Times New Roman" pitchFamily="18" charset="0"/>
            </a:endParaRPr>
          </a:p>
          <a:p>
            <a:pPr algn="just">
              <a:buNone/>
            </a:pPr>
            <a:r>
              <a:rPr lang="en-US" sz="2400" dirty="0" smtClean="0">
                <a:solidFill>
                  <a:srgbClr val="002060"/>
                </a:solidFill>
                <a:latin typeface="Times New Roman" pitchFamily="18" charset="0"/>
                <a:cs typeface="Times New Roman" pitchFamily="18" charset="0"/>
              </a:rPr>
              <a:t>These antibiotics </a:t>
            </a:r>
            <a:r>
              <a:rPr lang="en-US" sz="2400" dirty="0" err="1" smtClean="0">
                <a:solidFill>
                  <a:srgbClr val="002060"/>
                </a:solidFill>
                <a:latin typeface="Times New Roman" pitchFamily="18" charset="0"/>
                <a:cs typeface="Times New Roman" pitchFamily="18" charset="0"/>
              </a:rPr>
              <a:t>attact</a:t>
            </a:r>
            <a:r>
              <a:rPr lang="en-US" sz="2400" dirty="0" smtClean="0">
                <a:solidFill>
                  <a:srgbClr val="002060"/>
                </a:solidFill>
                <a:latin typeface="Times New Roman" pitchFamily="18" charset="0"/>
                <a:cs typeface="Times New Roman" pitchFamily="18" charset="0"/>
              </a:rPr>
              <a:t> the D-</a:t>
            </a:r>
            <a:r>
              <a:rPr lang="en-US" sz="2400" dirty="0" err="1" smtClean="0">
                <a:solidFill>
                  <a:srgbClr val="002060"/>
                </a:solidFill>
                <a:latin typeface="Times New Roman" pitchFamily="18" charset="0"/>
                <a:cs typeface="Times New Roman" pitchFamily="18" charset="0"/>
              </a:rPr>
              <a:t>alanyl</a:t>
            </a:r>
            <a:r>
              <a:rPr lang="en-US" sz="2400" dirty="0" smtClean="0">
                <a:solidFill>
                  <a:srgbClr val="002060"/>
                </a:solidFill>
                <a:latin typeface="Times New Roman" pitchFamily="18" charset="0"/>
                <a:cs typeface="Times New Roman" pitchFamily="18" charset="0"/>
              </a:rPr>
              <a:t>-D-alanine groups (</a:t>
            </a:r>
            <a:r>
              <a:rPr lang="en-US" sz="24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D-Ala-D-Ala</a:t>
            </a:r>
            <a:r>
              <a:rPr lang="en-US" sz="2400" dirty="0">
                <a:solidFill>
                  <a:srgbClr val="002060"/>
                </a:solidFill>
                <a:latin typeface="Times New Roman" pitchFamily="18" charset="0"/>
                <a:cs typeface="Times New Roman" pitchFamily="18" charset="0"/>
              </a:rPr>
              <a:t>) </a:t>
            </a:r>
            <a:r>
              <a:rPr lang="en-US" sz="2400" dirty="0" smtClean="0">
                <a:solidFill>
                  <a:srgbClr val="002060"/>
                </a:solidFill>
                <a:latin typeface="Times New Roman" pitchFamily="18" charset="0"/>
                <a:cs typeface="Times New Roman" pitchFamily="18" charset="0"/>
              </a:rPr>
              <a:t>which found </a:t>
            </a:r>
            <a:r>
              <a:rPr lang="en-US" sz="2400" dirty="0">
                <a:solidFill>
                  <a:srgbClr val="002060"/>
                </a:solidFill>
                <a:latin typeface="Times New Roman" pitchFamily="18" charset="0"/>
                <a:cs typeface="Times New Roman" pitchFamily="18" charset="0"/>
              </a:rPr>
              <a:t>at the terminus of the pentapeptide in most newly synthesized </a:t>
            </a:r>
            <a:r>
              <a:rPr lang="en-US" sz="2400" dirty="0" smtClean="0">
                <a:solidFill>
                  <a:srgbClr val="002060"/>
                </a:solidFill>
                <a:latin typeface="Times New Roman" pitchFamily="18" charset="0"/>
                <a:cs typeface="Times New Roman" pitchFamily="18" charset="0"/>
              </a:rPr>
              <a:t>peptidoglycan monomers. </a:t>
            </a:r>
          </a:p>
          <a:p>
            <a:pPr algn="just">
              <a:buNone/>
            </a:pPr>
            <a:endParaRPr lang="en-US" sz="2400" dirty="0">
              <a:solidFill>
                <a:srgbClr val="002060"/>
              </a:solidFill>
              <a:latin typeface="Times New Roman" pitchFamily="18" charset="0"/>
              <a:cs typeface="Times New Roman" pitchFamily="18" charset="0"/>
            </a:endParaRPr>
          </a:p>
          <a:p>
            <a:pPr algn="just">
              <a:buNone/>
            </a:pPr>
            <a:r>
              <a:rPr lang="en-US" sz="2400" dirty="0" smtClean="0">
                <a:solidFill>
                  <a:srgbClr val="002060"/>
                </a:solidFill>
                <a:latin typeface="Times New Roman" pitchFamily="18" charset="0"/>
                <a:cs typeface="Times New Roman" pitchFamily="18" charset="0"/>
              </a:rPr>
              <a:t>Binding of the drug to the Transpeptidase (</a:t>
            </a:r>
            <a:r>
              <a:rPr lang="en-US" sz="2400" dirty="0" smtClean="0">
                <a:solidFill>
                  <a:srgbClr val="00B0F0"/>
                </a:solidFill>
                <a:effectLst>
                  <a:outerShdw blurRad="38100" dist="38100" dir="2700000" algn="tl">
                    <a:srgbClr val="000000">
                      <a:alpha val="43137"/>
                    </a:srgbClr>
                  </a:outerShdw>
                </a:effectLst>
                <a:latin typeface="Times New Roman" pitchFamily="18" charset="0"/>
                <a:cs typeface="Times New Roman" pitchFamily="18" charset="0"/>
              </a:rPr>
              <a:t>BPB</a:t>
            </a:r>
            <a:r>
              <a:rPr lang="en-US" sz="2400" dirty="0" smtClean="0">
                <a:solidFill>
                  <a:srgbClr val="002060"/>
                </a:solidFill>
                <a:latin typeface="Times New Roman" pitchFamily="18" charset="0"/>
                <a:cs typeface="Times New Roman" pitchFamily="18" charset="0"/>
              </a:rPr>
              <a:t>) ties up the enzyme and prevents it from reforming the peptide cross-links between the rows and layers of  new peptidoglycan monomers are added during bacterial cell growth</a:t>
            </a:r>
            <a:endParaRPr lang="ar-IQ" dirty="0" smtClean="0">
              <a:solidFill>
                <a:srgbClr val="002060"/>
              </a:solidFill>
              <a:latin typeface="Times New Roman" pitchFamily="18" charset="0"/>
              <a:cs typeface="Times New Roman" pitchFamily="18" charset="0"/>
            </a:endParaRPr>
          </a:p>
          <a:p>
            <a:pPr algn="just"/>
            <a:endParaRPr lang="en-US" dirty="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3810000"/>
          </a:xfrm>
        </p:spPr>
        <p:txBody>
          <a:bodyPr>
            <a:normAutofit lnSpcReduction="10000"/>
          </a:bodyPr>
          <a:lstStyle/>
          <a:p>
            <a:pPr marL="0" indent="0" algn="just">
              <a:buNone/>
            </a:pP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Vancomycin</a:t>
            </a:r>
            <a:r>
              <a:rPr lang="en-US" sz="2400" dirty="0" smtClean="0">
                <a:solidFill>
                  <a:srgbClr val="002060"/>
                </a:solidFill>
                <a:latin typeface="Times New Roman" pitchFamily="18" charset="0"/>
                <a:cs typeface="Times New Roman" pitchFamily="18" charset="0"/>
              </a:rPr>
              <a:t> are </a:t>
            </a:r>
            <a:r>
              <a:rPr lang="en-US" sz="2400" dirty="0">
                <a:solidFill>
                  <a:srgbClr val="002060"/>
                </a:solidFill>
                <a:latin typeface="Times New Roman" pitchFamily="18" charset="0"/>
                <a:cs typeface="Times New Roman" pitchFamily="18" charset="0"/>
              </a:rPr>
              <a:t>stopped peptidoglycan </a:t>
            </a:r>
            <a:r>
              <a:rPr lang="en-US" sz="2400" dirty="0" smtClean="0">
                <a:solidFill>
                  <a:srgbClr val="002060"/>
                </a:solidFill>
                <a:latin typeface="Times New Roman" pitchFamily="18" charset="0"/>
                <a:cs typeface="Times New Roman" pitchFamily="18" charset="0"/>
              </a:rPr>
              <a:t>elongation, and they </a:t>
            </a:r>
            <a:r>
              <a:rPr lang="en-US" sz="2400" dirty="0">
                <a:solidFill>
                  <a:srgbClr val="002060"/>
                </a:solidFill>
                <a:latin typeface="Times New Roman" pitchFamily="18" charset="0"/>
                <a:cs typeface="Times New Roman" pitchFamily="18" charset="0"/>
              </a:rPr>
              <a:t>effective against many gram-positive bacteria; used for resistant infections </a:t>
            </a:r>
            <a:r>
              <a:rPr lang="en-US" sz="2400" dirty="0" smtClean="0">
                <a:solidFill>
                  <a:srgbClr val="002060"/>
                </a:solidFill>
                <a:latin typeface="Times New Roman" pitchFamily="18" charset="0"/>
                <a:cs typeface="Times New Roman" pitchFamily="18" charset="0"/>
              </a:rPr>
              <a:t>of                 </a:t>
            </a:r>
            <a:r>
              <a:rPr lang="en-US" sz="2400" b="1" i="1" dirty="0" smtClean="0">
                <a:solidFill>
                  <a:srgbClr val="00B050"/>
                </a:solidFill>
                <a:latin typeface="Times New Roman" pitchFamily="18" charset="0"/>
                <a:cs typeface="Times New Roman" pitchFamily="18" charset="0"/>
              </a:rPr>
              <a:t>S. aureus</a:t>
            </a:r>
            <a:r>
              <a:rPr lang="en-US" sz="2400" dirty="0" smtClean="0">
                <a:solidFill>
                  <a:srgbClr val="002060"/>
                </a:solidFill>
                <a:latin typeface="Times New Roman" pitchFamily="18" charset="0"/>
                <a:cs typeface="Times New Roman" pitchFamily="18" charset="0"/>
              </a:rPr>
              <a:t>.</a:t>
            </a:r>
          </a:p>
          <a:p>
            <a:pPr marL="0" indent="0" algn="just">
              <a:buNone/>
            </a:pPr>
            <a:endParaRPr lang="en-US" sz="2400" dirty="0">
              <a:solidFill>
                <a:srgbClr val="002060"/>
              </a:solidFill>
              <a:latin typeface="Times New Roman" pitchFamily="18" charset="0"/>
              <a:cs typeface="Times New Roman" pitchFamily="18" charset="0"/>
            </a:endParaRPr>
          </a:p>
          <a:p>
            <a:pPr marL="0" indent="0" algn="just">
              <a:lnSpc>
                <a:spcPct val="90000"/>
              </a:lnSpc>
              <a:buNone/>
            </a:pP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Cycloserine</a:t>
            </a:r>
            <a:r>
              <a:rPr lang="en-US" sz="2400" dirty="0" smtClean="0">
                <a:solidFill>
                  <a:srgbClr val="002060"/>
                </a:solidFill>
                <a:latin typeface="Times New Roman" pitchFamily="18" charset="0"/>
                <a:cs typeface="Times New Roman" pitchFamily="18" charset="0"/>
              </a:rPr>
              <a:t> antibiotic inhibits </a:t>
            </a:r>
            <a:r>
              <a:rPr lang="en-US" sz="2400" dirty="0">
                <a:solidFill>
                  <a:srgbClr val="002060"/>
                </a:solidFill>
                <a:latin typeface="Times New Roman" pitchFamily="18" charset="0"/>
                <a:cs typeface="Times New Roman" pitchFamily="18" charset="0"/>
              </a:rPr>
              <a:t>the formation of the basic peptidoglycan </a:t>
            </a:r>
            <a:r>
              <a:rPr lang="en-US" sz="2400" dirty="0" smtClean="0">
                <a:solidFill>
                  <a:srgbClr val="002060"/>
                </a:solidFill>
                <a:latin typeface="Times New Roman" pitchFamily="18" charset="0"/>
                <a:cs typeface="Times New Roman" pitchFamily="18" charset="0"/>
              </a:rPr>
              <a:t>subunits.</a:t>
            </a:r>
          </a:p>
          <a:p>
            <a:pPr marL="0" indent="0" algn="just">
              <a:lnSpc>
                <a:spcPct val="90000"/>
              </a:lnSpc>
              <a:buNone/>
            </a:pPr>
            <a:endParaRPr lang="en-US" sz="2400" dirty="0">
              <a:solidFill>
                <a:srgbClr val="002060"/>
              </a:solidFill>
              <a:latin typeface="Times New Roman" pitchFamily="18" charset="0"/>
              <a:cs typeface="Times New Roman" pitchFamily="18" charset="0"/>
            </a:endParaRPr>
          </a:p>
          <a:p>
            <a:pPr marL="0" indent="0" algn="just">
              <a:buNone/>
            </a:pPr>
            <a:r>
              <a:rPr lang="en-US" sz="2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Bacitracin</a:t>
            </a:r>
            <a:r>
              <a:rPr lang="en-US" sz="2400" dirty="0" smtClean="0">
                <a:solidFill>
                  <a:srgbClr val="002060"/>
                </a:solidFill>
                <a:latin typeface="Times New Roman" pitchFamily="18" charset="0"/>
                <a:cs typeface="Times New Roman" pitchFamily="18" charset="0"/>
              </a:rPr>
              <a:t>  antibiotic disrupts </a:t>
            </a:r>
            <a:r>
              <a:rPr lang="en-US" sz="2400" dirty="0">
                <a:solidFill>
                  <a:srgbClr val="002060"/>
                </a:solidFill>
                <a:latin typeface="Times New Roman" pitchFamily="18" charset="0"/>
                <a:cs typeface="Times New Roman" pitchFamily="18" charset="0"/>
              </a:rPr>
              <a:t>the bacterial cell wall and is effective against gram-positive bacteria Used topically (skin, mucous membranes, eyes) and as a feed additive </a:t>
            </a:r>
            <a:r>
              <a:rPr lang="en-US" sz="2400" dirty="0" smtClean="0">
                <a:solidFill>
                  <a:srgbClr val="002060"/>
                </a:solidFill>
                <a:latin typeface="Times New Roman" pitchFamily="18" charset="0"/>
                <a:cs typeface="Times New Roman" pitchFamily="18" charset="0"/>
              </a:rPr>
              <a:t>toxic </a:t>
            </a:r>
            <a:r>
              <a:rPr lang="en-US" sz="2400" dirty="0">
                <a:solidFill>
                  <a:srgbClr val="002060"/>
                </a:solidFill>
                <a:latin typeface="Times New Roman" pitchFamily="18" charset="0"/>
                <a:cs typeface="Times New Roman" pitchFamily="18" charset="0"/>
              </a:rPr>
              <a:t>to kidneys</a:t>
            </a:r>
          </a:p>
          <a:p>
            <a:pPr marL="0" indent="0">
              <a:buNone/>
            </a:pPr>
            <a:endParaRPr lang="en-US" sz="2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793783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534400" cy="3581400"/>
          </a:xfrm>
        </p:spPr>
        <p:txBody>
          <a:bodyPr>
            <a:normAutofit/>
          </a:bodyPr>
          <a:lstStyle/>
          <a:p>
            <a:pPr algn="just">
              <a:buNone/>
            </a:pPr>
            <a:r>
              <a:rPr lang="en-US" sz="2400" dirty="0">
                <a:solidFill>
                  <a:srgbClr val="0070C0"/>
                </a:solidFill>
                <a:latin typeface="Times New Roman" pitchFamily="18" charset="0"/>
                <a:cs typeface="Times New Roman" pitchFamily="18" charset="0"/>
              </a:rPr>
              <a:t>Cell membrane is important </a:t>
            </a:r>
            <a:r>
              <a:rPr lang="en-US" sz="2400" dirty="0" smtClean="0">
                <a:solidFill>
                  <a:srgbClr val="0070C0"/>
                </a:solidFill>
                <a:latin typeface="Times New Roman" pitchFamily="18" charset="0"/>
                <a:cs typeface="Times New Roman" pitchFamily="18" charset="0"/>
              </a:rPr>
              <a:t>barrier </a:t>
            </a:r>
            <a:r>
              <a:rPr lang="en-US" sz="2400" dirty="0">
                <a:solidFill>
                  <a:srgbClr val="0070C0"/>
                </a:solidFill>
                <a:latin typeface="Times New Roman" pitchFamily="18" charset="0"/>
                <a:cs typeface="Times New Roman" pitchFamily="18" charset="0"/>
              </a:rPr>
              <a:t>that regulate the intra- and extracellular flow of substances. A disruption or damage to this structure could result in leakage of important solutes essential for the cell’s survival</a:t>
            </a:r>
            <a:r>
              <a:rPr lang="en-US" sz="2400" dirty="0" smtClean="0">
                <a:solidFill>
                  <a:srgbClr val="0070C0"/>
                </a:solidFill>
                <a:latin typeface="Times New Roman" pitchFamily="18" charset="0"/>
                <a:cs typeface="Times New Roman" pitchFamily="18" charset="0"/>
              </a:rPr>
              <a:t>.</a:t>
            </a:r>
          </a:p>
          <a:p>
            <a:pPr algn="just">
              <a:buNone/>
            </a:pPr>
            <a:r>
              <a:rPr lang="en-US" sz="2400" dirty="0">
                <a:solidFill>
                  <a:srgbClr val="0070C0"/>
                </a:solidFill>
                <a:latin typeface="Times New Roman" pitchFamily="18" charset="0"/>
                <a:cs typeface="Times New Roman" pitchFamily="18" charset="0"/>
              </a:rPr>
              <a:t>  </a:t>
            </a:r>
            <a:endParaRPr lang="en-US" sz="2400" dirty="0" smtClean="0">
              <a:solidFill>
                <a:srgbClr val="0070C0"/>
              </a:solidFill>
              <a:latin typeface="Times New Roman" pitchFamily="18" charset="0"/>
              <a:cs typeface="Times New Roman" pitchFamily="18" charset="0"/>
            </a:endParaRPr>
          </a:p>
          <a:p>
            <a:pPr algn="just">
              <a:buNone/>
            </a:pP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Polymixin </a:t>
            </a:r>
            <a:r>
              <a:rPr lang="en-US" sz="2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 </a:t>
            </a:r>
            <a:r>
              <a:rPr lang="en-US" sz="2400" dirty="0">
                <a:solidFill>
                  <a:srgbClr val="0070C0"/>
                </a:solidFill>
                <a:latin typeface="Times New Roman" pitchFamily="18" charset="0"/>
                <a:cs typeface="Times New Roman" pitchFamily="18" charset="0"/>
              </a:rPr>
              <a:t>and</a:t>
            </a:r>
            <a:r>
              <a:rPr lang="en-US" sz="24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colistin </a:t>
            </a:r>
            <a:r>
              <a:rPr lang="en-US" sz="2400" dirty="0">
                <a:solidFill>
                  <a:srgbClr val="0070C0"/>
                </a:solidFill>
                <a:latin typeface="Times New Roman" pitchFamily="18" charset="0"/>
                <a:cs typeface="Times New Roman" pitchFamily="18" charset="0"/>
              </a:rPr>
              <a:t>are antibiotics posses the ability to inhibit the cell membrane, and they used as an ointment or wet dressing and often they combined with neomycin and bacitracin (</a:t>
            </a:r>
            <a:r>
              <a:rPr lang="en-US" sz="2400"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triple ABX ointment</a:t>
            </a:r>
            <a:r>
              <a:rPr lang="en-US" sz="2400" dirty="0">
                <a:solidFill>
                  <a:srgbClr val="0070C0"/>
                </a:solidFill>
                <a:latin typeface="Times New Roman" pitchFamily="18" charset="0"/>
                <a:cs typeface="Times New Roman" pitchFamily="18" charset="0"/>
              </a:rPr>
              <a:t>). </a:t>
            </a:r>
            <a:r>
              <a:rPr lang="en-US" sz="24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2400" dirty="0">
              <a:solidFill>
                <a:srgbClr val="0070C0"/>
              </a:solidFill>
              <a:latin typeface="Times New Roman" pitchFamily="18" charset="0"/>
              <a:cs typeface="Times New Roman" pitchFamily="18" charset="0"/>
            </a:endParaRPr>
          </a:p>
        </p:txBody>
      </p:sp>
      <p:sp>
        <p:nvSpPr>
          <p:cNvPr id="4" name="Rectangle 3"/>
          <p:cNvSpPr/>
          <p:nvPr/>
        </p:nvSpPr>
        <p:spPr>
          <a:xfrm>
            <a:off x="228600" y="105251"/>
            <a:ext cx="6400800" cy="646331"/>
          </a:xfrm>
          <a:prstGeom prst="rect">
            <a:avLst/>
          </a:prstGeom>
          <a:solidFill>
            <a:schemeClr val="accent1">
              <a:lumMod val="20000"/>
              <a:lumOff val="80000"/>
            </a:schemeClr>
          </a:solidFill>
        </p:spPr>
        <p:txBody>
          <a:bodyPr wrap="square">
            <a:spAutoFit/>
          </a:bodyPr>
          <a:lstStyle/>
          <a:p>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2. Inhibition </a:t>
            </a:r>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of Cell </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Membrane.</a:t>
            </a:r>
            <a:endParaRPr lang="en-US" sz="1050" b="1" dirty="0">
              <a:ln w="10541" cmpd="sng">
                <a:solidFill>
                  <a:schemeClr val="accent1">
                    <a:shade val="88000"/>
                    <a:satMod val="110000"/>
                  </a:schemeClr>
                </a:solidFill>
                <a:prstDash val="solid"/>
              </a:ln>
              <a:solidFill>
                <a:srgbClr val="FF0000"/>
              </a:solidFill>
              <a:latin typeface="Bahnschrift" pitchFamily="34" charset="0"/>
            </a:endParaRPr>
          </a:p>
        </p:txBody>
      </p:sp>
      <p:sp>
        <p:nvSpPr>
          <p:cNvPr id="6" name="Rectangle 5"/>
          <p:cNvSpPr/>
          <p:nvPr/>
        </p:nvSpPr>
        <p:spPr>
          <a:xfrm>
            <a:off x="1752600" y="5072896"/>
            <a:ext cx="6934200" cy="1384995"/>
          </a:xfrm>
          <a:prstGeom prst="rect">
            <a:avLst/>
          </a:prstGeom>
        </p:spPr>
        <p:txBody>
          <a:bodyPr wrap="square">
            <a:spAutoFit/>
          </a:bodyPr>
          <a:lstStyle/>
          <a:p>
            <a:pPr algn="just">
              <a:buNone/>
            </a:pPr>
            <a:r>
              <a:rPr lang="en-US" sz="2000" dirty="0">
                <a:solidFill>
                  <a:srgbClr val="C00000"/>
                </a:solidFill>
                <a:latin typeface="Times New Roman" pitchFamily="18" charset="0"/>
                <a:cs typeface="Times New Roman" pitchFamily="18" charset="0"/>
              </a:rPr>
              <a:t>Because</a:t>
            </a:r>
            <a:r>
              <a:rPr lang="en-US" sz="2000" dirty="0">
                <a:solidFill>
                  <a:srgbClr val="0070C0"/>
                </a:solidFill>
                <a:latin typeface="Times New Roman" pitchFamily="18" charset="0"/>
                <a:cs typeface="Times New Roman" pitchFamily="18" charset="0"/>
              </a:rPr>
              <a:t> of high similarity of </a:t>
            </a:r>
            <a:r>
              <a:rPr lang="en-US" sz="2000" dirty="0" smtClean="0">
                <a:solidFill>
                  <a:srgbClr val="0070C0"/>
                </a:solidFill>
                <a:latin typeface="Times New Roman" pitchFamily="18" charset="0"/>
                <a:cs typeface="Times New Roman" pitchFamily="18" charset="0"/>
              </a:rPr>
              <a:t>the cell membrane structure </a:t>
            </a:r>
            <a:r>
              <a:rPr lang="en-US" sz="2000" dirty="0">
                <a:solidFill>
                  <a:srgbClr val="0070C0"/>
                </a:solidFill>
                <a:latin typeface="Times New Roman" pitchFamily="18" charset="0"/>
                <a:cs typeface="Times New Roman" pitchFamily="18" charset="0"/>
              </a:rPr>
              <a:t>in both eukaryotic and prokaryotic cells, the action of this class of antibiotic are often </a:t>
            </a:r>
            <a:r>
              <a:rPr lang="en-US" sz="2000"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poorly selective </a:t>
            </a:r>
            <a:r>
              <a:rPr lang="en-US" sz="2000" dirty="0">
                <a:solidFill>
                  <a:srgbClr val="0070C0"/>
                </a:solidFill>
                <a:latin typeface="Times New Roman" pitchFamily="18" charset="0"/>
                <a:cs typeface="Times New Roman" pitchFamily="18" charset="0"/>
              </a:rPr>
              <a:t>and can be toxic for the </a:t>
            </a:r>
            <a:r>
              <a:rPr lang="en-US" sz="2000" dirty="0" smtClean="0">
                <a:solidFill>
                  <a:srgbClr val="0070C0"/>
                </a:solidFill>
                <a:latin typeface="Times New Roman" pitchFamily="18" charset="0"/>
                <a:cs typeface="Times New Roman" pitchFamily="18" charset="0"/>
              </a:rPr>
              <a:t>human host, and most </a:t>
            </a:r>
            <a:r>
              <a:rPr lang="en-US" sz="2000" dirty="0">
                <a:solidFill>
                  <a:srgbClr val="0070C0"/>
                </a:solidFill>
                <a:latin typeface="Times New Roman" pitchFamily="18" charset="0"/>
                <a:cs typeface="Times New Roman" pitchFamily="18" charset="0"/>
              </a:rPr>
              <a:t>clinical usage is topical applications.  </a:t>
            </a:r>
            <a:r>
              <a:rPr lang="en-US" sz="2400" dirty="0">
                <a:solidFill>
                  <a:srgbClr val="0070C0"/>
                </a:solidFill>
              </a:rPr>
              <a:t>      </a:t>
            </a:r>
          </a:p>
        </p:txBody>
      </p:sp>
      <p:sp>
        <p:nvSpPr>
          <p:cNvPr id="7" name="Rectangle 6"/>
          <p:cNvSpPr/>
          <p:nvPr/>
        </p:nvSpPr>
        <p:spPr>
          <a:xfrm rot="19483985">
            <a:off x="433136" y="5154855"/>
            <a:ext cx="1039067"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sz="2400"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Hint…</a:t>
            </a:r>
            <a:endParaRPr lang="en-US" sz="2400"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18349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05251"/>
            <a:ext cx="6934200" cy="646331"/>
          </a:xfrm>
          <a:prstGeom prst="rect">
            <a:avLst/>
          </a:prstGeom>
          <a:solidFill>
            <a:schemeClr val="accent1">
              <a:lumMod val="20000"/>
              <a:lumOff val="80000"/>
            </a:schemeClr>
          </a:solidFill>
        </p:spPr>
        <p:txBody>
          <a:bodyPr wrap="square">
            <a:spAutoFit/>
          </a:bodyPr>
          <a:lstStyle/>
          <a:p>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3. Inhibition </a:t>
            </a:r>
            <a:r>
              <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of </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Bahnschrift" pitchFamily="34" charset="0"/>
                <a:ea typeface="+mj-ea"/>
                <a:cs typeface="+mj-cs"/>
              </a:rPr>
              <a:t>Protein synthesis. </a:t>
            </a:r>
            <a:endParaRPr lang="en-US" sz="1050" b="1" dirty="0">
              <a:ln w="10541" cmpd="sng">
                <a:solidFill>
                  <a:schemeClr val="accent1">
                    <a:shade val="88000"/>
                    <a:satMod val="110000"/>
                  </a:schemeClr>
                </a:solidFill>
                <a:prstDash val="solid"/>
              </a:ln>
              <a:solidFill>
                <a:srgbClr val="FF0000"/>
              </a:solidFill>
              <a:latin typeface="Bahnschrift" pitchFamily="34" charset="0"/>
            </a:endParaRPr>
          </a:p>
        </p:txBody>
      </p:sp>
      <p:sp>
        <p:nvSpPr>
          <p:cNvPr id="5" name="Rectangle 4"/>
          <p:cNvSpPr/>
          <p:nvPr/>
        </p:nvSpPr>
        <p:spPr>
          <a:xfrm>
            <a:off x="228600" y="1066801"/>
            <a:ext cx="8458200" cy="4154984"/>
          </a:xfrm>
          <a:prstGeom prst="rect">
            <a:avLst/>
          </a:prstGeom>
        </p:spPr>
        <p:txBody>
          <a:bodyPr wrap="square">
            <a:spAutoFit/>
          </a:bodyPr>
          <a:lstStyle/>
          <a:p>
            <a:pPr lvl="0" algn="just"/>
            <a:r>
              <a:rPr lang="en-US" sz="2400" dirty="0">
                <a:solidFill>
                  <a:srgbClr val="00B050"/>
                </a:solidFill>
              </a:rPr>
              <a:t>Protein synthesis is an essential process necessary for the multiplication and survival of all bacterial cells since all enzymes and most cellular structures are made of proteins.  </a:t>
            </a:r>
            <a:endParaRPr lang="en-US" sz="2400" dirty="0" smtClean="0">
              <a:solidFill>
                <a:srgbClr val="00B050"/>
              </a:solidFill>
            </a:endParaRPr>
          </a:p>
          <a:p>
            <a:pPr lvl="0" algn="just"/>
            <a:endParaRPr lang="en-US" sz="2400" dirty="0">
              <a:solidFill>
                <a:srgbClr val="00B050"/>
              </a:solidFill>
            </a:endParaRPr>
          </a:p>
          <a:p>
            <a:pPr lvl="0" algn="just"/>
            <a:r>
              <a:rPr lang="en-US" sz="2400" dirty="0" smtClean="0">
                <a:solidFill>
                  <a:srgbClr val="00B050"/>
                </a:solidFill>
              </a:rPr>
              <a:t>Several </a:t>
            </a:r>
            <a:r>
              <a:rPr lang="en-US" sz="2400" dirty="0">
                <a:solidFill>
                  <a:srgbClr val="00B050"/>
                </a:solidFill>
              </a:rPr>
              <a:t>types of antibacterial agents target bacterial protein synthesis by binding to either the </a:t>
            </a:r>
            <a:r>
              <a:rPr lang="en-US" sz="2400" dirty="0">
                <a:solidFill>
                  <a:schemeClr val="bg2">
                    <a:lumMod val="25000"/>
                  </a:schemeClr>
                </a:solidFill>
              </a:rPr>
              <a:t>30s subunit  </a:t>
            </a:r>
            <a:r>
              <a:rPr lang="en-US" sz="2400" dirty="0">
                <a:solidFill>
                  <a:srgbClr val="00B050"/>
                </a:solidFill>
              </a:rPr>
              <a:t>or </a:t>
            </a:r>
            <a:r>
              <a:rPr lang="en-US" sz="2400" dirty="0">
                <a:solidFill>
                  <a:schemeClr val="bg2">
                    <a:lumMod val="25000"/>
                  </a:schemeClr>
                </a:solidFill>
              </a:rPr>
              <a:t>50s subunit </a:t>
            </a:r>
            <a:r>
              <a:rPr lang="en-US" sz="2400" dirty="0">
                <a:solidFill>
                  <a:srgbClr val="00B050"/>
                </a:solidFill>
              </a:rPr>
              <a:t>of the ribosomes. This will cause  disruption the normal bacterial cellular metabolism, and leads to the death of the organism or the inhibition of its growth and multiplication. So the process either will be </a:t>
            </a:r>
            <a:r>
              <a:rPr lang="en-US" sz="2400" dirty="0">
                <a:solidFill>
                  <a:srgbClr val="FF0000"/>
                </a:solidFill>
                <a:effectLst>
                  <a:outerShdw blurRad="38100" dist="38100" dir="2700000" algn="tl">
                    <a:srgbClr val="000000">
                      <a:alpha val="43137"/>
                    </a:srgbClr>
                  </a:outerShdw>
                </a:effectLst>
              </a:rPr>
              <a:t>bactericidal</a:t>
            </a:r>
            <a:r>
              <a:rPr lang="en-US" sz="2400" dirty="0">
                <a:solidFill>
                  <a:srgbClr val="00B050"/>
                </a:solidFill>
              </a:rPr>
              <a:t> or </a:t>
            </a:r>
            <a:r>
              <a:rPr lang="en-US" sz="2400" dirty="0">
                <a:solidFill>
                  <a:srgbClr val="FF0000"/>
                </a:solidFill>
                <a:effectLst>
                  <a:outerShdw blurRad="38100" dist="38100" dir="2700000" algn="tl">
                    <a:srgbClr val="000000">
                      <a:alpha val="43137"/>
                    </a:srgbClr>
                  </a:outerShdw>
                </a:effectLst>
              </a:rPr>
              <a:t>bacteriostatic</a:t>
            </a:r>
            <a:r>
              <a:rPr lang="en-US" sz="2400" dirty="0">
                <a:solidFill>
                  <a:srgbClr val="00B050"/>
                </a:solidFill>
              </a:rPr>
              <a:t> </a:t>
            </a:r>
            <a:endParaRPr lang="en-US" sz="2400" dirty="0" smtClean="0">
              <a:solidFill>
                <a:srgbClr val="00B050"/>
              </a:solidFill>
            </a:endParaRPr>
          </a:p>
          <a:p>
            <a:pPr lvl="0" algn="just"/>
            <a:r>
              <a:rPr lang="en-US" sz="2400" dirty="0" smtClean="0">
                <a:solidFill>
                  <a:srgbClr val="00B050"/>
                </a:solidFill>
              </a:rPr>
              <a:t> </a:t>
            </a:r>
            <a:endParaRPr lang="en-US" sz="2400" dirty="0">
              <a:solidFill>
                <a:srgbClr val="00B050"/>
              </a:solidFill>
            </a:endParaRPr>
          </a:p>
        </p:txBody>
      </p:sp>
    </p:spTree>
    <p:extLst>
      <p:ext uri="{BB962C8B-B14F-4D97-AF65-F5344CB8AC3E}">
        <p14:creationId xmlns:p14="http://schemas.microsoft.com/office/powerpoint/2010/main" val="508540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10600" cy="5715000"/>
          </a:xfrm>
        </p:spPr>
        <p:txBody>
          <a:bodyPr>
            <a:noAutofit/>
          </a:bodyPr>
          <a:lstStyle/>
          <a:p>
            <a:pPr algn="just">
              <a:buNone/>
            </a:pPr>
            <a:r>
              <a:rPr lang="en-US" sz="2400" dirty="0">
                <a:solidFill>
                  <a:schemeClr val="tx2"/>
                </a:solidFill>
                <a:latin typeface="Times New Roman" pitchFamily="18" charset="0"/>
                <a:cs typeface="Times New Roman" pitchFamily="18" charset="0"/>
              </a:rPr>
              <a:t>They are a specialized </a:t>
            </a:r>
            <a:r>
              <a:rPr lang="en-US" sz="2400" dirty="0" smtClean="0">
                <a:solidFill>
                  <a:schemeClr val="tx2"/>
                </a:solidFill>
                <a:latin typeface="Times New Roman" pitchFamily="18" charset="0"/>
                <a:cs typeface="Times New Roman" pitchFamily="18" charset="0"/>
              </a:rPr>
              <a:t>antibiotics group interfere with protein synthesis with </a:t>
            </a:r>
            <a:r>
              <a:rPr lang="en-US" sz="2400" dirty="0">
                <a:solidFill>
                  <a:schemeClr val="tx2"/>
                </a:solidFill>
                <a:latin typeface="Times New Roman" pitchFamily="18" charset="0"/>
                <a:cs typeface="Times New Roman" pitchFamily="18" charset="0"/>
              </a:rPr>
              <a:t>a broad spectrum of </a:t>
            </a:r>
            <a:r>
              <a:rPr lang="en-US" sz="2400" dirty="0" smtClean="0">
                <a:solidFill>
                  <a:schemeClr val="tx2"/>
                </a:solidFill>
                <a:latin typeface="Times New Roman" pitchFamily="18" charset="0"/>
                <a:cs typeface="Times New Roman" pitchFamily="18" charset="0"/>
              </a:rPr>
              <a:t>activity, </a:t>
            </a:r>
            <a:r>
              <a:rPr lang="en-US" sz="2400" dirty="0">
                <a:solidFill>
                  <a:schemeClr val="tx2"/>
                </a:solidFill>
                <a:latin typeface="Times New Roman" pitchFamily="18" charset="0"/>
                <a:cs typeface="Times New Roman" pitchFamily="18" charset="0"/>
              </a:rPr>
              <a:t>used for gram-negative </a:t>
            </a:r>
            <a:r>
              <a:rPr lang="en-US" sz="2400" dirty="0" smtClean="0">
                <a:solidFill>
                  <a:schemeClr val="tx2"/>
                </a:solidFill>
                <a:latin typeface="Times New Roman" pitchFamily="18" charset="0"/>
                <a:cs typeface="Times New Roman" pitchFamily="18" charset="0"/>
              </a:rPr>
              <a:t>bacteria. ex</a:t>
            </a:r>
            <a:r>
              <a:rPr lang="en-US" sz="2400" dirty="0">
                <a:solidFill>
                  <a:schemeClr val="tx2"/>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gentamicin</a:t>
            </a:r>
            <a:r>
              <a:rPr lang="en-US" sz="2400" dirty="0">
                <a:solidFill>
                  <a:schemeClr val="tx2"/>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neomycin</a:t>
            </a:r>
            <a:r>
              <a:rPr lang="en-US" sz="2400" dirty="0">
                <a:solidFill>
                  <a:schemeClr val="tx2"/>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amikacin</a:t>
            </a:r>
            <a:r>
              <a:rPr lang="en-US" sz="2400" dirty="0">
                <a:solidFill>
                  <a:schemeClr val="tx2"/>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tobramycin</a:t>
            </a:r>
            <a:r>
              <a:rPr lang="en-US" sz="2400" dirty="0">
                <a:solidFill>
                  <a:schemeClr val="tx2"/>
                </a:solidFill>
                <a:latin typeface="Times New Roman" pitchFamily="18" charset="0"/>
                <a:cs typeface="Times New Roman" pitchFamily="18" charset="0"/>
              </a:rPr>
              <a:t>, and </a:t>
            </a:r>
            <a:r>
              <a:rPr lang="en-US" sz="2400" dirty="0">
                <a:solidFill>
                  <a:srgbClr val="FF0000"/>
                </a:solidFill>
                <a:latin typeface="Times New Roman" pitchFamily="18" charset="0"/>
                <a:cs typeface="Times New Roman" pitchFamily="18" charset="0"/>
              </a:rPr>
              <a:t>streptomycin</a:t>
            </a:r>
            <a:r>
              <a:rPr lang="en-US" sz="2400" dirty="0">
                <a:solidFill>
                  <a:schemeClr val="tx2"/>
                </a:solidFill>
                <a:latin typeface="Times New Roman" pitchFamily="18" charset="0"/>
                <a:cs typeface="Times New Roman" pitchFamily="18" charset="0"/>
              </a:rPr>
              <a:t>. </a:t>
            </a:r>
            <a:endParaRPr lang="en-US" sz="2400" dirty="0" smtClean="0">
              <a:solidFill>
                <a:schemeClr val="tx2"/>
              </a:solidFill>
              <a:latin typeface="Times New Roman" pitchFamily="18" charset="0"/>
              <a:cs typeface="Times New Roman" pitchFamily="18" charset="0"/>
            </a:endParaRPr>
          </a:p>
          <a:p>
            <a:pPr algn="just">
              <a:buNone/>
            </a:pPr>
            <a:endParaRPr lang="en-US" sz="1200" dirty="0">
              <a:solidFill>
                <a:schemeClr val="tx2"/>
              </a:solidFill>
              <a:latin typeface="Times New Roman" pitchFamily="18" charset="0"/>
              <a:cs typeface="Times New Roman" pitchFamily="18" charset="0"/>
            </a:endParaRPr>
          </a:p>
          <a:p>
            <a:pPr algn="just">
              <a:buNone/>
            </a:pPr>
            <a:r>
              <a:rPr lang="en-US" sz="2400" dirty="0">
                <a:solidFill>
                  <a:schemeClr val="tx2"/>
                </a:solidFill>
                <a:latin typeface="Times New Roman" pitchFamily="18" charset="0"/>
                <a:cs typeface="Times New Roman" pitchFamily="18" charset="0"/>
              </a:rPr>
              <a:t>The </a:t>
            </a:r>
            <a:r>
              <a:rPr lang="en-US" sz="2400" dirty="0" smtClean="0">
                <a:solidFill>
                  <a:schemeClr val="tx2"/>
                </a:solidFill>
                <a:latin typeface="Times New Roman" pitchFamily="18" charset="0"/>
                <a:cs typeface="Times New Roman" pitchFamily="18" charset="0"/>
              </a:rPr>
              <a:t>mechanism </a:t>
            </a:r>
            <a:r>
              <a:rPr lang="en-US" sz="2400" dirty="0">
                <a:solidFill>
                  <a:schemeClr val="tx2"/>
                </a:solidFill>
                <a:latin typeface="Times New Roman" pitchFamily="18" charset="0"/>
                <a:cs typeface="Times New Roman" pitchFamily="18" charset="0"/>
              </a:rPr>
              <a:t>of </a:t>
            </a:r>
            <a:r>
              <a:rPr lang="en-US" sz="2400" dirty="0" smtClean="0">
                <a:solidFill>
                  <a:schemeClr val="tx2"/>
                </a:solidFill>
                <a:latin typeface="Times New Roman" pitchFamily="18" charset="0"/>
                <a:cs typeface="Times New Roman" pitchFamily="18" charset="0"/>
              </a:rPr>
              <a:t>aminoglycosides actions are:</a:t>
            </a:r>
            <a:endParaRPr lang="en-US" sz="2400" dirty="0">
              <a:solidFill>
                <a:schemeClr val="tx2"/>
              </a:solidFill>
              <a:latin typeface="Times New Roman" pitchFamily="18" charset="0"/>
              <a:cs typeface="Times New Roman" pitchFamily="18" charset="0"/>
            </a:endParaRPr>
          </a:p>
          <a:p>
            <a:pPr marL="457200" indent="-457200" algn="just">
              <a:buFont typeface="+mj-lt"/>
              <a:buAutoNum type="arabicPeriod"/>
            </a:pPr>
            <a:r>
              <a:rPr lang="en-US" sz="2400" dirty="0" smtClean="0">
                <a:solidFill>
                  <a:schemeClr val="tx2"/>
                </a:solidFill>
                <a:latin typeface="Times New Roman" pitchFamily="18" charset="0"/>
                <a:cs typeface="Times New Roman" pitchFamily="18" charset="0"/>
              </a:rPr>
              <a:t>Bounding to </a:t>
            </a:r>
            <a:r>
              <a:rPr lang="en-US" sz="2400" dirty="0">
                <a:solidFill>
                  <a:schemeClr val="tx2"/>
                </a:solidFill>
                <a:latin typeface="Times New Roman" pitchFamily="18" charset="0"/>
                <a:cs typeface="Times New Roman" pitchFamily="18" charset="0"/>
              </a:rPr>
              <a:t>the prokaryotic ribosome at the </a:t>
            </a:r>
            <a:r>
              <a:rPr lang="en-US" sz="24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16S</a:t>
            </a:r>
            <a:r>
              <a:rPr lang="en-US" sz="2400" dirty="0">
                <a:solidFill>
                  <a:schemeClr val="tx2"/>
                </a:solidFill>
                <a:latin typeface="Times New Roman" pitchFamily="18" charset="0"/>
                <a:cs typeface="Times New Roman" pitchFamily="18" charset="0"/>
              </a:rPr>
              <a:t> </a:t>
            </a:r>
            <a:r>
              <a:rPr lang="en-US" sz="24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rRNA</a:t>
            </a:r>
            <a:r>
              <a:rPr lang="en-US" sz="2400" dirty="0" smtClean="0">
                <a:solidFill>
                  <a:schemeClr val="tx2"/>
                </a:solidFill>
                <a:latin typeface="Times New Roman" pitchFamily="18" charset="0"/>
                <a:cs typeface="Times New Roman" pitchFamily="18" charset="0"/>
              </a:rPr>
              <a:t> </a:t>
            </a:r>
            <a:r>
              <a:rPr lang="en-US" sz="2400" dirty="0">
                <a:solidFill>
                  <a:schemeClr val="tx2"/>
                </a:solidFill>
                <a:latin typeface="Times New Roman" pitchFamily="18" charset="0"/>
                <a:cs typeface="Times New Roman" pitchFamily="18" charset="0"/>
              </a:rPr>
              <a:t>site located in </a:t>
            </a:r>
            <a:r>
              <a:rPr lang="en-US" sz="24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30S</a:t>
            </a:r>
            <a:r>
              <a:rPr lang="en-US" sz="2400" dirty="0" smtClean="0">
                <a:solidFill>
                  <a:schemeClr val="tx2"/>
                </a:solidFill>
                <a:latin typeface="Times New Roman" pitchFamily="18" charset="0"/>
                <a:cs typeface="Times New Roman" pitchFamily="18" charset="0"/>
              </a:rPr>
              <a:t> </a:t>
            </a:r>
            <a:r>
              <a:rPr lang="en-US" sz="2400" dirty="0">
                <a:solidFill>
                  <a:schemeClr val="tx2"/>
                </a:solidFill>
                <a:latin typeface="Times New Roman" pitchFamily="18" charset="0"/>
                <a:cs typeface="Times New Roman" pitchFamily="18" charset="0"/>
              </a:rPr>
              <a:t>subunit of the </a:t>
            </a:r>
            <a:r>
              <a:rPr lang="en-US" sz="2400" dirty="0" smtClean="0">
                <a:solidFill>
                  <a:schemeClr val="tx2"/>
                </a:solidFill>
                <a:latin typeface="Times New Roman" pitchFamily="18" charset="0"/>
                <a:cs typeface="Times New Roman" pitchFamily="18" charset="0"/>
              </a:rPr>
              <a:t>ribosome. </a:t>
            </a:r>
          </a:p>
          <a:p>
            <a:pPr marL="457200" indent="-457200" algn="just">
              <a:buFont typeface="+mj-lt"/>
              <a:buAutoNum type="arabicPeriod"/>
            </a:pPr>
            <a:r>
              <a:rPr lang="en-US" sz="2400" dirty="0" smtClean="0">
                <a:solidFill>
                  <a:schemeClr val="tx2"/>
                </a:solidFill>
                <a:latin typeface="Times New Roman" pitchFamily="18" charset="0"/>
                <a:cs typeface="Times New Roman" pitchFamily="18" charset="0"/>
              </a:rPr>
              <a:t>After that, aminoglycosides will bind with the </a:t>
            </a:r>
            <a:r>
              <a:rPr lang="en-US" sz="24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 site </a:t>
            </a:r>
            <a:r>
              <a:rPr lang="en-US" sz="2400" dirty="0">
                <a:solidFill>
                  <a:schemeClr val="tx2"/>
                </a:solidFill>
                <a:latin typeface="Times New Roman" pitchFamily="18" charset="0"/>
                <a:cs typeface="Times New Roman" pitchFamily="18" charset="0"/>
              </a:rPr>
              <a:t>for </a:t>
            </a:r>
            <a:r>
              <a:rPr lang="en-US" sz="24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tRNA </a:t>
            </a:r>
            <a:r>
              <a:rPr lang="en-US" sz="2400" dirty="0" smtClean="0">
                <a:solidFill>
                  <a:schemeClr val="tx2"/>
                </a:solidFill>
                <a:latin typeface="Times New Roman" pitchFamily="18" charset="0"/>
                <a:cs typeface="Times New Roman" pitchFamily="18" charset="0"/>
              </a:rPr>
              <a:t> </a:t>
            </a:r>
            <a:r>
              <a:rPr lang="en-US" sz="2400" dirty="0">
                <a:solidFill>
                  <a:schemeClr val="tx2"/>
                </a:solidFill>
                <a:latin typeface="Times New Roman" pitchFamily="18" charset="0"/>
                <a:cs typeface="Times New Roman" pitchFamily="18" charset="0"/>
              </a:rPr>
              <a:t>inhibits the translation process by causing </a:t>
            </a:r>
            <a:r>
              <a:rPr lang="en-US" sz="2400" dirty="0" smtClean="0">
                <a:solidFill>
                  <a:schemeClr val="tx2"/>
                </a:solidFill>
                <a:latin typeface="Times New Roman" pitchFamily="18" charset="0"/>
                <a:cs typeface="Times New Roman" pitchFamily="18" charset="0"/>
              </a:rPr>
              <a:t>hindering the </a:t>
            </a:r>
            <a:r>
              <a:rPr lang="en-US" sz="2400" dirty="0">
                <a:solidFill>
                  <a:schemeClr val="tx2"/>
                </a:solidFill>
                <a:latin typeface="Times New Roman" pitchFamily="18" charset="0"/>
                <a:cs typeface="Times New Roman" pitchFamily="18" charset="0"/>
              </a:rPr>
              <a:t>translocation </a:t>
            </a:r>
            <a:r>
              <a:rPr lang="en-US" sz="2400" dirty="0" smtClean="0">
                <a:solidFill>
                  <a:schemeClr val="tx2"/>
                </a:solidFill>
                <a:latin typeface="Times New Roman" pitchFamily="18" charset="0"/>
                <a:cs typeface="Times New Roman" pitchFamily="18" charset="0"/>
              </a:rPr>
              <a:t>step.</a:t>
            </a:r>
          </a:p>
          <a:p>
            <a:pPr marL="457200" indent="-457200" algn="just">
              <a:buFont typeface="+mj-lt"/>
              <a:buAutoNum type="arabicPeriod"/>
            </a:pPr>
            <a:r>
              <a:rPr lang="en-US" sz="2400" dirty="0" smtClean="0">
                <a:solidFill>
                  <a:schemeClr val="tx2"/>
                </a:solidFill>
                <a:latin typeface="Times New Roman" pitchFamily="18" charset="0"/>
                <a:cs typeface="Times New Roman" pitchFamily="18" charset="0"/>
              </a:rPr>
              <a:t>Attachment </a:t>
            </a:r>
            <a:r>
              <a:rPr lang="en-US" sz="2400" dirty="0">
                <a:solidFill>
                  <a:schemeClr val="tx2"/>
                </a:solidFill>
                <a:latin typeface="Times New Roman" pitchFamily="18" charset="0"/>
                <a:cs typeface="Times New Roman" pitchFamily="18" charset="0"/>
              </a:rPr>
              <a:t>at the A site </a:t>
            </a:r>
            <a:r>
              <a:rPr lang="en-US" sz="2400" dirty="0" smtClean="0">
                <a:solidFill>
                  <a:schemeClr val="tx2"/>
                </a:solidFill>
                <a:latin typeface="Times New Roman" pitchFamily="18" charset="0"/>
                <a:cs typeface="Times New Roman" pitchFamily="18" charset="0"/>
              </a:rPr>
              <a:t>will lead to block </a:t>
            </a:r>
            <a:r>
              <a:rPr lang="en-US" sz="2400" dirty="0">
                <a:solidFill>
                  <a:schemeClr val="tx2"/>
                </a:solidFill>
                <a:latin typeface="Times New Roman" pitchFamily="18" charset="0"/>
                <a:cs typeface="Times New Roman" pitchFamily="18" charset="0"/>
              </a:rPr>
              <a:t>transition during the peptide bond–forming </a:t>
            </a:r>
            <a:r>
              <a:rPr lang="en-US" sz="2400" dirty="0" smtClean="0">
                <a:solidFill>
                  <a:schemeClr val="tx2"/>
                </a:solidFill>
                <a:latin typeface="Times New Roman" pitchFamily="18" charset="0"/>
                <a:cs typeface="Times New Roman" pitchFamily="18" charset="0"/>
              </a:rPr>
              <a:t>translocation and stop </a:t>
            </a:r>
            <a:r>
              <a:rPr lang="en-US" sz="2400" dirty="0">
                <a:solidFill>
                  <a:schemeClr val="tx2"/>
                </a:solidFill>
                <a:latin typeface="Times New Roman" pitchFamily="18" charset="0"/>
                <a:cs typeface="Times New Roman" pitchFamily="18" charset="0"/>
              </a:rPr>
              <a:t>elongation of the </a:t>
            </a:r>
            <a:r>
              <a:rPr lang="en-US" sz="2400" dirty="0" smtClean="0">
                <a:solidFill>
                  <a:schemeClr val="tx2"/>
                </a:solidFill>
                <a:latin typeface="Times New Roman" pitchFamily="18" charset="0"/>
                <a:cs typeface="Times New Roman" pitchFamily="18" charset="0"/>
              </a:rPr>
              <a:t>protein </a:t>
            </a:r>
            <a:r>
              <a:rPr lang="en-US" sz="2400" dirty="0">
                <a:solidFill>
                  <a:schemeClr val="tx2"/>
                </a:solidFill>
                <a:latin typeface="Times New Roman" pitchFamily="18" charset="0"/>
                <a:cs typeface="Times New Roman" pitchFamily="18" charset="0"/>
              </a:rPr>
              <a:t>chain </a:t>
            </a:r>
          </a:p>
          <a:p>
            <a:pPr lvl="1" algn="just">
              <a:lnSpc>
                <a:spcPct val="80000"/>
              </a:lnSpc>
              <a:buClr>
                <a:srgbClr val="3891A7"/>
              </a:buClr>
              <a:buNone/>
            </a:pPr>
            <a:endParaRPr lang="en-US" sz="2400" dirty="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sp>
        <p:nvSpPr>
          <p:cNvPr id="5" name="Rectangle 4"/>
          <p:cNvSpPr/>
          <p:nvPr/>
        </p:nvSpPr>
        <p:spPr>
          <a:xfrm>
            <a:off x="228600" y="228600"/>
            <a:ext cx="3200400" cy="584775"/>
          </a:xfrm>
          <a:prstGeom prst="rect">
            <a:avLst/>
          </a:prstGeom>
          <a:solidFill>
            <a:srgbClr val="FFFF00"/>
          </a:solidFill>
        </p:spPr>
        <p:txBody>
          <a:bodyPr wrap="square">
            <a:spAutoFit/>
          </a:bodyPr>
          <a:lstStyle/>
          <a:p>
            <a:r>
              <a:rPr lang="en-US" sz="32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Aminoglycosides </a:t>
            </a:r>
            <a:endParaRPr lang="en-US" sz="1050" b="1" dirty="0">
              <a:ln w="10541" cmpd="sng">
                <a:solidFill>
                  <a:srgbClr val="7D7D7D">
                    <a:tint val="100000"/>
                    <a:shade val="100000"/>
                    <a:satMod val="110000"/>
                  </a:srgbClr>
                </a:solidFill>
                <a:prstDash val="solid"/>
              </a:ln>
              <a:solidFill>
                <a:schemeClr val="tx2"/>
              </a:solidFill>
            </a:endParaRPr>
          </a:p>
        </p:txBody>
      </p:sp>
    </p:spTree>
    <p:extLst>
      <p:ext uri="{BB962C8B-B14F-4D97-AF65-F5344CB8AC3E}">
        <p14:creationId xmlns:p14="http://schemas.microsoft.com/office/powerpoint/2010/main" val="198208636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6200" y="609600"/>
            <a:ext cx="8991600" cy="2554545"/>
          </a:xfrm>
          <a:prstGeom prst="rect">
            <a:avLst/>
          </a:prstGeom>
        </p:spPr>
        <p:txBody>
          <a:bodyPr wrap="square">
            <a:spAutoFit/>
          </a:bodyPr>
          <a:lstStyle/>
          <a:p>
            <a:pPr algn="just"/>
            <a:r>
              <a:rPr lang="en-US" sz="2400" dirty="0" smtClean="0">
                <a:solidFill>
                  <a:srgbClr val="00B050"/>
                </a:solidFill>
              </a:rPr>
              <a:t>They are </a:t>
            </a:r>
            <a:r>
              <a:rPr lang="en-US" sz="2400" dirty="0" smtClean="0">
                <a:solidFill>
                  <a:srgbClr val="FF0000"/>
                </a:solidFill>
                <a:effectLst>
                  <a:outerShdw blurRad="38100" dist="38100" dir="2700000" algn="tl">
                    <a:srgbClr val="000000">
                      <a:alpha val="43137"/>
                    </a:srgbClr>
                  </a:outerShdw>
                </a:effectLst>
              </a:rPr>
              <a:t>bacteriostatic</a:t>
            </a:r>
            <a:r>
              <a:rPr lang="en-US" sz="2400" dirty="0" smtClean="0">
                <a:solidFill>
                  <a:srgbClr val="00B050"/>
                </a:solidFill>
              </a:rPr>
              <a:t> </a:t>
            </a:r>
            <a:r>
              <a:rPr lang="en-US" sz="2400" dirty="0">
                <a:solidFill>
                  <a:srgbClr val="00B050"/>
                </a:solidFill>
              </a:rPr>
              <a:t>antibiotics with a broad spectrum of activity, including rickettsial agents ex: </a:t>
            </a:r>
            <a:r>
              <a:rPr lang="en-US" sz="2400" dirty="0">
                <a:solidFill>
                  <a:srgbClr val="FF0000"/>
                </a:solidFill>
              </a:rPr>
              <a:t>tetracycline</a:t>
            </a:r>
            <a:r>
              <a:rPr lang="en-US" sz="2400" dirty="0">
                <a:solidFill>
                  <a:srgbClr val="00B050"/>
                </a:solidFill>
              </a:rPr>
              <a:t>, </a:t>
            </a:r>
            <a:r>
              <a:rPr lang="en-US" sz="2400" dirty="0" err="1">
                <a:solidFill>
                  <a:srgbClr val="FF0000"/>
                </a:solidFill>
              </a:rPr>
              <a:t>oxytetracycline</a:t>
            </a:r>
            <a:r>
              <a:rPr lang="en-US" sz="2400" dirty="0">
                <a:solidFill>
                  <a:srgbClr val="00B050"/>
                </a:solidFill>
              </a:rPr>
              <a:t>, </a:t>
            </a:r>
            <a:r>
              <a:rPr lang="en-US" sz="2400" dirty="0">
                <a:solidFill>
                  <a:srgbClr val="FF0000"/>
                </a:solidFill>
              </a:rPr>
              <a:t>chlortetracycline</a:t>
            </a:r>
            <a:r>
              <a:rPr lang="en-US" sz="2400" dirty="0">
                <a:solidFill>
                  <a:srgbClr val="00B050"/>
                </a:solidFill>
              </a:rPr>
              <a:t>, </a:t>
            </a:r>
            <a:r>
              <a:rPr lang="en-US" sz="2400" dirty="0">
                <a:solidFill>
                  <a:srgbClr val="FF0000"/>
                </a:solidFill>
              </a:rPr>
              <a:t>doxycycline</a:t>
            </a:r>
            <a:r>
              <a:rPr lang="en-US" sz="2400" dirty="0">
                <a:solidFill>
                  <a:srgbClr val="00B050"/>
                </a:solidFill>
              </a:rPr>
              <a:t>, and </a:t>
            </a:r>
            <a:r>
              <a:rPr lang="en-US" sz="2400" dirty="0" smtClean="0">
                <a:solidFill>
                  <a:srgbClr val="FF0000"/>
                </a:solidFill>
              </a:rPr>
              <a:t>minocycline.</a:t>
            </a:r>
          </a:p>
          <a:p>
            <a:pPr algn="just"/>
            <a:endParaRPr lang="en-US" sz="1000" dirty="0" smtClean="0">
              <a:solidFill>
                <a:srgbClr val="FF0000"/>
              </a:solidFill>
            </a:endParaRPr>
          </a:p>
          <a:p>
            <a:pPr marL="0" lvl="1" algn="just"/>
            <a:r>
              <a:rPr lang="en-US" sz="2400" dirty="0" smtClean="0">
                <a:solidFill>
                  <a:srgbClr val="FF0000"/>
                </a:solidFill>
              </a:rPr>
              <a:t>Tetracyclins</a:t>
            </a:r>
            <a:r>
              <a:rPr lang="en-US" sz="2400" dirty="0" smtClean="0">
                <a:solidFill>
                  <a:srgbClr val="002060"/>
                </a:solidFill>
              </a:rPr>
              <a:t> inhibit </a:t>
            </a:r>
            <a:r>
              <a:rPr lang="en-US" sz="2400" dirty="0">
                <a:solidFill>
                  <a:srgbClr val="002060"/>
                </a:solidFill>
              </a:rPr>
              <a:t>protein synthesis at this ribosomal level due to disruption of </a:t>
            </a:r>
            <a:r>
              <a:rPr lang="en-US" sz="2400" dirty="0" smtClean="0">
                <a:solidFill>
                  <a:srgbClr val="002060"/>
                </a:solidFill>
              </a:rPr>
              <a:t>interactions </a:t>
            </a:r>
            <a:r>
              <a:rPr lang="en-US" sz="2400" dirty="0">
                <a:solidFill>
                  <a:srgbClr val="002060"/>
                </a:solidFill>
              </a:rPr>
              <a:t>between </a:t>
            </a:r>
            <a:r>
              <a:rPr lang="en-US" sz="2400" dirty="0">
                <a:solidFill>
                  <a:srgbClr val="002060"/>
                </a:solidFill>
                <a:effectLst>
                  <a:outerShdw blurRad="38100" dist="38100" dir="2700000" algn="tl">
                    <a:srgbClr val="000000">
                      <a:alpha val="43137"/>
                    </a:srgbClr>
                  </a:outerShdw>
                </a:effectLst>
              </a:rPr>
              <a:t>tRNA</a:t>
            </a:r>
            <a:r>
              <a:rPr lang="en-US" sz="2400" dirty="0">
                <a:solidFill>
                  <a:srgbClr val="002060"/>
                </a:solidFill>
              </a:rPr>
              <a:t> and </a:t>
            </a:r>
            <a:r>
              <a:rPr lang="en-US" sz="2400" dirty="0">
                <a:solidFill>
                  <a:srgbClr val="002060"/>
                </a:solidFill>
                <a:effectLst>
                  <a:outerShdw blurRad="38100" dist="38100" dir="2700000" algn="tl">
                    <a:srgbClr val="000000">
                      <a:alpha val="43137"/>
                    </a:srgbClr>
                  </a:outerShdw>
                </a:effectLst>
              </a:rPr>
              <a:t>mRNA</a:t>
            </a:r>
            <a:r>
              <a:rPr lang="en-US" sz="2400" dirty="0">
                <a:solidFill>
                  <a:srgbClr val="002060"/>
                </a:solidFill>
              </a:rPr>
              <a:t> in which binding of </a:t>
            </a:r>
            <a:r>
              <a:rPr lang="en-US" sz="2400" dirty="0" smtClean="0">
                <a:solidFill>
                  <a:srgbClr val="00B0F0"/>
                </a:solidFill>
                <a:effectLst>
                  <a:outerShdw blurRad="38100" dist="38100" dir="2700000" algn="tl">
                    <a:srgbClr val="000000">
                      <a:alpha val="43137"/>
                    </a:srgbClr>
                  </a:outerShdw>
                </a:effectLst>
              </a:rPr>
              <a:t>tRNA</a:t>
            </a:r>
            <a:r>
              <a:rPr lang="en-US" sz="2400" dirty="0" smtClean="0">
                <a:solidFill>
                  <a:srgbClr val="002060"/>
                </a:solidFill>
              </a:rPr>
              <a:t>  </a:t>
            </a:r>
            <a:r>
              <a:rPr lang="en-US" sz="2400" dirty="0">
                <a:solidFill>
                  <a:srgbClr val="002060"/>
                </a:solidFill>
              </a:rPr>
              <a:t>to the </a:t>
            </a:r>
            <a:r>
              <a:rPr lang="en-US" sz="2400" dirty="0">
                <a:solidFill>
                  <a:srgbClr val="00B0F0"/>
                </a:solidFill>
                <a:effectLst>
                  <a:outerShdw blurRad="38100" dist="38100" dir="2700000" algn="tl">
                    <a:srgbClr val="000000">
                      <a:alpha val="43137"/>
                    </a:srgbClr>
                  </a:outerShdw>
                </a:effectLst>
              </a:rPr>
              <a:t>ribosomal acceptor site </a:t>
            </a:r>
            <a:r>
              <a:rPr lang="en-US" sz="2400" dirty="0">
                <a:solidFill>
                  <a:srgbClr val="002060"/>
                </a:solidFill>
              </a:rPr>
              <a:t>is </a:t>
            </a:r>
            <a:r>
              <a:rPr lang="en-US" sz="2400" dirty="0" smtClean="0">
                <a:solidFill>
                  <a:srgbClr val="002060"/>
                </a:solidFill>
              </a:rPr>
              <a:t>prevented. </a:t>
            </a:r>
            <a:endParaRPr lang="en-US" sz="2400" dirty="0">
              <a:solidFill>
                <a:srgbClr val="002060"/>
              </a:solidFill>
            </a:endParaRPr>
          </a:p>
        </p:txBody>
      </p:sp>
      <p:sp>
        <p:nvSpPr>
          <p:cNvPr id="8" name="Rectangle 7"/>
          <p:cNvSpPr/>
          <p:nvPr/>
        </p:nvSpPr>
        <p:spPr>
          <a:xfrm>
            <a:off x="76200" y="76200"/>
            <a:ext cx="2253922" cy="523220"/>
          </a:xfrm>
          <a:prstGeom prst="rect">
            <a:avLst/>
          </a:prstGeom>
          <a:solidFill>
            <a:srgbClr val="FFFF00"/>
          </a:solidFill>
        </p:spPr>
        <p:txBody>
          <a:bodyPr wrap="square">
            <a:spAutoFit/>
          </a:bodyPr>
          <a:lstStyle/>
          <a:p>
            <a:r>
              <a:rPr lang="en-US" sz="28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Tetracyclines</a:t>
            </a:r>
            <a:endParaRPr lang="en-US" sz="1000" b="1" dirty="0">
              <a:ln w="10541" cmpd="sng">
                <a:solidFill>
                  <a:srgbClr val="7D7D7D">
                    <a:tint val="100000"/>
                    <a:shade val="100000"/>
                    <a:satMod val="110000"/>
                  </a:srgbClr>
                </a:solidFill>
                <a:prstDash val="solid"/>
              </a:ln>
              <a:solidFill>
                <a:schemeClr val="tx2"/>
              </a:solidFill>
            </a:endParaRPr>
          </a:p>
        </p:txBody>
      </p:sp>
      <p:sp>
        <p:nvSpPr>
          <p:cNvPr id="9" name="Rectangle 8"/>
          <p:cNvSpPr/>
          <p:nvPr/>
        </p:nvSpPr>
        <p:spPr>
          <a:xfrm>
            <a:off x="76200" y="3048000"/>
            <a:ext cx="2895600" cy="523220"/>
          </a:xfrm>
          <a:prstGeom prst="rect">
            <a:avLst/>
          </a:prstGeom>
          <a:solidFill>
            <a:srgbClr val="FFFF00"/>
          </a:solidFill>
        </p:spPr>
        <p:txBody>
          <a:bodyPr wrap="square">
            <a:spAutoFit/>
          </a:bodyPr>
          <a:lstStyle/>
          <a:p>
            <a:r>
              <a:rPr lang="en-US" sz="28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Chloramphenicol</a:t>
            </a:r>
          </a:p>
        </p:txBody>
      </p:sp>
      <p:sp>
        <p:nvSpPr>
          <p:cNvPr id="11" name="Rectangle 10"/>
          <p:cNvSpPr/>
          <p:nvPr/>
        </p:nvSpPr>
        <p:spPr>
          <a:xfrm>
            <a:off x="66040" y="3561140"/>
            <a:ext cx="9001760" cy="1569660"/>
          </a:xfrm>
          <a:prstGeom prst="rect">
            <a:avLst/>
          </a:prstGeom>
        </p:spPr>
        <p:txBody>
          <a:bodyPr wrap="square">
            <a:spAutoFit/>
          </a:bodyPr>
          <a:lstStyle/>
          <a:p>
            <a:pPr marL="0" lvl="1" algn="just"/>
            <a:r>
              <a:rPr lang="en-US" sz="2400" dirty="0">
                <a:solidFill>
                  <a:srgbClr val="002060"/>
                </a:solidFill>
              </a:rPr>
              <a:t>Is a broad-spectrum </a:t>
            </a:r>
            <a:r>
              <a:rPr lang="en-US" sz="2400" dirty="0">
                <a:solidFill>
                  <a:srgbClr val="FF0000"/>
                </a:solidFill>
                <a:effectLst>
                  <a:outerShdw blurRad="38100" dist="38100" dir="2700000" algn="tl">
                    <a:srgbClr val="000000">
                      <a:alpha val="43137"/>
                    </a:srgbClr>
                  </a:outerShdw>
                </a:effectLst>
              </a:rPr>
              <a:t>bacteriostatic</a:t>
            </a:r>
            <a:r>
              <a:rPr lang="en-US" sz="2400" dirty="0" smtClean="0">
                <a:solidFill>
                  <a:srgbClr val="002060"/>
                </a:solidFill>
              </a:rPr>
              <a:t> </a:t>
            </a:r>
            <a:r>
              <a:rPr lang="en-US" sz="2400" dirty="0">
                <a:solidFill>
                  <a:srgbClr val="002060"/>
                </a:solidFill>
              </a:rPr>
              <a:t>antibiotic that penetrates tissues and fluids well (including the eyes and CNS :central nerves system) Binds peptidyl transferase component of </a:t>
            </a:r>
            <a:r>
              <a:rPr lang="en-US" sz="2400" dirty="0">
                <a:solidFill>
                  <a:srgbClr val="002060"/>
                </a:solidFill>
                <a:effectLst>
                  <a:outerShdw blurRad="38100" dist="38100" dir="2700000" algn="tl">
                    <a:srgbClr val="000000">
                      <a:alpha val="43137"/>
                    </a:srgbClr>
                  </a:outerShdw>
                </a:effectLst>
              </a:rPr>
              <a:t>50S</a:t>
            </a:r>
            <a:r>
              <a:rPr lang="en-US" sz="2400" dirty="0">
                <a:solidFill>
                  <a:srgbClr val="002060"/>
                </a:solidFill>
              </a:rPr>
              <a:t> ribosome, blocking peptide </a:t>
            </a:r>
            <a:r>
              <a:rPr lang="en-US" sz="2400" dirty="0" smtClean="0">
                <a:solidFill>
                  <a:srgbClr val="002060"/>
                </a:solidFill>
              </a:rPr>
              <a:t>elongation. </a:t>
            </a:r>
            <a:endParaRPr lang="en-US" sz="2400" dirty="0">
              <a:solidFill>
                <a:srgbClr val="002060"/>
              </a:solidFill>
            </a:endParaRPr>
          </a:p>
        </p:txBody>
      </p:sp>
      <p:sp>
        <p:nvSpPr>
          <p:cNvPr id="12" name="Rectangle 11"/>
          <p:cNvSpPr/>
          <p:nvPr/>
        </p:nvSpPr>
        <p:spPr>
          <a:xfrm>
            <a:off x="184478" y="5155833"/>
            <a:ext cx="2145644" cy="523220"/>
          </a:xfrm>
          <a:prstGeom prst="rect">
            <a:avLst/>
          </a:prstGeom>
          <a:solidFill>
            <a:srgbClr val="FFFF00"/>
          </a:solidFill>
        </p:spPr>
        <p:txBody>
          <a:bodyPr wrap="square">
            <a:spAutoFit/>
          </a:bodyPr>
          <a:lstStyle/>
          <a:p>
            <a:r>
              <a:rPr lang="en-US" sz="2800" b="1" dirty="0">
                <a:ln w="10541" cmpd="sng">
                  <a:solidFill>
                    <a:srgbClr val="7D7D7D">
                      <a:tint val="100000"/>
                      <a:shade val="100000"/>
                      <a:satMod val="110000"/>
                    </a:srgbClr>
                  </a:solidFill>
                  <a:prstDash val="solid"/>
                </a:ln>
                <a:solidFill>
                  <a:schemeClr val="tx2"/>
                </a:solidFill>
                <a:latin typeface="Times New Roman" pitchFamily="18" charset="0"/>
                <a:cs typeface="Times New Roman" pitchFamily="18" charset="0"/>
              </a:rPr>
              <a:t>Clindamycin</a:t>
            </a:r>
          </a:p>
        </p:txBody>
      </p:sp>
      <p:sp>
        <p:nvSpPr>
          <p:cNvPr id="13" name="Rectangle 12"/>
          <p:cNvSpPr/>
          <p:nvPr/>
        </p:nvSpPr>
        <p:spPr>
          <a:xfrm>
            <a:off x="76200" y="5638800"/>
            <a:ext cx="8991600" cy="1200329"/>
          </a:xfrm>
          <a:prstGeom prst="rect">
            <a:avLst/>
          </a:prstGeom>
        </p:spPr>
        <p:txBody>
          <a:bodyPr wrap="square">
            <a:spAutoFit/>
          </a:bodyPr>
          <a:lstStyle/>
          <a:p>
            <a:pPr marL="0" lvl="1" algn="just"/>
            <a:r>
              <a:rPr lang="en-US" sz="2400" dirty="0">
                <a:solidFill>
                  <a:srgbClr val="002060"/>
                </a:solidFill>
                <a:latin typeface="Times New Roman" pitchFamily="18" charset="0"/>
                <a:cs typeface="Times New Roman" pitchFamily="18" charset="0"/>
              </a:rPr>
              <a:t>Narrow </a:t>
            </a:r>
            <a:r>
              <a:rPr lang="en-US" sz="2400" dirty="0" smtClean="0">
                <a:solidFill>
                  <a:srgbClr val="002060"/>
                </a:solidFill>
                <a:latin typeface="Times New Roman" pitchFamily="18" charset="0"/>
                <a:cs typeface="Times New Roman" pitchFamily="18" charset="0"/>
              </a:rPr>
              <a:t>spectrum antibiotic, binds with </a:t>
            </a:r>
            <a:r>
              <a:rPr lang="en-US" sz="24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50S</a:t>
            </a:r>
            <a:r>
              <a:rPr lang="en-US" sz="2400" dirty="0" smtClean="0">
                <a:solidFill>
                  <a:srgbClr val="002060"/>
                </a:solidFill>
                <a:latin typeface="Times New Roman" pitchFamily="18" charset="0"/>
                <a:cs typeface="Times New Roman" pitchFamily="18" charset="0"/>
              </a:rPr>
              <a:t> ribosome and </a:t>
            </a:r>
            <a:r>
              <a:rPr lang="en-US" sz="2400" dirty="0">
                <a:solidFill>
                  <a:srgbClr val="002060"/>
                </a:solidFill>
                <a:latin typeface="Times New Roman" pitchFamily="18" charset="0"/>
                <a:cs typeface="Times New Roman" pitchFamily="18" charset="0"/>
              </a:rPr>
              <a:t>blocks peptide </a:t>
            </a:r>
            <a:r>
              <a:rPr lang="en-US" sz="2400" dirty="0" smtClean="0">
                <a:solidFill>
                  <a:srgbClr val="002060"/>
                </a:solidFill>
                <a:latin typeface="Times New Roman" pitchFamily="18" charset="0"/>
                <a:cs typeface="Times New Roman" pitchFamily="18" charset="0"/>
              </a:rPr>
              <a:t>elongation by</a:t>
            </a:r>
            <a:r>
              <a:rPr lang="en-US" sz="2400" dirty="0">
                <a:solidFill>
                  <a:srgbClr val="002060"/>
                </a:solidFill>
                <a:latin typeface="Times New Roman" pitchFamily="18" charset="0"/>
                <a:cs typeface="Times New Roman" pitchFamily="18" charset="0"/>
              </a:rPr>
              <a:t> </a:t>
            </a:r>
            <a:r>
              <a:rPr lang="en-US" sz="2400" u="sng" dirty="0" smtClean="0">
                <a:solidFill>
                  <a:srgbClr val="0070C0"/>
                </a:solidFill>
                <a:latin typeface="Times New Roman" pitchFamily="18" charset="0"/>
                <a:cs typeface="Times New Roman" pitchFamily="18" charset="0"/>
              </a:rPr>
              <a:t>inhibits</a:t>
            </a:r>
            <a:r>
              <a:rPr lang="en-US" sz="2400" dirty="0" smtClean="0">
                <a:solidFill>
                  <a:srgbClr val="0070C0"/>
                </a:solidFill>
                <a:latin typeface="Times New Roman" pitchFamily="18" charset="0"/>
                <a:cs typeface="Times New Roman" pitchFamily="18" charset="0"/>
              </a:rPr>
              <a:t> </a:t>
            </a:r>
            <a:r>
              <a:rPr lang="en-US" sz="2400" u="sng" dirty="0">
                <a:solidFill>
                  <a:srgbClr val="0070C0"/>
                </a:solidFill>
                <a:latin typeface="Times New Roman" pitchFamily="18" charset="0"/>
                <a:cs typeface="Times New Roman" pitchFamily="18" charset="0"/>
              </a:rPr>
              <a:t>peptidyl</a:t>
            </a:r>
            <a:r>
              <a:rPr lang="en-US" sz="2400" dirty="0">
                <a:solidFill>
                  <a:srgbClr val="0070C0"/>
                </a:solidFill>
                <a:latin typeface="Times New Roman" pitchFamily="18" charset="0"/>
                <a:cs typeface="Times New Roman" pitchFamily="18" charset="0"/>
              </a:rPr>
              <a:t> </a:t>
            </a:r>
            <a:r>
              <a:rPr lang="en-US" sz="2400" u="sng" dirty="0">
                <a:solidFill>
                  <a:srgbClr val="0070C0"/>
                </a:solidFill>
                <a:latin typeface="Times New Roman" pitchFamily="18" charset="0"/>
                <a:cs typeface="Times New Roman" pitchFamily="18" charset="0"/>
              </a:rPr>
              <a:t>transferase</a:t>
            </a:r>
            <a:r>
              <a:rPr lang="en-US" sz="2400" dirty="0">
                <a:solidFill>
                  <a:srgbClr val="0070C0"/>
                </a:solidFill>
                <a:latin typeface="Times New Roman" pitchFamily="18" charset="0"/>
                <a:cs typeface="Times New Roman" pitchFamily="18" charset="0"/>
              </a:rPr>
              <a:t> </a:t>
            </a:r>
            <a:r>
              <a:rPr lang="en-US" sz="2400" u="sng" dirty="0">
                <a:solidFill>
                  <a:srgbClr val="0070C0"/>
                </a:solidFill>
                <a:latin typeface="Times New Roman" pitchFamily="18" charset="0"/>
                <a:cs typeface="Times New Roman" pitchFamily="18" charset="0"/>
              </a:rPr>
              <a:t>by</a:t>
            </a:r>
            <a:r>
              <a:rPr lang="en-US" sz="2400" dirty="0">
                <a:solidFill>
                  <a:srgbClr val="0070C0"/>
                </a:solidFill>
                <a:latin typeface="Times New Roman" pitchFamily="18" charset="0"/>
                <a:cs typeface="Times New Roman" pitchFamily="18" charset="0"/>
              </a:rPr>
              <a:t> </a:t>
            </a:r>
            <a:r>
              <a:rPr lang="en-US" sz="2400" u="sng" dirty="0">
                <a:solidFill>
                  <a:srgbClr val="0070C0"/>
                </a:solidFill>
                <a:latin typeface="Times New Roman" pitchFamily="18" charset="0"/>
                <a:cs typeface="Times New Roman" pitchFamily="18" charset="0"/>
              </a:rPr>
              <a:t>interfering</a:t>
            </a:r>
            <a:r>
              <a:rPr lang="en-US" sz="2400" dirty="0">
                <a:solidFill>
                  <a:srgbClr val="0070C0"/>
                </a:solidFill>
                <a:latin typeface="Times New Roman" pitchFamily="18" charset="0"/>
                <a:cs typeface="Times New Roman" pitchFamily="18" charset="0"/>
              </a:rPr>
              <a:t> </a:t>
            </a:r>
            <a:r>
              <a:rPr lang="en-US" sz="2400" u="sng" dirty="0">
                <a:solidFill>
                  <a:srgbClr val="0070C0"/>
                </a:solidFill>
                <a:latin typeface="Times New Roman" pitchFamily="18" charset="0"/>
                <a:cs typeface="Times New Roman" pitchFamily="18" charset="0"/>
              </a:rPr>
              <a:t>with</a:t>
            </a:r>
            <a:r>
              <a:rPr lang="en-US" sz="2400" dirty="0">
                <a:solidFill>
                  <a:srgbClr val="0070C0"/>
                </a:solidFill>
                <a:latin typeface="Times New Roman" pitchFamily="18" charset="0"/>
                <a:cs typeface="Times New Roman" pitchFamily="18" charset="0"/>
              </a:rPr>
              <a:t> </a:t>
            </a:r>
            <a:r>
              <a:rPr lang="en-US" sz="2400" u="sng" dirty="0">
                <a:solidFill>
                  <a:srgbClr val="0070C0"/>
                </a:solidFill>
                <a:latin typeface="Times New Roman" pitchFamily="18" charset="0"/>
                <a:cs typeface="Times New Roman" pitchFamily="18" charset="0"/>
              </a:rPr>
              <a:t>binding</a:t>
            </a:r>
            <a:r>
              <a:rPr lang="en-US" sz="2400" dirty="0">
                <a:solidFill>
                  <a:srgbClr val="0070C0"/>
                </a:solidFill>
                <a:latin typeface="Times New Roman" pitchFamily="18" charset="0"/>
                <a:cs typeface="Times New Roman" pitchFamily="18" charset="0"/>
              </a:rPr>
              <a:t> </a:t>
            </a:r>
            <a:r>
              <a:rPr lang="en-US" sz="2400" u="sng" dirty="0">
                <a:solidFill>
                  <a:srgbClr val="0070C0"/>
                </a:solidFill>
                <a:latin typeface="Times New Roman" pitchFamily="18" charset="0"/>
                <a:cs typeface="Times New Roman" pitchFamily="18" charset="0"/>
              </a:rPr>
              <a:t>of</a:t>
            </a:r>
            <a:r>
              <a:rPr lang="en-US" sz="2400" dirty="0">
                <a:solidFill>
                  <a:srgbClr val="0070C0"/>
                </a:solidFill>
                <a:latin typeface="Times New Roman" pitchFamily="18" charset="0"/>
                <a:cs typeface="Times New Roman" pitchFamily="18" charset="0"/>
              </a:rPr>
              <a:t> </a:t>
            </a:r>
            <a:r>
              <a:rPr lang="en-US" sz="2400" u="sng" dirty="0">
                <a:solidFill>
                  <a:srgbClr val="0070C0"/>
                </a:solidFill>
                <a:latin typeface="Times New Roman" pitchFamily="18" charset="0"/>
                <a:cs typeface="Times New Roman" pitchFamily="18" charset="0"/>
              </a:rPr>
              <a:t>amino</a:t>
            </a:r>
            <a:r>
              <a:rPr lang="en-US" sz="2400" dirty="0">
                <a:solidFill>
                  <a:srgbClr val="0070C0"/>
                </a:solidFill>
                <a:latin typeface="Times New Roman" pitchFamily="18" charset="0"/>
                <a:cs typeface="Times New Roman" pitchFamily="18" charset="0"/>
              </a:rPr>
              <a:t> </a:t>
            </a:r>
            <a:r>
              <a:rPr lang="en-US" sz="2400" u="sng" dirty="0">
                <a:solidFill>
                  <a:srgbClr val="0070C0"/>
                </a:solidFill>
                <a:latin typeface="Times New Roman" pitchFamily="18" charset="0"/>
                <a:cs typeface="Times New Roman" pitchFamily="18" charset="0"/>
              </a:rPr>
              <a:t>acid-acyl-tRNA</a:t>
            </a:r>
            <a:r>
              <a:rPr lang="en-US" sz="2400" dirty="0">
                <a:solidFill>
                  <a:srgbClr val="0070C0"/>
                </a:solidFill>
                <a:latin typeface="Times New Roman" pitchFamily="18" charset="0"/>
                <a:cs typeface="Times New Roman" pitchFamily="18" charset="0"/>
              </a:rPr>
              <a:t> </a:t>
            </a:r>
            <a:r>
              <a:rPr lang="en-US" sz="2400" u="sng" dirty="0" smtClean="0">
                <a:solidFill>
                  <a:srgbClr val="0070C0"/>
                </a:solidFill>
                <a:latin typeface="Times New Roman" pitchFamily="18" charset="0"/>
                <a:cs typeface="Times New Roman" pitchFamily="18" charset="0"/>
              </a:rPr>
              <a:t>complex</a:t>
            </a:r>
            <a:r>
              <a:rPr lang="en-US" sz="2400" u="sng" dirty="0" smtClean="0">
                <a:solidFill>
                  <a:srgbClr val="002060"/>
                </a:solidFill>
                <a:latin typeface="Times New Roman" pitchFamily="18" charset="0"/>
                <a:cs typeface="Times New Roman" pitchFamily="18" charset="0"/>
              </a:rPr>
              <a:t>.</a:t>
            </a:r>
            <a:endParaRPr lang="ar-IQ" sz="24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391603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2032</TotalTime>
  <Words>1101</Words>
  <Application>Microsoft Office PowerPoint</Application>
  <PresentationFormat>On-screen Show (4:3)</PresentationFormat>
  <Paragraphs>102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There are five  main mechanisms by which antibacterial agents 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Antiparastic agents </vt:lpstr>
      <vt:lpstr>Antifungal agents </vt:lpstr>
      <vt:lpstr>Antiviral agents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Antibiotics Work?</dc:title>
  <dc:creator>saad</dc:creator>
  <cp:lastModifiedBy>Maher</cp:lastModifiedBy>
  <cp:revision>161</cp:revision>
  <dcterms:created xsi:type="dcterms:W3CDTF">2006-08-16T00:00:00Z</dcterms:created>
  <dcterms:modified xsi:type="dcterms:W3CDTF">2022-03-12T17:55:48Z</dcterms:modified>
</cp:coreProperties>
</file>