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9"/>
  </p:notesMasterIdLst>
  <p:sldIdLst>
    <p:sldId id="256" r:id="rId2"/>
    <p:sldId id="257" r:id="rId3"/>
    <p:sldId id="268" r:id="rId4"/>
    <p:sldId id="273" r:id="rId5"/>
    <p:sldId id="277" r:id="rId6"/>
    <p:sldId id="278" r:id="rId7"/>
    <p:sldId id="288" r:id="rId8"/>
    <p:sldId id="282" r:id="rId9"/>
    <p:sldId id="289" r:id="rId10"/>
    <p:sldId id="287" r:id="rId11"/>
    <p:sldId id="258" r:id="rId12"/>
    <p:sldId id="259" r:id="rId13"/>
    <p:sldId id="290" r:id="rId14"/>
    <p:sldId id="261" r:id="rId15"/>
    <p:sldId id="262" r:id="rId16"/>
    <p:sldId id="265" r:id="rId17"/>
    <p:sldId id="266"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154" autoAdjust="0"/>
  </p:normalViewPr>
  <p:slideViewPr>
    <p:cSldViewPr>
      <p:cViewPr>
        <p:scale>
          <a:sx n="80" d="100"/>
          <a:sy n="80" d="100"/>
        </p:scale>
        <p:origin x="-1522" y="-2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A86D40-FB1A-4CF6-AF37-7B959FCD6016}" type="datetimeFigureOut">
              <a:rPr lang="en-US" smtClean="0"/>
              <a:pPr/>
              <a:t>3/7/2022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F5BB95-47C1-40F1-AFF4-31516CC38FD2}" type="slidenum">
              <a:rPr lang="en-US" smtClean="0"/>
              <a:pPr/>
              <a:t>‹#›</a:t>
            </a:fld>
            <a:endParaRPr lang="en-US"/>
          </a:p>
        </p:txBody>
      </p:sp>
    </p:spTree>
    <p:extLst>
      <p:ext uri="{BB962C8B-B14F-4D97-AF65-F5344CB8AC3E}">
        <p14:creationId xmlns:p14="http://schemas.microsoft.com/office/powerpoint/2010/main" val="13860693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0BEA2C-D0BB-49FC-9972-A03F80C5933E}" type="datetimeFigureOut">
              <a:rPr lang="en-US" smtClean="0"/>
              <a:pPr/>
              <a:t>3/7/2022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F62AF0-1B83-4674-8F98-25E7A0C1C717}" type="slidenum">
              <a:rPr lang="en-US" smtClean="0"/>
              <a:pPr/>
              <a:t>‹#›</a:t>
            </a:fld>
            <a:endParaRPr lang="en-US"/>
          </a:p>
        </p:txBody>
      </p:sp>
    </p:spTree>
    <p:extLst>
      <p:ext uri="{BB962C8B-B14F-4D97-AF65-F5344CB8AC3E}">
        <p14:creationId xmlns:p14="http://schemas.microsoft.com/office/powerpoint/2010/main" val="1732560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0BEA2C-D0BB-49FC-9972-A03F80C5933E}" type="datetimeFigureOut">
              <a:rPr lang="en-US" smtClean="0"/>
              <a:pPr/>
              <a:t>3/7/2022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F62AF0-1B83-4674-8F98-25E7A0C1C717}" type="slidenum">
              <a:rPr lang="en-US" smtClean="0"/>
              <a:pPr/>
              <a:t>‹#›</a:t>
            </a:fld>
            <a:endParaRPr lang="en-US"/>
          </a:p>
        </p:txBody>
      </p:sp>
    </p:spTree>
    <p:extLst>
      <p:ext uri="{BB962C8B-B14F-4D97-AF65-F5344CB8AC3E}">
        <p14:creationId xmlns:p14="http://schemas.microsoft.com/office/powerpoint/2010/main" val="154577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0BEA2C-D0BB-49FC-9972-A03F80C5933E}" type="datetimeFigureOut">
              <a:rPr lang="en-US" smtClean="0"/>
              <a:pPr/>
              <a:t>3/7/2022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F62AF0-1B83-4674-8F98-25E7A0C1C717}" type="slidenum">
              <a:rPr lang="en-US" smtClean="0"/>
              <a:pPr/>
              <a:t>‹#›</a:t>
            </a:fld>
            <a:endParaRPr lang="en-US"/>
          </a:p>
        </p:txBody>
      </p:sp>
    </p:spTree>
    <p:extLst>
      <p:ext uri="{BB962C8B-B14F-4D97-AF65-F5344CB8AC3E}">
        <p14:creationId xmlns:p14="http://schemas.microsoft.com/office/powerpoint/2010/main" val="457960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0BEA2C-D0BB-49FC-9972-A03F80C5933E}" type="datetimeFigureOut">
              <a:rPr lang="en-US" smtClean="0"/>
              <a:pPr/>
              <a:t>3/7/2022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F62AF0-1B83-4674-8F98-25E7A0C1C717}" type="slidenum">
              <a:rPr lang="en-US" smtClean="0"/>
              <a:pPr/>
              <a:t>‹#›</a:t>
            </a:fld>
            <a:endParaRPr lang="en-US"/>
          </a:p>
        </p:txBody>
      </p:sp>
    </p:spTree>
    <p:extLst>
      <p:ext uri="{BB962C8B-B14F-4D97-AF65-F5344CB8AC3E}">
        <p14:creationId xmlns:p14="http://schemas.microsoft.com/office/powerpoint/2010/main" val="3992751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0BEA2C-D0BB-49FC-9972-A03F80C5933E}" type="datetimeFigureOut">
              <a:rPr lang="en-US" smtClean="0"/>
              <a:pPr/>
              <a:t>3/7/2022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F62AF0-1B83-4674-8F98-25E7A0C1C717}" type="slidenum">
              <a:rPr lang="en-US" smtClean="0"/>
              <a:pPr/>
              <a:t>‹#›</a:t>
            </a:fld>
            <a:endParaRPr lang="en-US"/>
          </a:p>
        </p:txBody>
      </p:sp>
    </p:spTree>
    <p:extLst>
      <p:ext uri="{BB962C8B-B14F-4D97-AF65-F5344CB8AC3E}">
        <p14:creationId xmlns:p14="http://schemas.microsoft.com/office/powerpoint/2010/main" val="397023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0BEA2C-D0BB-49FC-9972-A03F80C5933E}" type="datetimeFigureOut">
              <a:rPr lang="en-US" smtClean="0"/>
              <a:pPr/>
              <a:t>3/7/2022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F62AF0-1B83-4674-8F98-25E7A0C1C717}" type="slidenum">
              <a:rPr lang="en-US" smtClean="0"/>
              <a:pPr/>
              <a:t>‹#›</a:t>
            </a:fld>
            <a:endParaRPr lang="en-US"/>
          </a:p>
        </p:txBody>
      </p:sp>
    </p:spTree>
    <p:extLst>
      <p:ext uri="{BB962C8B-B14F-4D97-AF65-F5344CB8AC3E}">
        <p14:creationId xmlns:p14="http://schemas.microsoft.com/office/powerpoint/2010/main" val="3012373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0BEA2C-D0BB-49FC-9972-A03F80C5933E}" type="datetimeFigureOut">
              <a:rPr lang="en-US" smtClean="0"/>
              <a:pPr/>
              <a:t>3/7/2022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F62AF0-1B83-4674-8F98-25E7A0C1C717}" type="slidenum">
              <a:rPr lang="en-US" smtClean="0"/>
              <a:pPr/>
              <a:t>‹#›</a:t>
            </a:fld>
            <a:endParaRPr lang="en-US"/>
          </a:p>
        </p:txBody>
      </p:sp>
    </p:spTree>
    <p:extLst>
      <p:ext uri="{BB962C8B-B14F-4D97-AF65-F5344CB8AC3E}">
        <p14:creationId xmlns:p14="http://schemas.microsoft.com/office/powerpoint/2010/main" val="1427844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0BEA2C-D0BB-49FC-9972-A03F80C5933E}" type="datetimeFigureOut">
              <a:rPr lang="en-US" smtClean="0"/>
              <a:pPr/>
              <a:t>3/7/2022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F62AF0-1B83-4674-8F98-25E7A0C1C717}" type="slidenum">
              <a:rPr lang="en-US" smtClean="0"/>
              <a:pPr/>
              <a:t>‹#›</a:t>
            </a:fld>
            <a:endParaRPr lang="en-US"/>
          </a:p>
        </p:txBody>
      </p:sp>
    </p:spTree>
    <p:extLst>
      <p:ext uri="{BB962C8B-B14F-4D97-AF65-F5344CB8AC3E}">
        <p14:creationId xmlns:p14="http://schemas.microsoft.com/office/powerpoint/2010/main" val="659381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0BEA2C-D0BB-49FC-9972-A03F80C5933E}" type="datetimeFigureOut">
              <a:rPr lang="en-US" smtClean="0"/>
              <a:pPr/>
              <a:t>3/7/2022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F62AF0-1B83-4674-8F98-25E7A0C1C717}" type="slidenum">
              <a:rPr lang="en-US" smtClean="0"/>
              <a:pPr/>
              <a:t>‹#›</a:t>
            </a:fld>
            <a:endParaRPr lang="en-US"/>
          </a:p>
        </p:txBody>
      </p:sp>
    </p:spTree>
    <p:extLst>
      <p:ext uri="{BB962C8B-B14F-4D97-AF65-F5344CB8AC3E}">
        <p14:creationId xmlns:p14="http://schemas.microsoft.com/office/powerpoint/2010/main" val="1958921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0BEA2C-D0BB-49FC-9972-A03F80C5933E}" type="datetimeFigureOut">
              <a:rPr lang="en-US" smtClean="0"/>
              <a:pPr/>
              <a:t>3/7/2022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F62AF0-1B83-4674-8F98-25E7A0C1C717}" type="slidenum">
              <a:rPr lang="en-US" smtClean="0"/>
              <a:pPr/>
              <a:t>‹#›</a:t>
            </a:fld>
            <a:endParaRPr lang="en-US"/>
          </a:p>
        </p:txBody>
      </p:sp>
    </p:spTree>
    <p:extLst>
      <p:ext uri="{BB962C8B-B14F-4D97-AF65-F5344CB8AC3E}">
        <p14:creationId xmlns:p14="http://schemas.microsoft.com/office/powerpoint/2010/main" val="3300318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0BEA2C-D0BB-49FC-9972-A03F80C5933E}" type="datetimeFigureOut">
              <a:rPr lang="en-US" smtClean="0"/>
              <a:pPr/>
              <a:t>3/7/2022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F62AF0-1B83-4674-8F98-25E7A0C1C717}" type="slidenum">
              <a:rPr lang="en-US" smtClean="0"/>
              <a:pPr/>
              <a:t>‹#›</a:t>
            </a:fld>
            <a:endParaRPr lang="en-US"/>
          </a:p>
        </p:txBody>
      </p:sp>
    </p:spTree>
    <p:extLst>
      <p:ext uri="{BB962C8B-B14F-4D97-AF65-F5344CB8AC3E}">
        <p14:creationId xmlns:p14="http://schemas.microsoft.com/office/powerpoint/2010/main" val="652853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0BEA2C-D0BB-49FC-9972-A03F80C5933E}" type="datetimeFigureOut">
              <a:rPr lang="en-US" smtClean="0"/>
              <a:pPr/>
              <a:t>3/7/2022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F62AF0-1B83-4674-8F98-25E7A0C1C717}" type="slidenum">
              <a:rPr lang="en-US" smtClean="0"/>
              <a:pPr/>
              <a:t>‹#›</a:t>
            </a:fld>
            <a:endParaRPr lang="en-US"/>
          </a:p>
        </p:txBody>
      </p:sp>
    </p:spTree>
    <p:extLst>
      <p:ext uri="{BB962C8B-B14F-4D97-AF65-F5344CB8AC3E}">
        <p14:creationId xmlns:p14="http://schemas.microsoft.com/office/powerpoint/2010/main" val="42064018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8231"/>
            <a:ext cx="3124200" cy="1142999"/>
          </a:xfrm>
        </p:spPr>
        <p:txBody>
          <a:bodyPr>
            <a:noAutofit/>
          </a:bodyPr>
          <a:lstStyle/>
          <a:p>
            <a:pPr algn="l"/>
            <a:r>
              <a:rPr lang="en-US" sz="7200" b="1" i="1" dirty="0"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Antibiotics </a:t>
            </a:r>
            <a:endParaRPr lang="en-US" sz="7200" b="1" i="1"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pic>
        <p:nvPicPr>
          <p:cNvPr id="4" name="Picture 3" descr="antibiotica.jpg"/>
          <p:cNvPicPr>
            <a:picLocks noChangeAspect="1"/>
          </p:cNvPicPr>
          <p:nvPr/>
        </p:nvPicPr>
        <p:blipFill>
          <a:blip r:embed="rId2" cstate="print"/>
          <a:stretch>
            <a:fillRect/>
          </a:stretch>
        </p:blipFill>
        <p:spPr>
          <a:xfrm>
            <a:off x="348507" y="2286000"/>
            <a:ext cx="8374165" cy="4343400"/>
          </a:xfrm>
          <a:prstGeom prst="rect">
            <a:avLst/>
          </a:prstGeom>
          <a:ln>
            <a:noFill/>
          </a:ln>
          <a:effectLst>
            <a:softEdge rad="112500"/>
          </a:effectLst>
        </p:spPr>
      </p:pic>
      <p:sp>
        <p:nvSpPr>
          <p:cNvPr id="6" name="Rectangle 5"/>
          <p:cNvSpPr/>
          <p:nvPr/>
        </p:nvSpPr>
        <p:spPr>
          <a:xfrm>
            <a:off x="7528332" y="533400"/>
            <a:ext cx="1428596" cy="646331"/>
          </a:xfrm>
          <a:prstGeom prst="rect">
            <a:avLst/>
          </a:prstGeom>
        </p:spPr>
        <p:txBody>
          <a:bodyPr wrap="none">
            <a:spAutoFit/>
          </a:bodyPr>
          <a:lstStyle/>
          <a:p>
            <a:pPr algn="ctr"/>
            <a:r>
              <a:rPr lang="en-US" dirty="0" smtClean="0">
                <a:solidFill>
                  <a:schemeClr val="accent1">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First Lecture </a:t>
            </a:r>
          </a:p>
          <a:p>
            <a:pPr algn="ctr"/>
            <a:r>
              <a:rPr lang="en-US" dirty="0" smtClean="0">
                <a:solidFill>
                  <a:schemeClr val="accent1">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2022</a:t>
            </a:r>
            <a:endParaRPr lang="en-US" dirty="0">
              <a:solidFill>
                <a:schemeClr val="accent1">
                  <a:lumMod val="60000"/>
                  <a:lumOff val="40000"/>
                </a:schemeClr>
              </a:solidFill>
              <a:effectLst>
                <a:outerShdw blurRad="38100" dist="38100" dir="2700000" algn="tl">
                  <a:srgbClr val="000000">
                    <a:alpha val="43137"/>
                  </a:srgbClr>
                </a:outerShdw>
              </a:effectLst>
            </a:endParaRPr>
          </a:p>
        </p:txBody>
      </p:sp>
      <p:sp>
        <p:nvSpPr>
          <p:cNvPr id="7" name="Subtitle 4"/>
          <p:cNvSpPr>
            <a:spLocks noGrp="1"/>
          </p:cNvSpPr>
          <p:nvPr/>
        </p:nvSpPr>
        <p:spPr>
          <a:xfrm>
            <a:off x="762000" y="1476375"/>
            <a:ext cx="6400800" cy="838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dirty="0" smtClean="0">
                <a:solidFill>
                  <a:srgbClr val="00B050"/>
                </a:solidFill>
                <a:effectLst>
                  <a:outerShdw blurRad="38100" dist="38100" dir="2700000" algn="tl">
                    <a:srgbClr val="000000">
                      <a:alpha val="43137"/>
                    </a:srgbClr>
                  </a:outerShdw>
                </a:effectLst>
                <a:latin typeface="Bahnschrift Light Condensed" pitchFamily="34" charset="0"/>
              </a:rPr>
              <a:t>Assist. Prof. Mohammed AboKsour</a:t>
            </a:r>
            <a:endParaRPr lang="en-US" dirty="0">
              <a:solidFill>
                <a:srgbClr val="00B050"/>
              </a:solidFill>
              <a:effectLst>
                <a:outerShdw blurRad="38100" dist="38100" dir="2700000" algn="tl">
                  <a:srgbClr val="000000">
                    <a:alpha val="43137"/>
                  </a:srgbClr>
                </a:outerShdw>
              </a:effectLst>
              <a:latin typeface="Bahnschrift Light Condensed"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a:solidFill>
            <a:schemeClr val="bg1"/>
          </a:solidFill>
        </p:spPr>
        <p:txBody>
          <a:bodyPr>
            <a:normAutofit fontScale="90000"/>
          </a:bodyPr>
          <a:lstStyle/>
          <a:p>
            <a:pPr algn="l"/>
            <a:r>
              <a:rPr lang="en-US" sz="5300"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S</a:t>
            </a:r>
            <a:r>
              <a:rPr lang="en-US" sz="5300" dirty="0">
                <a:solidFill>
                  <a:schemeClr val="accent1">
                    <a:lumMod val="75000"/>
                  </a:schemeClr>
                </a:solidFill>
                <a:effectLst>
                  <a:outerShdw blurRad="38100" dist="38100" dir="2700000" algn="tl">
                    <a:srgbClr val="000000">
                      <a:alpha val="43137"/>
                    </a:srgbClr>
                  </a:outerShdw>
                </a:effectLst>
                <a:latin typeface="Arabic Typesetting" pitchFamily="66" charset="-78"/>
                <a:cs typeface="Arabic Typesetting" pitchFamily="66" charset="-78"/>
              </a:rPr>
              <a:t>elman </a:t>
            </a:r>
            <a:r>
              <a:rPr lang="en-US" sz="5300"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W</a:t>
            </a:r>
            <a:r>
              <a:rPr lang="en-US" sz="5300" dirty="0">
                <a:solidFill>
                  <a:schemeClr val="accent1">
                    <a:lumMod val="75000"/>
                  </a:schemeClr>
                </a:solidFill>
                <a:effectLst>
                  <a:outerShdw blurRad="38100" dist="38100" dir="2700000" algn="tl">
                    <a:srgbClr val="000000">
                      <a:alpha val="43137"/>
                    </a:srgbClr>
                  </a:outerShdw>
                </a:effectLst>
                <a:latin typeface="Arabic Typesetting" pitchFamily="66" charset="-78"/>
                <a:cs typeface="Arabic Typesetting" pitchFamily="66" charset="-78"/>
              </a:rPr>
              <a:t>aksman: the </a:t>
            </a:r>
            <a:r>
              <a:rPr lang="en-US" sz="5300" dirty="0" smtClean="0">
                <a:solidFill>
                  <a:schemeClr val="accent1">
                    <a:lumMod val="75000"/>
                  </a:schemeClr>
                </a:solidFill>
                <a:effectLst>
                  <a:outerShdw blurRad="38100" dist="38100" dir="2700000" algn="tl">
                    <a:srgbClr val="000000">
                      <a:alpha val="43137"/>
                    </a:srgbClr>
                  </a:outerShdw>
                </a:effectLst>
                <a:latin typeface="Arabic Typesetting" pitchFamily="66" charset="-78"/>
                <a:cs typeface="Arabic Typesetting" pitchFamily="66" charset="-78"/>
              </a:rPr>
              <a:t>father </a:t>
            </a:r>
            <a:r>
              <a:rPr lang="en-US" sz="5300" dirty="0">
                <a:solidFill>
                  <a:schemeClr val="accent1">
                    <a:lumMod val="75000"/>
                  </a:schemeClr>
                </a:solidFill>
                <a:effectLst>
                  <a:outerShdw blurRad="38100" dist="38100" dir="2700000" algn="tl">
                    <a:srgbClr val="000000">
                      <a:alpha val="43137"/>
                    </a:srgbClr>
                  </a:outerShdw>
                </a:effectLst>
                <a:latin typeface="Arabic Typesetting" pitchFamily="66" charset="-78"/>
                <a:cs typeface="Arabic Typesetting" pitchFamily="66" charset="-78"/>
              </a:rPr>
              <a:t>of </a:t>
            </a:r>
            <a:r>
              <a:rPr lang="en-US" sz="5300" dirty="0" smtClean="0">
                <a:solidFill>
                  <a:schemeClr val="accent1">
                    <a:lumMod val="75000"/>
                  </a:schemeClr>
                </a:solidFill>
                <a:effectLst>
                  <a:outerShdw blurRad="38100" dist="38100" dir="2700000" algn="tl">
                    <a:srgbClr val="000000">
                      <a:alpha val="43137"/>
                    </a:srgbClr>
                  </a:outerShdw>
                </a:effectLst>
                <a:latin typeface="Arabic Typesetting" pitchFamily="66" charset="-78"/>
                <a:cs typeface="Arabic Typesetting" pitchFamily="66" charset="-78"/>
              </a:rPr>
              <a:t>antibiotic</a:t>
            </a:r>
            <a:endParaRPr lang="en-US" dirty="0"/>
          </a:p>
        </p:txBody>
      </p:sp>
      <p:sp>
        <p:nvSpPr>
          <p:cNvPr id="3" name="Content Placeholder 2"/>
          <p:cNvSpPr>
            <a:spLocks noGrp="1"/>
          </p:cNvSpPr>
          <p:nvPr>
            <p:ph idx="1"/>
          </p:nvPr>
        </p:nvSpPr>
        <p:spPr>
          <a:xfrm>
            <a:off x="533400" y="1066800"/>
            <a:ext cx="8305800" cy="3200400"/>
          </a:xfrm>
        </p:spPr>
        <p:txBody>
          <a:bodyPr>
            <a:normAutofit/>
          </a:bodyPr>
          <a:lstStyle/>
          <a:p>
            <a:pPr algn="just"/>
            <a:r>
              <a:rPr lang="en-US" sz="2000" dirty="0" smtClean="0"/>
              <a:t>The microbiologist who discovered streptomycin, first used the word "</a:t>
            </a:r>
            <a:r>
              <a:rPr lang="en-US" sz="2000" dirty="0" smtClean="0">
                <a:solidFill>
                  <a:srgbClr val="FF0000"/>
                </a:solidFill>
              </a:rPr>
              <a:t>antibiotic</a:t>
            </a:r>
            <a:r>
              <a:rPr lang="en-US" sz="2000" dirty="0" smtClean="0"/>
              <a:t>" in the medical sense in 1943. </a:t>
            </a:r>
          </a:p>
          <a:p>
            <a:pPr algn="just"/>
            <a:endParaRPr lang="en-US" sz="2000" dirty="0" smtClean="0"/>
          </a:p>
          <a:p>
            <a:pPr algn="just"/>
            <a:r>
              <a:rPr lang="en-US" sz="2000" dirty="0" smtClean="0"/>
              <a:t>In 1952 he was awarded the Nobel Prize for his discovery of "streptomycin," the first antibiotic active against tuberculosis." </a:t>
            </a:r>
          </a:p>
          <a:p>
            <a:pPr algn="just"/>
            <a:endParaRPr lang="en-US" sz="2000" dirty="0"/>
          </a:p>
          <a:p>
            <a:pPr algn="just"/>
            <a:r>
              <a:rPr lang="en-US" sz="2000" dirty="0" smtClean="0"/>
              <a:t>In 2005 Selman Waksman did isolate more than fifteen antibiotics, including </a:t>
            </a:r>
            <a:r>
              <a:rPr lang="en-US" sz="2000" dirty="0" smtClean="0">
                <a:solidFill>
                  <a:srgbClr val="FF0000"/>
                </a:solidFill>
              </a:rPr>
              <a:t>streptomycin</a:t>
            </a:r>
            <a:r>
              <a:rPr lang="en-US" sz="2000" dirty="0" smtClean="0"/>
              <a:t>, which was the first effective treatment for </a:t>
            </a:r>
            <a:r>
              <a:rPr lang="en-US" sz="2000" dirty="0" smtClean="0">
                <a:solidFill>
                  <a:srgbClr val="00B0F0"/>
                </a:solidFill>
              </a:rPr>
              <a:t>tuberculosis</a:t>
            </a:r>
            <a:r>
              <a:rPr lang="en-US" sz="2000" dirty="0" smtClean="0"/>
              <a:t>. </a:t>
            </a:r>
            <a:endParaRPr lang="en-US" sz="20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38133" y="3848100"/>
            <a:ext cx="4286250" cy="2857500"/>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534400" cy="990600"/>
          </a:xfrm>
        </p:spPr>
        <p:txBody>
          <a:bodyPr>
            <a:normAutofit/>
          </a:bodyPr>
          <a:lstStyle/>
          <a:p>
            <a:pPr algn="l"/>
            <a:r>
              <a:rPr lang="en-US" sz="2400" dirty="0" smtClean="0">
                <a:solidFill>
                  <a:srgbClr val="0070C0"/>
                </a:solidFill>
                <a:effectLst>
                  <a:outerShdw blurRad="38100" dist="38100" dir="2700000" algn="tl">
                    <a:srgbClr val="000000">
                      <a:alpha val="43137"/>
                    </a:srgbClr>
                  </a:outerShdw>
                </a:effectLst>
              </a:rPr>
              <a:t>Depending upon the killing or inhibiting ability of drugs, they can be classified into two categories; </a:t>
            </a:r>
            <a:r>
              <a:rPr lang="en-US" sz="2400" dirty="0" smtClean="0">
                <a:solidFill>
                  <a:srgbClr val="FF0000"/>
                </a:solidFill>
                <a:effectLst>
                  <a:outerShdw blurRad="38100" dist="38100" dir="2700000" algn="tl">
                    <a:srgbClr val="000000">
                      <a:alpha val="43137"/>
                    </a:srgbClr>
                  </a:outerShdw>
                </a:effectLst>
              </a:rPr>
              <a:t>Bactericidal</a:t>
            </a:r>
            <a:r>
              <a:rPr lang="en-US" sz="2400" dirty="0" smtClean="0">
                <a:solidFill>
                  <a:srgbClr val="0070C0"/>
                </a:solidFill>
                <a:effectLst>
                  <a:outerShdw blurRad="38100" dist="38100" dir="2700000" algn="tl">
                    <a:srgbClr val="000000">
                      <a:alpha val="43137"/>
                    </a:srgbClr>
                  </a:outerShdw>
                </a:effectLst>
              </a:rPr>
              <a:t> &amp; </a:t>
            </a:r>
            <a:r>
              <a:rPr lang="en-US" sz="2400" dirty="0">
                <a:solidFill>
                  <a:srgbClr val="FF0000"/>
                </a:solidFill>
                <a:effectLst>
                  <a:outerShdw blurRad="38100" dist="38100" dir="2700000" algn="tl">
                    <a:srgbClr val="000000">
                      <a:alpha val="43137"/>
                    </a:srgbClr>
                  </a:outerShdw>
                </a:effectLst>
              </a:rPr>
              <a:t>Bacteriostatic</a:t>
            </a:r>
          </a:p>
        </p:txBody>
      </p:sp>
      <p:sp>
        <p:nvSpPr>
          <p:cNvPr id="3" name="Content Placeholder 2"/>
          <p:cNvSpPr>
            <a:spLocks noGrp="1"/>
          </p:cNvSpPr>
          <p:nvPr>
            <p:ph idx="1"/>
          </p:nvPr>
        </p:nvSpPr>
        <p:spPr>
          <a:xfrm>
            <a:off x="381000" y="1295400"/>
            <a:ext cx="8382000" cy="2819400"/>
          </a:xfrm>
        </p:spPr>
        <p:txBody>
          <a:bodyPr>
            <a:normAutofit fontScale="70000" lnSpcReduction="20000"/>
          </a:bodyPr>
          <a:lstStyle/>
          <a:p>
            <a:pPr marL="0" indent="0" algn="just">
              <a:buNone/>
            </a:pPr>
            <a:r>
              <a:rPr lang="en-US" dirty="0" smtClean="0">
                <a:solidFill>
                  <a:srgbClr val="0070C0"/>
                </a:solidFill>
              </a:rPr>
              <a:t>Physicians use either one of these agents or sometimes a combination of these two when treating an infection and it </a:t>
            </a:r>
          </a:p>
          <a:p>
            <a:pPr marL="0" indent="0" algn="just">
              <a:buNone/>
            </a:pPr>
            <a:r>
              <a:rPr lang="en-US" dirty="0" smtClean="0">
                <a:solidFill>
                  <a:srgbClr val="0070C0"/>
                </a:solidFill>
              </a:rPr>
              <a:t> depends on:</a:t>
            </a:r>
          </a:p>
          <a:p>
            <a:pPr algn="just"/>
            <a:r>
              <a:rPr lang="en-US" dirty="0" smtClean="0">
                <a:solidFill>
                  <a:srgbClr val="0070C0"/>
                </a:solidFill>
              </a:rPr>
              <a:t>The type of infection.</a:t>
            </a:r>
          </a:p>
          <a:p>
            <a:pPr algn="just"/>
            <a:r>
              <a:rPr lang="en-US" dirty="0" smtClean="0">
                <a:solidFill>
                  <a:srgbClr val="0070C0"/>
                </a:solidFill>
              </a:rPr>
              <a:t> Growth conditions of microorganisms. </a:t>
            </a:r>
          </a:p>
          <a:p>
            <a:pPr algn="just"/>
            <a:r>
              <a:rPr lang="en-US" dirty="0" smtClean="0">
                <a:solidFill>
                  <a:srgbClr val="0070C0"/>
                </a:solidFill>
              </a:rPr>
              <a:t>Bacterial density.</a:t>
            </a:r>
          </a:p>
          <a:p>
            <a:pPr algn="just"/>
            <a:r>
              <a:rPr lang="en-US" dirty="0" smtClean="0">
                <a:solidFill>
                  <a:srgbClr val="0070C0"/>
                </a:solidFill>
              </a:rPr>
              <a:t>Test duration. </a:t>
            </a:r>
          </a:p>
          <a:p>
            <a:pPr algn="just"/>
            <a:r>
              <a:rPr lang="en-US" dirty="0" smtClean="0">
                <a:solidFill>
                  <a:srgbClr val="0070C0"/>
                </a:solidFill>
              </a:rPr>
              <a:t>Reduction rate of Bacteria. </a:t>
            </a:r>
          </a:p>
          <a:p>
            <a:pPr marL="0" indent="0" algn="just">
              <a:buNone/>
            </a:pPr>
            <a:endParaRPr lang="en-US" dirty="0">
              <a:solidFill>
                <a:srgbClr val="0070C0"/>
              </a:solidFill>
            </a:endParaRPr>
          </a:p>
        </p:txBody>
      </p:sp>
      <p:sp>
        <p:nvSpPr>
          <p:cNvPr id="4" name="Rectangle 3"/>
          <p:cNvSpPr/>
          <p:nvPr/>
        </p:nvSpPr>
        <p:spPr>
          <a:xfrm>
            <a:off x="381000" y="4114800"/>
            <a:ext cx="8305800" cy="2308324"/>
          </a:xfrm>
          <a:prstGeom prst="rect">
            <a:avLst/>
          </a:prstGeom>
        </p:spPr>
        <p:txBody>
          <a:bodyPr wrap="square">
            <a:spAutoFit/>
          </a:bodyPr>
          <a:lstStyle/>
          <a:p>
            <a:pPr algn="just"/>
            <a:r>
              <a:rPr lang="en-US" sz="2400" dirty="0" smtClean="0"/>
              <a:t>Antibiotics </a:t>
            </a:r>
            <a:r>
              <a:rPr lang="en-US" sz="2400" dirty="0"/>
              <a:t>can also be classified into </a:t>
            </a:r>
            <a:r>
              <a:rPr lang="en-US" sz="2400" dirty="0">
                <a:solidFill>
                  <a:srgbClr val="FF0000"/>
                </a:solidFill>
                <a:effectLst>
                  <a:outerShdw blurRad="38100" dist="38100" dir="2700000" algn="tl">
                    <a:srgbClr val="000000">
                      <a:alpha val="43137"/>
                    </a:srgbClr>
                  </a:outerShdw>
                </a:effectLst>
              </a:rPr>
              <a:t>bactericidal</a:t>
            </a:r>
            <a:r>
              <a:rPr lang="en-US" sz="2400" dirty="0"/>
              <a:t> and </a:t>
            </a:r>
            <a:r>
              <a:rPr lang="en-US" sz="2400" dirty="0">
                <a:solidFill>
                  <a:srgbClr val="FF0000"/>
                </a:solidFill>
                <a:effectLst>
                  <a:outerShdw blurRad="38100" dist="38100" dir="2700000" algn="tl">
                    <a:srgbClr val="000000">
                      <a:alpha val="43137"/>
                    </a:srgbClr>
                  </a:outerShdw>
                </a:effectLst>
              </a:rPr>
              <a:t>bacteriostatic</a:t>
            </a:r>
            <a:r>
              <a:rPr lang="en-US" sz="2400" dirty="0"/>
              <a:t> antibiotics based on their mechanism of action. </a:t>
            </a:r>
            <a:r>
              <a:rPr lang="en-US" sz="2400" u="sng" dirty="0">
                <a:effectLst>
                  <a:outerShdw blurRad="38100" dist="38100" dir="2700000" algn="tl">
                    <a:srgbClr val="000000">
                      <a:alpha val="43137"/>
                    </a:srgbClr>
                  </a:outerShdw>
                </a:effectLst>
              </a:rPr>
              <a:t>However</a:t>
            </a:r>
            <a:r>
              <a:rPr lang="en-US" sz="2400" dirty="0"/>
              <a:t>, in some cases, one antibiotic can be bactericidal for one strain of bacteria and may </a:t>
            </a:r>
            <a:r>
              <a:rPr lang="en-US" sz="2400" dirty="0" smtClean="0"/>
              <a:t>be bacteriostatic of </a:t>
            </a:r>
            <a:r>
              <a:rPr lang="en-US" sz="2400" dirty="0"/>
              <a:t>a different strain. Therefore, all the aspects mentioned above should be clearly known before choosing an antibiotic.</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534400" cy="5334000"/>
          </a:xfrm>
        </p:spPr>
        <p:txBody>
          <a:bodyPr>
            <a:normAutofit/>
          </a:bodyPr>
          <a:lstStyle/>
          <a:p>
            <a:pPr algn="just">
              <a:buNone/>
            </a:pPr>
            <a:r>
              <a:rPr lang="en-US" sz="2400" dirty="0">
                <a:solidFill>
                  <a:srgbClr val="FF0000"/>
                </a:solidFill>
              </a:rPr>
              <a:t>Bactericidal</a:t>
            </a:r>
            <a:r>
              <a:rPr lang="en-US" sz="2400" dirty="0"/>
              <a:t> agents are used to kill microorganisms by inhibiting the synthesis of cell wall. </a:t>
            </a:r>
            <a:endParaRPr lang="en-US" sz="2400" dirty="0" smtClean="0"/>
          </a:p>
          <a:p>
            <a:pPr algn="just">
              <a:buNone/>
            </a:pPr>
            <a:endParaRPr lang="en-US" sz="1000" dirty="0"/>
          </a:p>
          <a:p>
            <a:pPr algn="just">
              <a:buNone/>
            </a:pPr>
            <a:r>
              <a:rPr lang="en-US" sz="2400" dirty="0" smtClean="0"/>
              <a:t>Usually</a:t>
            </a:r>
            <a:r>
              <a:rPr lang="en-US" sz="2400" dirty="0"/>
              <a:t>, </a:t>
            </a:r>
            <a:r>
              <a:rPr lang="en-US" sz="2400" dirty="0">
                <a:solidFill>
                  <a:srgbClr val="00B0F0"/>
                </a:solidFill>
              </a:rPr>
              <a:t>endocarditis</a:t>
            </a:r>
            <a:r>
              <a:rPr lang="en-US" sz="2400" dirty="0"/>
              <a:t> and </a:t>
            </a:r>
            <a:r>
              <a:rPr lang="en-US" sz="2400" dirty="0">
                <a:solidFill>
                  <a:srgbClr val="00B0F0"/>
                </a:solidFill>
              </a:rPr>
              <a:t>meningitis</a:t>
            </a:r>
            <a:r>
              <a:rPr lang="en-US" sz="2400" dirty="0"/>
              <a:t> are treated by bactericidal </a:t>
            </a:r>
            <a:r>
              <a:rPr lang="en-US" sz="2400" dirty="0" smtClean="0"/>
              <a:t>drugs.</a:t>
            </a:r>
          </a:p>
          <a:p>
            <a:pPr algn="just">
              <a:buNone/>
            </a:pPr>
            <a:endParaRPr lang="en-US" sz="1000" dirty="0"/>
          </a:p>
          <a:p>
            <a:pPr algn="just">
              <a:buNone/>
            </a:pPr>
            <a:r>
              <a:rPr lang="en-US" sz="2400" dirty="0" smtClean="0"/>
              <a:t>Examples </a:t>
            </a:r>
            <a:r>
              <a:rPr lang="en-US" sz="2400" dirty="0"/>
              <a:t>for bactericidal antibiotics include; </a:t>
            </a:r>
            <a:r>
              <a:rPr lang="en-US" sz="2400" dirty="0">
                <a:solidFill>
                  <a:srgbClr val="FF0000"/>
                </a:solidFill>
              </a:rPr>
              <a:t>penicillin</a:t>
            </a:r>
            <a:r>
              <a:rPr lang="en-US" sz="2400" dirty="0"/>
              <a:t> derivatives, </a:t>
            </a:r>
            <a:r>
              <a:rPr lang="en-US" sz="2400" dirty="0">
                <a:solidFill>
                  <a:srgbClr val="FF0000"/>
                </a:solidFill>
              </a:rPr>
              <a:t>cephalosporins</a:t>
            </a:r>
            <a:r>
              <a:rPr lang="en-US" sz="2400" dirty="0"/>
              <a:t>, </a:t>
            </a:r>
            <a:r>
              <a:rPr lang="en-US" sz="2400" dirty="0" err="1">
                <a:solidFill>
                  <a:srgbClr val="FF0000"/>
                </a:solidFill>
              </a:rPr>
              <a:t>monobactams</a:t>
            </a:r>
            <a:r>
              <a:rPr lang="en-US" sz="2400" dirty="0"/>
              <a:t>, and </a:t>
            </a:r>
            <a:r>
              <a:rPr lang="en-US" sz="2400" dirty="0" err="1">
                <a:solidFill>
                  <a:srgbClr val="FF0000"/>
                </a:solidFill>
              </a:rPr>
              <a:t>vancomycin</a:t>
            </a:r>
            <a:r>
              <a:rPr lang="en-US" sz="2400" dirty="0"/>
              <a:t>. In addition, </a:t>
            </a:r>
            <a:r>
              <a:rPr lang="en-US" sz="2400" dirty="0" err="1">
                <a:solidFill>
                  <a:srgbClr val="FF0000"/>
                </a:solidFill>
              </a:rPr>
              <a:t>aminoglycosidic</a:t>
            </a:r>
            <a:r>
              <a:rPr lang="en-US" sz="2400" dirty="0"/>
              <a:t> antibiotics are also considered as bactericidal, but they may also be bacteriostatic for some infections. </a:t>
            </a:r>
            <a:endParaRPr lang="en-US" sz="2400" dirty="0" smtClean="0"/>
          </a:p>
          <a:p>
            <a:pPr algn="just">
              <a:buNone/>
            </a:pPr>
            <a:endParaRPr lang="en-US" sz="1000" dirty="0"/>
          </a:p>
          <a:p>
            <a:pPr algn="just">
              <a:buNone/>
            </a:pPr>
            <a:r>
              <a:rPr lang="en-US" sz="2400" dirty="0" smtClean="0"/>
              <a:t>The </a:t>
            </a:r>
            <a:r>
              <a:rPr lang="en-US" sz="2400" dirty="0"/>
              <a:t>minimum concentration of a drug that is needed to kill a certain strain of bacteria is called the ‘minimum bactericidal concentration’ or MBC.</a:t>
            </a:r>
          </a:p>
          <a:p>
            <a:pPr algn="just"/>
            <a:endParaRPr lang="en-US" sz="2400" dirty="0"/>
          </a:p>
        </p:txBody>
      </p:sp>
      <p:sp>
        <p:nvSpPr>
          <p:cNvPr id="4" name="Rectangle 3"/>
          <p:cNvSpPr/>
          <p:nvPr/>
        </p:nvSpPr>
        <p:spPr>
          <a:xfrm>
            <a:off x="838200" y="304800"/>
            <a:ext cx="3741730" cy="707886"/>
          </a:xfrm>
          <a:prstGeom prst="rect">
            <a:avLst/>
          </a:prstGeom>
          <a:solidFill>
            <a:srgbClr val="FFFF00"/>
          </a:solidFill>
          <a:ln>
            <a:solidFill>
              <a:srgbClr val="FF0000"/>
            </a:solidFill>
          </a:ln>
        </p:spPr>
        <p:txBody>
          <a:bodyPr wrap="none">
            <a:spAutoFit/>
          </a:bodyPr>
          <a:lstStyle/>
          <a:p>
            <a:r>
              <a:rPr lang="en-US" sz="4000" dirty="0" smtClean="0">
                <a:solidFill>
                  <a:schemeClr val="accent1">
                    <a:lumMod val="75000"/>
                  </a:schemeClr>
                </a:solidFill>
                <a:effectLst>
                  <a:outerShdw blurRad="38100" dist="38100" dir="2700000" algn="tl">
                    <a:srgbClr val="000000">
                      <a:alpha val="43137"/>
                    </a:srgbClr>
                  </a:outerShdw>
                </a:effectLst>
                <a:latin typeface="Arabic Typesetting" pitchFamily="66" charset="-78"/>
                <a:ea typeface="+mj-ea"/>
                <a:cs typeface="Arabic Typesetting" pitchFamily="66" charset="-78"/>
              </a:rPr>
              <a:t>Bactericidal antibiotics…</a:t>
            </a:r>
            <a:endParaRPr lang="en-US" sz="4000" dirty="0">
              <a:solidFill>
                <a:schemeClr val="accent1">
                  <a:lumMod val="75000"/>
                </a:schemeClr>
              </a:solidFill>
              <a:effectLst>
                <a:outerShdw blurRad="38100" dist="38100" dir="2700000" algn="tl">
                  <a:srgbClr val="000000">
                    <a:alpha val="43137"/>
                  </a:srgbClr>
                </a:outerShdw>
              </a:effectLst>
              <a:latin typeface="Arabic Typesetting" pitchFamily="66" charset="-78"/>
              <a:ea typeface="+mj-ea"/>
              <a:cs typeface="Arabic Typesetting" pitchFamily="66" charset="-78"/>
            </a:endParaRPr>
          </a:p>
        </p:txBody>
      </p:sp>
      <p:sp>
        <p:nvSpPr>
          <p:cNvPr id="6" name="Rectangle 5"/>
          <p:cNvSpPr/>
          <p:nvPr/>
        </p:nvSpPr>
        <p:spPr>
          <a:xfrm>
            <a:off x="304800" y="304800"/>
            <a:ext cx="457200" cy="707886"/>
          </a:xfrm>
          <a:prstGeom prst="rect">
            <a:avLst/>
          </a:prstGeom>
          <a:solidFill>
            <a:srgbClr val="FFFF00"/>
          </a:solidFill>
          <a:ln>
            <a:solidFill>
              <a:srgbClr val="FF0000"/>
            </a:solidFill>
          </a:ln>
        </p:spPr>
        <p:txBody>
          <a:bodyPr wrap="square">
            <a:spAutoFit/>
          </a:bodyPr>
          <a:lstStyle/>
          <a:p>
            <a:pPr algn="ctr"/>
            <a:r>
              <a:rPr lang="en-US" sz="4000" dirty="0" smtClean="0">
                <a:solidFill>
                  <a:srgbClr val="FF0000"/>
                </a:solidFill>
                <a:effectLst>
                  <a:outerShdw blurRad="38100" dist="38100" dir="2700000" algn="tl">
                    <a:srgbClr val="000000">
                      <a:alpha val="43137"/>
                    </a:srgbClr>
                  </a:outerShdw>
                </a:effectLst>
                <a:latin typeface="Arabic Typesetting" pitchFamily="66" charset="-78"/>
                <a:ea typeface="+mj-ea"/>
                <a:cs typeface="Arabic Typesetting" pitchFamily="66" charset="-78"/>
              </a:rPr>
              <a:t>1</a:t>
            </a:r>
            <a:endParaRPr lang="en-US" sz="4000" dirty="0">
              <a:solidFill>
                <a:srgbClr val="FF0000"/>
              </a:solidFill>
              <a:effectLst>
                <a:outerShdw blurRad="38100" dist="38100" dir="2700000" algn="tl">
                  <a:srgbClr val="000000">
                    <a:alpha val="43137"/>
                  </a:srgbClr>
                </a:outerShdw>
              </a:effectLst>
              <a:latin typeface="Arabic Typesetting" pitchFamily="66" charset="-78"/>
              <a:ea typeface="+mj-ea"/>
              <a:cs typeface="Arabic Typesetting" pitchFamily="66"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1219200"/>
            <a:ext cx="8534400" cy="5334000"/>
          </a:xfrm>
        </p:spPr>
        <p:txBody>
          <a:bodyPr>
            <a:normAutofit fontScale="92500" lnSpcReduction="20000"/>
          </a:bodyPr>
          <a:lstStyle/>
          <a:p>
            <a:pPr algn="just">
              <a:buNone/>
            </a:pPr>
            <a:r>
              <a:rPr lang="en-US" sz="2400" dirty="0">
                <a:solidFill>
                  <a:srgbClr val="FF0000"/>
                </a:solidFill>
              </a:rPr>
              <a:t>Bactericidal</a:t>
            </a:r>
            <a:r>
              <a:rPr lang="en-US" sz="2400" dirty="0"/>
              <a:t> agents are used to </a:t>
            </a:r>
            <a:r>
              <a:rPr lang="en-US" sz="2400" dirty="0" smtClean="0"/>
              <a:t>inhibit microorganisms </a:t>
            </a:r>
            <a:r>
              <a:rPr lang="en-US" sz="2400" dirty="0"/>
              <a:t>by </a:t>
            </a:r>
            <a:r>
              <a:rPr lang="en-US" sz="2400" dirty="0" smtClean="0"/>
              <a:t>interfering with their protein production, DNA replication, or other aspects of bacterial cellular metabolism. </a:t>
            </a:r>
          </a:p>
          <a:p>
            <a:pPr algn="just">
              <a:buNone/>
            </a:pPr>
            <a:endParaRPr lang="en-US" sz="1000" dirty="0"/>
          </a:p>
          <a:p>
            <a:pPr algn="just">
              <a:buNone/>
            </a:pPr>
            <a:r>
              <a:rPr lang="en-US" sz="2400" dirty="0" smtClean="0"/>
              <a:t>Usually</a:t>
            </a:r>
            <a:r>
              <a:rPr lang="en-US" sz="2400" dirty="0"/>
              <a:t>, </a:t>
            </a:r>
            <a:r>
              <a:rPr lang="en-US" sz="2400" dirty="0" smtClean="0">
                <a:solidFill>
                  <a:srgbClr val="00B0F0"/>
                </a:solidFill>
              </a:rPr>
              <a:t>urinary tract infections </a:t>
            </a:r>
            <a:r>
              <a:rPr lang="en-US" sz="2400" dirty="0" smtClean="0"/>
              <a:t>are </a:t>
            </a:r>
            <a:r>
              <a:rPr lang="en-US" sz="2400" dirty="0"/>
              <a:t>treated by </a:t>
            </a:r>
            <a:r>
              <a:rPr lang="en-US" sz="2400" dirty="0" smtClean="0"/>
              <a:t>Bacteriostatic drugs.</a:t>
            </a:r>
          </a:p>
          <a:p>
            <a:pPr algn="just">
              <a:buNone/>
            </a:pPr>
            <a:endParaRPr lang="en-US" sz="1000" dirty="0"/>
          </a:p>
          <a:p>
            <a:pPr algn="just">
              <a:buNone/>
            </a:pPr>
            <a:r>
              <a:rPr lang="en-US" sz="2400" dirty="0" smtClean="0"/>
              <a:t>Examples </a:t>
            </a:r>
            <a:r>
              <a:rPr lang="en-US" sz="2400" dirty="0"/>
              <a:t>for bactericidal antibiotics include; </a:t>
            </a:r>
            <a:r>
              <a:rPr lang="en-US" sz="2400" dirty="0" smtClean="0">
                <a:solidFill>
                  <a:srgbClr val="FF0000"/>
                </a:solidFill>
              </a:rPr>
              <a:t>tetracycline</a:t>
            </a:r>
            <a:r>
              <a:rPr lang="en-US" sz="2400" dirty="0" smtClean="0"/>
              <a:t>, </a:t>
            </a:r>
            <a:r>
              <a:rPr lang="en-US" sz="2400" dirty="0" smtClean="0">
                <a:solidFill>
                  <a:srgbClr val="FF0000"/>
                </a:solidFill>
              </a:rPr>
              <a:t>sulfonamides</a:t>
            </a:r>
            <a:r>
              <a:rPr lang="en-US" sz="2400" dirty="0" smtClean="0"/>
              <a:t>, </a:t>
            </a:r>
            <a:r>
              <a:rPr lang="en-US" sz="2400" dirty="0" smtClean="0">
                <a:solidFill>
                  <a:srgbClr val="FF0000"/>
                </a:solidFill>
              </a:rPr>
              <a:t>spectinomycin</a:t>
            </a:r>
            <a:r>
              <a:rPr lang="en-US" sz="2400" dirty="0" smtClean="0"/>
              <a:t>, </a:t>
            </a:r>
            <a:r>
              <a:rPr lang="en-US" sz="2400" dirty="0" smtClean="0">
                <a:solidFill>
                  <a:srgbClr val="FF0000"/>
                </a:solidFill>
              </a:rPr>
              <a:t>trimethoprim</a:t>
            </a:r>
            <a:r>
              <a:rPr lang="en-US" sz="2400" dirty="0" smtClean="0"/>
              <a:t>, </a:t>
            </a:r>
            <a:r>
              <a:rPr lang="en-US" sz="2400" dirty="0" smtClean="0">
                <a:solidFill>
                  <a:srgbClr val="FF0000"/>
                </a:solidFill>
              </a:rPr>
              <a:t>chloramphenicol</a:t>
            </a:r>
            <a:r>
              <a:rPr lang="en-US" sz="2400" dirty="0" smtClean="0"/>
              <a:t>, </a:t>
            </a:r>
            <a:r>
              <a:rPr lang="en-US" sz="2400" dirty="0" smtClean="0">
                <a:solidFill>
                  <a:srgbClr val="FF0000"/>
                </a:solidFill>
              </a:rPr>
              <a:t>macrolides</a:t>
            </a:r>
            <a:r>
              <a:rPr lang="en-US" sz="2400" dirty="0" smtClean="0"/>
              <a:t> and </a:t>
            </a:r>
            <a:r>
              <a:rPr lang="en-US" sz="2400" dirty="0" smtClean="0">
                <a:solidFill>
                  <a:srgbClr val="FF0000"/>
                </a:solidFill>
              </a:rPr>
              <a:t>lincosamides</a:t>
            </a:r>
            <a:r>
              <a:rPr lang="en-US" sz="2400" dirty="0" smtClean="0"/>
              <a:t>. </a:t>
            </a:r>
          </a:p>
          <a:p>
            <a:pPr algn="just">
              <a:buNone/>
            </a:pPr>
            <a:endParaRPr lang="en-US" sz="1000" dirty="0"/>
          </a:p>
          <a:p>
            <a:pPr algn="just">
              <a:buNone/>
            </a:pPr>
            <a:r>
              <a:rPr lang="en-US" sz="2400" dirty="0" smtClean="0"/>
              <a:t>The minimum concentration of a drug that is needed to inhibit the growth of a certain strain of bacteria is known as ‘minimum inhibitory concentration’ or MIC.</a:t>
            </a:r>
          </a:p>
          <a:p>
            <a:pPr algn="just">
              <a:buNone/>
            </a:pPr>
            <a:endParaRPr lang="en-US" sz="1100" dirty="0"/>
          </a:p>
          <a:p>
            <a:pPr algn="just">
              <a:buNone/>
            </a:pPr>
            <a:r>
              <a:rPr lang="en-US" sz="2400" dirty="0" smtClean="0"/>
              <a:t>Unlike the bactericidal agents, the bacteriostatic agents </a:t>
            </a:r>
            <a:r>
              <a:rPr lang="en-US" sz="2400" dirty="0" smtClean="0">
                <a:solidFill>
                  <a:srgbClr val="C00000"/>
                </a:solidFill>
              </a:rPr>
              <a:t>must works together with the immune system to inhibit the microorganisms</a:t>
            </a:r>
            <a:r>
              <a:rPr lang="en-US" sz="2400" dirty="0" smtClean="0"/>
              <a:t>’ activities. According to drug concentration, the activity may vary. For examples, if we use high concentrations of bacteriostatic agents, they may act as bactericidal, whereas low concentration of bactericidal agents may act as bacteriostatic.</a:t>
            </a:r>
            <a:endParaRPr lang="en-US" sz="2400" dirty="0"/>
          </a:p>
        </p:txBody>
      </p:sp>
      <p:sp>
        <p:nvSpPr>
          <p:cNvPr id="5" name="Rectangle 4"/>
          <p:cNvSpPr/>
          <p:nvPr/>
        </p:nvSpPr>
        <p:spPr>
          <a:xfrm>
            <a:off x="838200" y="304800"/>
            <a:ext cx="3993401" cy="707886"/>
          </a:xfrm>
          <a:prstGeom prst="rect">
            <a:avLst/>
          </a:prstGeom>
          <a:solidFill>
            <a:srgbClr val="FFFF00"/>
          </a:solidFill>
          <a:ln>
            <a:solidFill>
              <a:srgbClr val="FF0000"/>
            </a:solidFill>
          </a:ln>
        </p:spPr>
        <p:txBody>
          <a:bodyPr wrap="none">
            <a:spAutoFit/>
          </a:bodyPr>
          <a:lstStyle/>
          <a:p>
            <a:r>
              <a:rPr lang="en-US" sz="4000" dirty="0" smtClean="0">
                <a:solidFill>
                  <a:schemeClr val="accent1">
                    <a:lumMod val="75000"/>
                  </a:schemeClr>
                </a:solidFill>
                <a:effectLst>
                  <a:outerShdw blurRad="38100" dist="38100" dir="2700000" algn="tl">
                    <a:srgbClr val="000000">
                      <a:alpha val="43137"/>
                    </a:srgbClr>
                  </a:outerShdw>
                </a:effectLst>
                <a:latin typeface="Arabic Typesetting" pitchFamily="66" charset="-78"/>
                <a:ea typeface="+mj-ea"/>
                <a:cs typeface="Arabic Typesetting" pitchFamily="66" charset="-78"/>
              </a:rPr>
              <a:t>Bacteriostatic antibiotics…</a:t>
            </a:r>
            <a:endParaRPr lang="en-US" sz="4000" dirty="0">
              <a:solidFill>
                <a:schemeClr val="accent1">
                  <a:lumMod val="75000"/>
                </a:schemeClr>
              </a:solidFill>
              <a:effectLst>
                <a:outerShdw blurRad="38100" dist="38100" dir="2700000" algn="tl">
                  <a:srgbClr val="000000">
                    <a:alpha val="43137"/>
                  </a:srgbClr>
                </a:outerShdw>
              </a:effectLst>
              <a:latin typeface="Arabic Typesetting" pitchFamily="66" charset="-78"/>
              <a:ea typeface="+mj-ea"/>
              <a:cs typeface="Arabic Typesetting" pitchFamily="66" charset="-78"/>
            </a:endParaRPr>
          </a:p>
        </p:txBody>
      </p:sp>
      <p:sp>
        <p:nvSpPr>
          <p:cNvPr id="6" name="Rectangle 5"/>
          <p:cNvSpPr/>
          <p:nvPr/>
        </p:nvSpPr>
        <p:spPr>
          <a:xfrm>
            <a:off x="304800" y="304800"/>
            <a:ext cx="457200" cy="707886"/>
          </a:xfrm>
          <a:prstGeom prst="rect">
            <a:avLst/>
          </a:prstGeom>
          <a:solidFill>
            <a:srgbClr val="FFFF00"/>
          </a:solidFill>
          <a:ln>
            <a:solidFill>
              <a:srgbClr val="FF0000"/>
            </a:solidFill>
          </a:ln>
        </p:spPr>
        <p:txBody>
          <a:bodyPr wrap="square">
            <a:spAutoFit/>
          </a:bodyPr>
          <a:lstStyle/>
          <a:p>
            <a:pPr algn="ctr"/>
            <a:r>
              <a:rPr lang="en-US" sz="4000" dirty="0" smtClean="0">
                <a:solidFill>
                  <a:srgbClr val="FF0000"/>
                </a:solidFill>
                <a:effectLst>
                  <a:outerShdw blurRad="38100" dist="38100" dir="2700000" algn="tl">
                    <a:srgbClr val="000000">
                      <a:alpha val="43137"/>
                    </a:srgbClr>
                  </a:outerShdw>
                </a:effectLst>
                <a:latin typeface="Arabic Typesetting" pitchFamily="66" charset="-78"/>
                <a:ea typeface="+mj-ea"/>
                <a:cs typeface="Arabic Typesetting" pitchFamily="66" charset="-78"/>
              </a:rPr>
              <a:t>2</a:t>
            </a:r>
            <a:endParaRPr lang="en-US" sz="4000" dirty="0">
              <a:solidFill>
                <a:srgbClr val="FF0000"/>
              </a:solidFill>
              <a:effectLst>
                <a:outerShdw blurRad="38100" dist="38100" dir="2700000" algn="tl">
                  <a:srgbClr val="000000">
                    <a:alpha val="43137"/>
                  </a:srgbClr>
                </a:outerShdw>
              </a:effectLst>
              <a:latin typeface="Arabic Typesetting" pitchFamily="66" charset="-78"/>
              <a:ea typeface="+mj-ea"/>
              <a:cs typeface="Arabic Typesetting" pitchFamily="66" charset="-78"/>
            </a:endParaRPr>
          </a:p>
        </p:txBody>
      </p:sp>
    </p:spTree>
    <p:extLst>
      <p:ext uri="{BB962C8B-B14F-4D97-AF65-F5344CB8AC3E}">
        <p14:creationId xmlns:p14="http://schemas.microsoft.com/office/powerpoint/2010/main" val="24851969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04800"/>
            <a:ext cx="6629400" cy="838200"/>
          </a:xfrm>
        </p:spPr>
        <p:txBody>
          <a:bodyPr>
            <a:normAutofit/>
          </a:bodyPr>
          <a:lstStyle/>
          <a:p>
            <a:r>
              <a:rPr lang="en-US" sz="4000"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Bactericidal</a:t>
            </a:r>
            <a:r>
              <a:rPr lang="en-US" sz="4000" dirty="0">
                <a:solidFill>
                  <a:schemeClr val="accent1">
                    <a:lumMod val="75000"/>
                  </a:schemeClr>
                </a:solidFill>
                <a:effectLst>
                  <a:outerShdw blurRad="38100" dist="38100" dir="2700000" algn="tl">
                    <a:srgbClr val="000000">
                      <a:alpha val="43137"/>
                    </a:srgbClr>
                  </a:outerShdw>
                </a:effectLst>
                <a:latin typeface="Arabic Typesetting" pitchFamily="66" charset="-78"/>
                <a:cs typeface="Arabic Typesetting" pitchFamily="66" charset="-78"/>
              </a:rPr>
              <a:t> vs </a:t>
            </a:r>
            <a:r>
              <a:rPr lang="en-US" sz="4000" dirty="0">
                <a:solidFill>
                  <a:srgbClr val="00B050"/>
                </a:solidFill>
                <a:effectLst>
                  <a:outerShdw blurRad="38100" dist="38100" dir="2700000" algn="tl">
                    <a:srgbClr val="000000">
                      <a:alpha val="43137"/>
                    </a:srgbClr>
                  </a:outerShdw>
                </a:effectLst>
                <a:latin typeface="Arabic Typesetting" pitchFamily="66" charset="-78"/>
                <a:cs typeface="Arabic Typesetting" pitchFamily="66" charset="-78"/>
              </a:rPr>
              <a:t>Bacteriostatic</a:t>
            </a:r>
          </a:p>
        </p:txBody>
      </p:sp>
      <p:graphicFrame>
        <p:nvGraphicFramePr>
          <p:cNvPr id="5" name="Table 4"/>
          <p:cNvGraphicFramePr>
            <a:graphicFrameLocks noGrp="1"/>
          </p:cNvGraphicFramePr>
          <p:nvPr>
            <p:extLst>
              <p:ext uri="{D42A27DB-BD31-4B8C-83A1-F6EECF244321}">
                <p14:modId xmlns:p14="http://schemas.microsoft.com/office/powerpoint/2010/main" val="3509911688"/>
              </p:ext>
            </p:extLst>
          </p:nvPr>
        </p:nvGraphicFramePr>
        <p:xfrm>
          <a:off x="228600" y="1219200"/>
          <a:ext cx="8763000" cy="4092324"/>
        </p:xfrm>
        <a:graphic>
          <a:graphicData uri="http://schemas.openxmlformats.org/drawingml/2006/table">
            <a:tbl>
              <a:tblPr bandRow="1">
                <a:tableStyleId>{69012ECD-51FC-41F1-AA8D-1B2483CD663E}</a:tableStyleId>
              </a:tblPr>
              <a:tblGrid>
                <a:gridCol w="4114800"/>
                <a:gridCol w="4648200"/>
              </a:tblGrid>
              <a:tr h="533400">
                <a:tc>
                  <a:txBody>
                    <a:bodyPr/>
                    <a:lstStyle/>
                    <a:p>
                      <a:pPr marL="0" marR="0" algn="ctr">
                        <a:lnSpc>
                          <a:spcPct val="150000"/>
                        </a:lnSpc>
                        <a:spcBef>
                          <a:spcPts val="0"/>
                        </a:spcBef>
                        <a:spcAft>
                          <a:spcPts val="0"/>
                        </a:spcAft>
                      </a:pPr>
                      <a:r>
                        <a:rPr lang="en-US" sz="2000" b="1" dirty="0">
                          <a:effectLst>
                            <a:outerShdw blurRad="38100" dist="38100" dir="2700000" algn="tl">
                              <a:srgbClr val="000000">
                                <a:alpha val="43137"/>
                              </a:srgbClr>
                            </a:outerShdw>
                          </a:effectLst>
                        </a:rPr>
                        <a:t>Bactericidal antibiotics</a:t>
                      </a:r>
                      <a:endParaRPr lang="en-US" sz="2000" b="1" dirty="0">
                        <a:effectLst>
                          <a:outerShdw blurRad="38100" dist="38100" dir="2700000" algn="tl">
                            <a:srgbClr val="000000">
                              <a:alpha val="43137"/>
                            </a:srgbClr>
                          </a:outerShdw>
                        </a:effectLst>
                        <a:latin typeface="Calibri"/>
                        <a:ea typeface="Calibri"/>
                        <a:cs typeface="Arial"/>
                      </a:endParaRP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lnSpc>
                          <a:spcPct val="150000"/>
                        </a:lnSpc>
                        <a:spcBef>
                          <a:spcPts val="0"/>
                        </a:spcBef>
                        <a:spcAft>
                          <a:spcPts val="0"/>
                        </a:spcAft>
                      </a:pPr>
                      <a:r>
                        <a:rPr lang="en-US" sz="2000" b="1" dirty="0" smtClean="0">
                          <a:effectLst>
                            <a:outerShdw blurRad="38100" dist="38100" dir="2700000" algn="tl">
                              <a:srgbClr val="000000">
                                <a:alpha val="43137"/>
                              </a:srgbClr>
                            </a:outerShdw>
                          </a:effectLst>
                        </a:rPr>
                        <a:t>Bacteriostatic</a:t>
                      </a:r>
                      <a:r>
                        <a:rPr lang="en-US" sz="2000" b="1" dirty="0">
                          <a:effectLst>
                            <a:outerShdw blurRad="38100" dist="38100" dir="2700000" algn="tl">
                              <a:srgbClr val="000000">
                                <a:alpha val="43137"/>
                              </a:srgbClr>
                            </a:outerShdw>
                          </a:effectLst>
                        </a:rPr>
                        <a:t> antibiotics</a:t>
                      </a:r>
                      <a:endParaRPr lang="en-US" sz="2000" b="1" dirty="0">
                        <a:effectLst>
                          <a:outerShdw blurRad="38100" dist="38100" dir="2700000" algn="tl">
                            <a:srgbClr val="000000">
                              <a:alpha val="43137"/>
                            </a:srgbClr>
                          </a:outerShdw>
                        </a:effectLst>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1">
                        <a:lumMod val="20000"/>
                        <a:lumOff val="80000"/>
                      </a:schemeClr>
                    </a:solidFill>
                  </a:tcPr>
                </a:tc>
              </a:tr>
              <a:tr h="245899">
                <a:tc>
                  <a:txBody>
                    <a:bodyPr/>
                    <a:lstStyle/>
                    <a:p>
                      <a:pPr marL="0" marR="0" algn="just">
                        <a:lnSpc>
                          <a:spcPct val="115000"/>
                        </a:lnSpc>
                        <a:spcBef>
                          <a:spcPts val="0"/>
                        </a:spcBef>
                        <a:spcAft>
                          <a:spcPts val="0"/>
                        </a:spcAft>
                      </a:pPr>
                      <a:r>
                        <a:rPr lang="en-US" sz="2000" dirty="0">
                          <a:effectLst/>
                        </a:rPr>
                        <a:t>kill bacteria directly</a:t>
                      </a:r>
                      <a:endParaRPr lang="en-US" sz="2000" dirty="0">
                        <a:effectLst/>
                        <a:latin typeface="Calibri"/>
                        <a:ea typeface="Calibri"/>
                        <a:cs typeface="Arial"/>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a:effectLst/>
                        </a:rPr>
                        <a:t>Prevent bacteria from growing</a:t>
                      </a:r>
                      <a:endParaRPr lang="en-US" sz="2000">
                        <a:effectLst/>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7114">
                <a:tc>
                  <a:txBody>
                    <a:bodyPr/>
                    <a:lstStyle/>
                    <a:p>
                      <a:pPr marL="0" marR="0" algn="just">
                        <a:lnSpc>
                          <a:spcPct val="115000"/>
                        </a:lnSpc>
                        <a:spcBef>
                          <a:spcPts val="0"/>
                        </a:spcBef>
                        <a:spcAft>
                          <a:spcPts val="0"/>
                        </a:spcAft>
                      </a:pPr>
                      <a:r>
                        <a:rPr lang="en-US" sz="2000" dirty="0">
                          <a:effectLst/>
                        </a:rPr>
                        <a:t>Number of microorganisms decreases in the presence of bactericidal agents</a:t>
                      </a:r>
                      <a:endParaRPr lang="en-US" sz="2000" dirty="0">
                        <a:effectLst/>
                        <a:latin typeface="Calibri"/>
                        <a:ea typeface="Calibri"/>
                        <a:cs typeface="Arial"/>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smtClean="0">
                          <a:effectLst/>
                        </a:rPr>
                        <a:t>Number </a:t>
                      </a:r>
                      <a:r>
                        <a:rPr lang="en-US" sz="2000" dirty="0">
                          <a:effectLst/>
                        </a:rPr>
                        <a:t>of microorganisms remains the same </a:t>
                      </a:r>
                      <a:r>
                        <a:rPr lang="en-US" sz="2000" dirty="0" smtClean="0">
                          <a:effectLst/>
                        </a:rPr>
                        <a:t>when bacteriostatic agents are</a:t>
                      </a:r>
                      <a:r>
                        <a:rPr lang="en-US" sz="2000" baseline="0" dirty="0" smtClean="0">
                          <a:effectLst/>
                        </a:rPr>
                        <a:t> used</a:t>
                      </a:r>
                      <a:endParaRPr lang="en-US" sz="2000" dirty="0">
                        <a:effectLst/>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7114">
                <a:tc>
                  <a:txBody>
                    <a:bodyPr/>
                    <a:lstStyle/>
                    <a:p>
                      <a:pPr marL="0" marR="0" algn="just">
                        <a:lnSpc>
                          <a:spcPct val="115000"/>
                        </a:lnSpc>
                        <a:spcBef>
                          <a:spcPts val="0"/>
                        </a:spcBef>
                        <a:spcAft>
                          <a:spcPts val="0"/>
                        </a:spcAft>
                      </a:pPr>
                      <a:r>
                        <a:rPr lang="en-US" sz="2000" dirty="0">
                          <a:effectLst/>
                        </a:rPr>
                        <a:t>Microorganisms was killed when bactericidal agents are </a:t>
                      </a:r>
                      <a:r>
                        <a:rPr lang="en-US" sz="2000" dirty="0" smtClean="0">
                          <a:effectLst/>
                        </a:rPr>
                        <a:t>used</a:t>
                      </a:r>
                      <a:endParaRPr lang="en-US" sz="2000" dirty="0">
                        <a:effectLst/>
                        <a:latin typeface="Calibri"/>
                        <a:ea typeface="Calibri"/>
                        <a:cs typeface="Arial"/>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a:effectLst/>
                        </a:rPr>
                        <a:t>Microorganisms remain viable when bacteriostatic agents are </a:t>
                      </a:r>
                      <a:r>
                        <a:rPr lang="en-US" sz="2000" dirty="0" smtClean="0">
                          <a:effectLst/>
                        </a:rPr>
                        <a:t>used</a:t>
                      </a:r>
                      <a:endParaRPr lang="en-US" sz="2000" dirty="0">
                        <a:effectLst/>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7114">
                <a:tc>
                  <a:txBody>
                    <a:bodyPr/>
                    <a:lstStyle/>
                    <a:p>
                      <a:pPr marL="0" marR="0" algn="just">
                        <a:lnSpc>
                          <a:spcPct val="115000"/>
                        </a:lnSpc>
                        <a:spcBef>
                          <a:spcPts val="0"/>
                        </a:spcBef>
                        <a:spcAft>
                          <a:spcPts val="0"/>
                        </a:spcAft>
                      </a:pPr>
                      <a:r>
                        <a:rPr lang="en-US" sz="2000" dirty="0">
                          <a:effectLst/>
                        </a:rPr>
                        <a:t>Don’t allow the immune system to deal with infections</a:t>
                      </a:r>
                      <a:endParaRPr lang="en-US" sz="2000" dirty="0">
                        <a:effectLst/>
                        <a:latin typeface="Calibri"/>
                        <a:ea typeface="Calibri"/>
                        <a:cs typeface="Arial"/>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a:effectLst/>
                        </a:rPr>
                        <a:t>allow the immune system to deal with infections</a:t>
                      </a:r>
                      <a:endParaRPr lang="en-US" sz="2000">
                        <a:effectLst/>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7114">
                <a:tc>
                  <a:txBody>
                    <a:bodyPr/>
                    <a:lstStyle/>
                    <a:p>
                      <a:pPr marL="0" marR="0" algn="just">
                        <a:lnSpc>
                          <a:spcPct val="115000"/>
                        </a:lnSpc>
                        <a:spcBef>
                          <a:spcPts val="0"/>
                        </a:spcBef>
                        <a:spcAft>
                          <a:spcPts val="0"/>
                        </a:spcAft>
                      </a:pPr>
                      <a:r>
                        <a:rPr lang="en-US" sz="2000" dirty="0">
                          <a:effectLst/>
                        </a:rPr>
                        <a:t>If the doses of bactericidal agents are low, </a:t>
                      </a:r>
                      <a:r>
                        <a:rPr lang="en-US" sz="2000" dirty="0" smtClean="0">
                          <a:effectLst/>
                        </a:rPr>
                        <a:t>it may </a:t>
                      </a:r>
                      <a:r>
                        <a:rPr lang="en-US" sz="2000" dirty="0">
                          <a:effectLst/>
                        </a:rPr>
                        <a:t>act as bacteriostatic agents</a:t>
                      </a:r>
                      <a:endParaRPr lang="en-US" sz="2000" dirty="0">
                        <a:effectLst/>
                        <a:latin typeface="Calibri"/>
                        <a:ea typeface="Calibri"/>
                        <a:cs typeface="Arial"/>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1000"/>
                        </a:spcAft>
                      </a:pPr>
                      <a:r>
                        <a:rPr lang="en-US" sz="2000" dirty="0">
                          <a:effectLst/>
                        </a:rPr>
                        <a:t>If the doses of bacteriostatic agents are high, </a:t>
                      </a:r>
                      <a:r>
                        <a:rPr lang="en-US" sz="2000" dirty="0" smtClean="0">
                          <a:effectLst/>
                        </a:rPr>
                        <a:t>it may </a:t>
                      </a:r>
                      <a:r>
                        <a:rPr lang="en-US" sz="2000" dirty="0">
                          <a:effectLst/>
                        </a:rPr>
                        <a:t>act as bactericidal agents</a:t>
                      </a:r>
                      <a:endParaRPr lang="en-US" sz="2000" dirty="0">
                        <a:effectLst/>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7114">
                <a:tc>
                  <a:txBody>
                    <a:bodyPr/>
                    <a:lstStyle/>
                    <a:p>
                      <a:pPr marL="0" marR="0" algn="just">
                        <a:lnSpc>
                          <a:spcPct val="115000"/>
                        </a:lnSpc>
                        <a:spcBef>
                          <a:spcPts val="0"/>
                        </a:spcBef>
                        <a:spcAft>
                          <a:spcPts val="0"/>
                        </a:spcAft>
                      </a:pPr>
                      <a:r>
                        <a:rPr lang="en-US" sz="2000" dirty="0">
                          <a:effectLst/>
                        </a:rPr>
                        <a:t>Measured by </a:t>
                      </a:r>
                      <a:r>
                        <a:rPr lang="en-US" sz="2000" dirty="0" smtClean="0">
                          <a:effectLst/>
                        </a:rPr>
                        <a:t>MBC</a:t>
                      </a:r>
                      <a:endParaRPr lang="en-US" sz="2000" dirty="0">
                        <a:effectLst/>
                        <a:latin typeface="Calibri"/>
                        <a:ea typeface="Calibri"/>
                        <a:cs typeface="Arial"/>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a:effectLst/>
                        </a:rPr>
                        <a:t>Measured by </a:t>
                      </a:r>
                      <a:r>
                        <a:rPr lang="en-US" sz="2000" dirty="0" smtClean="0">
                          <a:effectLst/>
                        </a:rPr>
                        <a:t>MIC</a:t>
                      </a:r>
                      <a:endParaRPr lang="en-US" sz="2000" dirty="0">
                        <a:effectLst/>
                        <a:latin typeface="Calibri"/>
                        <a:ea typeface="Calibri"/>
                        <a:cs typeface="Arial"/>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95400"/>
            <a:ext cx="8686800" cy="5257800"/>
          </a:xfrm>
        </p:spPr>
        <p:txBody>
          <a:bodyPr>
            <a:normAutofit/>
          </a:bodyPr>
          <a:lstStyle/>
          <a:p>
            <a:pPr algn="just"/>
            <a:r>
              <a:rPr lang="en-US" sz="2400" dirty="0" smtClean="0">
                <a:solidFill>
                  <a:srgbClr val="0070C0"/>
                </a:solidFill>
              </a:rPr>
              <a:t>Another important thing to remember about antibiotics is that they don't all work against all types of bacteria. </a:t>
            </a:r>
          </a:p>
          <a:p>
            <a:pPr algn="just"/>
            <a:endParaRPr lang="en-US" sz="1000" dirty="0" smtClean="0">
              <a:solidFill>
                <a:srgbClr val="0070C0"/>
              </a:solidFill>
            </a:endParaRPr>
          </a:p>
          <a:p>
            <a:pPr algn="just"/>
            <a:r>
              <a:rPr lang="en-US" sz="2400" b="1" dirty="0">
                <a:solidFill>
                  <a:srgbClr val="C00000"/>
                </a:solidFill>
              </a:rPr>
              <a:t>Narrow-spectrum </a:t>
            </a:r>
            <a:r>
              <a:rPr lang="en-US" sz="2400" b="1" dirty="0" smtClean="0">
                <a:solidFill>
                  <a:srgbClr val="C00000"/>
                </a:solidFill>
              </a:rPr>
              <a:t>antibiotics: </a:t>
            </a:r>
            <a:r>
              <a:rPr lang="en-US" sz="2400" dirty="0">
                <a:solidFill>
                  <a:srgbClr val="0070C0"/>
                </a:solidFill>
              </a:rPr>
              <a:t>they</a:t>
            </a:r>
            <a:r>
              <a:rPr lang="en-US" sz="2400" b="1" dirty="0" smtClean="0">
                <a:solidFill>
                  <a:srgbClr val="C00000"/>
                </a:solidFill>
              </a:rPr>
              <a:t> </a:t>
            </a:r>
            <a:r>
              <a:rPr lang="en-US" sz="2400" dirty="0" smtClean="0">
                <a:solidFill>
                  <a:srgbClr val="0070C0"/>
                </a:solidFill>
              </a:rPr>
              <a:t>are only effective against a narrow range of bacteria it  is effective against specific families of bacteria</a:t>
            </a:r>
            <a:r>
              <a:rPr lang="en-US" sz="2400" dirty="0" smtClean="0"/>
              <a:t>. </a:t>
            </a:r>
            <a:r>
              <a:rPr lang="en-US" sz="2400" dirty="0" smtClean="0">
                <a:solidFill>
                  <a:srgbClr val="0070C0"/>
                </a:solidFill>
              </a:rPr>
              <a:t>Ex: </a:t>
            </a:r>
            <a:r>
              <a:rPr lang="en-US" sz="2400" dirty="0" smtClean="0">
                <a:solidFill>
                  <a:srgbClr val="FF0000"/>
                </a:solidFill>
              </a:rPr>
              <a:t>penicillin G</a:t>
            </a:r>
            <a:r>
              <a:rPr lang="en-US" sz="2400" dirty="0" smtClean="0">
                <a:solidFill>
                  <a:srgbClr val="0070C0"/>
                </a:solidFill>
              </a:rPr>
              <a:t>   or </a:t>
            </a:r>
            <a:r>
              <a:rPr lang="en-US" sz="2400" dirty="0" smtClean="0">
                <a:solidFill>
                  <a:srgbClr val="FF0000"/>
                </a:solidFill>
              </a:rPr>
              <a:t>erythromycin.</a:t>
            </a:r>
            <a:r>
              <a:rPr lang="en-US" sz="2400" dirty="0" smtClean="0">
                <a:solidFill>
                  <a:srgbClr val="0070C0"/>
                </a:solidFill>
              </a:rPr>
              <a:t> </a:t>
            </a:r>
          </a:p>
          <a:p>
            <a:pPr algn="just"/>
            <a:endParaRPr lang="en-US" sz="1000" dirty="0" smtClean="0">
              <a:solidFill>
                <a:srgbClr val="0070C0"/>
              </a:solidFill>
            </a:endParaRPr>
          </a:p>
          <a:p>
            <a:pPr algn="just"/>
            <a:r>
              <a:rPr lang="en-US" sz="2400" b="1" dirty="0">
                <a:solidFill>
                  <a:srgbClr val="C00000"/>
                </a:solidFill>
              </a:rPr>
              <a:t>broad-spectrum  </a:t>
            </a:r>
            <a:r>
              <a:rPr lang="en-US" sz="2400" b="1" dirty="0" smtClean="0">
                <a:solidFill>
                  <a:srgbClr val="C00000"/>
                </a:solidFill>
              </a:rPr>
              <a:t>antibiotics: </a:t>
            </a:r>
            <a:r>
              <a:rPr lang="en-US" sz="2400" dirty="0">
                <a:solidFill>
                  <a:srgbClr val="0070C0"/>
                </a:solidFill>
              </a:rPr>
              <a:t>they</a:t>
            </a:r>
            <a:r>
              <a:rPr lang="en-US" sz="2400" b="1" dirty="0" smtClean="0">
                <a:solidFill>
                  <a:srgbClr val="C00000"/>
                </a:solidFill>
              </a:rPr>
              <a:t> </a:t>
            </a:r>
            <a:r>
              <a:rPr lang="en-US" sz="2400" dirty="0" smtClean="0">
                <a:solidFill>
                  <a:srgbClr val="0070C0"/>
                </a:solidFill>
              </a:rPr>
              <a:t>are effective against a broad range of bacteria. In this lesson, we'll look more closely at these general types of antibiotics, and we'll see what makes a given antibiotic fit into each category. EX: </a:t>
            </a:r>
            <a:r>
              <a:rPr lang="en-US" sz="2400" dirty="0" smtClean="0">
                <a:solidFill>
                  <a:srgbClr val="FF0000"/>
                </a:solidFill>
              </a:rPr>
              <a:t>aminoglycoside</a:t>
            </a:r>
            <a:r>
              <a:rPr lang="en-US" sz="2400" dirty="0" smtClean="0">
                <a:solidFill>
                  <a:srgbClr val="0070C0"/>
                </a:solidFill>
              </a:rPr>
              <a:t> group. </a:t>
            </a:r>
          </a:p>
          <a:p>
            <a:pPr algn="just"/>
            <a:endParaRPr lang="en-US" sz="2400" dirty="0">
              <a:solidFill>
                <a:srgbClr val="0070C0"/>
              </a:solidFill>
            </a:endParaRPr>
          </a:p>
        </p:txBody>
      </p:sp>
      <p:sp>
        <p:nvSpPr>
          <p:cNvPr id="4" name="Rectangle 3"/>
          <p:cNvSpPr/>
          <p:nvPr/>
        </p:nvSpPr>
        <p:spPr>
          <a:xfrm>
            <a:off x="838200" y="304800"/>
            <a:ext cx="2943434" cy="707886"/>
          </a:xfrm>
          <a:prstGeom prst="rect">
            <a:avLst/>
          </a:prstGeom>
          <a:solidFill>
            <a:srgbClr val="FFFF00"/>
          </a:solidFill>
          <a:ln>
            <a:solidFill>
              <a:srgbClr val="FF0000"/>
            </a:solidFill>
          </a:ln>
        </p:spPr>
        <p:txBody>
          <a:bodyPr wrap="none">
            <a:spAutoFit/>
          </a:bodyPr>
          <a:lstStyle/>
          <a:p>
            <a:r>
              <a:rPr lang="en-US" sz="4000" dirty="0" smtClean="0">
                <a:solidFill>
                  <a:schemeClr val="accent1">
                    <a:lumMod val="75000"/>
                  </a:schemeClr>
                </a:solidFill>
                <a:effectLst>
                  <a:outerShdw blurRad="38100" dist="38100" dir="2700000" algn="tl">
                    <a:srgbClr val="000000">
                      <a:alpha val="43137"/>
                    </a:srgbClr>
                  </a:outerShdw>
                </a:effectLst>
                <a:latin typeface="Arabic Typesetting" pitchFamily="66" charset="-78"/>
                <a:ea typeface="+mj-ea"/>
                <a:cs typeface="Arabic Typesetting" pitchFamily="66" charset="-78"/>
              </a:rPr>
              <a:t>Mode of activity…</a:t>
            </a:r>
            <a:endParaRPr lang="en-US" sz="4000" dirty="0">
              <a:solidFill>
                <a:schemeClr val="accent1">
                  <a:lumMod val="75000"/>
                </a:schemeClr>
              </a:solidFill>
              <a:effectLst>
                <a:outerShdw blurRad="38100" dist="38100" dir="2700000" algn="tl">
                  <a:srgbClr val="000000">
                    <a:alpha val="43137"/>
                  </a:srgbClr>
                </a:outerShdw>
              </a:effectLst>
              <a:latin typeface="Arabic Typesetting" pitchFamily="66" charset="-78"/>
              <a:ea typeface="+mj-ea"/>
              <a:cs typeface="Arabic Typesetting" pitchFamily="66"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686800" cy="5715000"/>
          </a:xfrm>
        </p:spPr>
        <p:txBody>
          <a:bodyPr>
            <a:normAutofit fontScale="70000" lnSpcReduction="20000"/>
          </a:bodyPr>
          <a:lstStyle/>
          <a:p>
            <a:pPr algn="just">
              <a:buNone/>
            </a:pPr>
            <a:r>
              <a:rPr lang="en-US" b="1" dirty="0" smtClean="0"/>
              <a:t>       </a:t>
            </a:r>
            <a:r>
              <a:rPr lang="en-US" dirty="0" smtClean="0"/>
              <a:t> </a:t>
            </a:r>
            <a:endParaRPr lang="en-US" dirty="0" smtClean="0">
              <a:solidFill>
                <a:srgbClr val="7030A0"/>
              </a:solidFill>
            </a:endParaRPr>
          </a:p>
          <a:p>
            <a:pPr algn="just"/>
            <a:r>
              <a:rPr lang="en-US" sz="3100" dirty="0" smtClean="0">
                <a:solidFill>
                  <a:srgbClr val="FF0000"/>
                </a:solidFill>
                <a:effectLst>
                  <a:outerShdw blurRad="38100" dist="38100" dir="2700000" algn="tl">
                    <a:srgbClr val="000000">
                      <a:alpha val="43137"/>
                    </a:srgbClr>
                  </a:outerShdw>
                </a:effectLst>
              </a:rPr>
              <a:t>Selective Toxicity: </a:t>
            </a:r>
            <a:r>
              <a:rPr lang="en-US" sz="3100" dirty="0">
                <a:solidFill>
                  <a:srgbClr val="0070C0"/>
                </a:solidFill>
              </a:rPr>
              <a:t>d</a:t>
            </a:r>
            <a:r>
              <a:rPr lang="en-US" sz="3100" dirty="0" smtClean="0">
                <a:solidFill>
                  <a:srgbClr val="0070C0"/>
                </a:solidFill>
              </a:rPr>
              <a:t>rug </a:t>
            </a:r>
            <a:r>
              <a:rPr lang="en-US" sz="3100" dirty="0">
                <a:solidFill>
                  <a:srgbClr val="0070C0"/>
                </a:solidFill>
              </a:rPr>
              <a:t>harms the microbe without causing significant damage to the host.  When searching for ways to treat disease, scientists look for differences between the human (or animal) host and the pathogen.  Ex.  </a:t>
            </a:r>
            <a:r>
              <a:rPr lang="en-US" sz="3100" dirty="0">
                <a:solidFill>
                  <a:srgbClr val="FF0000"/>
                </a:solidFill>
              </a:rPr>
              <a:t>Penicillin</a:t>
            </a:r>
            <a:r>
              <a:rPr lang="en-US" sz="3100" dirty="0">
                <a:solidFill>
                  <a:srgbClr val="0070C0"/>
                </a:solidFill>
              </a:rPr>
              <a:t> interferes with cell wall synthesis.  Animal cells have no cell walls, so penicillin is not toxic to animals. </a:t>
            </a:r>
            <a:endParaRPr lang="en-US" sz="3100" dirty="0" smtClean="0">
              <a:solidFill>
                <a:srgbClr val="0070C0"/>
              </a:solidFill>
            </a:endParaRPr>
          </a:p>
          <a:p>
            <a:pPr algn="just"/>
            <a:endParaRPr lang="en-US" sz="3100" dirty="0">
              <a:solidFill>
                <a:srgbClr val="0070C0"/>
              </a:solidFill>
            </a:endParaRPr>
          </a:p>
          <a:p>
            <a:pPr algn="just"/>
            <a:r>
              <a:rPr lang="en-US" sz="3100" dirty="0" smtClean="0">
                <a:solidFill>
                  <a:srgbClr val="FF0000"/>
                </a:solidFill>
                <a:effectLst>
                  <a:outerShdw blurRad="38100" dist="38100" dir="2700000" algn="tl">
                    <a:srgbClr val="000000">
                      <a:alpha val="43137"/>
                    </a:srgbClr>
                  </a:outerShdw>
                </a:effectLst>
              </a:rPr>
              <a:t>Spectrum </a:t>
            </a:r>
            <a:r>
              <a:rPr lang="en-US" sz="3100" dirty="0">
                <a:solidFill>
                  <a:srgbClr val="FF0000"/>
                </a:solidFill>
                <a:effectLst>
                  <a:outerShdw blurRad="38100" dist="38100" dir="2700000" algn="tl">
                    <a:srgbClr val="000000">
                      <a:alpha val="43137"/>
                    </a:srgbClr>
                  </a:outerShdw>
                </a:effectLst>
              </a:rPr>
              <a:t>of </a:t>
            </a:r>
            <a:r>
              <a:rPr lang="en-US" sz="3100" dirty="0" smtClean="0">
                <a:solidFill>
                  <a:srgbClr val="FF0000"/>
                </a:solidFill>
                <a:effectLst>
                  <a:outerShdw blurRad="38100" dist="38100" dir="2700000" algn="tl">
                    <a:srgbClr val="000000">
                      <a:alpha val="43137"/>
                    </a:srgbClr>
                  </a:outerShdw>
                </a:effectLst>
              </a:rPr>
              <a:t>Activity: </a:t>
            </a:r>
            <a:r>
              <a:rPr lang="en-US" sz="3100" dirty="0" smtClean="0">
                <a:solidFill>
                  <a:srgbClr val="0070C0"/>
                </a:solidFill>
              </a:rPr>
              <a:t>the </a:t>
            </a:r>
            <a:r>
              <a:rPr lang="en-US" sz="3100" dirty="0">
                <a:solidFill>
                  <a:srgbClr val="0070C0"/>
                </a:solidFill>
              </a:rPr>
              <a:t>range of different microbes against which an antimicrobial agent acts.  Example:   </a:t>
            </a:r>
            <a:r>
              <a:rPr lang="en-US" sz="3100" dirty="0" smtClean="0">
                <a:solidFill>
                  <a:srgbClr val="0070C0"/>
                </a:solidFill>
              </a:rPr>
              <a:t>b</a:t>
            </a:r>
            <a:r>
              <a:rPr lang="en-US" sz="3100" dirty="0" smtClean="0">
                <a:solidFill>
                  <a:srgbClr val="00B050"/>
                </a:solidFill>
              </a:rPr>
              <a:t>road spectrum </a:t>
            </a:r>
            <a:r>
              <a:rPr lang="en-US" sz="3100" dirty="0" smtClean="0">
                <a:solidFill>
                  <a:srgbClr val="0070C0"/>
                </a:solidFill>
              </a:rPr>
              <a:t>of  G(+) </a:t>
            </a:r>
            <a:r>
              <a:rPr lang="en-US" sz="3100" dirty="0">
                <a:solidFill>
                  <a:srgbClr val="0070C0"/>
                </a:solidFill>
              </a:rPr>
              <a:t>and G(-) bacteria   vs.    </a:t>
            </a:r>
            <a:r>
              <a:rPr lang="en-US" sz="3100" dirty="0" smtClean="0">
                <a:solidFill>
                  <a:srgbClr val="0070C0"/>
                </a:solidFill>
              </a:rPr>
              <a:t>n</a:t>
            </a:r>
            <a:r>
              <a:rPr lang="en-US" sz="3100" dirty="0" smtClean="0">
                <a:solidFill>
                  <a:srgbClr val="00B050"/>
                </a:solidFill>
              </a:rPr>
              <a:t>arrow </a:t>
            </a:r>
            <a:r>
              <a:rPr lang="en-US" sz="3100" dirty="0">
                <a:solidFill>
                  <a:srgbClr val="00B050"/>
                </a:solidFill>
              </a:rPr>
              <a:t>spectrum</a:t>
            </a:r>
            <a:r>
              <a:rPr lang="en-US" sz="3100" dirty="0">
                <a:solidFill>
                  <a:srgbClr val="0070C0"/>
                </a:solidFill>
              </a:rPr>
              <a:t>:  G(-or + ) </a:t>
            </a:r>
            <a:r>
              <a:rPr lang="en-US" sz="3100" dirty="0" smtClean="0">
                <a:solidFill>
                  <a:srgbClr val="0070C0"/>
                </a:solidFill>
              </a:rPr>
              <a:t>only.</a:t>
            </a:r>
          </a:p>
          <a:p>
            <a:pPr algn="just"/>
            <a:endParaRPr lang="en-US" sz="3100" dirty="0">
              <a:solidFill>
                <a:srgbClr val="0070C0"/>
              </a:solidFill>
            </a:endParaRPr>
          </a:p>
          <a:p>
            <a:pPr algn="just"/>
            <a:r>
              <a:rPr lang="en-US" sz="3100" dirty="0" smtClean="0">
                <a:solidFill>
                  <a:srgbClr val="FF0000"/>
                </a:solidFill>
                <a:effectLst>
                  <a:outerShdw blurRad="38100" dist="38100" dir="2700000" algn="tl">
                    <a:srgbClr val="000000">
                      <a:alpha val="43137"/>
                    </a:srgbClr>
                  </a:outerShdw>
                </a:effectLst>
              </a:rPr>
              <a:t>Modes </a:t>
            </a:r>
            <a:r>
              <a:rPr lang="en-US" sz="3100" dirty="0">
                <a:solidFill>
                  <a:srgbClr val="FF0000"/>
                </a:solidFill>
                <a:effectLst>
                  <a:outerShdw blurRad="38100" dist="38100" dir="2700000" algn="tl">
                    <a:srgbClr val="000000">
                      <a:alpha val="43137"/>
                    </a:srgbClr>
                  </a:outerShdw>
                </a:effectLst>
              </a:rPr>
              <a:t>of </a:t>
            </a:r>
            <a:r>
              <a:rPr lang="en-US" sz="3100" dirty="0" smtClean="0">
                <a:solidFill>
                  <a:srgbClr val="FF0000"/>
                </a:solidFill>
                <a:effectLst>
                  <a:outerShdw blurRad="38100" dist="38100" dir="2700000" algn="tl">
                    <a:srgbClr val="000000">
                      <a:alpha val="43137"/>
                    </a:srgbClr>
                  </a:outerShdw>
                </a:effectLst>
              </a:rPr>
              <a:t>Action: </a:t>
            </a:r>
            <a:r>
              <a:rPr lang="en-US" sz="3100" dirty="0">
                <a:solidFill>
                  <a:srgbClr val="0070C0"/>
                </a:solidFill>
              </a:rPr>
              <a:t>it means how </a:t>
            </a:r>
            <a:r>
              <a:rPr lang="en-US" sz="3100" dirty="0" smtClean="0">
                <a:solidFill>
                  <a:srgbClr val="0070C0"/>
                </a:solidFill>
              </a:rPr>
              <a:t>do </a:t>
            </a:r>
            <a:r>
              <a:rPr lang="en-US" sz="3100" dirty="0">
                <a:solidFill>
                  <a:srgbClr val="0070C0"/>
                </a:solidFill>
              </a:rPr>
              <a:t>the </a:t>
            </a:r>
            <a:r>
              <a:rPr lang="en-US" sz="3100" dirty="0" smtClean="0">
                <a:solidFill>
                  <a:srgbClr val="0070C0"/>
                </a:solidFill>
              </a:rPr>
              <a:t>drugs work?</a:t>
            </a:r>
            <a:r>
              <a:rPr lang="en-US" sz="3100" dirty="0">
                <a:solidFill>
                  <a:srgbClr val="0070C0"/>
                </a:solidFill>
              </a:rPr>
              <a:t>        </a:t>
            </a:r>
            <a:endParaRPr lang="ar-IQ" sz="3100" dirty="0">
              <a:solidFill>
                <a:srgbClr val="0070C0"/>
              </a:solidFill>
            </a:endParaRPr>
          </a:p>
          <a:p>
            <a:pPr marL="514350" indent="-514350" algn="just">
              <a:buFont typeface="+mj-lt"/>
              <a:buAutoNum type="arabicPeriod"/>
            </a:pPr>
            <a:r>
              <a:rPr lang="en-US" sz="3100" dirty="0" smtClean="0">
                <a:solidFill>
                  <a:srgbClr val="0070C0"/>
                </a:solidFill>
              </a:rPr>
              <a:t>Inhibition </a:t>
            </a:r>
            <a:r>
              <a:rPr lang="en-US" sz="3100" dirty="0">
                <a:solidFill>
                  <a:srgbClr val="0070C0"/>
                </a:solidFill>
              </a:rPr>
              <a:t>of Cell Wall Synthesis </a:t>
            </a:r>
          </a:p>
          <a:p>
            <a:pPr marL="514350" indent="-514350" algn="just">
              <a:buFont typeface="+mj-lt"/>
              <a:buAutoNum type="arabicPeriod"/>
            </a:pPr>
            <a:r>
              <a:rPr lang="en-US" sz="3100" dirty="0" smtClean="0">
                <a:solidFill>
                  <a:srgbClr val="0070C0"/>
                </a:solidFill>
              </a:rPr>
              <a:t>Disruption </a:t>
            </a:r>
            <a:r>
              <a:rPr lang="en-US" sz="3100" dirty="0">
                <a:solidFill>
                  <a:srgbClr val="0070C0"/>
                </a:solidFill>
              </a:rPr>
              <a:t>of Cell Membrane Function</a:t>
            </a:r>
          </a:p>
          <a:p>
            <a:pPr marL="514350" indent="-514350" algn="just">
              <a:buFont typeface="+mj-lt"/>
              <a:buAutoNum type="arabicPeriod"/>
            </a:pPr>
            <a:r>
              <a:rPr lang="en-US" sz="3100" dirty="0" smtClean="0">
                <a:solidFill>
                  <a:srgbClr val="0070C0"/>
                </a:solidFill>
              </a:rPr>
              <a:t>Inhibition </a:t>
            </a:r>
            <a:r>
              <a:rPr lang="en-US" sz="3100" dirty="0">
                <a:solidFill>
                  <a:srgbClr val="0070C0"/>
                </a:solidFill>
              </a:rPr>
              <a:t>of Protein Synthesis</a:t>
            </a:r>
          </a:p>
          <a:p>
            <a:pPr marL="514350" indent="-514350" algn="just">
              <a:buFont typeface="+mj-lt"/>
              <a:buAutoNum type="arabicPeriod"/>
            </a:pPr>
            <a:r>
              <a:rPr lang="en-US" sz="3100" dirty="0" smtClean="0">
                <a:solidFill>
                  <a:srgbClr val="0070C0"/>
                </a:solidFill>
              </a:rPr>
              <a:t>Inhibition </a:t>
            </a:r>
            <a:r>
              <a:rPr lang="en-US" sz="3100" dirty="0">
                <a:solidFill>
                  <a:srgbClr val="0070C0"/>
                </a:solidFill>
              </a:rPr>
              <a:t>of Nucleic Acid Synthesis</a:t>
            </a:r>
          </a:p>
        </p:txBody>
      </p:sp>
      <p:sp>
        <p:nvSpPr>
          <p:cNvPr id="4" name="Rectangle 3"/>
          <p:cNvSpPr/>
          <p:nvPr/>
        </p:nvSpPr>
        <p:spPr>
          <a:xfrm>
            <a:off x="838200" y="304800"/>
            <a:ext cx="6865982" cy="707886"/>
          </a:xfrm>
          <a:prstGeom prst="rect">
            <a:avLst/>
          </a:prstGeom>
          <a:solidFill>
            <a:srgbClr val="FFFF00"/>
          </a:solidFill>
          <a:ln>
            <a:solidFill>
              <a:srgbClr val="FF0000"/>
            </a:solidFill>
          </a:ln>
        </p:spPr>
        <p:txBody>
          <a:bodyPr wrap="none">
            <a:spAutoFit/>
          </a:bodyPr>
          <a:lstStyle/>
          <a:p>
            <a:r>
              <a:rPr lang="en-US" sz="4000" dirty="0">
                <a:solidFill>
                  <a:schemeClr val="accent1">
                    <a:lumMod val="75000"/>
                  </a:schemeClr>
                </a:solidFill>
                <a:effectLst>
                  <a:outerShdw blurRad="38100" dist="38100" dir="2700000" algn="tl">
                    <a:srgbClr val="000000">
                      <a:alpha val="43137"/>
                    </a:srgbClr>
                  </a:outerShdw>
                </a:effectLst>
                <a:latin typeface="Arabic Typesetting" pitchFamily="66" charset="-78"/>
                <a:ea typeface="+mj-ea"/>
                <a:cs typeface="Arabic Typesetting" pitchFamily="66" charset="-78"/>
              </a:rPr>
              <a:t> </a:t>
            </a:r>
            <a:r>
              <a:rPr lang="en-US" sz="4000" dirty="0" smtClean="0">
                <a:solidFill>
                  <a:schemeClr val="accent1">
                    <a:lumMod val="75000"/>
                  </a:schemeClr>
                </a:solidFill>
                <a:effectLst>
                  <a:outerShdw blurRad="38100" dist="38100" dir="2700000" algn="tl">
                    <a:srgbClr val="000000">
                      <a:alpha val="43137"/>
                    </a:srgbClr>
                  </a:outerShdw>
                </a:effectLst>
                <a:latin typeface="Arabic Typesetting" pitchFamily="66" charset="-78"/>
                <a:ea typeface="+mj-ea"/>
                <a:cs typeface="Arabic Typesetting" pitchFamily="66" charset="-78"/>
              </a:rPr>
              <a:t>General properties of antimicrobial agents…</a:t>
            </a:r>
            <a:endParaRPr lang="en-US" sz="4000" dirty="0">
              <a:solidFill>
                <a:schemeClr val="accent1">
                  <a:lumMod val="75000"/>
                </a:schemeClr>
              </a:solidFill>
              <a:effectLst>
                <a:outerShdw blurRad="38100" dist="38100" dir="2700000" algn="tl">
                  <a:srgbClr val="000000">
                    <a:alpha val="43137"/>
                  </a:srgbClr>
                </a:outerShdw>
              </a:effectLst>
              <a:latin typeface="Arabic Typesetting" pitchFamily="66" charset="-78"/>
              <a:ea typeface="+mj-ea"/>
              <a:cs typeface="Arabic Typesetting" pitchFamily="66"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686800" cy="4572000"/>
          </a:xfrm>
        </p:spPr>
        <p:txBody>
          <a:bodyPr>
            <a:normAutofit/>
          </a:bodyPr>
          <a:lstStyle/>
          <a:p>
            <a:pPr marL="514350" indent="-514350">
              <a:buFont typeface="+mj-lt"/>
              <a:buAutoNum type="arabicPeriod"/>
            </a:pPr>
            <a:r>
              <a:rPr lang="en-US" sz="2400" dirty="0" smtClean="0">
                <a:solidFill>
                  <a:srgbClr val="002060"/>
                </a:solidFill>
              </a:rPr>
              <a:t>Solubility in body fluids</a:t>
            </a:r>
          </a:p>
          <a:p>
            <a:pPr marL="514350" indent="-514350" algn="just">
              <a:buFont typeface="+mj-lt"/>
              <a:buAutoNum type="arabicPeriod"/>
            </a:pPr>
            <a:r>
              <a:rPr lang="en-US" sz="2400" dirty="0" smtClean="0">
                <a:solidFill>
                  <a:srgbClr val="002060"/>
                </a:solidFill>
              </a:rPr>
              <a:t>Selective toxicity against microbes </a:t>
            </a:r>
          </a:p>
          <a:p>
            <a:pPr marL="514350" indent="-514350" algn="just">
              <a:buFont typeface="+mj-lt"/>
              <a:buAutoNum type="arabicPeriod"/>
            </a:pPr>
            <a:r>
              <a:rPr lang="en-US" sz="2400" dirty="0" smtClean="0">
                <a:solidFill>
                  <a:srgbClr val="002060"/>
                </a:solidFill>
              </a:rPr>
              <a:t>Toxicity not easily altered (no food or drug interactions)</a:t>
            </a:r>
          </a:p>
          <a:p>
            <a:pPr marL="514350" indent="-514350">
              <a:buFont typeface="+mj-lt"/>
              <a:buAutoNum type="arabicPeriod"/>
            </a:pPr>
            <a:r>
              <a:rPr lang="en-US" sz="2400" dirty="0" smtClean="0">
                <a:solidFill>
                  <a:srgbClr val="002060"/>
                </a:solidFill>
              </a:rPr>
              <a:t>Non allergenic</a:t>
            </a:r>
          </a:p>
          <a:p>
            <a:pPr marL="514350" indent="-514350">
              <a:buFont typeface="+mj-lt"/>
              <a:buAutoNum type="arabicPeriod"/>
            </a:pPr>
            <a:r>
              <a:rPr lang="en-US" sz="2400" dirty="0" smtClean="0">
                <a:solidFill>
                  <a:srgbClr val="002060"/>
                </a:solidFill>
              </a:rPr>
              <a:t>Stability (should be degraded and excreted by the body slowly)</a:t>
            </a:r>
          </a:p>
          <a:p>
            <a:pPr marL="514350" indent="-514350">
              <a:buFont typeface="+mj-lt"/>
              <a:buAutoNum type="arabicPeriod"/>
            </a:pPr>
            <a:r>
              <a:rPr lang="en-US" sz="2400" dirty="0" smtClean="0">
                <a:solidFill>
                  <a:srgbClr val="002060"/>
                </a:solidFill>
              </a:rPr>
              <a:t>Resistance by microorganisms not easily acquired</a:t>
            </a:r>
          </a:p>
          <a:p>
            <a:pPr marL="514350" indent="-514350">
              <a:buFont typeface="+mj-lt"/>
              <a:buAutoNum type="arabicPeriod"/>
            </a:pPr>
            <a:r>
              <a:rPr lang="en-US" sz="2400" dirty="0" smtClean="0">
                <a:solidFill>
                  <a:srgbClr val="002060"/>
                </a:solidFill>
              </a:rPr>
              <a:t>Long shelf life.</a:t>
            </a:r>
          </a:p>
          <a:p>
            <a:pPr marL="514350" indent="-514350">
              <a:buFont typeface="+mj-lt"/>
              <a:buAutoNum type="arabicPeriod"/>
            </a:pPr>
            <a:r>
              <a:rPr lang="en-US" sz="2400" dirty="0" smtClean="0">
                <a:solidFill>
                  <a:srgbClr val="002060"/>
                </a:solidFill>
              </a:rPr>
              <a:t>Reasonable cost</a:t>
            </a:r>
          </a:p>
          <a:p>
            <a:pPr marL="514350" indent="-514350">
              <a:buFont typeface="+mj-lt"/>
              <a:buAutoNum type="arabicPeriod"/>
            </a:pPr>
            <a:r>
              <a:rPr lang="en-US" sz="2400" dirty="0" smtClean="0">
                <a:solidFill>
                  <a:srgbClr val="002060"/>
                </a:solidFill>
              </a:rPr>
              <a:t>Not evoke immune response </a:t>
            </a:r>
          </a:p>
          <a:p>
            <a:pPr marL="514350" indent="-514350">
              <a:buFont typeface="+mj-lt"/>
              <a:buAutoNum type="arabicPeriod"/>
            </a:pPr>
            <a:r>
              <a:rPr lang="en-US" sz="2400" dirty="0" smtClean="0">
                <a:solidFill>
                  <a:srgbClr val="002060"/>
                </a:solidFill>
              </a:rPr>
              <a:t>Reasonable side effects </a:t>
            </a:r>
          </a:p>
          <a:p>
            <a:pPr marL="514350" indent="-514350">
              <a:buFont typeface="+mj-lt"/>
              <a:buAutoNum type="arabicPeriod"/>
            </a:pPr>
            <a:endParaRPr lang="en-US" sz="2400" dirty="0" smtClean="0">
              <a:solidFill>
                <a:srgbClr val="002060"/>
              </a:solidFill>
            </a:endParaRPr>
          </a:p>
          <a:p>
            <a:pPr marL="514350" indent="-514350">
              <a:buFont typeface="+mj-lt"/>
              <a:buAutoNum type="arabicPeriod"/>
            </a:pPr>
            <a:endParaRPr lang="en-US" sz="2400" dirty="0">
              <a:solidFill>
                <a:srgbClr val="002060"/>
              </a:solidFill>
            </a:endParaRPr>
          </a:p>
        </p:txBody>
      </p:sp>
      <p:sp>
        <p:nvSpPr>
          <p:cNvPr id="4" name="Rectangle 3"/>
          <p:cNvSpPr/>
          <p:nvPr/>
        </p:nvSpPr>
        <p:spPr>
          <a:xfrm>
            <a:off x="381000" y="304800"/>
            <a:ext cx="7362913" cy="707886"/>
          </a:xfrm>
          <a:prstGeom prst="rect">
            <a:avLst/>
          </a:prstGeom>
          <a:solidFill>
            <a:srgbClr val="FFFF00"/>
          </a:solidFill>
          <a:ln>
            <a:solidFill>
              <a:srgbClr val="FF0000"/>
            </a:solidFill>
          </a:ln>
        </p:spPr>
        <p:txBody>
          <a:bodyPr wrap="none">
            <a:spAutoFit/>
          </a:bodyPr>
          <a:lstStyle/>
          <a:p>
            <a:r>
              <a:rPr lang="en-US" sz="4000" dirty="0" smtClean="0">
                <a:solidFill>
                  <a:schemeClr val="accent1">
                    <a:lumMod val="75000"/>
                  </a:schemeClr>
                </a:solidFill>
                <a:effectLst>
                  <a:outerShdw blurRad="38100" dist="38100" dir="2700000" algn="tl">
                    <a:srgbClr val="000000">
                      <a:alpha val="43137"/>
                    </a:srgbClr>
                  </a:outerShdw>
                </a:effectLst>
                <a:latin typeface="Arabic Typesetting" pitchFamily="66" charset="-78"/>
                <a:ea typeface="+mj-ea"/>
                <a:cs typeface="Arabic Typesetting" pitchFamily="66" charset="-78"/>
              </a:rPr>
              <a:t>Characteristics of the ideal antimicrobial agents…</a:t>
            </a:r>
            <a:endParaRPr lang="en-US" sz="4000" dirty="0">
              <a:solidFill>
                <a:schemeClr val="accent1">
                  <a:lumMod val="75000"/>
                </a:schemeClr>
              </a:solidFill>
              <a:effectLst>
                <a:outerShdw blurRad="38100" dist="38100" dir="2700000" algn="tl">
                  <a:srgbClr val="000000">
                    <a:alpha val="43137"/>
                  </a:srgbClr>
                </a:outerShdw>
              </a:effectLst>
              <a:latin typeface="Arabic Typesetting" pitchFamily="66" charset="-78"/>
              <a:ea typeface="+mj-ea"/>
              <a:cs typeface="Arabic Typesetting" pitchFamily="66"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8229600" cy="838200"/>
          </a:xfrm>
        </p:spPr>
        <p:txBody>
          <a:bodyPr>
            <a:noAutofit/>
          </a:bodyPr>
          <a:lstStyle/>
          <a:p>
            <a:pPr algn="l"/>
            <a:r>
              <a:rPr lang="en-US" sz="4800" dirty="0" smtClean="0">
                <a:solidFill>
                  <a:schemeClr val="accent1">
                    <a:lumMod val="75000"/>
                  </a:schemeClr>
                </a:solidFill>
                <a:effectLst>
                  <a:outerShdw blurRad="38100" dist="38100" dir="2700000" algn="tl">
                    <a:srgbClr val="000000">
                      <a:alpha val="43137"/>
                    </a:srgbClr>
                  </a:outerShdw>
                </a:effectLst>
                <a:latin typeface="Arabic Typesetting" pitchFamily="66" charset="-78"/>
                <a:cs typeface="Arabic Typesetting" pitchFamily="66" charset="-78"/>
              </a:rPr>
              <a:t>Antibiotics </a:t>
            </a:r>
            <a:r>
              <a:rPr lang="en-US" sz="4800" dirty="0">
                <a:solidFill>
                  <a:schemeClr val="accent1">
                    <a:lumMod val="75000"/>
                  </a:schemeClr>
                </a:solidFill>
                <a:effectLst>
                  <a:outerShdw blurRad="38100" dist="38100" dir="2700000" algn="tl">
                    <a:srgbClr val="000000">
                      <a:alpha val="43137"/>
                    </a:srgbClr>
                  </a:outerShdw>
                </a:effectLst>
                <a:latin typeface="Arabic Typesetting" pitchFamily="66" charset="-78"/>
                <a:cs typeface="Arabic Typesetting" pitchFamily="66" charset="-78"/>
              </a:rPr>
              <a:t>and Antimicrobial Agents</a:t>
            </a:r>
          </a:p>
        </p:txBody>
      </p:sp>
      <p:sp>
        <p:nvSpPr>
          <p:cNvPr id="3" name="Content Placeholder 2"/>
          <p:cNvSpPr>
            <a:spLocks noGrp="1"/>
          </p:cNvSpPr>
          <p:nvPr>
            <p:ph idx="1"/>
          </p:nvPr>
        </p:nvSpPr>
        <p:spPr>
          <a:xfrm>
            <a:off x="76200" y="838200"/>
            <a:ext cx="8839200" cy="4038600"/>
          </a:xfrm>
        </p:spPr>
        <p:txBody>
          <a:bodyPr>
            <a:noAutofit/>
          </a:bodyPr>
          <a:lstStyle/>
          <a:p>
            <a:pPr marL="0" indent="0" algn="just">
              <a:buNone/>
            </a:pPr>
            <a:r>
              <a:rPr lang="en-US" sz="2400" dirty="0" smtClean="0">
                <a:solidFill>
                  <a:srgbClr val="FF0000"/>
                </a:solidFill>
                <a:latin typeface="Times New Roman" pitchFamily="18" charset="0"/>
                <a:cs typeface="Times New Roman" pitchFamily="18" charset="0"/>
              </a:rPr>
              <a:t>The antibiotics </a:t>
            </a:r>
            <a:r>
              <a:rPr lang="en-US" sz="2400" dirty="0" smtClean="0">
                <a:solidFill>
                  <a:schemeClr val="tx2">
                    <a:lumMod val="50000"/>
                  </a:schemeClr>
                </a:solidFill>
                <a:latin typeface="Times New Roman" pitchFamily="18" charset="0"/>
                <a:cs typeface="Times New Roman" pitchFamily="18" charset="0"/>
              </a:rPr>
              <a:t>is a low molecular substance produced by a microorganism that at low concentrations inhibits or kills other microorganisms (</a:t>
            </a:r>
            <a:r>
              <a:rPr lang="en-US" sz="2400" i="1" dirty="0" smtClean="0">
                <a:solidFill>
                  <a:schemeClr val="tx2">
                    <a:lumMod val="50000"/>
                  </a:schemeClr>
                </a:solidFill>
                <a:latin typeface="Times New Roman" pitchFamily="18" charset="0"/>
                <a:cs typeface="Times New Roman" pitchFamily="18" charset="0"/>
              </a:rPr>
              <a:t>Ex. Penicillin</a:t>
            </a:r>
            <a:r>
              <a:rPr lang="en-US" sz="2400" dirty="0" smtClean="0">
                <a:solidFill>
                  <a:schemeClr val="tx2">
                    <a:lumMod val="50000"/>
                  </a:schemeClr>
                </a:solidFill>
                <a:latin typeface="Times New Roman" pitchFamily="18" charset="0"/>
                <a:cs typeface="Times New Roman" pitchFamily="18" charset="0"/>
              </a:rPr>
              <a:t>). </a:t>
            </a:r>
          </a:p>
          <a:p>
            <a:pPr marL="0" indent="0" algn="just">
              <a:buNone/>
            </a:pPr>
            <a:endParaRPr lang="en-US" sz="1050" dirty="0">
              <a:solidFill>
                <a:schemeClr val="tx2">
                  <a:lumMod val="50000"/>
                </a:schemeClr>
              </a:solidFill>
              <a:latin typeface="Times New Roman" pitchFamily="18" charset="0"/>
              <a:cs typeface="Times New Roman" pitchFamily="18" charset="0"/>
            </a:endParaRPr>
          </a:p>
          <a:p>
            <a:pPr marL="0" indent="0" algn="just">
              <a:buNone/>
            </a:pPr>
            <a:r>
              <a:rPr lang="en-US" sz="2400" dirty="0">
                <a:solidFill>
                  <a:schemeClr val="tx2">
                    <a:lumMod val="50000"/>
                  </a:schemeClr>
                </a:solidFill>
                <a:latin typeface="Times New Roman" pitchFamily="18" charset="0"/>
                <a:cs typeface="Times New Roman" pitchFamily="18" charset="0"/>
              </a:rPr>
              <a:t>The term antibiotics  means (against life); in this case, against microbes. There are many </a:t>
            </a:r>
            <a:r>
              <a:rPr lang="en-US" sz="2400" dirty="0" smtClean="0">
                <a:solidFill>
                  <a:schemeClr val="tx2">
                    <a:lumMod val="50000"/>
                  </a:schemeClr>
                </a:solidFill>
                <a:latin typeface="Times New Roman" pitchFamily="18" charset="0"/>
                <a:cs typeface="Times New Roman" pitchFamily="18" charset="0"/>
              </a:rPr>
              <a:t>types of antibiotics (like antibacterials, antivirals, antifungals, and antiparasitics</a:t>
            </a:r>
            <a:r>
              <a:rPr lang="en-US" sz="2400" dirty="0">
                <a:solidFill>
                  <a:schemeClr val="tx2">
                    <a:lumMod val="50000"/>
                  </a:schemeClr>
                </a:solidFill>
                <a:latin typeface="Times New Roman" pitchFamily="18" charset="0"/>
                <a:cs typeface="Times New Roman" pitchFamily="18" charset="0"/>
              </a:rPr>
              <a:t>)</a:t>
            </a:r>
            <a:r>
              <a:rPr lang="en-US" sz="2400" dirty="0" smtClean="0">
                <a:solidFill>
                  <a:schemeClr val="tx2">
                    <a:lumMod val="50000"/>
                  </a:schemeClr>
                </a:solidFill>
                <a:latin typeface="Times New Roman" pitchFamily="18" charset="0"/>
                <a:cs typeface="Times New Roman" pitchFamily="18" charset="0"/>
              </a:rPr>
              <a:t>. </a:t>
            </a:r>
          </a:p>
          <a:p>
            <a:pPr marL="0" indent="0" algn="just">
              <a:buNone/>
            </a:pPr>
            <a:endParaRPr lang="en-US" sz="1050" dirty="0" smtClean="0">
              <a:solidFill>
                <a:schemeClr val="tx2">
                  <a:lumMod val="50000"/>
                </a:schemeClr>
              </a:solidFill>
              <a:latin typeface="Times New Roman" pitchFamily="18" charset="0"/>
              <a:cs typeface="Times New Roman" pitchFamily="18" charset="0"/>
            </a:endParaRPr>
          </a:p>
          <a:p>
            <a:pPr marL="0" indent="0" algn="just">
              <a:buNone/>
            </a:pPr>
            <a:r>
              <a:rPr lang="en-US" sz="2400" dirty="0" smtClean="0">
                <a:solidFill>
                  <a:schemeClr val="tx2">
                    <a:lumMod val="50000"/>
                  </a:schemeClr>
                </a:solidFill>
                <a:latin typeface="Times New Roman" pitchFamily="18" charset="0"/>
                <a:cs typeface="Times New Roman" pitchFamily="18" charset="0"/>
              </a:rPr>
              <a:t>They are characterized by physical, chemical, and biological properties which make them ideal potential chemotherapeutic agents for the treatment of infection.</a:t>
            </a:r>
          </a:p>
          <a:p>
            <a:pPr marL="0" indent="0" algn="just">
              <a:buNone/>
            </a:pPr>
            <a:endParaRPr lang="en-US" sz="1100" dirty="0">
              <a:solidFill>
                <a:schemeClr val="tx2">
                  <a:lumMod val="50000"/>
                </a:schemeClr>
              </a:solidFill>
              <a:latin typeface="Times New Roman" pitchFamily="18" charset="0"/>
              <a:cs typeface="Times New Roman" pitchFamily="18" charset="0"/>
            </a:endParaRPr>
          </a:p>
          <a:p>
            <a:pPr marL="0" indent="0" algn="just">
              <a:buNone/>
            </a:pPr>
            <a:r>
              <a:rPr lang="en-US" sz="2400" dirty="0">
                <a:solidFill>
                  <a:srgbClr val="FF0000"/>
                </a:solidFill>
                <a:latin typeface="Times New Roman" pitchFamily="18" charset="0"/>
                <a:cs typeface="Times New Roman" pitchFamily="18" charset="0"/>
              </a:rPr>
              <a:t>The antimicrobial</a:t>
            </a:r>
            <a:r>
              <a:rPr lang="en-US" sz="2400" dirty="0" smtClean="0">
                <a:solidFill>
                  <a:srgbClr val="FF0000"/>
                </a:solidFill>
                <a:latin typeface="Times New Roman" pitchFamily="18" charset="0"/>
                <a:cs typeface="Times New Roman" pitchFamily="18" charset="0"/>
              </a:rPr>
              <a:t> </a:t>
            </a:r>
            <a:r>
              <a:rPr lang="en-US" sz="2400" dirty="0" smtClean="0">
                <a:solidFill>
                  <a:schemeClr val="tx2">
                    <a:lumMod val="50000"/>
                  </a:schemeClr>
                </a:solidFill>
                <a:latin typeface="Times New Roman" pitchFamily="18" charset="0"/>
                <a:cs typeface="Times New Roman" pitchFamily="18" charset="0"/>
              </a:rPr>
              <a:t>agent  is any </a:t>
            </a:r>
            <a:r>
              <a:rPr lang="en-US" sz="2400" dirty="0">
                <a:solidFill>
                  <a:schemeClr val="tx2">
                    <a:lumMod val="50000"/>
                  </a:schemeClr>
                </a:solidFill>
                <a:latin typeface="Times New Roman" pitchFamily="18" charset="0"/>
                <a:cs typeface="Times New Roman" pitchFamily="18" charset="0"/>
              </a:rPr>
              <a:t>substance</a:t>
            </a:r>
            <a:r>
              <a:rPr lang="en-US" sz="2400" dirty="0" smtClean="0">
                <a:solidFill>
                  <a:schemeClr val="tx2">
                    <a:lumMod val="50000"/>
                  </a:schemeClr>
                </a:solidFill>
                <a:latin typeface="Times New Roman" pitchFamily="18" charset="0"/>
                <a:cs typeface="Times New Roman" pitchFamily="18" charset="0"/>
              </a:rPr>
              <a:t> of natural, semisynthetic or synthetic origin that has the ability to kills or inhibits the growth of microorganisms but causes little or no damage to the host </a:t>
            </a:r>
            <a:r>
              <a:rPr lang="en-US" sz="2400" i="1" dirty="0" smtClean="0">
                <a:solidFill>
                  <a:schemeClr val="tx2">
                    <a:lumMod val="50000"/>
                  </a:schemeClr>
                </a:solidFill>
                <a:latin typeface="Times New Roman" pitchFamily="18" charset="0"/>
                <a:cs typeface="Times New Roman" pitchFamily="18" charset="0"/>
              </a:rPr>
              <a:t>(Ex: sulfa drug)</a:t>
            </a:r>
            <a:r>
              <a:rPr lang="en-US" sz="2400" dirty="0" smtClean="0">
                <a:solidFill>
                  <a:schemeClr val="tx2">
                    <a:lumMod val="50000"/>
                  </a:schemeClr>
                </a:solidFill>
                <a:latin typeface="Times New Roman" pitchFamily="18" charset="0"/>
                <a:cs typeface="Times New Roman" pitchFamily="18" charset="0"/>
              </a:rPr>
              <a:t>. </a:t>
            </a:r>
          </a:p>
          <a:p>
            <a:pPr marL="0" indent="0" algn="just">
              <a:buNone/>
            </a:pPr>
            <a:endParaRPr lang="en-US" sz="2400" dirty="0" smtClean="0">
              <a:solidFill>
                <a:schemeClr val="tx2">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1"/>
            <a:ext cx="8229600" cy="3810000"/>
          </a:xfrm>
        </p:spPr>
        <p:txBody>
          <a:bodyPr>
            <a:normAutofit/>
          </a:bodyPr>
          <a:lstStyle/>
          <a:p>
            <a:pPr algn="just">
              <a:buClr>
                <a:srgbClr val="C00000"/>
              </a:buClr>
            </a:pPr>
            <a:r>
              <a:rPr lang="en-US" sz="2400" dirty="0" smtClean="0">
                <a:solidFill>
                  <a:schemeClr val="tx2">
                    <a:lumMod val="75000"/>
                  </a:schemeClr>
                </a:solidFill>
              </a:rPr>
              <a:t>Actinomycetes: they produce approximately 60-70 % of total kinds of antibiotics ex: </a:t>
            </a:r>
            <a:r>
              <a:rPr lang="en-US" sz="2400" i="1" dirty="0" smtClean="0">
                <a:solidFill>
                  <a:srgbClr val="FF0000"/>
                </a:solidFill>
              </a:rPr>
              <a:t>Streptomyces spp</a:t>
            </a:r>
          </a:p>
          <a:p>
            <a:pPr marL="0" indent="0" algn="just">
              <a:buClr>
                <a:srgbClr val="C00000"/>
              </a:buClr>
              <a:buNone/>
            </a:pPr>
            <a:endParaRPr lang="en-US" sz="2400" i="1" dirty="0" smtClean="0">
              <a:solidFill>
                <a:schemeClr val="tx2">
                  <a:lumMod val="75000"/>
                </a:schemeClr>
              </a:solidFill>
            </a:endParaRPr>
          </a:p>
          <a:p>
            <a:pPr algn="just">
              <a:buClr>
                <a:srgbClr val="C00000"/>
              </a:buClr>
            </a:pPr>
            <a:r>
              <a:rPr lang="en-US" sz="2400" dirty="0" smtClean="0">
                <a:solidFill>
                  <a:schemeClr val="tx2">
                    <a:lumMod val="75000"/>
                  </a:schemeClr>
                </a:solidFill>
              </a:rPr>
              <a:t>Fungi: fungi produce approximately 20 % of antibiotics          ex: </a:t>
            </a:r>
            <a:r>
              <a:rPr lang="en-US" sz="2400" i="1" dirty="0" smtClean="0">
                <a:solidFill>
                  <a:srgbClr val="FF0000"/>
                </a:solidFill>
              </a:rPr>
              <a:t>Penicillium</a:t>
            </a:r>
            <a:r>
              <a:rPr lang="en-US" sz="2400" dirty="0" smtClean="0">
                <a:solidFill>
                  <a:srgbClr val="FF0000"/>
                </a:solidFill>
              </a:rPr>
              <a:t> </a:t>
            </a:r>
          </a:p>
          <a:p>
            <a:pPr marL="0" indent="0" algn="just">
              <a:buClr>
                <a:srgbClr val="C00000"/>
              </a:buClr>
              <a:buNone/>
            </a:pPr>
            <a:endParaRPr lang="en-US" sz="2400" dirty="0" smtClean="0">
              <a:solidFill>
                <a:schemeClr val="tx2">
                  <a:lumMod val="75000"/>
                </a:schemeClr>
              </a:solidFill>
            </a:endParaRPr>
          </a:p>
          <a:p>
            <a:pPr algn="just">
              <a:buClr>
                <a:srgbClr val="C00000"/>
              </a:buClr>
            </a:pPr>
            <a:r>
              <a:rPr lang="en-US" sz="2400" dirty="0" smtClean="0">
                <a:solidFill>
                  <a:schemeClr val="tx2">
                    <a:lumMod val="75000"/>
                  </a:schemeClr>
                </a:solidFill>
              </a:rPr>
              <a:t>Bacteria: the bacteria produce about 10 % of different antibiotics  ex: </a:t>
            </a:r>
            <a:r>
              <a:rPr lang="en-US" sz="2400" i="1" dirty="0" smtClean="0">
                <a:solidFill>
                  <a:srgbClr val="FF0000"/>
                </a:solidFill>
              </a:rPr>
              <a:t>Bacillus spp</a:t>
            </a:r>
            <a:endParaRPr lang="en-US" sz="2400" i="1" dirty="0">
              <a:solidFill>
                <a:srgbClr val="FF0000"/>
              </a:solidFill>
            </a:endParaRPr>
          </a:p>
        </p:txBody>
      </p:sp>
      <p:sp>
        <p:nvSpPr>
          <p:cNvPr id="6" name="Title 1"/>
          <p:cNvSpPr txBox="1">
            <a:spLocks/>
          </p:cNvSpPr>
          <p:nvPr/>
        </p:nvSpPr>
        <p:spPr>
          <a:xfrm>
            <a:off x="228600" y="228600"/>
            <a:ext cx="8229600" cy="71596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4800" dirty="0">
                <a:solidFill>
                  <a:schemeClr val="accent1">
                    <a:lumMod val="75000"/>
                  </a:schemeClr>
                </a:solidFill>
                <a:effectLst>
                  <a:outerShdw blurRad="38100" dist="38100" dir="2700000" algn="tl">
                    <a:srgbClr val="000000">
                      <a:alpha val="43137"/>
                    </a:srgbClr>
                  </a:outerShdw>
                </a:effectLst>
                <a:latin typeface="Arabic Typesetting" pitchFamily="66" charset="-78"/>
                <a:cs typeface="Arabic Typesetting" pitchFamily="66" charset="-78"/>
              </a:rPr>
              <a:t>Antibiotics</a:t>
            </a:r>
            <a:r>
              <a:rPr lang="en-US" sz="4800" dirty="0" smtClean="0">
                <a:solidFill>
                  <a:schemeClr val="accent1">
                    <a:lumMod val="75000"/>
                  </a:schemeClr>
                </a:solidFill>
                <a:effectLst>
                  <a:outerShdw blurRad="38100" dist="38100" dir="2700000" algn="tl">
                    <a:srgbClr val="000000">
                      <a:alpha val="43137"/>
                    </a:srgbClr>
                  </a:outerShdw>
                </a:effectLst>
                <a:latin typeface="Arabic Typesetting" pitchFamily="66" charset="-78"/>
                <a:cs typeface="Arabic Typesetting" pitchFamily="66" charset="-78"/>
              </a:rPr>
              <a:t> producer microorganisms</a:t>
            </a:r>
            <a:endParaRPr lang="en-US" sz="4800" dirty="0">
              <a:solidFill>
                <a:schemeClr val="accent1">
                  <a:lumMod val="75000"/>
                </a:schemeClr>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sp>
        <p:nvSpPr>
          <p:cNvPr id="9" name="Round Diagonal Corner Rectangle 8"/>
          <p:cNvSpPr/>
          <p:nvPr/>
        </p:nvSpPr>
        <p:spPr>
          <a:xfrm rot="19788474">
            <a:off x="-33595" y="5495037"/>
            <a:ext cx="1066800" cy="457200"/>
          </a:xfrm>
          <a:prstGeom prst="round2DiagRect">
            <a:avLst/>
          </a:prstGeom>
          <a:solidFill>
            <a:srgbClr val="FFFF00"/>
          </a:solid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FF0000"/>
                </a:solidFill>
              </a:rPr>
              <a:t>Hint…</a:t>
            </a:r>
            <a:endParaRPr lang="en-US" sz="2400" dirty="0">
              <a:solidFill>
                <a:srgbClr val="FF0000"/>
              </a:solidFill>
            </a:endParaRPr>
          </a:p>
        </p:txBody>
      </p:sp>
      <p:sp>
        <p:nvSpPr>
          <p:cNvPr id="10" name="Rectangle 9"/>
          <p:cNvSpPr/>
          <p:nvPr/>
        </p:nvSpPr>
        <p:spPr>
          <a:xfrm>
            <a:off x="466210" y="5865564"/>
            <a:ext cx="8839200" cy="400110"/>
          </a:xfrm>
          <a:prstGeom prst="rect">
            <a:avLst/>
          </a:prstGeom>
        </p:spPr>
        <p:txBody>
          <a:bodyPr wrap="square">
            <a:spAutoFit/>
          </a:bodyPr>
          <a:lstStyle/>
          <a:p>
            <a:pPr algn="just"/>
            <a:r>
              <a:rPr lang="en-US" sz="2000" b="1" dirty="0">
                <a:solidFill>
                  <a:srgbClr val="FF0000"/>
                </a:solidFill>
                <a:latin typeface="Times New Roman" pitchFamily="18" charset="0"/>
                <a:cs typeface="Times New Roman" pitchFamily="18" charset="0"/>
              </a:rPr>
              <a:t>All the antibiotics are antimicrobials, but not all antimicrobials are antibiotics.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28600" y="228600"/>
            <a:ext cx="8229600" cy="715963"/>
          </a:xfrm>
          <a:prstGeom prst="rect">
            <a:avLst/>
          </a:prstGeom>
          <a:solidFill>
            <a:srgbClr val="FFFF0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sz="4800" dirty="0" smtClean="0">
                <a:solidFill>
                  <a:schemeClr val="accent1">
                    <a:lumMod val="75000"/>
                  </a:schemeClr>
                </a:solidFill>
                <a:effectLst>
                  <a:outerShdw blurRad="38100" dist="38100" dir="2700000" algn="tl">
                    <a:srgbClr val="000000">
                      <a:alpha val="43137"/>
                    </a:srgbClr>
                  </a:outerShdw>
                </a:effectLst>
                <a:latin typeface="Arabic Typesetting" pitchFamily="66" charset="-78"/>
                <a:cs typeface="Arabic Typesetting" pitchFamily="66" charset="-78"/>
              </a:rPr>
              <a:t>History of antibiotics: </a:t>
            </a:r>
            <a:r>
              <a:rPr lang="en-US" sz="4800" dirty="0"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the </a:t>
            </a:r>
            <a:r>
              <a:rPr lang="en-US" sz="4800"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Antibiotic Era</a:t>
            </a:r>
            <a:r>
              <a:rPr lang="en-US" sz="4800" dirty="0"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a:t>
            </a:r>
            <a:endParaRPr lang="en-US" sz="4800"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sp>
        <p:nvSpPr>
          <p:cNvPr id="6" name="Rectangle 5"/>
          <p:cNvSpPr/>
          <p:nvPr/>
        </p:nvSpPr>
        <p:spPr>
          <a:xfrm>
            <a:off x="248920" y="1143000"/>
            <a:ext cx="8437880" cy="4524315"/>
          </a:xfrm>
          <a:prstGeom prst="rect">
            <a:avLst/>
          </a:prstGeom>
        </p:spPr>
        <p:txBody>
          <a:bodyPr wrap="square">
            <a:spAutoFit/>
          </a:bodyPr>
          <a:lstStyle/>
          <a:p>
            <a:pPr algn="just"/>
            <a:r>
              <a:rPr lang="en-US" sz="2400" dirty="0" smtClean="0">
                <a:solidFill>
                  <a:srgbClr val="7030A0"/>
                </a:solidFill>
              </a:rPr>
              <a:t>The </a:t>
            </a:r>
            <a:r>
              <a:rPr lang="en-US" sz="2400" dirty="0">
                <a:solidFill>
                  <a:srgbClr val="7030A0"/>
                </a:solidFill>
              </a:rPr>
              <a:t>beginning of the modern </a:t>
            </a:r>
            <a:r>
              <a:rPr lang="en-US" sz="2400" dirty="0" smtClean="0">
                <a:solidFill>
                  <a:srgbClr val="7030A0"/>
                </a:solidFill>
              </a:rPr>
              <a:t>(antibiotic era) </a:t>
            </a:r>
            <a:r>
              <a:rPr lang="en-US" sz="2400" dirty="0">
                <a:solidFill>
                  <a:srgbClr val="7030A0"/>
                </a:solidFill>
              </a:rPr>
              <a:t>associated with the names of </a:t>
            </a:r>
            <a:r>
              <a:rPr lang="en-US" sz="2400" dirty="0">
                <a:solidFill>
                  <a:srgbClr val="00B050"/>
                </a:solidFill>
              </a:rPr>
              <a:t>Paul Ehrlich </a:t>
            </a:r>
            <a:r>
              <a:rPr lang="en-US" sz="2400" dirty="0">
                <a:solidFill>
                  <a:srgbClr val="7030A0"/>
                </a:solidFill>
              </a:rPr>
              <a:t>and </a:t>
            </a:r>
            <a:r>
              <a:rPr lang="en-US" sz="2400" dirty="0">
                <a:solidFill>
                  <a:srgbClr val="00B050"/>
                </a:solidFill>
              </a:rPr>
              <a:t>Alexander Fleming</a:t>
            </a:r>
            <a:r>
              <a:rPr lang="en-US" sz="2400" dirty="0">
                <a:solidFill>
                  <a:srgbClr val="7030A0"/>
                </a:solidFill>
              </a:rPr>
              <a:t>. </a:t>
            </a:r>
            <a:endParaRPr lang="en-US" sz="2400" dirty="0" smtClean="0">
              <a:solidFill>
                <a:srgbClr val="7030A0"/>
              </a:solidFill>
            </a:endParaRPr>
          </a:p>
          <a:p>
            <a:pPr algn="just"/>
            <a:endParaRPr lang="en-US" sz="2400" dirty="0">
              <a:solidFill>
                <a:srgbClr val="7030A0"/>
              </a:solidFill>
            </a:endParaRPr>
          </a:p>
          <a:p>
            <a:pPr algn="just"/>
            <a:r>
              <a:rPr lang="en-US" sz="2400" dirty="0" smtClean="0">
                <a:solidFill>
                  <a:srgbClr val="00B050"/>
                </a:solidFill>
              </a:rPr>
              <a:t>Ehrlich's </a:t>
            </a:r>
            <a:r>
              <a:rPr lang="en-US" sz="2400" dirty="0">
                <a:solidFill>
                  <a:srgbClr val="00B050"/>
                </a:solidFill>
              </a:rPr>
              <a:t>idea </a:t>
            </a:r>
            <a:r>
              <a:rPr lang="en-US" sz="2400" dirty="0">
                <a:solidFill>
                  <a:srgbClr val="7030A0"/>
                </a:solidFill>
              </a:rPr>
              <a:t>of a </a:t>
            </a:r>
            <a:r>
              <a:rPr lang="en-US" sz="2400" dirty="0" smtClean="0">
                <a:solidFill>
                  <a:srgbClr val="7030A0"/>
                </a:solidFill>
              </a:rPr>
              <a:t>(</a:t>
            </a:r>
            <a:r>
              <a:rPr lang="en-US" sz="2400" dirty="0" smtClean="0">
                <a:solidFill>
                  <a:srgbClr val="FF0000"/>
                </a:solidFill>
              </a:rPr>
              <a:t>Magic bullet</a:t>
            </a:r>
            <a:r>
              <a:rPr lang="en-US" sz="2400" dirty="0" smtClean="0">
                <a:solidFill>
                  <a:srgbClr val="7030A0"/>
                </a:solidFill>
              </a:rPr>
              <a:t>) that </a:t>
            </a:r>
            <a:r>
              <a:rPr lang="en-US" sz="2400" dirty="0">
                <a:solidFill>
                  <a:srgbClr val="7030A0"/>
                </a:solidFill>
              </a:rPr>
              <a:t>selectively targets only </a:t>
            </a:r>
            <a:r>
              <a:rPr lang="en-US" sz="2400" dirty="0" smtClean="0">
                <a:solidFill>
                  <a:srgbClr val="7030A0"/>
                </a:solidFill>
              </a:rPr>
              <a:t>microbes that cause disease and </a:t>
            </a:r>
            <a:r>
              <a:rPr lang="en-US" sz="2400" dirty="0">
                <a:solidFill>
                  <a:srgbClr val="7030A0"/>
                </a:solidFill>
              </a:rPr>
              <a:t>not the host was based on an observation that synthetic dyes, which first became available at that time, could stain specific microbes but not </a:t>
            </a:r>
            <a:r>
              <a:rPr lang="en-US" sz="2400" dirty="0" smtClean="0">
                <a:solidFill>
                  <a:srgbClr val="7030A0"/>
                </a:solidFill>
              </a:rPr>
              <a:t>others.</a:t>
            </a:r>
          </a:p>
          <a:p>
            <a:pPr algn="just"/>
            <a:endParaRPr lang="en-US" sz="2400" dirty="0">
              <a:solidFill>
                <a:srgbClr val="7030A0"/>
              </a:solidFill>
            </a:endParaRPr>
          </a:p>
          <a:p>
            <a:pPr algn="just"/>
            <a:r>
              <a:rPr lang="en-US" sz="2400" dirty="0" smtClean="0">
                <a:solidFill>
                  <a:srgbClr val="7030A0"/>
                </a:solidFill>
              </a:rPr>
              <a:t>This </a:t>
            </a:r>
            <a:r>
              <a:rPr lang="en-US" sz="2400" dirty="0">
                <a:solidFill>
                  <a:srgbClr val="7030A0"/>
                </a:solidFill>
              </a:rPr>
              <a:t>idea led him to begin a large-scale and systematic screening program </a:t>
            </a:r>
            <a:r>
              <a:rPr lang="en-US" sz="2400" dirty="0" smtClean="0">
                <a:solidFill>
                  <a:srgbClr val="7030A0"/>
                </a:solidFill>
              </a:rPr>
              <a:t>in </a:t>
            </a:r>
            <a:r>
              <a:rPr lang="en-US" sz="2400" dirty="0">
                <a:solidFill>
                  <a:srgbClr val="7030A0"/>
                </a:solidFill>
              </a:rPr>
              <a:t>1904 to find a drug against </a:t>
            </a:r>
            <a:r>
              <a:rPr lang="en-US" sz="2400" dirty="0">
                <a:solidFill>
                  <a:srgbClr val="FF0000"/>
                </a:solidFill>
              </a:rPr>
              <a:t>syphilis</a:t>
            </a:r>
            <a:r>
              <a:rPr lang="en-US" sz="2400" dirty="0">
                <a:solidFill>
                  <a:srgbClr val="7030A0"/>
                </a:solidFill>
              </a:rPr>
              <a:t>, a disease that was endemic and almost incurable at that time. This sexually transmitted disease, caused by </a:t>
            </a:r>
            <a:r>
              <a:rPr lang="en-US" sz="2400" i="1" dirty="0" smtClean="0">
                <a:solidFill>
                  <a:srgbClr val="C00000"/>
                </a:solidFill>
              </a:rPr>
              <a:t>Treponema  </a:t>
            </a:r>
            <a:r>
              <a:rPr lang="en-US" sz="2400" i="1" dirty="0">
                <a:solidFill>
                  <a:srgbClr val="C00000"/>
                </a:solidFill>
              </a:rPr>
              <a:t>pallidium</a:t>
            </a:r>
            <a:endParaRPr lang="en-US" sz="2400" dirty="0">
              <a:solidFill>
                <a:srgbClr val="C0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60" y="914400"/>
            <a:ext cx="8686800" cy="4770438"/>
          </a:xfrm>
        </p:spPr>
        <p:txBody>
          <a:bodyPr>
            <a:noAutofit/>
          </a:bodyPr>
          <a:lstStyle/>
          <a:p>
            <a:pPr algn="just">
              <a:buNone/>
            </a:pPr>
            <a:r>
              <a:rPr lang="en-US" sz="2400" dirty="0" smtClean="0">
                <a:solidFill>
                  <a:srgbClr val="002060"/>
                </a:solidFill>
              </a:rPr>
              <a:t>In 1905 </a:t>
            </a:r>
            <a:r>
              <a:rPr lang="en-US" sz="2400" dirty="0" smtClean="0">
                <a:solidFill>
                  <a:srgbClr val="00B050"/>
                </a:solidFill>
              </a:rPr>
              <a:t>Ehrlich</a:t>
            </a:r>
            <a:r>
              <a:rPr lang="en-US" sz="2400" dirty="0" smtClean="0">
                <a:solidFill>
                  <a:srgbClr val="002060"/>
                </a:solidFill>
              </a:rPr>
              <a:t> with chemist </a:t>
            </a:r>
            <a:r>
              <a:rPr lang="en-US" sz="2400" dirty="0" smtClean="0">
                <a:solidFill>
                  <a:srgbClr val="00B050"/>
                </a:solidFill>
              </a:rPr>
              <a:t>Alfred Bertheim </a:t>
            </a:r>
            <a:r>
              <a:rPr lang="en-US" sz="2400" dirty="0" smtClean="0">
                <a:solidFill>
                  <a:srgbClr val="002060"/>
                </a:solidFill>
              </a:rPr>
              <a:t>and bacteriologist </a:t>
            </a:r>
            <a:r>
              <a:rPr lang="en-US" sz="2400" dirty="0" smtClean="0">
                <a:solidFill>
                  <a:srgbClr val="00B050"/>
                </a:solidFill>
              </a:rPr>
              <a:t>Sahachiro Hata</a:t>
            </a:r>
            <a:r>
              <a:rPr lang="en-US" sz="2400" dirty="0" smtClean="0">
                <a:solidFill>
                  <a:srgbClr val="002060"/>
                </a:solidFill>
              </a:rPr>
              <a:t>, they synthesized hundreds of organoarsenic derivatives of a highly toxic drug Atoxyl and tested them in syphilis-infected rabbits. </a:t>
            </a:r>
          </a:p>
          <a:p>
            <a:pPr algn="just">
              <a:buNone/>
            </a:pPr>
            <a:endParaRPr lang="en-US" sz="1000" dirty="0">
              <a:solidFill>
                <a:srgbClr val="002060"/>
              </a:solidFill>
            </a:endParaRPr>
          </a:p>
          <a:p>
            <a:pPr algn="just">
              <a:buNone/>
            </a:pPr>
            <a:r>
              <a:rPr lang="en-US" sz="2400" dirty="0" smtClean="0">
                <a:solidFill>
                  <a:srgbClr val="002060"/>
                </a:solidFill>
              </a:rPr>
              <a:t>In </a:t>
            </a:r>
            <a:r>
              <a:rPr lang="en-US" sz="2400" dirty="0">
                <a:solidFill>
                  <a:srgbClr val="002060"/>
                </a:solidFill>
              </a:rPr>
              <a:t>1909</a:t>
            </a:r>
            <a:r>
              <a:rPr lang="en-US" sz="2400" dirty="0" smtClean="0">
                <a:solidFill>
                  <a:srgbClr val="002060"/>
                </a:solidFill>
              </a:rPr>
              <a:t> they came across the sixth compound in the 600th series tested, thus numbered </a:t>
            </a:r>
            <a:r>
              <a:rPr lang="en-US" sz="2400" dirty="0" smtClean="0">
                <a:solidFill>
                  <a:srgbClr val="FF0000"/>
                </a:solidFill>
              </a:rPr>
              <a:t>606</a:t>
            </a:r>
            <a:r>
              <a:rPr lang="en-US" sz="2400" dirty="0" smtClean="0">
                <a:solidFill>
                  <a:srgbClr val="002060"/>
                </a:solidFill>
              </a:rPr>
              <a:t>, which cured syphilis-infected rabbits and showed significant promise for the treatment of patients with this disease in limited trials on humans. </a:t>
            </a:r>
          </a:p>
          <a:p>
            <a:pPr algn="just">
              <a:buNone/>
            </a:pPr>
            <a:r>
              <a:rPr lang="en-US" sz="2400" dirty="0" smtClean="0">
                <a:solidFill>
                  <a:srgbClr val="002060"/>
                </a:solidFill>
              </a:rPr>
              <a:t>In 1910, </a:t>
            </a:r>
            <a:r>
              <a:rPr lang="en-US" sz="2400" dirty="0" smtClean="0">
                <a:solidFill>
                  <a:srgbClr val="00B050"/>
                </a:solidFill>
              </a:rPr>
              <a:t>Ehrlich</a:t>
            </a:r>
            <a:r>
              <a:rPr lang="en-US" sz="2400" dirty="0" smtClean="0">
                <a:solidFill>
                  <a:srgbClr val="002060"/>
                </a:solidFill>
              </a:rPr>
              <a:t> and </a:t>
            </a:r>
            <a:r>
              <a:rPr lang="en-US" sz="2400" dirty="0" smtClean="0">
                <a:solidFill>
                  <a:srgbClr val="00B050"/>
                </a:solidFill>
              </a:rPr>
              <a:t>Hata</a:t>
            </a:r>
            <a:r>
              <a:rPr lang="en-US" sz="2400" dirty="0" smtClean="0">
                <a:solidFill>
                  <a:srgbClr val="002060"/>
                </a:solidFill>
              </a:rPr>
              <a:t> did name the new component was  </a:t>
            </a:r>
            <a:r>
              <a:rPr lang="en-US" sz="2400" dirty="0" smtClean="0">
                <a:solidFill>
                  <a:srgbClr val="FF0000"/>
                </a:solidFill>
              </a:rPr>
              <a:t>Salvarsan</a:t>
            </a:r>
            <a:r>
              <a:rPr lang="en-US" sz="2400" dirty="0" smtClean="0">
                <a:solidFill>
                  <a:srgbClr val="002060"/>
                </a:solidFill>
              </a:rPr>
              <a:t>, was a great success and, together with </a:t>
            </a:r>
            <a:r>
              <a:rPr lang="en-US" sz="2400" dirty="0" smtClean="0">
                <a:solidFill>
                  <a:srgbClr val="FF0000"/>
                </a:solidFill>
              </a:rPr>
              <a:t>Neosalvarsan</a:t>
            </a:r>
            <a:r>
              <a:rPr lang="en-US" sz="2400" dirty="0" smtClean="0">
                <a:solidFill>
                  <a:srgbClr val="002060"/>
                </a:solidFill>
              </a:rPr>
              <a:t>, enjoyed the status of the most frequently prescribed drug until its replacement by penicillin in the 1940s.</a:t>
            </a:r>
          </a:p>
        </p:txBody>
      </p:sp>
      <p:sp>
        <p:nvSpPr>
          <p:cNvPr id="5" name="Title 1"/>
          <p:cNvSpPr txBox="1">
            <a:spLocks/>
          </p:cNvSpPr>
          <p:nvPr/>
        </p:nvSpPr>
        <p:spPr>
          <a:xfrm>
            <a:off x="228600" y="228600"/>
            <a:ext cx="8534400" cy="715963"/>
          </a:xfrm>
          <a:prstGeom prst="rect">
            <a:avLst/>
          </a:prstGeom>
          <a:solidFill>
            <a:srgbClr val="FFFF0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sz="4800" dirty="0" smtClean="0">
                <a:solidFill>
                  <a:schemeClr val="accent1">
                    <a:lumMod val="75000"/>
                  </a:schemeClr>
                </a:solidFill>
                <a:effectLst>
                  <a:outerShdw blurRad="38100" dist="38100" dir="2700000" algn="tl">
                    <a:srgbClr val="000000">
                      <a:alpha val="43137"/>
                    </a:srgbClr>
                  </a:outerShdw>
                </a:effectLst>
                <a:latin typeface="Arabic Typesetting" pitchFamily="66" charset="-78"/>
                <a:cs typeface="Arabic Typesetting" pitchFamily="66" charset="-78"/>
              </a:rPr>
              <a:t>History of antibiotics: </a:t>
            </a:r>
            <a:r>
              <a:rPr lang="en-US" sz="4800" dirty="0"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Arsenicals…</a:t>
            </a:r>
            <a:endParaRPr lang="en-US" sz="4800"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sp>
        <p:nvSpPr>
          <p:cNvPr id="8" name="Round Diagonal Corner Rectangle 7"/>
          <p:cNvSpPr/>
          <p:nvPr/>
        </p:nvSpPr>
        <p:spPr>
          <a:xfrm rot="19788474">
            <a:off x="414595" y="5934963"/>
            <a:ext cx="1066800" cy="457200"/>
          </a:xfrm>
          <a:prstGeom prst="round2DiagRect">
            <a:avLst/>
          </a:prstGeom>
          <a:solidFill>
            <a:srgbClr val="FFFF00"/>
          </a:solid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FF0000"/>
                </a:solidFill>
              </a:rPr>
              <a:t>Hint…</a:t>
            </a:r>
            <a:endParaRPr lang="en-US" sz="2400" dirty="0">
              <a:solidFill>
                <a:srgbClr val="FF0000"/>
              </a:solidFill>
            </a:endParaRPr>
          </a:p>
        </p:txBody>
      </p:sp>
      <p:sp>
        <p:nvSpPr>
          <p:cNvPr id="9" name="Rectangle 8"/>
          <p:cNvSpPr/>
          <p:nvPr/>
        </p:nvSpPr>
        <p:spPr>
          <a:xfrm>
            <a:off x="914400" y="6305490"/>
            <a:ext cx="7239000" cy="400110"/>
          </a:xfrm>
          <a:prstGeom prst="rect">
            <a:avLst/>
          </a:prstGeom>
        </p:spPr>
        <p:txBody>
          <a:bodyPr wrap="square">
            <a:spAutoFit/>
          </a:bodyPr>
          <a:lstStyle/>
          <a:p>
            <a:pPr algn="just"/>
            <a:r>
              <a:rPr lang="en-US" sz="2000" dirty="0">
                <a:solidFill>
                  <a:srgbClr val="FF0000"/>
                </a:solidFill>
              </a:rPr>
              <a:t>Neosalvarsan </a:t>
            </a:r>
            <a:r>
              <a:rPr lang="en-US" sz="2000" dirty="0" smtClean="0">
                <a:solidFill>
                  <a:srgbClr val="FF0000"/>
                </a:solidFill>
              </a:rPr>
              <a:t> was more soluble and less toxic than Salvarsan.  </a:t>
            </a:r>
            <a:endParaRPr lang="en-US" sz="20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0601"/>
            <a:ext cx="8229600" cy="1295400"/>
          </a:xfrm>
        </p:spPr>
        <p:txBody>
          <a:bodyPr>
            <a:normAutofit/>
          </a:bodyPr>
          <a:lstStyle/>
          <a:p>
            <a:pPr marL="0" indent="0" algn="just">
              <a:buNone/>
            </a:pPr>
            <a:r>
              <a:rPr lang="en-US" sz="2400" dirty="0">
                <a:solidFill>
                  <a:srgbClr val="002060"/>
                </a:solidFill>
              </a:rPr>
              <a:t>During the earlier days of antibiotics research,  a group of </a:t>
            </a:r>
            <a:r>
              <a:rPr lang="en-US" sz="2400" dirty="0" smtClean="0">
                <a:solidFill>
                  <a:srgbClr val="002060"/>
                </a:solidFill>
              </a:rPr>
              <a:t>researchers discovered   </a:t>
            </a:r>
            <a:r>
              <a:rPr lang="en-US" sz="2400" dirty="0">
                <a:solidFill>
                  <a:srgbClr val="002060"/>
                </a:solidFill>
              </a:rPr>
              <a:t>sulfa drugs, namely </a:t>
            </a:r>
            <a:r>
              <a:rPr lang="en-US" sz="2400" dirty="0" smtClean="0">
                <a:solidFill>
                  <a:srgbClr val="002060"/>
                </a:solidFill>
              </a:rPr>
              <a:t>(</a:t>
            </a:r>
            <a:r>
              <a:rPr lang="en-US" sz="2400" dirty="0" smtClean="0">
                <a:solidFill>
                  <a:srgbClr val="FF0000"/>
                </a:solidFill>
              </a:rPr>
              <a:t>Prontosil</a:t>
            </a:r>
            <a:r>
              <a:rPr lang="en-US" sz="2400" dirty="0" smtClean="0">
                <a:solidFill>
                  <a:srgbClr val="002060"/>
                </a:solidFill>
              </a:rPr>
              <a:t>), </a:t>
            </a:r>
            <a:r>
              <a:rPr lang="en-US" sz="2400" dirty="0">
                <a:solidFill>
                  <a:srgbClr val="002060"/>
                </a:solidFill>
              </a:rPr>
              <a:t>which was </a:t>
            </a:r>
            <a:r>
              <a:rPr lang="en-US" sz="2400" dirty="0" smtClean="0">
                <a:solidFill>
                  <a:srgbClr val="002060"/>
                </a:solidFill>
              </a:rPr>
              <a:t>used to treat </a:t>
            </a:r>
            <a:r>
              <a:rPr lang="en-US" sz="2400" i="1" dirty="0" smtClean="0">
                <a:solidFill>
                  <a:srgbClr val="FF0000"/>
                </a:solidFill>
              </a:rPr>
              <a:t>Streptococcus pyogenes </a:t>
            </a:r>
            <a:r>
              <a:rPr lang="en-US" sz="2400" dirty="0" smtClean="0">
                <a:solidFill>
                  <a:srgbClr val="002060"/>
                </a:solidFill>
              </a:rPr>
              <a:t>. </a:t>
            </a:r>
          </a:p>
        </p:txBody>
      </p:sp>
      <p:sp>
        <p:nvSpPr>
          <p:cNvPr id="4" name="Title 1"/>
          <p:cNvSpPr txBox="1">
            <a:spLocks/>
          </p:cNvSpPr>
          <p:nvPr/>
        </p:nvSpPr>
        <p:spPr>
          <a:xfrm>
            <a:off x="228600" y="198437"/>
            <a:ext cx="8610600" cy="715963"/>
          </a:xfrm>
          <a:prstGeom prst="rect">
            <a:avLst/>
          </a:prstGeom>
          <a:solidFill>
            <a:srgbClr val="FFFF00"/>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sz="4800" dirty="0" smtClean="0">
                <a:solidFill>
                  <a:schemeClr val="accent1">
                    <a:lumMod val="75000"/>
                  </a:schemeClr>
                </a:solidFill>
                <a:effectLst>
                  <a:outerShdw blurRad="38100" dist="38100" dir="2700000" algn="tl">
                    <a:srgbClr val="000000">
                      <a:alpha val="43137"/>
                    </a:srgbClr>
                  </a:outerShdw>
                </a:effectLst>
                <a:latin typeface="Arabic Typesetting" pitchFamily="66" charset="-78"/>
                <a:cs typeface="Arabic Typesetting" pitchFamily="66" charset="-78"/>
              </a:rPr>
              <a:t>History of antibiotics: </a:t>
            </a:r>
            <a:r>
              <a:rPr lang="en-US" sz="4800" dirty="0"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Sulfa drug (</a:t>
            </a:r>
            <a:r>
              <a:rPr lang="en-US" sz="4000" dirty="0"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Sulphanoamide</a:t>
            </a:r>
            <a:r>
              <a:rPr lang="en-US" sz="4800" dirty="0" smtClean="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a:t>
            </a:r>
            <a:endParaRPr lang="en-US" sz="4800"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sp>
        <p:nvSpPr>
          <p:cNvPr id="6" name="Rectangle 5"/>
          <p:cNvSpPr/>
          <p:nvPr/>
        </p:nvSpPr>
        <p:spPr>
          <a:xfrm>
            <a:off x="345440" y="2362200"/>
            <a:ext cx="8493760" cy="3785652"/>
          </a:xfrm>
          <a:prstGeom prst="rect">
            <a:avLst/>
          </a:prstGeom>
        </p:spPr>
        <p:txBody>
          <a:bodyPr wrap="square">
            <a:spAutoFit/>
          </a:bodyPr>
          <a:lstStyle/>
          <a:p>
            <a:pPr algn="just">
              <a:buNone/>
            </a:pPr>
            <a:r>
              <a:rPr lang="en-US" sz="2400" dirty="0" smtClean="0">
                <a:solidFill>
                  <a:srgbClr val="002060"/>
                </a:solidFill>
              </a:rPr>
              <a:t>The </a:t>
            </a:r>
            <a:r>
              <a:rPr lang="en-US" sz="2400" dirty="0">
                <a:solidFill>
                  <a:srgbClr val="002060"/>
                </a:solidFill>
              </a:rPr>
              <a:t>active part of </a:t>
            </a:r>
            <a:r>
              <a:rPr lang="en-US" sz="2400" dirty="0" smtClean="0">
                <a:solidFill>
                  <a:srgbClr val="C00000"/>
                </a:solidFill>
              </a:rPr>
              <a:t>Prontosil</a:t>
            </a:r>
            <a:r>
              <a:rPr lang="en-US" sz="2400" dirty="0" smtClean="0">
                <a:solidFill>
                  <a:srgbClr val="002060"/>
                </a:solidFill>
              </a:rPr>
              <a:t> is </a:t>
            </a:r>
            <a:r>
              <a:rPr lang="en-US" sz="2400" dirty="0" smtClean="0">
                <a:solidFill>
                  <a:srgbClr val="00B050"/>
                </a:solidFill>
              </a:rPr>
              <a:t>sulfanilamide</a:t>
            </a:r>
            <a:r>
              <a:rPr lang="en-US" sz="2400" dirty="0" smtClean="0">
                <a:solidFill>
                  <a:srgbClr val="002060"/>
                </a:solidFill>
              </a:rPr>
              <a:t>. Sulfanilamide </a:t>
            </a:r>
            <a:r>
              <a:rPr lang="en-US" sz="2400" dirty="0">
                <a:solidFill>
                  <a:srgbClr val="002060"/>
                </a:solidFill>
              </a:rPr>
              <a:t>was </a:t>
            </a:r>
            <a:r>
              <a:rPr lang="en-US" sz="2400" dirty="0" smtClean="0">
                <a:solidFill>
                  <a:srgbClr val="002060"/>
                </a:solidFill>
              </a:rPr>
              <a:t>cheap, and </a:t>
            </a:r>
            <a:r>
              <a:rPr lang="en-US" sz="2400" dirty="0">
                <a:solidFill>
                  <a:srgbClr val="002060"/>
                </a:solidFill>
              </a:rPr>
              <a:t>many companies started producing </a:t>
            </a:r>
            <a:r>
              <a:rPr lang="en-US" sz="2400" dirty="0" smtClean="0">
                <a:solidFill>
                  <a:srgbClr val="002060"/>
                </a:solidFill>
              </a:rPr>
              <a:t>of </a:t>
            </a:r>
            <a:r>
              <a:rPr lang="en-US" sz="2400" dirty="0">
                <a:solidFill>
                  <a:srgbClr val="002060"/>
                </a:solidFill>
              </a:rPr>
              <a:t>sulfonamide </a:t>
            </a:r>
            <a:r>
              <a:rPr lang="en-US" sz="2400" dirty="0" smtClean="0">
                <a:solidFill>
                  <a:srgbClr val="002060"/>
                </a:solidFill>
              </a:rPr>
              <a:t>derivatives. </a:t>
            </a:r>
          </a:p>
          <a:p>
            <a:pPr algn="just">
              <a:buNone/>
            </a:pPr>
            <a:endParaRPr lang="en-US" sz="2400" dirty="0">
              <a:solidFill>
                <a:srgbClr val="002060"/>
              </a:solidFill>
            </a:endParaRPr>
          </a:p>
          <a:p>
            <a:pPr algn="just">
              <a:buNone/>
            </a:pPr>
            <a:r>
              <a:rPr lang="en-US" sz="2400" dirty="0">
                <a:solidFill>
                  <a:srgbClr val="002060"/>
                </a:solidFill>
              </a:rPr>
              <a:t>Despite this, many continuously modified derivatives of this oldest class of synthetic antibiotics are still a viable option for therapy. </a:t>
            </a:r>
            <a:endParaRPr lang="en-US" sz="2400" dirty="0" smtClean="0">
              <a:solidFill>
                <a:srgbClr val="002060"/>
              </a:solidFill>
            </a:endParaRPr>
          </a:p>
          <a:p>
            <a:pPr algn="just">
              <a:buNone/>
            </a:pPr>
            <a:endParaRPr lang="en-US" sz="2400" dirty="0">
              <a:solidFill>
                <a:srgbClr val="002060"/>
              </a:solidFill>
            </a:endParaRPr>
          </a:p>
          <a:p>
            <a:pPr algn="just">
              <a:buNone/>
            </a:pPr>
            <a:r>
              <a:rPr lang="en-US" sz="2400" dirty="0">
                <a:solidFill>
                  <a:srgbClr val="002060"/>
                </a:solidFill>
              </a:rPr>
              <a:t>Two other classes of synthetic antibiotics successful in clinical use are the </a:t>
            </a:r>
            <a:r>
              <a:rPr lang="en-US" sz="2400" dirty="0">
                <a:solidFill>
                  <a:srgbClr val="00B050"/>
                </a:solidFill>
              </a:rPr>
              <a:t>quinolones</a:t>
            </a:r>
            <a:r>
              <a:rPr lang="en-US" sz="2400" dirty="0">
                <a:solidFill>
                  <a:srgbClr val="002060"/>
                </a:solidFill>
              </a:rPr>
              <a:t>, such as </a:t>
            </a:r>
            <a:r>
              <a:rPr lang="en-US" sz="2400" dirty="0">
                <a:solidFill>
                  <a:srgbClr val="FF0000"/>
                </a:solidFill>
              </a:rPr>
              <a:t>ciprofloxacin</a:t>
            </a:r>
            <a:r>
              <a:rPr lang="en-US" sz="2400" dirty="0">
                <a:solidFill>
                  <a:srgbClr val="002060"/>
                </a:solidFill>
              </a:rPr>
              <a:t>, and </a:t>
            </a:r>
            <a:r>
              <a:rPr lang="en-US" sz="2400" dirty="0">
                <a:solidFill>
                  <a:srgbClr val="00B050"/>
                </a:solidFill>
              </a:rPr>
              <a:t>oxazolidinones</a:t>
            </a:r>
            <a:r>
              <a:rPr lang="en-US" sz="2400" dirty="0">
                <a:solidFill>
                  <a:srgbClr val="002060"/>
                </a:solidFill>
              </a:rPr>
              <a:t>, such as </a:t>
            </a:r>
            <a:r>
              <a:rPr lang="en-US" sz="2400" dirty="0">
                <a:solidFill>
                  <a:srgbClr val="FF0000"/>
                </a:solidFill>
              </a:rPr>
              <a:t>linezoild</a:t>
            </a:r>
            <a:r>
              <a:rPr lang="en-US" sz="2400" dirty="0">
                <a:solidFill>
                  <a:srgbClr val="002060"/>
                </a:solidFill>
              </a:rPr>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28600" y="533400"/>
            <a:ext cx="8686800" cy="6248400"/>
          </a:xfrm>
        </p:spPr>
        <p:txBody>
          <a:bodyPr>
            <a:normAutofit lnSpcReduction="10000"/>
          </a:bodyPr>
          <a:lstStyle/>
          <a:p>
            <a:pPr marL="0" indent="0" algn="just">
              <a:buNone/>
            </a:pPr>
            <a:r>
              <a:rPr lang="en-US" sz="2600" dirty="0">
                <a:solidFill>
                  <a:srgbClr val="00B050"/>
                </a:solidFill>
              </a:rPr>
              <a:t>Sulfanilamide</a:t>
            </a:r>
            <a:r>
              <a:rPr lang="en-US" sz="2600" dirty="0">
                <a:solidFill>
                  <a:srgbClr val="002060"/>
                </a:solidFill>
              </a:rPr>
              <a:t> was a great success in treating a whole range of bacterial infections, from puerperal sepsis to </a:t>
            </a:r>
            <a:r>
              <a:rPr lang="en-US" sz="2600" i="1" dirty="0">
                <a:solidFill>
                  <a:srgbClr val="FF0000"/>
                </a:solidFill>
              </a:rPr>
              <a:t>Pneumonococcal meningitis</a:t>
            </a:r>
            <a:r>
              <a:rPr lang="en-US" sz="2600" dirty="0">
                <a:solidFill>
                  <a:srgbClr val="002060"/>
                </a:solidFill>
              </a:rPr>
              <a:t>. </a:t>
            </a:r>
            <a:endParaRPr lang="en-US" sz="2600" dirty="0" smtClean="0">
              <a:solidFill>
                <a:srgbClr val="002060"/>
              </a:solidFill>
            </a:endParaRPr>
          </a:p>
          <a:p>
            <a:pPr marL="0" indent="0" algn="just">
              <a:buNone/>
            </a:pPr>
            <a:endParaRPr lang="en-US" sz="1000" dirty="0">
              <a:solidFill>
                <a:srgbClr val="002060"/>
              </a:solidFill>
            </a:endParaRPr>
          </a:p>
          <a:p>
            <a:pPr marL="0" indent="0" algn="just">
              <a:buNone/>
            </a:pPr>
            <a:r>
              <a:rPr lang="en-US" sz="2600" dirty="0" smtClean="0">
                <a:solidFill>
                  <a:srgbClr val="002060"/>
                </a:solidFill>
              </a:rPr>
              <a:t>In 1899, Pyocyanase which was prepared by </a:t>
            </a:r>
            <a:r>
              <a:rPr lang="en-US" sz="2600" dirty="0" smtClean="0">
                <a:solidFill>
                  <a:srgbClr val="00B0F0"/>
                </a:solidFill>
              </a:rPr>
              <a:t>Emmerich</a:t>
            </a:r>
            <a:r>
              <a:rPr lang="en-US" sz="2600" dirty="0" smtClean="0">
                <a:solidFill>
                  <a:srgbClr val="002060"/>
                </a:solidFill>
              </a:rPr>
              <a:t> &amp; </a:t>
            </a:r>
            <a:r>
              <a:rPr lang="en-US" sz="2600" dirty="0" smtClean="0">
                <a:solidFill>
                  <a:srgbClr val="00B0F0"/>
                </a:solidFill>
              </a:rPr>
              <a:t>Löw</a:t>
            </a:r>
            <a:r>
              <a:rPr lang="en-US" sz="2600" dirty="0" smtClean="0">
                <a:solidFill>
                  <a:srgbClr val="002060"/>
                </a:solidFill>
              </a:rPr>
              <a:t> from </a:t>
            </a:r>
            <a:r>
              <a:rPr lang="en-US" sz="2600" i="1" dirty="0" smtClean="0">
                <a:solidFill>
                  <a:srgbClr val="FF0000"/>
                </a:solidFill>
              </a:rPr>
              <a:t>Pseudomonas aeruginosa </a:t>
            </a:r>
            <a:r>
              <a:rPr lang="en-US" sz="2600" dirty="0" smtClean="0">
                <a:solidFill>
                  <a:srgbClr val="002060"/>
                </a:solidFill>
              </a:rPr>
              <a:t>(formerly </a:t>
            </a:r>
            <a:r>
              <a:rPr lang="en-US" sz="2600" dirty="0" smtClean="0">
                <a:solidFill>
                  <a:srgbClr val="FF0000"/>
                </a:solidFill>
              </a:rPr>
              <a:t>Bacillus pycyaneus</a:t>
            </a:r>
            <a:r>
              <a:rPr lang="en-US" sz="2600" dirty="0" smtClean="0">
                <a:solidFill>
                  <a:srgbClr val="002060"/>
                </a:solidFill>
              </a:rPr>
              <a:t>) and was used in many hospitals.</a:t>
            </a:r>
          </a:p>
          <a:p>
            <a:pPr marL="0" indent="0" algn="just">
              <a:buNone/>
            </a:pPr>
            <a:endParaRPr lang="en-US" sz="1000" dirty="0">
              <a:solidFill>
                <a:srgbClr val="002060"/>
              </a:solidFill>
            </a:endParaRPr>
          </a:p>
          <a:p>
            <a:pPr marL="0" indent="0" algn="just">
              <a:buNone/>
            </a:pPr>
            <a:r>
              <a:rPr lang="en-US" sz="2600" dirty="0">
                <a:solidFill>
                  <a:srgbClr val="00B0F0"/>
                </a:solidFill>
              </a:rPr>
              <a:t>Emmerich</a:t>
            </a:r>
            <a:r>
              <a:rPr lang="en-US" sz="2600" dirty="0" smtClean="0">
                <a:solidFill>
                  <a:srgbClr val="002060"/>
                </a:solidFill>
              </a:rPr>
              <a:t> and </a:t>
            </a:r>
            <a:r>
              <a:rPr lang="en-US" sz="2600" dirty="0">
                <a:solidFill>
                  <a:srgbClr val="00B0F0"/>
                </a:solidFill>
              </a:rPr>
              <a:t>Löw</a:t>
            </a:r>
            <a:r>
              <a:rPr lang="en-US" sz="2600" dirty="0" smtClean="0">
                <a:solidFill>
                  <a:srgbClr val="002060"/>
                </a:solidFill>
              </a:rPr>
              <a:t> noticed that the bacterium as well as the prepared extracts were active against a number of pathogenic bacteria, so they tried to use the extract for treatment of microbial diseases.</a:t>
            </a:r>
          </a:p>
          <a:p>
            <a:pPr marL="0" indent="0" algn="just">
              <a:buNone/>
            </a:pPr>
            <a:endParaRPr lang="en-US" sz="1000" dirty="0" smtClean="0">
              <a:solidFill>
                <a:srgbClr val="002060"/>
              </a:solidFill>
            </a:endParaRPr>
          </a:p>
          <a:p>
            <a:pPr marL="0" indent="0" algn="just">
              <a:buNone/>
            </a:pPr>
            <a:r>
              <a:rPr lang="en-US" sz="2600" dirty="0" smtClean="0">
                <a:solidFill>
                  <a:srgbClr val="002060"/>
                </a:solidFill>
              </a:rPr>
              <a:t>As the results of these treatments were </a:t>
            </a:r>
            <a:r>
              <a:rPr lang="en-US" sz="2600" u="sng" dirty="0" smtClean="0">
                <a:solidFill>
                  <a:srgbClr val="002060"/>
                </a:solidFill>
                <a:effectLst>
                  <a:outerShdw blurRad="38100" dist="38100" dir="2700000" algn="tl">
                    <a:srgbClr val="000000">
                      <a:alpha val="43137"/>
                    </a:srgbClr>
                  </a:outerShdw>
                </a:effectLst>
              </a:rPr>
              <a:t>not</a:t>
            </a:r>
            <a:r>
              <a:rPr lang="en-US" sz="2600" dirty="0" smtClean="0">
                <a:solidFill>
                  <a:srgbClr val="002060"/>
                </a:solidFill>
              </a:rPr>
              <a:t> </a:t>
            </a:r>
            <a:r>
              <a:rPr lang="en-US" sz="2600" u="sng" dirty="0" smtClean="0">
                <a:solidFill>
                  <a:srgbClr val="002060"/>
                </a:solidFill>
                <a:effectLst>
                  <a:outerShdw blurRad="38100" dist="38100" dir="2700000" algn="tl">
                    <a:srgbClr val="000000">
                      <a:alpha val="43137"/>
                    </a:srgbClr>
                  </a:outerShdw>
                </a:effectLst>
              </a:rPr>
              <a:t>consistent</a:t>
            </a:r>
            <a:r>
              <a:rPr lang="en-US" sz="2600" dirty="0" smtClean="0">
                <a:solidFill>
                  <a:srgbClr val="002060"/>
                </a:solidFill>
              </a:rPr>
              <a:t> and the preparation itself was </a:t>
            </a:r>
            <a:r>
              <a:rPr lang="en-US" sz="2600" u="sng" dirty="0" smtClean="0">
                <a:solidFill>
                  <a:srgbClr val="002060"/>
                </a:solidFill>
                <a:effectLst>
                  <a:outerShdw blurRad="38100" dist="38100" dir="2700000" algn="tl">
                    <a:srgbClr val="000000">
                      <a:alpha val="43137"/>
                    </a:srgbClr>
                  </a:outerShdw>
                </a:effectLst>
              </a:rPr>
              <a:t>quite</a:t>
            </a:r>
            <a:r>
              <a:rPr lang="en-US" sz="2600" dirty="0" smtClean="0">
                <a:solidFill>
                  <a:srgbClr val="002060"/>
                </a:solidFill>
              </a:rPr>
              <a:t> </a:t>
            </a:r>
            <a:r>
              <a:rPr lang="en-US" sz="2600" u="sng" dirty="0" smtClean="0">
                <a:solidFill>
                  <a:srgbClr val="002060"/>
                </a:solidFill>
                <a:effectLst>
                  <a:outerShdw blurRad="38100" dist="38100" dir="2700000" algn="tl">
                    <a:srgbClr val="000000">
                      <a:alpha val="43137"/>
                    </a:srgbClr>
                  </a:outerShdw>
                </a:effectLst>
              </a:rPr>
              <a:t>toxic</a:t>
            </a:r>
            <a:r>
              <a:rPr lang="en-US" sz="2600" dirty="0" smtClean="0">
                <a:solidFill>
                  <a:srgbClr val="002060"/>
                </a:solidFill>
              </a:rPr>
              <a:t> for humans, the treatment was eventually abandoned. </a:t>
            </a:r>
          </a:p>
          <a:p>
            <a:pPr marL="0" indent="0" algn="just">
              <a:buNone/>
            </a:pPr>
            <a:r>
              <a:rPr lang="en-US" sz="2600" dirty="0" smtClean="0">
                <a:solidFill>
                  <a:srgbClr val="002060"/>
                </a:solidFill>
              </a:rPr>
              <a:t> </a:t>
            </a:r>
          </a:p>
          <a:p>
            <a:pPr marL="0" indent="0" algn="just">
              <a:buNone/>
            </a:pPr>
            <a:endParaRPr lang="en-US" sz="2600" dirty="0">
              <a:solidFill>
                <a:srgbClr val="00206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305800" cy="6096000"/>
          </a:xfrm>
        </p:spPr>
        <p:txBody>
          <a:bodyPr>
            <a:normAutofit/>
          </a:bodyPr>
          <a:lstStyle/>
          <a:p>
            <a:pPr marL="0" indent="0" algn="just">
              <a:buNone/>
            </a:pPr>
            <a:r>
              <a:rPr lang="en-US" sz="2800" dirty="0">
                <a:solidFill>
                  <a:srgbClr val="002060"/>
                </a:solidFill>
              </a:rPr>
              <a:t>The period between 1950</a:t>
            </a:r>
            <a:r>
              <a:rPr lang="en-US" sz="2800" dirty="0">
                <a:solidFill>
                  <a:srgbClr val="FF0000"/>
                </a:solidFill>
              </a:rPr>
              <a:t>s</a:t>
            </a:r>
            <a:r>
              <a:rPr lang="en-US" sz="2800" dirty="0">
                <a:solidFill>
                  <a:srgbClr val="002060"/>
                </a:solidFill>
              </a:rPr>
              <a:t> and 1970</a:t>
            </a:r>
            <a:r>
              <a:rPr lang="en-US" sz="2800" dirty="0">
                <a:solidFill>
                  <a:srgbClr val="FF0000"/>
                </a:solidFill>
              </a:rPr>
              <a:t>s</a:t>
            </a:r>
            <a:r>
              <a:rPr lang="en-US" sz="2800" dirty="0">
                <a:solidFill>
                  <a:srgbClr val="002060"/>
                </a:solidFill>
              </a:rPr>
              <a:t> was indeed the </a:t>
            </a:r>
            <a:r>
              <a:rPr lang="en-US" sz="2800" dirty="0">
                <a:solidFill>
                  <a:srgbClr val="00B0F0"/>
                </a:solidFill>
              </a:rPr>
              <a:t>golden era </a:t>
            </a:r>
            <a:r>
              <a:rPr lang="en-US" sz="2800" dirty="0">
                <a:solidFill>
                  <a:srgbClr val="002060"/>
                </a:solidFill>
              </a:rPr>
              <a:t>of discovery of novel antibiotics classes, with no new classes discovered since then. </a:t>
            </a:r>
          </a:p>
          <a:p>
            <a:pPr marL="0" indent="0" algn="just">
              <a:buNone/>
            </a:pPr>
            <a:endParaRPr lang="en-US" sz="1000" dirty="0">
              <a:solidFill>
                <a:srgbClr val="002060"/>
              </a:solidFill>
            </a:endParaRPr>
          </a:p>
          <a:p>
            <a:pPr marL="0" indent="0" algn="just">
              <a:buNone/>
            </a:pPr>
            <a:r>
              <a:rPr lang="en-US" sz="2800" dirty="0">
                <a:solidFill>
                  <a:srgbClr val="002060"/>
                </a:solidFill>
              </a:rPr>
              <a:t>Therefore, with the </a:t>
            </a:r>
            <a:r>
              <a:rPr lang="en-US" sz="2800" dirty="0">
                <a:solidFill>
                  <a:srgbClr val="FF0000"/>
                </a:solidFill>
              </a:rPr>
              <a:t>decreasing</a:t>
            </a:r>
            <a:r>
              <a:rPr lang="en-US" sz="2800" dirty="0">
                <a:solidFill>
                  <a:srgbClr val="002060"/>
                </a:solidFill>
              </a:rPr>
              <a:t> of the discovery rate, the main approach was dealing with </a:t>
            </a:r>
            <a:r>
              <a:rPr lang="en-US" sz="2800" dirty="0">
                <a:solidFill>
                  <a:srgbClr val="FF0000"/>
                </a:solidFill>
              </a:rPr>
              <a:t>modifying</a:t>
            </a:r>
            <a:r>
              <a:rPr lang="en-US" sz="2800" dirty="0">
                <a:solidFill>
                  <a:srgbClr val="002060"/>
                </a:solidFill>
              </a:rPr>
              <a:t> the existing antibiotics to control of the resistance against the discovered antibiotics.</a:t>
            </a:r>
          </a:p>
          <a:p>
            <a:pPr marL="0" indent="0" algn="just">
              <a:buNone/>
            </a:pPr>
            <a:endParaRPr lang="en-US" sz="2800" dirty="0">
              <a:solidFill>
                <a:srgbClr val="002060"/>
              </a:solidFill>
            </a:endParaRPr>
          </a:p>
          <a:p>
            <a:pPr marL="0" indent="0">
              <a:buNone/>
            </a:pPr>
            <a:endParaRPr lang="en-US" sz="2800" dirty="0">
              <a:solidFill>
                <a:srgbClr val="00206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838200"/>
            <a:ext cx="8458200" cy="3785652"/>
          </a:xfrm>
          <a:prstGeom prst="rect">
            <a:avLst/>
          </a:prstGeom>
        </p:spPr>
        <p:txBody>
          <a:bodyPr wrap="square">
            <a:spAutoFit/>
          </a:bodyPr>
          <a:lstStyle/>
          <a:p>
            <a:pPr algn="just">
              <a:buNone/>
            </a:pPr>
            <a:r>
              <a:rPr lang="en-US" sz="2000" dirty="0">
                <a:solidFill>
                  <a:srgbClr val="C00000"/>
                </a:solidFill>
                <a:effectLst>
                  <a:outerShdw blurRad="38100" dist="38100" dir="2700000" algn="tl">
                    <a:srgbClr val="000000">
                      <a:alpha val="43137"/>
                    </a:srgbClr>
                  </a:outerShdw>
                </a:effectLst>
              </a:rPr>
              <a:t>P</a:t>
            </a:r>
            <a:r>
              <a:rPr lang="en-US" sz="2000" dirty="0" smtClean="0">
                <a:solidFill>
                  <a:srgbClr val="C00000"/>
                </a:solidFill>
                <a:effectLst>
                  <a:outerShdw blurRad="38100" dist="38100" dir="2700000" algn="tl">
                    <a:srgbClr val="000000">
                      <a:alpha val="43137"/>
                    </a:srgbClr>
                  </a:outerShdw>
                </a:effectLst>
              </a:rPr>
              <a:t>enicillin</a:t>
            </a:r>
            <a:r>
              <a:rPr lang="en-US" sz="2000" dirty="0">
                <a:solidFill>
                  <a:srgbClr val="002060"/>
                </a:solidFill>
              </a:rPr>
              <a:t> was discovered by </a:t>
            </a:r>
            <a:r>
              <a:rPr lang="en-US" sz="2000" dirty="0">
                <a:solidFill>
                  <a:srgbClr val="00B050"/>
                </a:solidFill>
              </a:rPr>
              <a:t>Alexander Fleming </a:t>
            </a:r>
            <a:r>
              <a:rPr lang="en-US" sz="2000" dirty="0">
                <a:solidFill>
                  <a:srgbClr val="002060"/>
                </a:solidFill>
              </a:rPr>
              <a:t>in 1929. He noted that a fungal colony had grown as a contaminant on an agar plate streaked with the bacterium </a:t>
            </a:r>
            <a:r>
              <a:rPr lang="en-US" sz="2000" i="1" dirty="0">
                <a:solidFill>
                  <a:srgbClr val="FF0000"/>
                </a:solidFill>
              </a:rPr>
              <a:t>Staphylococcus aureus</a:t>
            </a:r>
            <a:r>
              <a:rPr lang="en-US" sz="2000" dirty="0">
                <a:solidFill>
                  <a:srgbClr val="002060"/>
                </a:solidFill>
              </a:rPr>
              <a:t>, and that the bacterial colonies around the fungus were transparent, because their cells were lysing. </a:t>
            </a:r>
            <a:endParaRPr lang="en-US" sz="2000" dirty="0" smtClean="0">
              <a:solidFill>
                <a:srgbClr val="002060"/>
              </a:solidFill>
            </a:endParaRPr>
          </a:p>
          <a:p>
            <a:pPr algn="just">
              <a:buNone/>
            </a:pPr>
            <a:endParaRPr lang="en-US" sz="1000" dirty="0" smtClean="0">
              <a:solidFill>
                <a:srgbClr val="002060"/>
              </a:solidFill>
            </a:endParaRPr>
          </a:p>
          <a:p>
            <a:pPr algn="just">
              <a:buNone/>
            </a:pPr>
            <a:r>
              <a:rPr lang="en-US" sz="2000" dirty="0" smtClean="0">
                <a:solidFill>
                  <a:srgbClr val="00B050"/>
                </a:solidFill>
              </a:rPr>
              <a:t>Fleming</a:t>
            </a:r>
            <a:r>
              <a:rPr lang="en-US" sz="2000" dirty="0" smtClean="0">
                <a:solidFill>
                  <a:srgbClr val="002060"/>
                </a:solidFill>
              </a:rPr>
              <a:t> </a:t>
            </a:r>
            <a:r>
              <a:rPr lang="en-US" sz="2000" dirty="0">
                <a:solidFill>
                  <a:srgbClr val="002060"/>
                </a:solidFill>
              </a:rPr>
              <a:t>had devoted much of his career to finding methods for treating wound infections, and immediately recognized the importance of a fungal metabolite that might be used to control bacteria. The substance was named penicillin, because the fungal contaminant was identified as </a:t>
            </a:r>
            <a:r>
              <a:rPr lang="en-US" sz="2000" i="1" dirty="0">
                <a:solidFill>
                  <a:srgbClr val="FF0000"/>
                </a:solidFill>
              </a:rPr>
              <a:t>Penicillium notatum</a:t>
            </a:r>
            <a:r>
              <a:rPr lang="en-US" sz="2000" dirty="0">
                <a:solidFill>
                  <a:srgbClr val="002060"/>
                </a:solidFill>
              </a:rPr>
              <a:t>. </a:t>
            </a:r>
            <a:endParaRPr lang="en-US" sz="2000" dirty="0" smtClean="0">
              <a:solidFill>
                <a:srgbClr val="002060"/>
              </a:solidFill>
            </a:endParaRPr>
          </a:p>
          <a:p>
            <a:pPr algn="just">
              <a:buNone/>
            </a:pPr>
            <a:endParaRPr lang="en-US" sz="1000" dirty="0" smtClean="0">
              <a:solidFill>
                <a:srgbClr val="002060"/>
              </a:solidFill>
            </a:endParaRPr>
          </a:p>
          <a:p>
            <a:pPr algn="just"/>
            <a:r>
              <a:rPr lang="en-US" sz="2000" dirty="0">
                <a:solidFill>
                  <a:srgbClr val="002060"/>
                </a:solidFill>
              </a:rPr>
              <a:t>However, </a:t>
            </a:r>
            <a:r>
              <a:rPr lang="en-US" sz="2000" dirty="0">
                <a:solidFill>
                  <a:srgbClr val="00B050"/>
                </a:solidFill>
              </a:rPr>
              <a:t>Fleming</a:t>
            </a:r>
            <a:r>
              <a:rPr lang="en-US" sz="2000" dirty="0">
                <a:solidFill>
                  <a:srgbClr val="002060"/>
                </a:solidFill>
              </a:rPr>
              <a:t> found that it was effective against many Gram positive bacteria, and he even used locally applied, crude preparations of this substance, from culture filtrates, to control eye infections</a:t>
            </a:r>
            <a:r>
              <a:rPr lang="en-US" sz="2000" dirty="0" smtClean="0">
                <a:solidFill>
                  <a:srgbClr val="002060"/>
                </a:solidFill>
              </a:rPr>
              <a:t>.</a:t>
            </a:r>
            <a:endParaRPr lang="en-US" sz="2000" dirty="0">
              <a:solidFill>
                <a:srgbClr val="002060"/>
              </a:solidFill>
            </a:endParaRPr>
          </a:p>
        </p:txBody>
      </p:sp>
      <p:pic>
        <p:nvPicPr>
          <p:cNvPr id="1026" name="Picture 2" descr="C:\Users\lenovo\Desktop\Untitled.png"/>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4038600" y="4710768"/>
            <a:ext cx="4649165" cy="205232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228600" y="152400"/>
            <a:ext cx="1540806" cy="707886"/>
          </a:xfrm>
          <a:prstGeom prst="rect">
            <a:avLst/>
          </a:prstGeom>
          <a:solidFill>
            <a:srgbClr val="FFFF00"/>
          </a:solidFill>
        </p:spPr>
        <p:txBody>
          <a:bodyPr wrap="none">
            <a:spAutoFit/>
          </a:bodyPr>
          <a:lstStyle/>
          <a:p>
            <a:r>
              <a:rPr lang="en-US" sz="4000" dirty="0">
                <a:solidFill>
                  <a:schemeClr val="accent1">
                    <a:lumMod val="75000"/>
                  </a:schemeClr>
                </a:solidFill>
                <a:effectLst>
                  <a:outerShdw blurRad="38100" dist="38100" dir="2700000" algn="tl">
                    <a:srgbClr val="000000">
                      <a:alpha val="43137"/>
                    </a:srgbClr>
                  </a:outerShdw>
                </a:effectLst>
                <a:latin typeface="Arabic Typesetting" pitchFamily="66" charset="-78"/>
                <a:ea typeface="+mj-ea"/>
                <a:cs typeface="Arabic Typesetting" pitchFamily="66" charset="-78"/>
              </a:rPr>
              <a:t>Penicillin</a:t>
            </a:r>
          </a:p>
        </p:txBody>
      </p:sp>
      <p:sp>
        <p:nvSpPr>
          <p:cNvPr id="7" name="Rectangle 6"/>
          <p:cNvSpPr/>
          <p:nvPr/>
        </p:nvSpPr>
        <p:spPr>
          <a:xfrm>
            <a:off x="304800" y="4648200"/>
            <a:ext cx="3581400" cy="2246769"/>
          </a:xfrm>
          <a:prstGeom prst="rect">
            <a:avLst/>
          </a:prstGeom>
        </p:spPr>
        <p:txBody>
          <a:bodyPr wrap="square">
            <a:spAutoFit/>
          </a:bodyPr>
          <a:lstStyle/>
          <a:p>
            <a:pPr algn="just">
              <a:buNone/>
            </a:pPr>
            <a:r>
              <a:rPr lang="en-US" sz="2000" dirty="0">
                <a:solidFill>
                  <a:srgbClr val="002060"/>
                </a:solidFill>
              </a:rPr>
              <a:t>However, </a:t>
            </a:r>
            <a:r>
              <a:rPr lang="en-US" sz="2000" dirty="0">
                <a:solidFill>
                  <a:srgbClr val="00B050"/>
                </a:solidFill>
              </a:rPr>
              <a:t>Fleming</a:t>
            </a:r>
            <a:r>
              <a:rPr lang="en-US" sz="2000" dirty="0">
                <a:solidFill>
                  <a:srgbClr val="002060"/>
                </a:solidFill>
              </a:rPr>
              <a:t> </a:t>
            </a:r>
            <a:r>
              <a:rPr lang="en-US" sz="2000" dirty="0" smtClean="0">
                <a:solidFill>
                  <a:srgbClr val="002060"/>
                </a:solidFill>
              </a:rPr>
              <a:t>could </a:t>
            </a:r>
            <a:r>
              <a:rPr lang="en-US" sz="2000" dirty="0">
                <a:solidFill>
                  <a:srgbClr val="002060"/>
                </a:solidFill>
              </a:rPr>
              <a:t>not purify this compound because of its instability, and it was not until the period of the </a:t>
            </a:r>
            <a:r>
              <a:rPr lang="en-US" sz="2000" dirty="0">
                <a:solidFill>
                  <a:srgbClr val="FF0000"/>
                </a:solidFill>
              </a:rPr>
              <a:t>Second World War</a:t>
            </a:r>
            <a:r>
              <a:rPr lang="en-US" sz="2000" dirty="0">
                <a:solidFill>
                  <a:srgbClr val="002060"/>
                </a:solidFill>
              </a:rPr>
              <a:t> (1939-1945) that two other British scientists, </a:t>
            </a:r>
            <a:r>
              <a:rPr lang="en-US" sz="2000" dirty="0">
                <a:solidFill>
                  <a:srgbClr val="00B050"/>
                </a:solidFill>
              </a:rPr>
              <a:t>Florey</a:t>
            </a:r>
            <a:r>
              <a:rPr lang="en-US" sz="2000" dirty="0">
                <a:solidFill>
                  <a:srgbClr val="002060"/>
                </a:solidFill>
              </a:rPr>
              <a:t> and </a:t>
            </a:r>
            <a:r>
              <a:rPr lang="en-US" sz="2000" dirty="0">
                <a:solidFill>
                  <a:srgbClr val="00B050"/>
                </a:solidFill>
              </a:rPr>
              <a:t>Chain</a:t>
            </a:r>
            <a:r>
              <a:rPr lang="en-US" sz="2000" dirty="0">
                <a:solidFill>
                  <a:srgbClr val="002060"/>
                </a:solidFill>
              </a:rPr>
              <a:t>, working in the USA,</a:t>
            </a:r>
          </a:p>
        </p:txBody>
      </p:sp>
    </p:spTree>
    <p:extLst>
      <p:ext uri="{BB962C8B-B14F-4D97-AF65-F5344CB8AC3E}">
        <p14:creationId xmlns:p14="http://schemas.microsoft.com/office/powerpoint/2010/main" val="40835788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2744</TotalTime>
  <Words>1272</Words>
  <Application>Microsoft Office PowerPoint</Application>
  <PresentationFormat>On-screen Show (4:3)</PresentationFormat>
  <Paragraphs>136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Antibiotics </vt:lpstr>
      <vt:lpstr>Antibiotics and Antimicrobial Agents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Selman Waksman: the father of antibiotic</vt:lpstr>
      <vt:lpstr>Depending upon the killing or inhibiting ability of drugs, they can be classified into two categories; Bactericidal &amp; Bacteriostatic</vt:lpstr>
      <vt:lpstr>PowerPoint Presentation</vt:lpstr>
      <vt:lpstr>PowerPoint Presentation</vt:lpstr>
      <vt:lpstr>Bactericidal vs Bacteriostatic</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lecture in Antibiotics   Dr. Sawsan Sajid AL-Jubori</dc:title>
  <dc:creator>Dr Sawsan</dc:creator>
  <cp:lastModifiedBy>Maher</cp:lastModifiedBy>
  <cp:revision>73</cp:revision>
  <dcterms:created xsi:type="dcterms:W3CDTF">2016-02-21T19:15:20Z</dcterms:created>
  <dcterms:modified xsi:type="dcterms:W3CDTF">2022-03-06T23:29:27Z</dcterms:modified>
</cp:coreProperties>
</file>