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83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4C2F87-506F-4E2A-879A-3BDB51D21D7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6861E66-75C0-4FC7-8F22-517B7F9CF6B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5687C7-0C1E-4FE1-8CAC-1C0F51F56E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535C0-F489-4F7A-A4FC-8C9E522FC846}" type="datetimeFigureOut">
              <a:rPr lang="en-US" smtClean="0"/>
              <a:t>4/12/2022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AE8989-7CCB-4FFA-95C0-7FEA5C9D25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60AFBA-B5C9-4D65-B786-9520A53934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B886E-393E-4D98-B14A-48C382273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5161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18F287-11AF-4602-9B0C-1ED07D33C0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C86F045-1F7A-438B-9288-39CBB5CE11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8D9A9D-7C20-4729-925C-27A34B5049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535C0-F489-4F7A-A4FC-8C9E522FC846}" type="datetimeFigureOut">
              <a:rPr lang="en-US" smtClean="0"/>
              <a:t>4/12/2022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41B2E4-595F-4942-8D24-6AC0C811C5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69D9DD-75A6-4B1B-AA9D-D36DEA3ADE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B886E-393E-4D98-B14A-48C382273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237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276B712-BF9E-406B-9676-AD2BEAA35D9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FB02510-386C-441B-9A45-D10934E606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37D3EC-A22C-4F36-A88C-6161877B1A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535C0-F489-4F7A-A4FC-8C9E522FC846}" type="datetimeFigureOut">
              <a:rPr lang="en-US" smtClean="0"/>
              <a:t>4/12/2022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3EE22E-D7ED-45C5-80C8-6AEBC69035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963E6D-60CC-4B59-8E57-854A51FBF9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B886E-393E-4D98-B14A-48C382273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5829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96C7B8-B38C-4E32-9652-24CF827B25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FFE35E-7076-4175-9E97-92CDDCC6AB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805F2C-3F97-464B-860E-8EEDBC7F3B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535C0-F489-4F7A-A4FC-8C9E522FC846}" type="datetimeFigureOut">
              <a:rPr lang="en-US" smtClean="0"/>
              <a:t>4/12/2022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3FCA22-E48A-4C6D-8FAB-496CCA564F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C6211B-B7F9-491C-90FC-AC9957C4A6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B886E-393E-4D98-B14A-48C382273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5970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091A52-C32D-42E7-8A77-D1EE25E7A3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BC9C33C-36FD-4575-BF16-FE773ACD20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CDA0BB-E10D-41A8-B84C-2B6EE94CAF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535C0-F489-4F7A-A4FC-8C9E522FC846}" type="datetimeFigureOut">
              <a:rPr lang="en-US" smtClean="0"/>
              <a:t>4/12/2022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B7DE7A-D86B-4300-84C4-C9B5FE83EB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CEFB27-1407-4884-AE6A-569A52F643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B886E-393E-4D98-B14A-48C382273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2063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77FB5C-9AA0-4832-BD25-B02A6C4D47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6D4C31-7C1F-4EF3-858A-CF11B6319A7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657E486-572A-43A7-B249-8077EA3F8A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B1FCA2-1D7E-464D-9BA3-24050C0C6F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535C0-F489-4F7A-A4FC-8C9E522FC846}" type="datetimeFigureOut">
              <a:rPr lang="en-US" smtClean="0"/>
              <a:t>4/12/2022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E012E9-B286-4360-827F-C5A91806BA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47D5A16-0EF3-42B2-BCA8-71539EE95B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B886E-393E-4D98-B14A-48C382273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5643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632DD1-FA61-45EB-BB8B-80DE72598E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57FEE8E-08D1-433F-96B7-9DAE25A6E7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A4D2A72-2E66-420A-AC74-E305129467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182957D-00B1-403E-B223-B297B3BC904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A611184-B6B7-446E-AFA0-7AB7BA9029A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44E3507-D84F-4816-9080-3F95B56F68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535C0-F489-4F7A-A4FC-8C9E522FC846}" type="datetimeFigureOut">
              <a:rPr lang="en-US" smtClean="0"/>
              <a:t>4/12/2022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FDF5E75-381B-4F63-8C56-1BADC64DDD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6C8DAAC-7B02-4513-A351-35A3A0358F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B886E-393E-4D98-B14A-48C382273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5489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A50786-318F-4779-AD80-5147DCFB86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3B57AD5-4251-4FE5-B545-FAE35B55FB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535C0-F489-4F7A-A4FC-8C9E522FC846}" type="datetimeFigureOut">
              <a:rPr lang="en-US" smtClean="0"/>
              <a:t>4/12/2022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32A89C8-9734-4643-85C2-6B47DC9098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024E385-68F8-4599-966D-90D31B07BC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B886E-393E-4D98-B14A-48C382273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2416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1EC9D2F-629C-4E34-A6A8-B74DA2DD13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535C0-F489-4F7A-A4FC-8C9E522FC846}" type="datetimeFigureOut">
              <a:rPr lang="en-US" smtClean="0"/>
              <a:t>4/12/2022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7E43A54-D52F-4C2C-A9D4-BB918DDE89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DE0BB28-B25D-4E4B-AD18-45BB9D2282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B886E-393E-4D98-B14A-48C382273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288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D483A3-F480-4700-85C5-5453D3F82D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710A0A-5B10-40DF-A830-F3495C46A9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DF3C2C0-FF2C-4FFC-A3C6-22D2508F89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A884B4-DCA3-4908-A6B3-4A96937EE3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535C0-F489-4F7A-A4FC-8C9E522FC846}" type="datetimeFigureOut">
              <a:rPr lang="en-US" smtClean="0"/>
              <a:t>4/12/2022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909287-1A8D-49CF-B556-91B358F45B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ACA590D-AAB5-4D7B-92B6-7A2DF2DA26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B886E-393E-4D98-B14A-48C382273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3933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BAFCD1-1E81-42F2-8686-11DEF116BC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17585B7-18FC-4676-8F4D-CA774B5F050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B76539-29F5-438A-93AF-69CCA8D348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58BCB0-1DD5-456C-A665-D40503AC97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535C0-F489-4F7A-A4FC-8C9E522FC846}" type="datetimeFigureOut">
              <a:rPr lang="en-US" smtClean="0"/>
              <a:t>4/12/2022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FD385CB-70B9-4023-84FB-CBF6AF9318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767CF9A-14F5-4379-904A-BD7390572F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B886E-393E-4D98-B14A-48C382273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3738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446D0C5-1E7C-4515-9EBB-5F5B0A51E2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B7AEF8-4778-4FB7-A876-819559D81B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77841A-93EB-4165-8640-875A3A7D128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D535C0-F489-4F7A-A4FC-8C9E522FC846}" type="datetimeFigureOut">
              <a:rPr lang="en-US" smtClean="0"/>
              <a:t>4/12/2022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BA1D3B-22A9-44AD-9761-E592F385A39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1B136A-7081-480C-9A2B-012418D215B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9B886E-393E-4D98-B14A-48C382273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6254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999C64-0141-4B07-B528-1D23D4FA71A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"/>
            <a:ext cx="12192000" cy="1024758"/>
          </a:xfrm>
          <a:solidFill>
            <a:schemeClr val="accent6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br>
              <a:rPr lang="en-US" sz="6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en-US" sz="6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en-US" sz="6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en-US" sz="6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en-US" sz="4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7-3-1 Desktop Icons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3D0874A-B87F-4C44-8FFA-52A7644581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" y="1024759"/>
            <a:ext cx="12192000" cy="5833241"/>
          </a:xfrm>
          <a:solidFill>
            <a:schemeClr val="accent5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>
            <a:normAutofit fontScale="92500"/>
          </a:bodyPr>
          <a:lstStyle/>
          <a:p>
            <a:pPr algn="l"/>
            <a:endParaRPr lang="en-US" dirty="0"/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The Desktop is where you’ll find icons (</a:t>
            </a:r>
            <a:r>
              <a:rPr lang="en-US" sz="32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small pictures</a:t>
            </a:r>
            <a:r>
              <a:rPr lang="en-US" sz="3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) for many of your most frequently used programs.</a:t>
            </a:r>
            <a:endParaRPr lang="en-US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>
                <a:solidFill>
                  <a:srgbClr val="C0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Icons</a:t>
            </a:r>
            <a:r>
              <a:rPr lang="en-US" sz="3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: An icon is a graphic image, a small picture or object that represents a file, program, web page, or command.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2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Icons</a:t>
            </a:r>
            <a:r>
              <a:rPr lang="en-US" sz="3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help you execute commands, open programs or documents quickly. 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To execute a command by using an icon, click or double-click on the icon. 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It is also useful to recognize quickly an object in a browser list. 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For example, all documents using the same extension have the same icon</a:t>
            </a:r>
            <a:r>
              <a:rPr lang="en-US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en-US" sz="18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72804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D6232B-948B-489D-B36F-8168E349AD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  <a:solidFill>
            <a:schemeClr val="accent6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sz="4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You'll most likely see </a:t>
            </a:r>
            <a:r>
              <a:rPr lang="en-US" sz="40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icons</a:t>
            </a:r>
            <a:r>
              <a:rPr lang="en-US" sz="4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for </a:t>
            </a:r>
            <a:r>
              <a:rPr lang="en-US" sz="40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Computer</a:t>
            </a:r>
            <a:r>
              <a:rPr lang="en-US" sz="4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sz="40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Documents</a:t>
            </a:r>
            <a:r>
              <a:rPr lang="en-US" sz="4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sz="40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Recycle Bin</a:t>
            </a:r>
            <a:r>
              <a:rPr lang="en-US" sz="4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and </a:t>
            </a:r>
            <a:r>
              <a:rPr lang="en-US" sz="40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Internet Explorer.</a:t>
            </a:r>
          </a:p>
          <a:p>
            <a:pPr marL="0" indent="0">
              <a:buNone/>
            </a:pPr>
            <a:endParaRPr lang="en-US" dirty="0">
              <a:solidFill>
                <a:srgbClr val="C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marR="0" lvl="0" indent="-342900" algn="just" rt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sz="40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Computer</a:t>
            </a:r>
            <a:r>
              <a:rPr lang="en-US" sz="4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– Allows you to see what drives are attached to your computer (for example, your </a:t>
            </a:r>
            <a:r>
              <a:rPr lang="en-US" sz="40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local hard disk </a:t>
            </a:r>
            <a:r>
              <a:rPr lang="en-US" sz="4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drive, your </a:t>
            </a:r>
            <a:r>
              <a:rPr lang="en-US" sz="40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CD/DVD </a:t>
            </a:r>
            <a:r>
              <a:rPr lang="en-US" sz="4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drives, any </a:t>
            </a:r>
            <a:r>
              <a:rPr lang="en-US" sz="40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networked</a:t>
            </a:r>
            <a:r>
              <a:rPr lang="en-US" sz="4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40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shared drive</a:t>
            </a:r>
            <a:r>
              <a:rPr lang="en-US" sz="4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s, and </a:t>
            </a:r>
            <a:r>
              <a:rPr lang="en-US" sz="40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external drives</a:t>
            </a:r>
            <a:r>
              <a:rPr lang="en-US" sz="4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, such as a </a:t>
            </a:r>
            <a:r>
              <a:rPr lang="en-US" sz="40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USB flash drive</a:t>
            </a:r>
            <a:r>
              <a:rPr lang="en-US" sz="4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). You can also view the files that are located on these drives</a:t>
            </a:r>
            <a:r>
              <a:rPr lang="en-US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40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18547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A64F3F-1B18-4630-AE43-5EEA38C346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  <a:solidFill>
            <a:schemeClr val="accent6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endParaRPr lang="en-US" sz="1400" dirty="0"/>
          </a:p>
          <a:p>
            <a:pPr marL="0" marR="0" lvl="0" indent="0" algn="just" rt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44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2-Document</a:t>
            </a:r>
            <a:r>
              <a:rPr lang="en-US" sz="44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– </a:t>
            </a:r>
            <a:r>
              <a:rPr lang="en-US" sz="4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Supplies a ‘</a:t>
            </a:r>
            <a:r>
              <a:rPr lang="en-US" sz="44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catch-all</a:t>
            </a:r>
            <a:r>
              <a:rPr lang="en-US" sz="4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’ place for your personal files. </a:t>
            </a:r>
          </a:p>
          <a:p>
            <a:pPr marL="0" marR="0" lvl="0" indent="0" algn="just" rt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11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just" rt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4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Within here you can see your files, any shared files from other computer users and any music or pictures you may have stored. </a:t>
            </a:r>
          </a:p>
          <a:p>
            <a:pPr marL="0" marR="0" lvl="0" indent="0" algn="just" rt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14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just" rt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4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The Documents folder will sometimes be identified by your name instead of the word “</a:t>
            </a:r>
            <a:r>
              <a:rPr lang="en-US" sz="44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Documents</a:t>
            </a:r>
            <a:r>
              <a:rPr lang="en-US" sz="4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.” </a:t>
            </a:r>
            <a:endParaRPr lang="en-US" sz="36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03093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63E496-D799-4D73-9A07-FB47107DA4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  <a:solidFill>
            <a:schemeClr val="accent6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just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4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3-Recycle Bin</a:t>
            </a:r>
            <a:r>
              <a:rPr lang="en-US" sz="4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– Stores any files you delete until you empty it.</a:t>
            </a:r>
            <a:endParaRPr lang="en-US" sz="36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44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4-Internet Explorer</a:t>
            </a:r>
            <a:r>
              <a:rPr lang="en-US" sz="44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– Contains Windows’ built-in web browser that integrates with other Windows components (such as your folders and Documents).</a:t>
            </a:r>
            <a:endParaRPr lang="en-US" sz="36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D8AEC29-31E2-4E43-899E-BEF98DF1886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10" y="3996812"/>
            <a:ext cx="12064180" cy="258096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114362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73BE03-8CCB-4621-8725-06E2400942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  <a:solidFill>
            <a:schemeClr val="accent6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40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We can classify icons as the following</a:t>
            </a:r>
            <a:endParaRPr lang="en-US" sz="3200" b="1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  <a:tabLst>
                <a:tab pos="515938" algn="l"/>
                <a:tab pos="574675" algn="l"/>
              </a:tabLst>
            </a:pPr>
            <a:r>
              <a:rPr lang="en-US" sz="36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Folder Icons                     File Icons</a:t>
            </a:r>
            <a:r>
              <a:rPr lang="en-US" sz="36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               </a:t>
            </a:r>
            <a:r>
              <a:rPr lang="en-US" sz="36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Shortcut Icons</a:t>
            </a:r>
          </a:p>
          <a:p>
            <a:pPr marL="0" indent="0" algn="ctr">
              <a:buNone/>
              <a:tabLst>
                <a:tab pos="515938" algn="l"/>
                <a:tab pos="574675" algn="l"/>
              </a:tabLst>
            </a:pPr>
            <a:endParaRPr lang="en-US" b="1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  <a:tabLst>
                <a:tab pos="515938" algn="l"/>
                <a:tab pos="574675" algn="l"/>
              </a:tabLst>
            </a:pPr>
            <a:endParaRPr lang="en-US" b="1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  <a:tabLst>
                <a:tab pos="515938" algn="l"/>
                <a:tab pos="574675" algn="l"/>
              </a:tabLst>
            </a:pPr>
            <a:endParaRPr lang="en-US" b="1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  <a:tabLst>
                <a:tab pos="515938" algn="l"/>
                <a:tab pos="574675" algn="l"/>
              </a:tabLst>
            </a:pPr>
            <a:endParaRPr lang="en-US" b="1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  <a:tabLst>
                <a:tab pos="515938" algn="l"/>
                <a:tab pos="574675" algn="l"/>
              </a:tabLst>
            </a:pPr>
            <a:endParaRPr lang="en-US" b="1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  <a:tabLst>
                <a:tab pos="515938" algn="l"/>
                <a:tab pos="574675" algn="l"/>
              </a:tabLst>
            </a:pPr>
            <a:endParaRPr lang="en-US" b="1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18A3250-7680-428F-98B6-B4C94B8B3F6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233" y="1474992"/>
            <a:ext cx="11989533" cy="238908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407725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ACA7DD-0D48-497C-80B2-ECD759BBA8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"/>
            <a:ext cx="12192000" cy="737418"/>
          </a:xfrm>
          <a:solidFill>
            <a:schemeClr val="accent5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marL="0" marR="0" lvl="0" indent="-228600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tabLst/>
              <a:defRPr/>
            </a:pPr>
            <a:b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What is the difference between a file, a folder, and a shortcut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?</a:t>
            </a:r>
            <a:b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78C6C6-1AD3-4425-8B9A-CF1A05594F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737420"/>
            <a:ext cx="12192000" cy="6282812"/>
          </a:xfrm>
          <a:solidFill>
            <a:schemeClr val="accent6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All the data on your hard drive consists of </a:t>
            </a: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files</a:t>
            </a: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and </a:t>
            </a: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folders</a:t>
            </a: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</a:p>
          <a:p>
            <a:pPr marL="0" marR="0" lvl="0" indent="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The </a:t>
            </a: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basic difference </a:t>
            </a: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between the two is that </a:t>
            </a:r>
            <a:r>
              <a:rPr lang="en-US" sz="4400" dirty="0">
                <a:solidFill>
                  <a:prstClr val="black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files</a:t>
            </a: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store data</a:t>
            </a: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, while </a:t>
            </a:r>
            <a:r>
              <a:rPr lang="en-US" sz="4400" dirty="0">
                <a:solidFill>
                  <a:prstClr val="black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folders </a:t>
            </a: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store files </a:t>
            </a: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and other </a:t>
            </a: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folders</a:t>
            </a: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</a:p>
          <a:p>
            <a:pPr marL="0" marR="0" lvl="0" indent="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The folders, often referred to as </a:t>
            </a: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directories</a:t>
            </a: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, are used to organize files on your computer</a:t>
            </a:r>
            <a:endParaRPr kumimoji="0" lang="en-US" sz="5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15344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0B8409-24E1-4B66-978F-06C0394CBF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  <a:solidFill>
            <a:schemeClr val="accent6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endParaRPr lang="en-US" sz="1800" dirty="0"/>
          </a:p>
          <a:p>
            <a:pPr marL="0" marR="0" indent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3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The </a:t>
            </a:r>
            <a:r>
              <a:rPr lang="en-US" sz="39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folders</a:t>
            </a:r>
            <a:r>
              <a:rPr lang="en-US" sz="3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themselves take up virtually no space on the hard drive. </a:t>
            </a:r>
          </a:p>
          <a:p>
            <a:pPr marL="0" marR="0" indent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16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39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Files</a:t>
            </a:r>
            <a:r>
              <a:rPr lang="en-US" sz="3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, on the other hand, is a collection of data. stored in one unit, identified by a filename. </a:t>
            </a:r>
          </a:p>
          <a:p>
            <a:pPr marL="0" marR="0" indent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18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3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And filename period file extension can range from a few </a:t>
            </a:r>
            <a:r>
              <a:rPr lang="en-US" sz="39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byte</a:t>
            </a:r>
            <a:r>
              <a:rPr lang="en-US" sz="3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 to several </a:t>
            </a:r>
            <a:r>
              <a:rPr lang="en-US" sz="39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gigabytes. </a:t>
            </a:r>
            <a:r>
              <a:rPr lang="en-US" sz="3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They can be documents, programs, libraries, and other compilations of data</a:t>
            </a:r>
            <a:r>
              <a:rPr lang="en-US" sz="39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endParaRPr lang="en-US" sz="3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64477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E71596-C31F-4515-A776-7F228A87E2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marR="0" indent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4000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File name consists of two-part name and extension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4000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944D036-F832-49DF-B856-2DE7342501C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885" y="1519083"/>
            <a:ext cx="11794230" cy="346587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139193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1E2002-5E4B-467A-B2EA-1727A7137B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929147"/>
          </a:xfrm>
          <a:solidFill>
            <a:schemeClr val="accent6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/>
          <a:lstStyle/>
          <a:p>
            <a:r>
              <a:rPr lang="en-US" sz="4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Shortcut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78872B-F43E-41D0-B401-76E442DA14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29147"/>
            <a:ext cx="12192000" cy="5928852"/>
          </a:xfrm>
          <a:solidFill>
            <a:schemeClr val="accent4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/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6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 shortcut is a link that points to a program on the computer. Shortcuts allow users to create links to their programs in any folder, Start bar, Taskbar, Desktop or other locations on their computer. A shortcut in Windows is commonly identified by a small arrow in the bottom corner of the icon.</a:t>
            </a:r>
            <a:endParaRPr lang="en-US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AAB0532-E04C-4BC3-9511-917D9B18D49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6748" y="3864076"/>
            <a:ext cx="3435204" cy="263996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426082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494</Words>
  <Application>Microsoft Office PowerPoint</Application>
  <PresentationFormat>Widescreen</PresentationFormat>
  <Paragraphs>42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Office Theme</vt:lpstr>
      <vt:lpstr>     7-3-1 Desktop Icons</vt:lpstr>
      <vt:lpstr>PowerPoint Presentation</vt:lpstr>
      <vt:lpstr>PowerPoint Presentation</vt:lpstr>
      <vt:lpstr>PowerPoint Presentation</vt:lpstr>
      <vt:lpstr>PowerPoint Presentation</vt:lpstr>
      <vt:lpstr>  What is the difference between a file, a folder, and a shortcut? </vt:lpstr>
      <vt:lpstr>PowerPoint Presentation</vt:lpstr>
      <vt:lpstr>PowerPoint Presentation</vt:lpstr>
      <vt:lpstr>Shortcut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7-3-1 Desktop Icons</dc:title>
  <dc:creator>dr. Basim</dc:creator>
  <cp:lastModifiedBy>dr. Basim</cp:lastModifiedBy>
  <cp:revision>14</cp:revision>
  <dcterms:created xsi:type="dcterms:W3CDTF">2022-04-11T22:17:15Z</dcterms:created>
  <dcterms:modified xsi:type="dcterms:W3CDTF">2022-04-11T23:16:42Z</dcterms:modified>
</cp:coreProperties>
</file>