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B520-BBB9-4966-B634-1C82B8ECBF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8D9DF6-49F1-4522-90A7-4DC4A58001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77696A-716D-47B8-BC53-90E18323550A}"/>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DAA47AF7-C781-496E-B0BC-FF8258D9A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17824C-11E9-42AC-8688-629FAE0D7FCE}"/>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73860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E8EE-1D23-4CA5-82D3-4B9BF5A397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3B17F4-721E-428A-B65A-DFCA12E2EB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599A13-3811-4E4D-96BD-C2868E709317}"/>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397DCAD2-858A-43C1-B354-99B5D3C0F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CC3FB-037D-4411-83DA-12ED1CB15C31}"/>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103627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65FC9E-13E3-4902-A433-22ED510249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9AFA2E-5738-42C1-B17D-C1D34FA6FB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21FDB2-14EF-4404-9F34-3EF913BD6F2F}"/>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F3CDB413-DE53-4103-9700-39FF5B1B35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E3C94-7E63-42D3-BE82-F37591B1A73F}"/>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249649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2C976-314B-4E4E-8E68-948718B979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4C14E-B1E5-4B17-A7D9-25934BC646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174CF-6F3D-44B3-8E1B-5A456B1715AD}"/>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FD909EDA-503A-4EEF-8311-3C1E39B5D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79679F-4378-4670-91BA-ECAD6EC742CD}"/>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326701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04361-4F59-43B1-A575-4D1E93B165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40C82D-9F44-4039-A9BA-0F11239F6D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9B1CD-1F58-4A10-A69A-A1A7495B5B32}"/>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B6CABD52-3729-4D5E-84D7-B23B46C669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138BC-E8CD-4655-9495-7CEF1BADD8F9}"/>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2766755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F4FE-ECD9-4F99-81B6-53B2A98A1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D325F4-402A-4B79-8FFE-D347A9C9C4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D68D5A-9353-4D46-937C-C46580A29E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5FBC86-42EE-495D-A74A-D471EEDA7B9A}"/>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6" name="Footer Placeholder 5">
            <a:extLst>
              <a:ext uri="{FF2B5EF4-FFF2-40B4-BE49-F238E27FC236}">
                <a16:creationId xmlns:a16="http://schemas.microsoft.com/office/drawing/2014/main" id="{AAF1A3E7-D7E9-4503-B425-56F847A386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481189-4AB0-4FFC-BF8F-F56FAA7C92C3}"/>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241413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64BF-3B9E-42DB-8ADC-BFE03AC7F6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64436C-3BCF-42C7-8C78-C8153F407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9D0E08-DDB1-44FC-9ACF-51D3476B31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9EA746-6D94-4FF7-8153-74F293F39E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8FB880-3D0D-4B44-B084-43D25F0713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C0142E-DE6E-4800-A335-8852122EBFFF}"/>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8" name="Footer Placeholder 7">
            <a:extLst>
              <a:ext uri="{FF2B5EF4-FFF2-40B4-BE49-F238E27FC236}">
                <a16:creationId xmlns:a16="http://schemas.microsoft.com/office/drawing/2014/main" id="{6D3B1B5E-7B87-4B36-9C39-E6552A1AD7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1480C8-24C1-4A98-8130-0238AC60672D}"/>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376779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C690-9242-4B5B-9A37-7A30520205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0F1982-41BB-486B-B654-E7E8EA722058}"/>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4" name="Footer Placeholder 3">
            <a:extLst>
              <a:ext uri="{FF2B5EF4-FFF2-40B4-BE49-F238E27FC236}">
                <a16:creationId xmlns:a16="http://schemas.microsoft.com/office/drawing/2014/main" id="{1D5BD363-AA3E-4F21-ABA0-C176ABACCE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A6AE7D-3691-4104-A72C-6C3DF6F94833}"/>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897656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A6E326-EDD0-4E13-BE5E-6840977F26D8}"/>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3" name="Footer Placeholder 2">
            <a:extLst>
              <a:ext uri="{FF2B5EF4-FFF2-40B4-BE49-F238E27FC236}">
                <a16:creationId xmlns:a16="http://schemas.microsoft.com/office/drawing/2014/main" id="{288D34FB-E26E-41A4-B742-8A879172D3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6FCC3A-23DE-4A3D-94AD-142BC5D72FE3}"/>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2988131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74DC0-9AAF-4C8B-AD15-A6BA9339B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56BBA8-657A-4FEC-A36F-85574C1ECD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B4B8D6-C1BB-435B-8B21-AA6C48DAF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D9DB4A-D357-4882-9B90-6791D6836113}"/>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6" name="Footer Placeholder 5">
            <a:extLst>
              <a:ext uri="{FF2B5EF4-FFF2-40B4-BE49-F238E27FC236}">
                <a16:creationId xmlns:a16="http://schemas.microsoft.com/office/drawing/2014/main" id="{8B994415-AD64-47B1-8927-2F5B5ED6AF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1D7783-BF39-4DF0-919C-F847CA0E1926}"/>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150635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8EBFC-364C-479B-A92C-4AF4FA8F76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E689EC-C543-43A2-A55A-D292E3780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1B20A1-D9D5-463C-A140-7A8A9B351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62139A-9FDA-47D5-A99C-DC9E8266B167}"/>
              </a:ext>
            </a:extLst>
          </p:cNvPr>
          <p:cNvSpPr>
            <a:spLocks noGrp="1"/>
          </p:cNvSpPr>
          <p:nvPr>
            <p:ph type="dt" sz="half" idx="10"/>
          </p:nvPr>
        </p:nvSpPr>
        <p:spPr/>
        <p:txBody>
          <a:bodyPr/>
          <a:lstStyle/>
          <a:p>
            <a:fld id="{33BA53D1-AE6D-4561-9452-DBFC198F7A1B}" type="datetimeFigureOut">
              <a:rPr lang="en-US" smtClean="0"/>
              <a:t>4/12/2022</a:t>
            </a:fld>
            <a:endParaRPr lang="en-US"/>
          </a:p>
        </p:txBody>
      </p:sp>
      <p:sp>
        <p:nvSpPr>
          <p:cNvPr id="6" name="Footer Placeholder 5">
            <a:extLst>
              <a:ext uri="{FF2B5EF4-FFF2-40B4-BE49-F238E27FC236}">
                <a16:creationId xmlns:a16="http://schemas.microsoft.com/office/drawing/2014/main" id="{BF4449D8-BCB5-467E-B46D-22D6E81687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0D8B70-EC9B-45E3-A69A-D17055BE7DBF}"/>
              </a:ext>
            </a:extLst>
          </p:cNvPr>
          <p:cNvSpPr>
            <a:spLocks noGrp="1"/>
          </p:cNvSpPr>
          <p:nvPr>
            <p:ph type="sldNum" sz="quarter" idx="12"/>
          </p:nvPr>
        </p:nvSpPr>
        <p:spPr/>
        <p:txBody>
          <a:bodyPr/>
          <a:lstStyle/>
          <a:p>
            <a:fld id="{85EBC661-B76C-4830-9065-77701F99894F}" type="slidenum">
              <a:rPr lang="en-US" smtClean="0"/>
              <a:t>‹#›</a:t>
            </a:fld>
            <a:endParaRPr lang="en-US"/>
          </a:p>
        </p:txBody>
      </p:sp>
    </p:spTree>
    <p:extLst>
      <p:ext uri="{BB962C8B-B14F-4D97-AF65-F5344CB8AC3E}">
        <p14:creationId xmlns:p14="http://schemas.microsoft.com/office/powerpoint/2010/main" val="225438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B8E97D-C28C-4CEC-84C7-11E0DCC30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DDDAE8-DB1E-4092-A3D8-78623D471C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0F9C0-9FCD-4A69-BD22-A3254CEEE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A53D1-AE6D-4561-9452-DBFC198F7A1B}" type="datetimeFigureOut">
              <a:rPr lang="en-US" smtClean="0"/>
              <a:t>4/12/2022</a:t>
            </a:fld>
            <a:endParaRPr lang="en-US"/>
          </a:p>
        </p:txBody>
      </p:sp>
      <p:sp>
        <p:nvSpPr>
          <p:cNvPr id="5" name="Footer Placeholder 4">
            <a:extLst>
              <a:ext uri="{FF2B5EF4-FFF2-40B4-BE49-F238E27FC236}">
                <a16:creationId xmlns:a16="http://schemas.microsoft.com/office/drawing/2014/main" id="{F53DE164-65CB-4E5A-9C68-C6A8DF8B98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3561F5-B1FD-4E67-9FDA-077A9AA006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BC661-B76C-4830-9065-77701F99894F}" type="slidenum">
              <a:rPr lang="en-US" smtClean="0"/>
              <a:t>‹#›</a:t>
            </a:fld>
            <a:endParaRPr lang="en-US"/>
          </a:p>
        </p:txBody>
      </p:sp>
    </p:spTree>
    <p:extLst>
      <p:ext uri="{BB962C8B-B14F-4D97-AF65-F5344CB8AC3E}">
        <p14:creationId xmlns:p14="http://schemas.microsoft.com/office/powerpoint/2010/main" val="1989179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ritannica.com/technology/MS-DOS" TargetMode="External"/><Relationship Id="rId2" Type="http://schemas.openxmlformats.org/officeDocument/2006/relationships/hyperlink" Target="https://www.britannica.com/technology/plug-in" TargetMode="External"/><Relationship Id="rId1" Type="http://schemas.openxmlformats.org/officeDocument/2006/relationships/slideLayout" Target="../slideLayouts/slideLayout2.xml"/><Relationship Id="rId5" Type="http://schemas.openxmlformats.org/officeDocument/2006/relationships/hyperlink" Target="https://www.britannica.com/technology/mouse-computer-device" TargetMode="External"/><Relationship Id="rId4" Type="http://schemas.openxmlformats.org/officeDocument/2006/relationships/hyperlink" Target="https://www.britannica.com/topic/Apple-In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F039E-7DC9-42D5-B866-686537BA4788}"/>
              </a:ext>
            </a:extLst>
          </p:cNvPr>
          <p:cNvSpPr>
            <a:spLocks noGrp="1"/>
          </p:cNvSpPr>
          <p:nvPr>
            <p:ph type="ctrTitle"/>
          </p:nvPr>
        </p:nvSpPr>
        <p:spPr>
          <a:xfrm>
            <a:off x="0" y="0"/>
            <a:ext cx="12192000" cy="898634"/>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nSpc>
                <a:spcPct val="107000"/>
              </a:lnSpc>
              <a:spcBef>
                <a:spcPts val="0"/>
              </a:spcBef>
              <a:spcAft>
                <a:spcPts val="800"/>
              </a:spcAft>
            </a:pPr>
            <a:br>
              <a:rPr lang="en-US" sz="6000" b="1" dirty="0">
                <a:effectLst/>
                <a:latin typeface="Times New Roman" panose="02020603050405020304" pitchFamily="18" charset="0"/>
                <a:ea typeface="Calibri" panose="020F0502020204030204" pitchFamily="34" charset="0"/>
                <a:cs typeface="Arial" panose="020B0604020202020204" pitchFamily="34" charset="0"/>
              </a:rPr>
            </a:br>
            <a:br>
              <a:rPr lang="en-US" sz="6000" b="1" dirty="0">
                <a:effectLst/>
                <a:latin typeface="Times New Roman" panose="02020603050405020304" pitchFamily="18" charset="0"/>
                <a:ea typeface="Calibri" panose="020F0502020204030204" pitchFamily="34" charset="0"/>
                <a:cs typeface="Arial" panose="020B0604020202020204" pitchFamily="34" charset="0"/>
              </a:rPr>
            </a:br>
            <a:br>
              <a:rPr lang="en-US" sz="4800" dirty="0">
                <a:effectLst/>
                <a:latin typeface="Calibri" panose="020F0502020204030204" pitchFamily="34"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7- Microsoft Windows</a:t>
            </a:r>
            <a:endParaRPr lang="en-US" dirty="0"/>
          </a:p>
        </p:txBody>
      </p:sp>
      <p:sp>
        <p:nvSpPr>
          <p:cNvPr id="3" name="Subtitle 2">
            <a:extLst>
              <a:ext uri="{FF2B5EF4-FFF2-40B4-BE49-F238E27FC236}">
                <a16:creationId xmlns:a16="http://schemas.microsoft.com/office/drawing/2014/main" id="{0DB0B2E1-FD73-4225-934A-F810C84AF080}"/>
              </a:ext>
            </a:extLst>
          </p:cNvPr>
          <p:cNvSpPr>
            <a:spLocks noGrp="1"/>
          </p:cNvSpPr>
          <p:nvPr>
            <p:ph type="subTitle" idx="1"/>
          </p:nvPr>
        </p:nvSpPr>
        <p:spPr>
          <a:xfrm>
            <a:off x="0" y="898635"/>
            <a:ext cx="12191999" cy="5959366"/>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3600" dirty="0">
                <a:latin typeface="Times New Roman" panose="02020603050405020304" pitchFamily="18" charset="0"/>
                <a:cs typeface="Times New Roman" panose="02020603050405020304" pitchFamily="18" charset="0"/>
              </a:rPr>
              <a:t>Microsoft Windows</a:t>
            </a:r>
          </a:p>
          <a:p>
            <a:pPr algn="just"/>
            <a:r>
              <a:rPr lang="en-US" sz="3600" dirty="0">
                <a:latin typeface="Times New Roman" panose="02020603050405020304" pitchFamily="18" charset="0"/>
                <a:cs typeface="Times New Roman" panose="02020603050405020304" pitchFamily="18" charset="0"/>
              </a:rPr>
              <a:t>The Windows operating system refers to a family of operating systems. Microsoft Windows, also called Windows and (</a:t>
            </a:r>
            <a:r>
              <a:rPr lang="en-US" sz="3600" dirty="0">
                <a:solidFill>
                  <a:srgbClr val="FF0000"/>
                </a:solidFill>
                <a:latin typeface="Times New Roman" panose="02020603050405020304" pitchFamily="18" charset="0"/>
                <a:cs typeface="Times New Roman" panose="02020603050405020304" pitchFamily="18" charset="0"/>
              </a:rPr>
              <a:t>Windows OS</a:t>
            </a:r>
            <a:r>
              <a:rPr lang="en-US" sz="3600" dirty="0">
                <a:latin typeface="Times New Roman" panose="02020603050405020304" pitchFamily="18" charset="0"/>
                <a:cs typeface="Times New Roman" panose="02020603050405020304" pitchFamily="18" charset="0"/>
              </a:rPr>
              <a:t>), computer operating system (</a:t>
            </a:r>
            <a:r>
              <a:rPr lang="en-US" sz="3600" dirty="0">
                <a:solidFill>
                  <a:srgbClr val="FF0000"/>
                </a:solidFill>
                <a:latin typeface="Times New Roman" panose="02020603050405020304" pitchFamily="18" charset="0"/>
                <a:cs typeface="Times New Roman" panose="02020603050405020304" pitchFamily="18" charset="0"/>
              </a:rPr>
              <a:t>OS</a:t>
            </a:r>
            <a:r>
              <a:rPr lang="en-US" sz="3600" dirty="0">
                <a:latin typeface="Times New Roman" panose="02020603050405020304" pitchFamily="18" charset="0"/>
                <a:cs typeface="Times New Roman" panose="02020603050405020304" pitchFamily="18" charset="0"/>
              </a:rPr>
              <a:t>) developed by Microsoft Corporation to run personal computers (</a:t>
            </a:r>
            <a:r>
              <a:rPr lang="en-US" sz="3600" dirty="0">
                <a:solidFill>
                  <a:srgbClr val="FF0000"/>
                </a:solidFill>
                <a:latin typeface="Times New Roman" panose="02020603050405020304" pitchFamily="18" charset="0"/>
                <a:cs typeface="Times New Roman" panose="02020603050405020304" pitchFamily="18" charset="0"/>
              </a:rPr>
              <a:t>PCs</a:t>
            </a:r>
            <a:r>
              <a:rPr lang="en-US" sz="3600" dirty="0">
                <a:latin typeface="Times New Roman" panose="02020603050405020304" pitchFamily="18" charset="0"/>
                <a:cs typeface="Times New Roman" panose="02020603050405020304" pitchFamily="18" charset="0"/>
              </a:rPr>
              <a:t>). Featuring the first graphical user interface (</a:t>
            </a:r>
            <a:r>
              <a:rPr lang="en-US" sz="3600" dirty="0">
                <a:solidFill>
                  <a:srgbClr val="FF0000"/>
                </a:solidFill>
                <a:latin typeface="Times New Roman" panose="02020603050405020304" pitchFamily="18" charset="0"/>
                <a:cs typeface="Times New Roman" panose="02020603050405020304" pitchFamily="18" charset="0"/>
              </a:rPr>
              <a:t>GUI</a:t>
            </a:r>
            <a:r>
              <a:rPr lang="en-US" sz="3600" dirty="0">
                <a:latin typeface="Times New Roman" panose="02020603050405020304" pitchFamily="18" charset="0"/>
                <a:cs typeface="Times New Roman" panose="02020603050405020304" pitchFamily="18" charset="0"/>
              </a:rPr>
              <a:t>) for IBM-compatible PCs, the Windows </a:t>
            </a:r>
            <a:r>
              <a:rPr lang="en-US" sz="3600" dirty="0">
                <a:solidFill>
                  <a:srgbClr val="FF0000"/>
                </a:solidFill>
                <a:latin typeface="Times New Roman" panose="02020603050405020304" pitchFamily="18" charset="0"/>
                <a:cs typeface="Times New Roman" panose="02020603050405020304" pitchFamily="18" charset="0"/>
              </a:rPr>
              <a:t>OS</a:t>
            </a:r>
            <a:r>
              <a:rPr lang="en-US" sz="3600" dirty="0">
                <a:latin typeface="Times New Roman" panose="02020603050405020304" pitchFamily="18" charset="0"/>
                <a:cs typeface="Times New Roman" panose="02020603050405020304" pitchFamily="18" charset="0"/>
              </a:rPr>
              <a:t> soon dominated the PC market. Approximately 90 percent of PCs run some version of Windows. We look at the history of Windows OS from 1985 to present day</a:t>
            </a:r>
          </a:p>
        </p:txBody>
      </p:sp>
    </p:spTree>
    <p:extLst>
      <p:ext uri="{BB962C8B-B14F-4D97-AF65-F5344CB8AC3E}">
        <p14:creationId xmlns:p14="http://schemas.microsoft.com/office/powerpoint/2010/main" val="327771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224AC8-2CF9-448C-A367-0C109AE558B9}"/>
              </a:ext>
            </a:extLst>
          </p:cNvPr>
          <p:cNvSpPr>
            <a:spLocks noGrp="1"/>
          </p:cNvSpPr>
          <p:nvPr>
            <p:ph idx="1"/>
          </p:nvPr>
        </p:nvSpPr>
        <p:spPr>
          <a:xfrm>
            <a:off x="0" y="0"/>
            <a:ext cx="12192000" cy="6858000"/>
          </a:xfrm>
          <a:ln/>
        </p:spPr>
        <p:style>
          <a:lnRef idx="1">
            <a:schemeClr val="accent4"/>
          </a:lnRef>
          <a:fillRef idx="2">
            <a:schemeClr val="accent4"/>
          </a:fillRef>
          <a:effectRef idx="1">
            <a:schemeClr val="accent4"/>
          </a:effectRef>
          <a:fontRef idx="minor">
            <a:schemeClr val="dk1"/>
          </a:fontRef>
        </p:style>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It is the work area where dialog boxes, windows, icons, and menus appear.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the </a:t>
            </a:r>
            <a:r>
              <a:rPr kumimoji="0" lang="en-US" sz="48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Windows 7 </a:t>
            </a:r>
            <a:r>
              <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desktop contains items you can use to do your job.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For instance, from your desktop, you can perform file-management tasks and run software applications.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You can customize the appearance of the desktop to suit your preferences</a:t>
            </a:r>
            <a:endParaRPr kumimoji="0" lang="en-US" sz="4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US" dirty="0"/>
          </a:p>
        </p:txBody>
      </p:sp>
    </p:spTree>
    <p:extLst>
      <p:ext uri="{BB962C8B-B14F-4D97-AF65-F5344CB8AC3E}">
        <p14:creationId xmlns:p14="http://schemas.microsoft.com/office/powerpoint/2010/main" val="212424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06FB3-3D6D-4ECF-B559-D1893CE93CFE}"/>
              </a:ext>
            </a:extLst>
          </p:cNvPr>
          <p:cNvSpPr>
            <a:spLocks noGrp="1"/>
          </p:cNvSpPr>
          <p:nvPr>
            <p:ph type="title"/>
          </p:nvPr>
        </p:nvSpPr>
        <p:spPr>
          <a:xfrm>
            <a:off x="0" y="1"/>
            <a:ext cx="12192000" cy="870154"/>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nSpc>
                <a:spcPct val="107000"/>
              </a:lnSpc>
              <a:spcBef>
                <a:spcPts val="0"/>
              </a:spcBef>
              <a:spcAft>
                <a:spcPts val="800"/>
              </a:spcAft>
            </a:pPr>
            <a:br>
              <a:rPr lang="en-US" sz="4400" dirty="0">
                <a:effectLst/>
                <a:latin typeface="Times New Roman" panose="02020603050405020304" pitchFamily="18" charset="0"/>
                <a:ea typeface="Calibri" panose="020F0502020204030204" pitchFamily="34" charset="0"/>
                <a:cs typeface="Arial" panose="020B0604020202020204" pitchFamily="34" charset="0"/>
              </a:rPr>
            </a:br>
            <a:r>
              <a:rPr lang="en-US" sz="4400" dirty="0">
                <a:effectLst/>
                <a:latin typeface="Times New Roman" panose="02020603050405020304" pitchFamily="18" charset="0"/>
                <a:ea typeface="Calibri" panose="020F0502020204030204" pitchFamily="34" charset="0"/>
                <a:cs typeface="Arial" panose="020B0604020202020204" pitchFamily="34" charset="0"/>
              </a:rPr>
              <a:t>7-3 </a:t>
            </a:r>
            <a:r>
              <a:rPr lang="en-US" sz="4400" b="1" dirty="0">
                <a:effectLst/>
                <a:latin typeface="Times New Roman" panose="02020603050405020304" pitchFamily="18" charset="0"/>
                <a:ea typeface="Calibri" panose="020F0502020204030204" pitchFamily="34" charset="0"/>
                <a:cs typeface="Arial" panose="020B0604020202020204" pitchFamily="34" charset="0"/>
              </a:rPr>
              <a:t>The Desktop Components</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1CF6B56-11C0-4C7F-9A68-E296EDB35069}"/>
              </a:ext>
            </a:extLst>
          </p:cNvPr>
          <p:cNvSpPr>
            <a:spLocks noGrp="1"/>
          </p:cNvSpPr>
          <p:nvPr>
            <p:ph idx="1"/>
          </p:nvPr>
        </p:nvSpPr>
        <p:spPr>
          <a:xfrm>
            <a:off x="-1" y="870155"/>
            <a:ext cx="12191999" cy="5987844"/>
          </a:xfrm>
        </p:spPr>
        <p:style>
          <a:lnRef idx="1">
            <a:schemeClr val="accent4"/>
          </a:lnRef>
          <a:fillRef idx="2">
            <a:schemeClr val="accent4"/>
          </a:fillRef>
          <a:effectRef idx="1">
            <a:schemeClr val="accent4"/>
          </a:effectRef>
          <a:fontRef idx="minor">
            <a:schemeClr val="dk1"/>
          </a:fontRef>
        </p:style>
        <p:txBody>
          <a:bodyPr/>
          <a:lstStyle/>
          <a:p>
            <a:pPr marL="0" marR="0" indent="0" algn="just">
              <a:lnSpc>
                <a:spcPct val="107000"/>
              </a:lnSpc>
              <a:spcBef>
                <a:spcPts val="0"/>
              </a:spcBef>
              <a:spcAft>
                <a:spcPts val="80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The desktop for Windows 7 consists of two main components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1-</a:t>
            </a:r>
            <a:r>
              <a:rPr lang="en-US" sz="3600" b="1" dirty="0">
                <a:effectLst/>
                <a:latin typeface="Times New Roman" panose="02020603050405020304" pitchFamily="18" charset="0"/>
                <a:ea typeface="Calibri" panose="020F0502020204030204" pitchFamily="34" charset="0"/>
                <a:cs typeface="Arial" panose="020B0604020202020204" pitchFamily="34" charset="0"/>
              </a:rPr>
              <a:t>Desktop</a:t>
            </a:r>
            <a:r>
              <a:rPr lang="en-US" sz="3600" dirty="0">
                <a:effectLst/>
                <a:latin typeface="Times New Roman" panose="02020603050405020304" pitchFamily="18" charset="0"/>
                <a:ea typeface="Calibri" panose="020F0502020204030204" pitchFamily="34" charset="0"/>
                <a:cs typeface="Arial" panose="020B0604020202020204" pitchFamily="34" charset="0"/>
              </a:rPr>
              <a:t>: that contains many components like icons "file, folder, shortcut. etc.)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693C1D22-A422-4740-8733-6A717CF2A0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906813"/>
            <a:ext cx="12191998" cy="3788955"/>
          </a:xfrm>
          <a:prstGeom prst="rect">
            <a:avLst/>
          </a:prstGeom>
          <a:noFill/>
          <a:ln>
            <a:noFill/>
          </a:ln>
        </p:spPr>
      </p:pic>
    </p:spTree>
    <p:extLst>
      <p:ext uri="{BB962C8B-B14F-4D97-AF65-F5344CB8AC3E}">
        <p14:creationId xmlns:p14="http://schemas.microsoft.com/office/powerpoint/2010/main" val="1623670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EC11C-CFD1-4008-ADB1-5276C1DFDB8F}"/>
              </a:ext>
            </a:extLst>
          </p:cNvPr>
          <p:cNvSpPr>
            <a:spLocks noGrp="1"/>
          </p:cNvSpPr>
          <p:nvPr>
            <p:ph type="title"/>
          </p:nvPr>
        </p:nvSpPr>
        <p:spPr>
          <a:xfrm>
            <a:off x="0" y="0"/>
            <a:ext cx="12192000" cy="796413"/>
          </a:xfrm>
        </p:spPr>
        <p:style>
          <a:lnRef idx="1">
            <a:schemeClr val="accent5"/>
          </a:lnRef>
          <a:fillRef idx="2">
            <a:schemeClr val="accent5"/>
          </a:fillRef>
          <a:effectRef idx="1">
            <a:schemeClr val="accent5"/>
          </a:effectRef>
          <a:fontRef idx="minor">
            <a:schemeClr val="dk1"/>
          </a:fontRef>
        </p:style>
        <p:txBody>
          <a:bodyPr>
            <a:normAutofit fontScale="90000"/>
          </a:bodyPr>
          <a:lstStyle/>
          <a:p>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2. </a:t>
            </a:r>
            <a:r>
              <a:rPr lang="en-US" b="1" dirty="0">
                <a:latin typeface="Times New Roman" panose="02020603050405020304" pitchFamily="18" charset="0"/>
                <a:ea typeface="Calibri" panose="020F0502020204030204" pitchFamily="34" charset="0"/>
                <a:cs typeface="Arial" panose="020B0604020202020204" pitchFamily="34" charset="0"/>
              </a:rPr>
              <a:t>Task Bars</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3EA9DA09-06A4-4BE5-8A1B-87FDDD385363}"/>
              </a:ext>
            </a:extLst>
          </p:cNvPr>
          <p:cNvSpPr>
            <a:spLocks noGrp="1"/>
          </p:cNvSpPr>
          <p:nvPr>
            <p:ph idx="1"/>
          </p:nvPr>
        </p:nvSpPr>
        <p:spPr>
          <a:xfrm>
            <a:off x="0" y="796413"/>
            <a:ext cx="12191998" cy="6061586"/>
          </a:xfrm>
        </p:spPr>
        <p:style>
          <a:lnRef idx="1">
            <a:schemeClr val="accent4"/>
          </a:lnRef>
          <a:fillRef idx="2">
            <a:schemeClr val="accent4"/>
          </a:fillRef>
          <a:effectRef idx="1">
            <a:schemeClr val="accent4"/>
          </a:effectRef>
          <a:fontRef idx="minor">
            <a:schemeClr val="dk1"/>
          </a:fontRef>
        </p:style>
        <p:txBody>
          <a:bodyPr/>
          <a:lstStyle/>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It helps to manage the various currently active programs opened in different windows. </a:t>
            </a: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We can switch between these programs by clicking their buttons on the taskbar.</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760C8EAE-53BC-4282-B167-F0C374BB39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32209"/>
            <a:ext cx="12191998" cy="1986578"/>
          </a:xfrm>
          <a:prstGeom prst="rect">
            <a:avLst/>
          </a:prstGeom>
          <a:noFill/>
          <a:ln>
            <a:noFill/>
          </a:ln>
        </p:spPr>
      </p:pic>
    </p:spTree>
    <p:extLst>
      <p:ext uri="{BB962C8B-B14F-4D97-AF65-F5344CB8AC3E}">
        <p14:creationId xmlns:p14="http://schemas.microsoft.com/office/powerpoint/2010/main" val="359531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F729B8-9C95-4D73-9A0F-8CD4860F6629}"/>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buNone/>
            </a:pPr>
            <a:endParaRPr lang="en-US" dirty="0"/>
          </a:p>
          <a:p>
            <a:pPr marL="0" marR="0" algn="just">
              <a:lnSpc>
                <a:spcPct val="107000"/>
              </a:lnSpc>
              <a:spcBef>
                <a:spcPts val="0"/>
              </a:spcBef>
              <a:spcAft>
                <a:spcPts val="800"/>
              </a:spcAft>
            </a:pP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The first version of Windows, released in 1985, was simply a GUI offered as an </a:t>
            </a:r>
            <a:r>
              <a:rPr lang="en-US" sz="3600" u="sng" dirty="0">
                <a:solidFill>
                  <a:srgbClr val="14599D"/>
                </a:solidFill>
                <a:effectLst/>
                <a:latin typeface="Times New Roman" panose="02020603050405020304" pitchFamily="18" charset="0"/>
                <a:ea typeface="Calibri" panose="020F0502020204030204" pitchFamily="34" charset="0"/>
                <a:cs typeface="Arial" panose="020B0604020202020204" pitchFamily="34" charset="0"/>
                <a:hlinkClick r:id="rId2"/>
              </a:rPr>
              <a:t>extension</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of Microsoft’s existing disk operating system, </a:t>
            </a:r>
          </a:p>
          <a:p>
            <a:pPr marL="0" marR="0" algn="just">
              <a:lnSpc>
                <a:spcPct val="107000"/>
              </a:lnSpc>
              <a:spcBef>
                <a:spcPts val="0"/>
              </a:spcBef>
              <a:spcAft>
                <a:spcPts val="800"/>
              </a:spcAft>
            </a:pP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or </a:t>
            </a:r>
            <a:r>
              <a:rPr lang="en-US" sz="3600" u="sng" dirty="0">
                <a:solidFill>
                  <a:srgbClr val="14599D"/>
                </a:solidFill>
                <a:effectLst/>
                <a:latin typeface="Times New Roman" panose="02020603050405020304" pitchFamily="18" charset="0"/>
                <a:ea typeface="Calibri" panose="020F0502020204030204" pitchFamily="34" charset="0"/>
                <a:cs typeface="Arial" panose="020B0604020202020204" pitchFamily="34" charset="0"/>
                <a:hlinkClick r:id="rId3"/>
              </a:rPr>
              <a:t>MS-DOS</a:t>
            </a:r>
            <a:r>
              <a:rPr lang="en-US" sz="3600" dirty="0">
                <a:solidFill>
                  <a:srgbClr val="14599D"/>
                </a:solidFill>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a:t>
            </a:r>
            <a:r>
              <a:rPr lang="en-US" sz="3600" b="1" dirty="0">
                <a:solidFill>
                  <a:srgbClr val="1A1A1A"/>
                </a:solidFill>
                <a:effectLst/>
                <a:latin typeface="Georgia" panose="02040502050405020303" pitchFamily="18" charset="0"/>
                <a:ea typeface="Calibri" panose="020F0502020204030204" pitchFamily="34" charset="0"/>
                <a:cs typeface="Arial" panose="020B0604020202020204" pitchFamily="34" charset="0"/>
              </a:rPr>
              <a:t>M</a:t>
            </a:r>
            <a:r>
              <a:rPr lang="en-US" sz="3600" b="0" dirty="0">
                <a:solidFill>
                  <a:srgbClr val="1A1A1A"/>
                </a:solidFill>
                <a:effectLst/>
                <a:latin typeface="Georgia" panose="02040502050405020303" pitchFamily="18" charset="0"/>
                <a:ea typeface="Calibri" panose="020F0502020204030204" pitchFamily="34" charset="0"/>
                <a:cs typeface="Arial" panose="020B0604020202020204" pitchFamily="34" charset="0"/>
              </a:rPr>
              <a:t>icro</a:t>
            </a:r>
            <a:r>
              <a:rPr lang="en-US" sz="3600" b="1" dirty="0">
                <a:solidFill>
                  <a:srgbClr val="1A1A1A"/>
                </a:solidFill>
                <a:effectLst/>
                <a:latin typeface="Georgia" panose="02040502050405020303" pitchFamily="18" charset="0"/>
                <a:ea typeface="Calibri" panose="020F0502020204030204" pitchFamily="34" charset="0"/>
                <a:cs typeface="Arial" panose="020B0604020202020204" pitchFamily="34" charset="0"/>
              </a:rPr>
              <a:t>s</a:t>
            </a:r>
            <a:r>
              <a:rPr lang="en-US" sz="3600" b="0" dirty="0">
                <a:solidFill>
                  <a:srgbClr val="1A1A1A"/>
                </a:solidFill>
                <a:effectLst/>
                <a:latin typeface="Georgia" panose="02040502050405020303" pitchFamily="18" charset="0"/>
                <a:ea typeface="Calibri" panose="020F0502020204030204" pitchFamily="34" charset="0"/>
                <a:cs typeface="Arial" panose="020B0604020202020204" pitchFamily="34" charset="0"/>
              </a:rPr>
              <a:t>oft </a:t>
            </a:r>
            <a:r>
              <a:rPr lang="en-US" sz="3600" b="1" dirty="0">
                <a:solidFill>
                  <a:srgbClr val="1A1A1A"/>
                </a:solidFill>
                <a:effectLst/>
                <a:latin typeface="Georgia" panose="02040502050405020303" pitchFamily="18" charset="0"/>
                <a:ea typeface="Calibri" panose="020F0502020204030204" pitchFamily="34" charset="0"/>
                <a:cs typeface="Arial" panose="020B0604020202020204" pitchFamily="34" charset="0"/>
              </a:rPr>
              <a:t>D</a:t>
            </a:r>
            <a:r>
              <a:rPr lang="en-US" sz="3600" b="0" dirty="0">
                <a:solidFill>
                  <a:srgbClr val="1A1A1A"/>
                </a:solidFill>
                <a:effectLst/>
                <a:latin typeface="Georgia" panose="02040502050405020303" pitchFamily="18" charset="0"/>
                <a:ea typeface="Calibri" panose="020F0502020204030204" pitchFamily="34" charset="0"/>
                <a:cs typeface="Arial" panose="020B0604020202020204" pitchFamily="34" charset="0"/>
              </a:rPr>
              <a:t>isk </a:t>
            </a:r>
            <a:r>
              <a:rPr lang="en-US" sz="3600" b="1" dirty="0">
                <a:solidFill>
                  <a:srgbClr val="1A1A1A"/>
                </a:solidFill>
                <a:effectLst/>
                <a:latin typeface="Georgia" panose="02040502050405020303" pitchFamily="18" charset="0"/>
                <a:ea typeface="Calibri" panose="020F0502020204030204" pitchFamily="34" charset="0"/>
                <a:cs typeface="Arial" panose="020B0604020202020204" pitchFamily="34" charset="0"/>
              </a:rPr>
              <a:t>O</a:t>
            </a:r>
            <a:r>
              <a:rPr lang="en-US" sz="3600" b="0" dirty="0">
                <a:solidFill>
                  <a:srgbClr val="1A1A1A"/>
                </a:solidFill>
                <a:effectLst/>
                <a:latin typeface="Georgia" panose="02040502050405020303" pitchFamily="18" charset="0"/>
                <a:ea typeface="Calibri" panose="020F0502020204030204" pitchFamily="34" charset="0"/>
                <a:cs typeface="Arial" panose="020B0604020202020204" pitchFamily="34" charset="0"/>
              </a:rPr>
              <a:t>perating </a:t>
            </a:r>
            <a:r>
              <a:rPr lang="en-US" sz="3600" b="1" dirty="0">
                <a:solidFill>
                  <a:srgbClr val="1A1A1A"/>
                </a:solidFill>
                <a:effectLst/>
                <a:latin typeface="Georgia" panose="02040502050405020303" pitchFamily="18" charset="0"/>
                <a:ea typeface="Calibri" panose="020F0502020204030204" pitchFamily="34" charset="0"/>
                <a:cs typeface="Arial" panose="020B0604020202020204" pitchFamily="34" charset="0"/>
              </a:rPr>
              <a:t>S</a:t>
            </a:r>
            <a:r>
              <a:rPr lang="en-US" sz="3600" b="0" dirty="0">
                <a:solidFill>
                  <a:srgbClr val="1A1A1A"/>
                </a:solidFill>
                <a:effectLst/>
                <a:latin typeface="Georgia" panose="02040502050405020303" pitchFamily="18" charset="0"/>
                <a:ea typeface="Calibri" panose="020F0502020204030204" pitchFamily="34" charset="0"/>
                <a:cs typeface="Arial" panose="020B0604020202020204" pitchFamily="34" charset="0"/>
              </a:rPr>
              <a:t>ystem)</a:t>
            </a:r>
            <a:r>
              <a:rPr lang="en-US" sz="3600" b="1"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Based in part on licensed concepts that </a:t>
            </a:r>
            <a:r>
              <a:rPr lang="en-US" sz="3600" u="sng" dirty="0">
                <a:solidFill>
                  <a:srgbClr val="14599D"/>
                </a:solidFill>
                <a:effectLst/>
                <a:latin typeface="Times New Roman" panose="02020603050405020304" pitchFamily="18" charset="0"/>
                <a:ea typeface="Calibri" panose="020F0502020204030204" pitchFamily="34" charset="0"/>
                <a:cs typeface="Arial" panose="020B0604020202020204" pitchFamily="34" charset="0"/>
                <a:hlinkClick r:id="rId4"/>
              </a:rPr>
              <a:t>Apple Inc.</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Had used for its Macintosh System Software, Windows for the first time allowed DOS users to visually navigate a virtual desktop, opening graphical “windows” displaying the contents of electronic folders and files with the click of a </a:t>
            </a:r>
            <a:r>
              <a:rPr lang="en-US" sz="3600" u="sng" dirty="0">
                <a:solidFill>
                  <a:srgbClr val="14599D"/>
                </a:solidFill>
                <a:effectLst/>
                <a:latin typeface="Times New Roman" panose="02020603050405020304" pitchFamily="18" charset="0"/>
                <a:ea typeface="Calibri" panose="020F0502020204030204" pitchFamily="34" charset="0"/>
                <a:cs typeface="Arial" panose="020B0604020202020204" pitchFamily="34" charset="0"/>
                <a:hlinkClick r:id="rId5"/>
              </a:rPr>
              <a:t>mouse</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button, rather than typing commands and directory paths at a text prompt.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20731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4199EC-E42C-4EE8-AE5E-DBE236BFA9CC}"/>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endParaRPr lang="en-US" dirty="0"/>
          </a:p>
          <a:p>
            <a:pPr marL="0" indent="0" algn="just">
              <a:buNone/>
            </a:pPr>
            <a:r>
              <a:rPr lang="en-US" sz="4400" dirty="0">
                <a:solidFill>
                  <a:srgbClr val="1A1A1A"/>
                </a:solidFill>
                <a:effectLst/>
                <a:latin typeface="Times New Roman" panose="02020603050405020304" pitchFamily="18" charset="0"/>
                <a:ea typeface="Calibri" panose="020F0502020204030204" pitchFamily="34" charset="0"/>
              </a:rPr>
              <a:t>With the </a:t>
            </a:r>
            <a:r>
              <a:rPr lang="en-US" sz="4400" dirty="0">
                <a:solidFill>
                  <a:srgbClr val="FF0000"/>
                </a:solidFill>
                <a:effectLst/>
                <a:latin typeface="Times New Roman" panose="02020603050405020304" pitchFamily="18" charset="0"/>
                <a:ea typeface="Calibri" panose="020F0502020204030204" pitchFamily="34" charset="0"/>
              </a:rPr>
              <a:t>2001</a:t>
            </a:r>
            <a:r>
              <a:rPr lang="en-US" sz="4400" dirty="0">
                <a:solidFill>
                  <a:srgbClr val="1A1A1A"/>
                </a:solidFill>
                <a:effectLst/>
                <a:latin typeface="Times New Roman" panose="02020603050405020304" pitchFamily="18" charset="0"/>
                <a:ea typeface="Calibri" panose="020F0502020204030204" pitchFamily="34" charset="0"/>
              </a:rPr>
              <a:t> release of </a:t>
            </a:r>
            <a:r>
              <a:rPr lang="en-US" sz="4400" dirty="0">
                <a:solidFill>
                  <a:srgbClr val="FF0000"/>
                </a:solidFill>
                <a:effectLst/>
                <a:latin typeface="Times New Roman" panose="02020603050405020304" pitchFamily="18" charset="0"/>
                <a:ea typeface="Calibri" panose="020F0502020204030204" pitchFamily="34" charset="0"/>
              </a:rPr>
              <a:t>Windows XP</a:t>
            </a:r>
            <a:r>
              <a:rPr lang="en-US" sz="4400" dirty="0">
                <a:solidFill>
                  <a:srgbClr val="1A1A1A"/>
                </a:solidFill>
                <a:effectLst/>
                <a:latin typeface="Times New Roman" panose="02020603050405020304" pitchFamily="18" charset="0"/>
                <a:ea typeface="Calibri" panose="020F0502020204030204" pitchFamily="34" charset="0"/>
              </a:rPr>
              <a:t>, Microsoft united its various Windows packages under a single banner, offering multiple editions for consumers, businesses, multimedia developers, and others. </a:t>
            </a:r>
          </a:p>
          <a:p>
            <a:pPr marL="0" indent="0" algn="just">
              <a:buNone/>
            </a:pPr>
            <a:r>
              <a:rPr lang="en-US" sz="4400" dirty="0">
                <a:solidFill>
                  <a:srgbClr val="FF0000"/>
                </a:solidFill>
                <a:effectLst/>
                <a:latin typeface="Times New Roman" panose="02020603050405020304" pitchFamily="18" charset="0"/>
                <a:ea typeface="Calibri" panose="020F0502020204030204" pitchFamily="34" charset="0"/>
              </a:rPr>
              <a:t>Windows XP </a:t>
            </a:r>
            <a:r>
              <a:rPr lang="en-US" sz="4400" dirty="0">
                <a:solidFill>
                  <a:srgbClr val="1A1A1A"/>
                </a:solidFill>
                <a:effectLst/>
                <a:latin typeface="Times New Roman" panose="02020603050405020304" pitchFamily="18" charset="0"/>
                <a:ea typeface="Calibri" panose="020F0502020204030204" pitchFamily="34" charset="0"/>
              </a:rPr>
              <a:t>abandoned the long-used </a:t>
            </a:r>
            <a:r>
              <a:rPr lang="en-US" sz="4400" dirty="0">
                <a:solidFill>
                  <a:srgbClr val="FF0000"/>
                </a:solidFill>
                <a:effectLst/>
                <a:latin typeface="Times New Roman" panose="02020603050405020304" pitchFamily="18" charset="0"/>
                <a:ea typeface="Calibri" panose="020F0502020204030204" pitchFamily="34" charset="0"/>
              </a:rPr>
              <a:t>Windows 95 </a:t>
            </a:r>
            <a:r>
              <a:rPr lang="en-US" sz="4400" dirty="0">
                <a:solidFill>
                  <a:srgbClr val="1A1A1A"/>
                </a:solidFill>
                <a:effectLst/>
                <a:latin typeface="Times New Roman" panose="02020603050405020304" pitchFamily="18" charset="0"/>
                <a:ea typeface="Calibri" panose="020F0502020204030204" pitchFamily="34" charset="0"/>
              </a:rPr>
              <a:t>for a more powerful code base and offered a more practical interface and improved application and memory management. </a:t>
            </a:r>
          </a:p>
        </p:txBody>
      </p:sp>
    </p:spTree>
    <p:extLst>
      <p:ext uri="{BB962C8B-B14F-4D97-AF65-F5344CB8AC3E}">
        <p14:creationId xmlns:p14="http://schemas.microsoft.com/office/powerpoint/2010/main" val="127258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C47B7B-F47E-447D-A0A7-748302C1F272}"/>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The highly successful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XP</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 standard was succeeded in late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2006</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 by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Windows Vista, </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which experienced a troubled rollout and met with considerable marketplace resistance, quickly acquiring a reputation for being a large, slow, and resource-consuming system.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So, Microsoft in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2009</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 released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Windows 7</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 an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rPr>
              <a:t>OS</a:t>
            </a:r>
            <a:r>
              <a:rPr kumimoji="0" lang="en-US" sz="36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mn-cs"/>
              </a:rPr>
              <a:t> whose interface was similar to that of Vista but was met with enthusiasm for its noticeable speed improvement and its modest system requirements.</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US" dirty="0"/>
          </a:p>
        </p:txBody>
      </p:sp>
    </p:spTree>
    <p:extLst>
      <p:ext uri="{BB962C8B-B14F-4D97-AF65-F5344CB8AC3E}">
        <p14:creationId xmlns:p14="http://schemas.microsoft.com/office/powerpoint/2010/main" val="4195152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7E534-110D-49FA-8D33-30F4D3020350}"/>
              </a:ext>
            </a:extLst>
          </p:cNvPr>
          <p:cNvSpPr>
            <a:spLocks noGrp="1"/>
          </p:cNvSpPr>
          <p:nvPr>
            <p:ph type="title"/>
          </p:nvPr>
        </p:nvSpPr>
        <p:spPr>
          <a:xfrm>
            <a:off x="1" y="0"/>
            <a:ext cx="12192000" cy="914399"/>
          </a:xfrm>
        </p:spPr>
        <p:style>
          <a:lnRef idx="1">
            <a:schemeClr val="accent4"/>
          </a:lnRef>
          <a:fillRef idx="2">
            <a:schemeClr val="accent4"/>
          </a:fillRef>
          <a:effectRef idx="1">
            <a:schemeClr val="accent4"/>
          </a:effectRef>
          <a:fontRef idx="minor">
            <a:schemeClr val="dk1"/>
          </a:fontRef>
        </p:style>
        <p:txBody>
          <a:bodyPr>
            <a:normAutofit fontScale="90000"/>
          </a:bodyPr>
          <a:lstStyle/>
          <a:p>
            <a:pPr marL="0" marR="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7-1 Windows 7</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A2DD81B2-3332-4942-BE9B-9756FF6C4EAE}"/>
              </a:ext>
            </a:extLst>
          </p:cNvPr>
          <p:cNvSpPr>
            <a:spLocks noGrp="1"/>
          </p:cNvSpPr>
          <p:nvPr>
            <p:ph idx="1"/>
          </p:nvPr>
        </p:nvSpPr>
        <p:spPr>
          <a:xfrm>
            <a:off x="-1" y="914399"/>
            <a:ext cx="12191999" cy="5943601"/>
          </a:xfrm>
        </p:spPr>
        <p:style>
          <a:lnRef idx="1">
            <a:schemeClr val="accent5"/>
          </a:lnRef>
          <a:fillRef idx="2">
            <a:schemeClr val="accent5"/>
          </a:fillRef>
          <a:effectRef idx="1">
            <a:schemeClr val="accent5"/>
          </a:effectRef>
          <a:fontRef idx="minor">
            <a:schemeClr val="dk1"/>
          </a:fontRef>
        </p:style>
        <p:txBody>
          <a:bodyPr>
            <a:normAutofit/>
          </a:bodyPr>
          <a:lstStyle/>
          <a:p>
            <a:pPr marL="0" marR="0" algn="just">
              <a:lnSpc>
                <a:spcPct val="107000"/>
              </a:lnSpc>
              <a:spcBef>
                <a:spcPts val="0"/>
              </a:spcBef>
              <a:spcAft>
                <a:spcPts val="800"/>
              </a:spcAft>
            </a:pPr>
            <a:r>
              <a:rPr lang="en-US" sz="3600" b="1"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What is Windows 7 </a:t>
            </a:r>
            <a:r>
              <a:rPr lang="en-US" sz="3600" b="1" u="sng" dirty="0">
                <a:effectLst/>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Windows 7</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is an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Operating System software </a:t>
            </a: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which tells the computer, what and how to do as it takes your instructions and passes them to the computer to get your work done by it. </a:t>
            </a:r>
          </a:p>
          <a:p>
            <a:pPr marL="0" marR="0" indent="0" algn="just">
              <a:lnSpc>
                <a:spcPct val="107000"/>
              </a:lnSpc>
              <a:spcBef>
                <a:spcPts val="0"/>
              </a:spcBef>
              <a:spcAft>
                <a:spcPts val="800"/>
              </a:spcAft>
              <a:buNone/>
            </a:pPr>
            <a:endParaRPr lang="en-US" sz="32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36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An operating system allows your computer to manage software and perform essential tasks You can give instructions to the computer through different options. You can open programs by using small pictures called Icons.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51196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255B30-92E0-443D-9A77-02DCAF64FB2B}"/>
              </a:ext>
            </a:extLst>
          </p:cNvPr>
          <p:cNvSpPr>
            <a:spLocks noGrp="1"/>
          </p:cNvSpPr>
          <p:nvPr>
            <p:ph idx="1"/>
          </p:nvPr>
        </p:nvSpPr>
        <p:spPr>
          <a:xfrm>
            <a:off x="0" y="0"/>
            <a:ext cx="12192000" cy="6857999"/>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lvl="0" indent="-22860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As everything on it is represented graphically in the forms of pictures or menus, that’s why it is called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G</a:t>
            </a: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raphical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U</a:t>
            </a: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ser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I</a:t>
            </a: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nterface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GUI</a:t>
            </a: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 </a:t>
            </a:r>
          </a:p>
          <a:p>
            <a:pPr marL="0" marR="0" lvl="0" indent="-22860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The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GUI</a:t>
            </a:r>
            <a:r>
              <a:rPr kumimoji="0" lang="en-US" sz="4000" b="0" i="0" u="none" strike="noStrike" kern="1200" cap="none" spc="0" normalizeH="0" baseline="0" noProof="0" dirty="0">
                <a:ln>
                  <a:noFill/>
                </a:ln>
                <a:solidFill>
                  <a:srgbClr val="1A1A1A"/>
                </a:solidFill>
                <a:effectLst/>
                <a:uLnTx/>
                <a:uFillTx/>
                <a:latin typeface="Times New Roman" panose="02020603050405020304" pitchFamily="18" charset="0"/>
                <a:ea typeface="Calibri" panose="020F0502020204030204" pitchFamily="34" charset="0"/>
                <a:cs typeface="Arial" panose="020B0604020202020204" pitchFamily="34" charset="0"/>
              </a:rPr>
              <a:t>) and allows you to visually interact with your computer’s functions in a logical, fun, and easy way.</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0FFAE088-74AE-4F12-B905-A9B77AFF9A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64076" y="3891115"/>
            <a:ext cx="4350775" cy="2743297"/>
          </a:xfrm>
          <a:prstGeom prst="rect">
            <a:avLst/>
          </a:prstGeom>
          <a:noFill/>
          <a:ln>
            <a:noFill/>
          </a:ln>
        </p:spPr>
      </p:pic>
    </p:spTree>
    <p:extLst>
      <p:ext uri="{BB962C8B-B14F-4D97-AF65-F5344CB8AC3E}">
        <p14:creationId xmlns:p14="http://schemas.microsoft.com/office/powerpoint/2010/main" val="307173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DF7D17-2C44-49C2-80E7-084377E2BC4D}"/>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endParaRPr lang="en-US" dirty="0"/>
          </a:p>
          <a:p>
            <a:pPr marL="0" marR="0" indent="0">
              <a:lnSpc>
                <a:spcPct val="107000"/>
              </a:lnSpc>
              <a:spcBef>
                <a:spcPts val="0"/>
              </a:spcBef>
              <a:spcAft>
                <a:spcPts val="800"/>
              </a:spcAft>
              <a:buNone/>
              <a:tabLst>
                <a:tab pos="1312863" algn="l"/>
              </a:tabLst>
            </a:pPr>
            <a:r>
              <a:rPr lang="en-US" sz="4400" dirty="0">
                <a:effectLst/>
                <a:latin typeface="Times New Roman" panose="02020603050405020304" pitchFamily="18" charset="0"/>
                <a:ea typeface="Calibri" panose="020F0502020204030204" pitchFamily="34" charset="0"/>
                <a:cs typeface="Arial" panose="020B0604020202020204" pitchFamily="34" charset="0"/>
              </a:rPr>
              <a:t>If it is a shared PC; more than one user uses it, or one user with password protected, you will arrive at Welcome Screen</a:t>
            </a:r>
            <a:r>
              <a:rPr lang="en-US" sz="3600" dirty="0">
                <a:effectLst/>
                <a:latin typeface="Times New Roman" panose="02020603050405020304" pitchFamily="18" charset="0"/>
                <a:ea typeface="Calibri" panose="020F0502020204030204" pitchFamily="34" charset="0"/>
                <a:cs typeface="Arial" panose="020B0604020202020204" pitchFamily="34" charset="0"/>
              </a:rPr>
              <a:t>.</a:t>
            </a:r>
          </a:p>
          <a:p>
            <a:pPr marL="0" marR="0" indent="0">
              <a:lnSpc>
                <a:spcPct val="107000"/>
              </a:lnSpc>
              <a:spcBef>
                <a:spcPts val="0"/>
              </a:spcBef>
              <a:spcAft>
                <a:spcPts val="800"/>
              </a:spcAft>
              <a:buNone/>
              <a:tabLst>
                <a:tab pos="1312863" algn="l"/>
              </a:tabLst>
            </a:pPr>
            <a:endParaRPr lang="en-US" sz="28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tabLst>
                <a:tab pos="1312863"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A396963C-482D-4151-8318-7819C0A55D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4633" y="2843980"/>
            <a:ext cx="11397821" cy="3276601"/>
          </a:xfrm>
          <a:prstGeom prst="rect">
            <a:avLst/>
          </a:prstGeom>
          <a:noFill/>
          <a:ln>
            <a:noFill/>
          </a:ln>
        </p:spPr>
      </p:pic>
    </p:spTree>
    <p:extLst>
      <p:ext uri="{BB962C8B-B14F-4D97-AF65-F5344CB8AC3E}">
        <p14:creationId xmlns:p14="http://schemas.microsoft.com/office/powerpoint/2010/main" val="140728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0C66-A6C5-4937-9E87-0D3E09E4B443}"/>
              </a:ext>
            </a:extLst>
          </p:cNvPr>
          <p:cNvSpPr>
            <a:spLocks noGrp="1"/>
          </p:cNvSpPr>
          <p:nvPr>
            <p:ph type="title"/>
          </p:nvPr>
        </p:nvSpPr>
        <p:spPr>
          <a:xfrm>
            <a:off x="0" y="1"/>
            <a:ext cx="12192000" cy="811160"/>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fontAlgn="base">
              <a:spcBef>
                <a:spcPts val="0"/>
              </a:spcBef>
              <a:spcAft>
                <a:spcPts val="0"/>
              </a:spcAft>
            </a:pPr>
            <a:br>
              <a:rPr lang="en-US" sz="4400" b="1" dirty="0">
                <a:solidFill>
                  <a:srgbClr val="333F4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b="1" dirty="0">
                <a:solidFill>
                  <a:srgbClr val="333F49"/>
                </a:solidFill>
                <a:effectLst/>
                <a:latin typeface="Times New Roman" panose="02020603050405020304" pitchFamily="18" charset="0"/>
                <a:ea typeface="Times New Roman" panose="02020603050405020304" pitchFamily="18" charset="0"/>
                <a:cs typeface="Times New Roman" panose="02020603050405020304" pitchFamily="18" charset="0"/>
              </a:rPr>
              <a:t>7-2 Components of Windows 7</a:t>
            </a:r>
            <a:br>
              <a:rPr lang="en-US" sz="40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8491A69-A2F1-4880-B8B2-DE7CEFF2CB58}"/>
              </a:ext>
            </a:extLst>
          </p:cNvPr>
          <p:cNvSpPr>
            <a:spLocks noGrp="1"/>
          </p:cNvSpPr>
          <p:nvPr>
            <p:ph idx="1"/>
          </p:nvPr>
        </p:nvSpPr>
        <p:spPr>
          <a:xfrm>
            <a:off x="0" y="811160"/>
            <a:ext cx="12191999" cy="604684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sz="1050" dirty="0"/>
          </a:p>
          <a:p>
            <a:pPr marL="0" marR="0" indent="0" fontAlgn="base">
              <a:spcBef>
                <a:spcPts val="0"/>
              </a:spcBef>
              <a:spcAft>
                <a:spcPts val="0"/>
              </a:spcAft>
              <a:buNone/>
            </a:pPr>
            <a:r>
              <a:rPr lang="en-US" sz="36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The different components of windows, which help us to interact with computer are:</a:t>
            </a:r>
            <a:endParaRPr lang="en-US" sz="3200" dirty="0">
              <a:effectLst/>
              <a:latin typeface="Times New Roman" panose="02020603050405020304" pitchFamily="18" charset="0"/>
              <a:ea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2D5D5862-E6A9-4753-B19F-401B44E3C7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87096" y="1675314"/>
            <a:ext cx="7964129" cy="4811842"/>
          </a:xfrm>
          <a:prstGeom prst="rect">
            <a:avLst/>
          </a:prstGeom>
          <a:noFill/>
          <a:ln>
            <a:noFill/>
          </a:ln>
        </p:spPr>
      </p:pic>
    </p:spTree>
    <p:extLst>
      <p:ext uri="{BB962C8B-B14F-4D97-AF65-F5344CB8AC3E}">
        <p14:creationId xmlns:p14="http://schemas.microsoft.com/office/powerpoint/2010/main" val="3025695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0AA0D-28FF-410B-97AD-4E4655DFA4D4}"/>
              </a:ext>
            </a:extLst>
          </p:cNvPr>
          <p:cNvSpPr>
            <a:spLocks noGrp="1"/>
          </p:cNvSpPr>
          <p:nvPr>
            <p:ph type="title"/>
          </p:nvPr>
        </p:nvSpPr>
        <p:spPr>
          <a:xfrm>
            <a:off x="0" y="2"/>
            <a:ext cx="12192000" cy="752166"/>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7-2-1 The Desktop</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3BB09FE-0A7E-4748-BFA2-7D6AD52994CC}"/>
              </a:ext>
            </a:extLst>
          </p:cNvPr>
          <p:cNvSpPr>
            <a:spLocks noGrp="1"/>
          </p:cNvSpPr>
          <p:nvPr>
            <p:ph idx="1"/>
          </p:nvPr>
        </p:nvSpPr>
        <p:spPr>
          <a:xfrm>
            <a:off x="-1" y="752168"/>
            <a:ext cx="12191999" cy="610582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a:buNone/>
            </a:pPr>
            <a:r>
              <a:rPr lang="en-US" sz="4000" dirty="0">
                <a:effectLst/>
                <a:latin typeface="Times New Roman" panose="02020603050405020304" pitchFamily="18" charset="0"/>
                <a:ea typeface="Calibri" panose="020F0502020204030204" pitchFamily="34" charset="0"/>
              </a:rPr>
              <a:t>This is the first screen which appears when the Windows 7 is loaded in the computer’s memory. </a:t>
            </a:r>
          </a:p>
          <a:p>
            <a:pPr marL="0" indent="0" algn="just">
              <a:buNone/>
            </a:pPr>
            <a:r>
              <a:rPr lang="en-US" i="1" u="sng" dirty="0">
                <a:solidFill>
                  <a:schemeClr val="accent1"/>
                </a:solidFill>
                <a:effectLst/>
                <a:latin typeface="Times New Roman" panose="02020603050405020304" pitchFamily="18" charset="0"/>
                <a:ea typeface="Calibri" panose="020F0502020204030204" pitchFamily="34" charset="0"/>
                <a:cs typeface="Arial" panose="020B0604020202020204" pitchFamily="34" charset="0"/>
              </a:rPr>
              <a:t>The first screen appears after you turn on the power of computer is a desktop</a:t>
            </a:r>
            <a:endParaRPr lang="en-US" sz="2000"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en-US" sz="4000" dirty="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FE1305DE-D5A7-487E-AD31-9B7DB45277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6724" y="2461413"/>
            <a:ext cx="7270954" cy="4338237"/>
          </a:xfrm>
          <a:prstGeom prst="rect">
            <a:avLst/>
          </a:prstGeom>
          <a:noFill/>
          <a:ln>
            <a:noFill/>
          </a:ln>
        </p:spPr>
      </p:pic>
    </p:spTree>
    <p:extLst>
      <p:ext uri="{BB962C8B-B14F-4D97-AF65-F5344CB8AC3E}">
        <p14:creationId xmlns:p14="http://schemas.microsoft.com/office/powerpoint/2010/main" val="3003787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676</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Georgia</vt:lpstr>
      <vt:lpstr>Times New Roman</vt:lpstr>
      <vt:lpstr>Office Theme</vt:lpstr>
      <vt:lpstr>   7- Microsoft Windows</vt:lpstr>
      <vt:lpstr>PowerPoint Presentation</vt:lpstr>
      <vt:lpstr>PowerPoint Presentation</vt:lpstr>
      <vt:lpstr>PowerPoint Presentation</vt:lpstr>
      <vt:lpstr> 7-1 Windows 7 </vt:lpstr>
      <vt:lpstr>PowerPoint Presentation</vt:lpstr>
      <vt:lpstr>PowerPoint Presentation</vt:lpstr>
      <vt:lpstr> 7-2 Components of Windows 7 </vt:lpstr>
      <vt:lpstr> 7-2-1 The Desktop </vt:lpstr>
      <vt:lpstr>PowerPoint Presentation</vt:lpstr>
      <vt:lpstr> 7-3 The Desktop Components </vt:lpstr>
      <vt:lpstr> 2. Task Bars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7- Microsoft Windows</dc:title>
  <dc:creator>dr. Basim</dc:creator>
  <cp:lastModifiedBy>dr. Basim</cp:lastModifiedBy>
  <cp:revision>16</cp:revision>
  <dcterms:created xsi:type="dcterms:W3CDTF">2022-04-11T21:03:55Z</dcterms:created>
  <dcterms:modified xsi:type="dcterms:W3CDTF">2022-04-11T22:16:49Z</dcterms:modified>
</cp:coreProperties>
</file>