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3" r:id="rId2"/>
    <p:sldId id="265" r:id="rId3"/>
    <p:sldId id="327" r:id="rId4"/>
    <p:sldId id="328" r:id="rId5"/>
    <p:sldId id="329" r:id="rId6"/>
    <p:sldId id="330" r:id="rId7"/>
    <p:sldId id="331" r:id="rId8"/>
    <p:sldId id="332" r:id="rId9"/>
    <p:sldId id="333" r:id="rId10"/>
    <p:sldId id="336" r:id="rId11"/>
    <p:sldId id="354" r:id="rId12"/>
    <p:sldId id="351" r:id="rId13"/>
    <p:sldId id="353" r:id="rId14"/>
    <p:sldId id="352" r:id="rId15"/>
    <p:sldId id="335" r:id="rId16"/>
    <p:sldId id="337" r:id="rId17"/>
    <p:sldId id="350" r:id="rId18"/>
    <p:sldId id="338" r:id="rId19"/>
    <p:sldId id="339" r:id="rId20"/>
    <p:sldId id="340" r:id="rId21"/>
    <p:sldId id="341" r:id="rId22"/>
    <p:sldId id="342" r:id="rId23"/>
    <p:sldId id="343" r:id="rId24"/>
    <p:sldId id="344" r:id="rId25"/>
    <p:sldId id="345" r:id="rId26"/>
    <p:sldId id="346" r:id="rId27"/>
    <p:sldId id="347" r:id="rId28"/>
    <p:sldId id="348" r:id="rId29"/>
    <p:sldId id="34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90381" autoAdjust="0"/>
  </p:normalViewPr>
  <p:slideViewPr>
    <p:cSldViewPr>
      <p:cViewPr varScale="1">
        <p:scale>
          <a:sx n="75" d="100"/>
          <a:sy n="75" d="100"/>
        </p:scale>
        <p:origin x="1589" y="4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5349D-B4CB-491F-96A7-C6EB6675BA53}" type="datetimeFigureOut">
              <a:rPr lang="en-GB" smtClean="0"/>
              <a:t>04/04/2022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483DBF-C64A-42F8-8C11-FB435BE15CF9}" type="slidenum">
              <a:rPr lang="en-GB" smtClean="0"/>
              <a:t>‹#›</a:t>
            </a:fld>
            <a:endParaRPr lang="en-GB"/>
          </a:p>
        </p:txBody>
      </p:sp>
    </p:spTree>
    <p:extLst>
      <p:ext uri="{BB962C8B-B14F-4D97-AF65-F5344CB8AC3E}">
        <p14:creationId xmlns:p14="http://schemas.microsoft.com/office/powerpoint/2010/main" val="979453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https://www.youtube.com/watch?v=aByuyfY5xcM&amp;t=15s</a:t>
            </a:r>
            <a:endParaRPr lang="en-GB" dirty="0"/>
          </a:p>
          <a:p>
            <a:endParaRPr lang="en-GB" dirty="0"/>
          </a:p>
          <a:p>
            <a:r>
              <a:rPr lang="en-US" dirty="0"/>
              <a:t>https://www.youtube.com/watch?v=uEk9y99zd7k</a:t>
            </a:r>
            <a:endParaRPr lang="en-GB" dirty="0"/>
          </a:p>
          <a:p>
            <a:endParaRPr lang="en-US" dirty="0"/>
          </a:p>
        </p:txBody>
      </p:sp>
      <p:sp>
        <p:nvSpPr>
          <p:cNvPr id="4" name="Slide Number Placeholder 3"/>
          <p:cNvSpPr>
            <a:spLocks noGrp="1"/>
          </p:cNvSpPr>
          <p:nvPr>
            <p:ph type="sldNum" sz="quarter" idx="5"/>
          </p:nvPr>
        </p:nvSpPr>
        <p:spPr/>
        <p:txBody>
          <a:bodyPr/>
          <a:lstStyle/>
          <a:p>
            <a:fld id="{06483DBF-C64A-42F8-8C11-FB435BE15CF9}" type="slidenum">
              <a:rPr lang="en-GB" smtClean="0"/>
              <a:t>7</a:t>
            </a:fld>
            <a:endParaRPr lang="en-GB"/>
          </a:p>
        </p:txBody>
      </p:sp>
    </p:spTree>
    <p:extLst>
      <p:ext uri="{BB962C8B-B14F-4D97-AF65-F5344CB8AC3E}">
        <p14:creationId xmlns:p14="http://schemas.microsoft.com/office/powerpoint/2010/main" val="2440538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25EA24-CD2A-40A3-B838-C77E4337A0EA}" type="slidenum">
              <a:rPr lang="en-GB" altLang="en-US"/>
              <a:pPr/>
              <a:t>17</a:t>
            </a:fld>
            <a:endParaRPr lang="en-GB" altLang="en-US"/>
          </a:p>
        </p:txBody>
      </p:sp>
      <p:sp>
        <p:nvSpPr>
          <p:cNvPr id="70658" name="Rectangle 2"/>
          <p:cNvSpPr>
            <a:spLocks noGrp="1" noRot="1" noChangeAspect="1" noChangeArrowheads="1" noTextEdit="1"/>
          </p:cNvSpPr>
          <p:nvPr>
            <p:ph type="sldImg"/>
          </p:nvPr>
        </p:nvSpPr>
        <p:spPr>
          <a:xfrm>
            <a:off x="1143000" y="685800"/>
            <a:ext cx="4572000" cy="3429000"/>
          </a:xfrm>
          <a:ln/>
        </p:spPr>
      </p:sp>
      <p:sp>
        <p:nvSpPr>
          <p:cNvPr id="70659" name="Rectangle 3"/>
          <p:cNvSpPr>
            <a:spLocks noGrp="1" noChangeArrowheads="1"/>
          </p:cNvSpPr>
          <p:nvPr>
            <p:ph type="body" idx="1"/>
          </p:nvPr>
        </p:nvSpPr>
        <p:spPr>
          <a:xfrm>
            <a:off x="912458" y="4342939"/>
            <a:ext cx="5033085" cy="4114587"/>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484424-E9E7-44EF-9948-A6D5BCE2C5B3}"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203586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84424-E9E7-44EF-9948-A6D5BCE2C5B3}"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207990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84424-E9E7-44EF-9948-A6D5BCE2C5B3}"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3585664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84424-E9E7-44EF-9948-A6D5BCE2C5B3}"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5523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484424-E9E7-44EF-9948-A6D5BCE2C5B3}"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862836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484424-E9E7-44EF-9948-A6D5BCE2C5B3}"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3382817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484424-E9E7-44EF-9948-A6D5BCE2C5B3}" type="datetimeFigureOut">
              <a:rPr lang="en-US" smtClean="0"/>
              <a:t>4/4/2022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325575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484424-E9E7-44EF-9948-A6D5BCE2C5B3}" type="datetimeFigureOut">
              <a:rPr lang="en-US" smtClean="0"/>
              <a:t>4/4/2022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126262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84424-E9E7-44EF-9948-A6D5BCE2C5B3}" type="datetimeFigureOut">
              <a:rPr lang="en-US" smtClean="0"/>
              <a:t>4/4/2022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386651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484424-E9E7-44EF-9948-A6D5BCE2C5B3}"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85002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484424-E9E7-44EF-9948-A6D5BCE2C5B3}"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196467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84424-E9E7-44EF-9948-A6D5BCE2C5B3}" type="datetimeFigureOut">
              <a:rPr lang="en-US" smtClean="0"/>
              <a:t>4/4/2022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14191-0198-4DAF-A171-7985C9BC1F41}" type="slidenum">
              <a:rPr lang="en-US" smtClean="0"/>
              <a:t>‹#›</a:t>
            </a:fld>
            <a:endParaRPr lang="en-US"/>
          </a:p>
        </p:txBody>
      </p:sp>
    </p:spTree>
    <p:extLst>
      <p:ext uri="{BB962C8B-B14F-4D97-AF65-F5344CB8AC3E}">
        <p14:creationId xmlns:p14="http://schemas.microsoft.com/office/powerpoint/2010/main" val="399209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weather.gov/jetstream/skewt"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758493" y="238780"/>
            <a:ext cx="7179531" cy="523220"/>
          </a:xfrm>
          <a:prstGeom prst="rect">
            <a:avLst/>
          </a:prstGeom>
          <a:noFill/>
          <a:ln w="9525">
            <a:noFill/>
            <a:miter lim="800000"/>
            <a:headEnd/>
            <a:tailEnd/>
          </a:ln>
        </p:spPr>
        <p:txBody>
          <a:bodyPr wrap="none">
            <a:spAutoFit/>
          </a:bodyPr>
          <a:lstStyle/>
          <a:p>
            <a:pPr algn="ctr"/>
            <a:r>
              <a:rPr lang="en-US" altLang="en-US" sz="2800" b="1" dirty="0">
                <a:latin typeface="Times New Roman" pitchFamily="18" charset="0"/>
                <a:cs typeface="Times New Roman" panose="02020603050405020304" pitchFamily="18" charset="0"/>
              </a:rPr>
              <a:t>The Course of </a:t>
            </a:r>
            <a:r>
              <a:rPr lang="en-US" sz="2800" b="1" dirty="0">
                <a:latin typeface="Times New Roman" panose="02020603050405020304" pitchFamily="18" charset="0"/>
                <a:cs typeface="Times New Roman" panose="02020603050405020304" pitchFamily="18" charset="0"/>
              </a:rPr>
              <a:t>Atmospheric Thermodynamics</a:t>
            </a:r>
            <a:endParaRPr lang="en-US" altLang="en-US" sz="2800" b="1" dirty="0">
              <a:latin typeface="Times New Roman" pitchFamily="18" charset="0"/>
              <a:cs typeface="Times New Roman" panose="02020603050405020304" pitchFamily="18" charset="0"/>
            </a:endParaRPr>
          </a:p>
        </p:txBody>
      </p:sp>
      <p:sp>
        <p:nvSpPr>
          <p:cNvPr id="10" name="Subtitle 2"/>
          <p:cNvSpPr txBox="1">
            <a:spLocks/>
          </p:cNvSpPr>
          <p:nvPr/>
        </p:nvSpPr>
        <p:spPr>
          <a:xfrm>
            <a:off x="1331640" y="4572000"/>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a:latin typeface="Times New Roman" panose="02020603050405020304" pitchFamily="18" charset="0"/>
                <a:cs typeface="Times New Roman" panose="02020603050405020304" pitchFamily="18" charset="0"/>
              </a:rPr>
              <a:t>MUSTANSIRIYAH UNIVERSITY </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COLLEGE OF SCIENCES</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ATMOSPHERIC SCIENCES DEPARTMENT </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b="1" dirty="0">
                <a:latin typeface="Times New Roman" panose="02020603050405020304" pitchFamily="18" charset="0"/>
                <a:cs typeface="Times New Roman" panose="02020603050405020304" pitchFamily="18" charset="0"/>
              </a:rPr>
              <a:t>2021-2022 </a:t>
            </a:r>
            <a:endParaRPr lang="en-GB" sz="8000" b="1"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Dr. Sama Khalid Mohammed</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b="1" cap="small" dirty="0">
                <a:latin typeface="Times New Roman" panose="02020603050405020304" pitchFamily="18" charset="0"/>
                <a:cs typeface="Times New Roman" panose="02020603050405020304" pitchFamily="18" charset="0"/>
              </a:rPr>
              <a:t>SECOND STAGE </a:t>
            </a:r>
          </a:p>
          <a:p>
            <a:pPr marL="0" indent="0" algn="ctr">
              <a:buNone/>
            </a:pPr>
            <a:r>
              <a:rPr lang="en-US" sz="8000" b="1" cap="small" dirty="0">
                <a:latin typeface="Times New Roman" panose="02020603050405020304" pitchFamily="18" charset="0"/>
                <a:cs typeface="Times New Roman" panose="02020603050405020304" pitchFamily="18" charset="0"/>
              </a:rPr>
              <a:t>Lecture 6</a:t>
            </a:r>
          </a:p>
          <a:p>
            <a:pPr marL="0" indent="0" algn="ctr">
              <a:buNone/>
            </a:pPr>
            <a:endParaRPr lang="en-GB" sz="8000" b="1" cap="small" dirty="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3" name="Picture 2"/>
          <p:cNvPicPr>
            <a:picLocks/>
          </p:cNvPicPr>
          <p:nvPr/>
        </p:nvPicPr>
        <p:blipFill rotWithShape="1">
          <a:blip r:embed="rId2">
            <a:extLst>
              <a:ext uri="{28A0092B-C50C-407E-A947-70E740481C1C}">
                <a14:useLocalDpi xmlns:a14="http://schemas.microsoft.com/office/drawing/2010/main" val="0"/>
              </a:ext>
            </a:extLst>
          </a:blip>
          <a:srcRect b="8890"/>
          <a:stretch/>
        </p:blipFill>
        <p:spPr>
          <a:xfrm>
            <a:off x="1554480" y="1295399"/>
            <a:ext cx="5760720" cy="3182112"/>
          </a:xfrm>
          <a:prstGeom prst="rect">
            <a:avLst/>
          </a:prstGeom>
        </p:spPr>
      </p:pic>
    </p:spTree>
    <p:extLst>
      <p:ext uri="{BB962C8B-B14F-4D97-AF65-F5344CB8AC3E}">
        <p14:creationId xmlns:p14="http://schemas.microsoft.com/office/powerpoint/2010/main" val="1503107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en-US" sz="3200" dirty="0">
                <a:latin typeface="Times New Roman" panose="02020603050405020304" pitchFamily="18" charset="0"/>
                <a:cs typeface="Times New Roman" panose="02020603050405020304" pitchFamily="18" charset="0"/>
              </a:rPr>
              <a:t>FYI: A REVIEW OF STATE VARIABLES</a:t>
            </a:r>
            <a:endParaRPr lang="en-US" sz="3000" dirty="0">
              <a:latin typeface="Times New Roman" panose="02020603050405020304" pitchFamily="18" charset="0"/>
              <a:cs typeface="Times New Roman" panose="02020603050405020304" pitchFamily="18" charset="0"/>
            </a:endParaRP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460375" y="1818144"/>
            <a:ext cx="8150225" cy="3785652"/>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state of a system is defined by the position and momentum of every piece of matter in the system.</a:t>
            </a:r>
          </a:p>
          <a:p>
            <a:pPr marL="800100" lvl="1" indent="-342900" algn="just">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For a cubic meter of air at sea level this requires the knowledge of the position and momentum of every 2.56x10</a:t>
            </a:r>
            <a:r>
              <a:rPr lang="en-US" sz="2400" baseline="30000" dirty="0">
                <a:latin typeface="Times New Roman" panose="02020603050405020304" pitchFamily="18" charset="0"/>
                <a:cs typeface="Times New Roman" panose="02020603050405020304" pitchFamily="18" charset="0"/>
              </a:rPr>
              <a:t>25</a:t>
            </a:r>
            <a:r>
              <a:rPr lang="en-US" sz="2400" dirty="0">
                <a:latin typeface="Times New Roman" panose="02020603050405020304" pitchFamily="18" charset="0"/>
                <a:cs typeface="Times New Roman" panose="02020603050405020304" pitchFamily="18" charset="0"/>
              </a:rPr>
              <a:t> molecules in the volume!</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impossible to measure or know the state of the system as defined above. Therefore, we content ourselves with knowing something about the “average” or macroscopic properties of the system as a whole. This is what the subject of thermodynamics attempts to do.</a:t>
            </a:r>
          </a:p>
        </p:txBody>
      </p:sp>
    </p:spTree>
    <p:extLst>
      <p:ext uri="{BB962C8B-B14F-4D97-AF65-F5344CB8AC3E}">
        <p14:creationId xmlns:p14="http://schemas.microsoft.com/office/powerpoint/2010/main" val="3419344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en-US" sz="3200" dirty="0">
                <a:latin typeface="Times New Roman" panose="02020603050405020304" pitchFamily="18" charset="0"/>
                <a:cs typeface="Times New Roman" panose="02020603050405020304" pitchFamily="18" charset="0"/>
              </a:rPr>
              <a:t>FYI: A REVIEW OF STATE VARIABLES</a:t>
            </a:r>
            <a:endParaRPr lang="en-US" sz="3000" dirty="0">
              <a:latin typeface="Times New Roman" panose="02020603050405020304" pitchFamily="18" charset="0"/>
              <a:cs typeface="Times New Roman" panose="02020603050405020304" pitchFamily="18" charset="0"/>
            </a:endParaRP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460375" y="1818144"/>
            <a:ext cx="8150225" cy="3416320"/>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In general:</a:t>
            </a:r>
          </a:p>
          <a:p>
            <a:pPr marL="800100" lvl="1" indent="-342900" algn="just">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For a one-component system in equilibrium we need 3 state variables.</a:t>
            </a:r>
          </a:p>
          <a:p>
            <a:pPr marL="800100" lvl="1" indent="-342900" algn="just">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For a two-component system in equilibrium we need 4 state variables.</a:t>
            </a:r>
          </a:p>
          <a:p>
            <a:pPr marL="800100" lvl="1" indent="-342900" algn="just">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For a three-component system in equilibrium we need 5 state variables.</a:t>
            </a:r>
          </a:p>
          <a:p>
            <a:pPr marL="800100" lvl="1" indent="-342900" algn="just">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For a j-component system in equilibrium we need j + 2 state variables.</a:t>
            </a:r>
          </a:p>
        </p:txBody>
      </p:sp>
    </p:spTree>
    <p:extLst>
      <p:ext uri="{BB962C8B-B14F-4D97-AF65-F5344CB8AC3E}">
        <p14:creationId xmlns:p14="http://schemas.microsoft.com/office/powerpoint/2010/main" val="3753710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3200" dirty="0">
                <a:latin typeface="Times New Roman" panose="02020603050405020304" pitchFamily="18" charset="0"/>
                <a:cs typeface="Times New Roman" panose="02020603050405020304" pitchFamily="18" charset="0"/>
              </a:rPr>
              <a:t>A REVIEW OF STATE VARIABLES</a:t>
            </a:r>
            <a:endParaRPr lang="en-US" sz="3000" dirty="0">
              <a:latin typeface="Times New Roman" panose="02020603050405020304" pitchFamily="18" charset="0"/>
              <a:cs typeface="Times New Roman" panose="02020603050405020304" pitchFamily="18" charset="0"/>
            </a:endParaRP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3D8A7B8F-F100-44B5-B9E3-6135527FACC7}"/>
              </a:ext>
            </a:extLst>
          </p:cNvPr>
          <p:cNvSpPr txBox="1"/>
          <p:nvPr/>
        </p:nvSpPr>
        <p:spPr>
          <a:xfrm>
            <a:off x="307974" y="1689419"/>
            <a:ext cx="8378825" cy="4154984"/>
          </a:xfrm>
          <a:prstGeom prst="rect">
            <a:avLst/>
          </a:prstGeom>
          <a:noFill/>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thermodynamic state of a </a:t>
            </a:r>
            <a:r>
              <a:rPr lang="en-US" sz="2400" b="1" dirty="0">
                <a:latin typeface="Times New Roman" panose="02020603050405020304" pitchFamily="18" charset="0"/>
                <a:cs typeface="Times New Roman" panose="02020603050405020304" pitchFamily="18" charset="0"/>
              </a:rPr>
              <a:t>simple system </a:t>
            </a:r>
            <a:r>
              <a:rPr lang="en-US" sz="2400" dirty="0">
                <a:latin typeface="Times New Roman" panose="02020603050405020304" pitchFamily="18" charset="0"/>
                <a:cs typeface="Times New Roman" panose="02020603050405020304" pitchFamily="18" charset="0"/>
              </a:rPr>
              <a:t>in thermodynamic equilibrium is completely </a:t>
            </a:r>
            <a:r>
              <a:rPr lang="en-US" sz="2400" u="sng" dirty="0">
                <a:latin typeface="Times New Roman" panose="02020603050405020304" pitchFamily="18" charset="0"/>
                <a:cs typeface="Times New Roman" panose="02020603050405020304" pitchFamily="18" charset="0"/>
              </a:rPr>
              <a:t>characterized</a:t>
            </a:r>
            <a:r>
              <a:rPr lang="en-US" sz="2400" dirty="0">
                <a:latin typeface="Times New Roman" panose="02020603050405020304" pitchFamily="18" charset="0"/>
                <a:cs typeface="Times New Roman" panose="02020603050405020304" pitchFamily="18" charset="0"/>
              </a:rPr>
              <a:t> by </a:t>
            </a:r>
            <a:r>
              <a:rPr lang="en-US" sz="2400" u="sng" dirty="0">
                <a:latin typeface="Times New Roman" panose="02020603050405020304" pitchFamily="18" charset="0"/>
                <a:cs typeface="Times New Roman" panose="02020603050405020304" pitchFamily="18" charset="0"/>
              </a:rPr>
              <a:t>specifying the internal energy (U), volume (V), and the number of moles, </a:t>
            </a:r>
            <a:r>
              <a:rPr lang="en-US" sz="2400" u="sng" dirty="0" err="1">
                <a:latin typeface="Times New Roman" panose="02020603050405020304" pitchFamily="18" charset="0"/>
                <a:cs typeface="Times New Roman" panose="02020603050405020304" pitchFamily="18" charset="0"/>
              </a:rPr>
              <a:t>n</a:t>
            </a:r>
            <a:r>
              <a:rPr lang="en-US" sz="2400" u="sng" baseline="-25000" dirty="0" err="1">
                <a:latin typeface="Times New Roman" panose="02020603050405020304" pitchFamily="18" charset="0"/>
                <a:cs typeface="Times New Roman" panose="02020603050405020304" pitchFamily="18" charset="0"/>
              </a:rPr>
              <a:t>i</a:t>
            </a:r>
            <a:r>
              <a:rPr lang="en-US" sz="2400" u="sng" dirty="0">
                <a:latin typeface="Times New Roman" panose="02020603050405020304" pitchFamily="18" charset="0"/>
                <a:cs typeface="Times New Roman" panose="02020603050405020304" pitchFamily="18" charset="0"/>
              </a:rPr>
              <a:t>, of each of its components.</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 an example of a simple versus a non-simple (complex) system, imagine two systems: </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System A is a mixture of two ideal gasses in a rigid container of volume V at a temperature T and pressure p. This is a simple system whose thermodynamic state is given by the total internal energy U, the total volume V, and the number of moles of the two gasses, n</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n</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endParaRPr lang="en-US" sz="24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2733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3200" dirty="0">
                <a:latin typeface="Times New Roman" panose="02020603050405020304" pitchFamily="18" charset="0"/>
                <a:cs typeface="Times New Roman" panose="02020603050405020304" pitchFamily="18" charset="0"/>
              </a:rPr>
              <a:t>A REVIEW OF STATE VARIABLES</a:t>
            </a:r>
            <a:endParaRPr lang="en-US" sz="3000" dirty="0">
              <a:latin typeface="Times New Roman" panose="02020603050405020304" pitchFamily="18" charset="0"/>
              <a:cs typeface="Times New Roman" panose="02020603050405020304" pitchFamily="18" charset="0"/>
            </a:endParaRP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0B840E9B-87C1-4A15-BAB8-18532AA746A2}"/>
              </a:ext>
            </a:extLst>
          </p:cNvPr>
          <p:cNvSpPr txBox="1"/>
          <p:nvPr/>
        </p:nvSpPr>
        <p:spPr>
          <a:xfrm>
            <a:off x="457200" y="1454289"/>
            <a:ext cx="8229600" cy="3785652"/>
          </a:xfrm>
          <a:prstGeom prst="rect">
            <a:avLst/>
          </a:prstGeom>
          <a:noFill/>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we take the same two gasses and separate them into separate compartments of the total system, and keep each gas at the same temperature and pressure as the previous simple system, the </a:t>
            </a:r>
            <a:r>
              <a:rPr lang="en-US" sz="2400" u="sng" dirty="0">
                <a:latin typeface="Times New Roman" panose="02020603050405020304" pitchFamily="18" charset="0"/>
                <a:cs typeface="Times New Roman" panose="02020603050405020304" pitchFamily="18" charset="0"/>
              </a:rPr>
              <a:t>total internal energy U and total volume V of this system are the same as that of the simple system</a:t>
            </a:r>
            <a:r>
              <a:rPr lang="en-US" sz="2400" dirty="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However, </a:t>
            </a:r>
            <a:r>
              <a:rPr lang="en-US" sz="2400" u="sng" dirty="0">
                <a:latin typeface="Times New Roman" panose="02020603050405020304" pitchFamily="18" charset="0"/>
                <a:cs typeface="Times New Roman" panose="02020603050405020304" pitchFamily="18" charset="0"/>
              </a:rPr>
              <a:t>the thermodynamic states are not the same</a:t>
            </a:r>
            <a:r>
              <a:rPr lang="en-US" sz="2400" dirty="0">
                <a:latin typeface="Times New Roman" panose="02020603050405020304" pitchFamily="18" charset="0"/>
                <a:cs typeface="Times New Roman" panose="02020603050405020304" pitchFamily="18" charset="0"/>
              </a:rPr>
              <a:t>. We will find out later that the entropy, S, of the complex system is lower than the simple system. So, we need an additional thermodynamic state variable to completely characterize the state of the complex system.</a:t>
            </a:r>
          </a:p>
        </p:txBody>
      </p:sp>
    </p:spTree>
    <p:extLst>
      <p:ext uri="{BB962C8B-B14F-4D97-AF65-F5344CB8AC3E}">
        <p14:creationId xmlns:p14="http://schemas.microsoft.com/office/powerpoint/2010/main" val="130567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460375" y="1524000"/>
            <a:ext cx="8150225" cy="3416320"/>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 we said, the thermodynamic state of a one-component, closed system in equilibrium can be completely described by any two state variables (other than mass or moles).</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state variables have two important properties:</a:t>
            </a:r>
          </a:p>
          <a:p>
            <a:pPr marL="800100" lvl="1"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change in any of the state variables (say U) doesn’t depend on the path of the system on a thermodynamic diagram. </a:t>
            </a:r>
          </a:p>
          <a:p>
            <a:pPr marL="800100" lvl="1"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only depends on the endpoints.</a:t>
            </a:r>
          </a:p>
          <a:p>
            <a:pPr marL="342900" indent="-34290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id="{6AB93197-F864-4B19-BA66-2D688DDAC99E}"/>
              </a:ext>
            </a:extLst>
          </p:cNvPr>
          <p:cNvSpPr>
            <a:spLocks noGrp="1"/>
          </p:cNvSpPr>
          <p:nvPr>
            <p:ph type="title"/>
          </p:nvPr>
        </p:nvSpPr>
        <p:spPr/>
        <p:txBody>
          <a:bodyPr/>
          <a:lstStyle/>
          <a:p>
            <a:endParaRPr lang="en-US"/>
          </a:p>
        </p:txBody>
      </p:sp>
      <p:sp>
        <p:nvSpPr>
          <p:cNvPr id="8" name="Title 2">
            <a:extLst>
              <a:ext uri="{FF2B5EF4-FFF2-40B4-BE49-F238E27FC236}">
                <a16:creationId xmlns:a16="http://schemas.microsoft.com/office/drawing/2014/main" id="{0F74BF4D-0125-4813-AAE6-777DEEC54E06}"/>
              </a:ext>
            </a:extLst>
          </p:cNvPr>
          <p:cNvSpPr txBox="1">
            <a:spLocks/>
          </p:cNvSpPr>
          <p:nvPr/>
        </p:nvSpPr>
        <p:spPr>
          <a:xfrm>
            <a:off x="457200" y="304800"/>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a:latin typeface="Times New Roman" panose="02020603050405020304" pitchFamily="18" charset="0"/>
                <a:cs typeface="Times New Roman" panose="02020603050405020304" pitchFamily="18" charset="0"/>
              </a:rPr>
              <a:t>A REVIEW OF STATE VARIABLES</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6149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968" y="1447800"/>
            <a:ext cx="8534400" cy="4893647"/>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Mathematically, this means that differentials of state functions are exact differentials.</a:t>
            </a: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Here the problem is going to appear, because HEAT &amp; WORK is not a state variables !!!!!! </a:t>
            </a:r>
          </a:p>
          <a:p>
            <a:pPr algn="just"/>
            <a:endParaRPr lang="en-US" altLang="en-US" sz="2400" b="1" i="1" dirty="0">
              <a:solidFill>
                <a:srgbClr val="008000"/>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Wingdings" pitchFamily="2" charset="2"/>
            </a:endParaRPr>
          </a:p>
          <a:p>
            <a:pPr algn="ctr"/>
            <a:r>
              <a:rPr lang="en-US" altLang="en-US" sz="2400" b="1" i="1" dirty="0">
                <a:solidFill>
                  <a:srgbClr val="008000"/>
                </a:solidFill>
                <a:effectLst>
                  <a:outerShdw blurRad="38100" dist="38100" dir="2700000" algn="tl">
                    <a:srgbClr val="000000"/>
                  </a:outerShdw>
                </a:effectLst>
                <a:latin typeface="Times New Roman" pitchFamily="18" charset="0"/>
                <a:cs typeface="Times New Roman" pitchFamily="18" charset="0"/>
                <a:sym typeface="Wingdings" pitchFamily="2" charset="2"/>
              </a:rPr>
              <a:t>But Heat and work are modes of transfer of energy, thus how can we deal with them to know about the state of thermodynamic System ??? </a:t>
            </a: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286000"/>
            <a:ext cx="8836025" cy="17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a:extLst>
              <a:ext uri="{FF2B5EF4-FFF2-40B4-BE49-F238E27FC236}">
                <a16:creationId xmlns:a16="http://schemas.microsoft.com/office/drawing/2014/main" id="{2F317639-6BA8-4446-BC0A-0ED7542C5173}"/>
              </a:ext>
            </a:extLst>
          </p:cNvPr>
          <p:cNvSpPr>
            <a:spLocks noGrp="1"/>
          </p:cNvSpPr>
          <p:nvPr>
            <p:ph type="title"/>
          </p:nvPr>
        </p:nvSpPr>
        <p:spPr/>
        <p:txBody>
          <a:bodyPr/>
          <a:lstStyle/>
          <a:p>
            <a:endParaRPr lang="en-US"/>
          </a:p>
        </p:txBody>
      </p:sp>
      <p:sp>
        <p:nvSpPr>
          <p:cNvPr id="9" name="Title 2">
            <a:extLst>
              <a:ext uri="{FF2B5EF4-FFF2-40B4-BE49-F238E27FC236}">
                <a16:creationId xmlns:a16="http://schemas.microsoft.com/office/drawing/2014/main" id="{04786CE0-16E5-4814-B685-6126B15A8407}"/>
              </a:ext>
            </a:extLst>
          </p:cNvPr>
          <p:cNvSpPr txBox="1">
            <a:spLocks/>
          </p:cNvSpPr>
          <p:nvPr/>
        </p:nvSpPr>
        <p:spPr>
          <a:xfrm>
            <a:off x="533400" y="304800"/>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a:latin typeface="Times New Roman" panose="02020603050405020304" pitchFamily="18" charset="0"/>
                <a:cs typeface="Times New Roman" panose="02020603050405020304" pitchFamily="18" charset="0"/>
              </a:rPr>
              <a:t>A REVIEW OF STATE VARIABLES</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6524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968" y="1447800"/>
            <a:ext cx="8534400" cy="3046988"/>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We know why work is not a state variable, but what about  heat ????</a:t>
            </a:r>
          </a:p>
          <a:p>
            <a:r>
              <a:rPr lang="en-US" sz="2400" dirty="0">
                <a:latin typeface="Times New Roman" panose="02020603050405020304" pitchFamily="18" charset="0"/>
                <a:cs typeface="Times New Roman" panose="02020603050405020304" pitchFamily="18" charset="0"/>
              </a:rPr>
              <a:t>Imagine that an air parcel starts out at Point 1 on the skew-T diagram shown below. The initial pressure and temperature are p1 and T1. The parcel moves in a reversible, closed cycle around the path shown. The three legs of the path are: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Leg A: Adiabatic expansion to pressure p2.</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Leg B: Isothermal compression back to pressure p1.</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Leg C: Isobaric heating back to temperature T1.</a:t>
            </a: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451132"/>
            <a:ext cx="3962400" cy="2406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 y="4800600"/>
            <a:ext cx="5270866"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hlinkClick r:id="rId3"/>
              </a:rPr>
              <a:t>https://www.weather.gov/jetstream/skewt</a:t>
            </a:r>
            <a:endParaRPr lang="en-US" sz="2400" dirty="0">
              <a:latin typeface="Times New Roman" panose="02020603050405020304" pitchFamily="18" charset="0"/>
              <a:cs typeface="Times New Roman" panose="02020603050405020304" pitchFamily="18" charset="0"/>
            </a:endParaRPr>
          </a:p>
        </p:txBody>
      </p:sp>
      <p:sp>
        <p:nvSpPr>
          <p:cNvPr id="6" name="Title 5">
            <a:extLst>
              <a:ext uri="{FF2B5EF4-FFF2-40B4-BE49-F238E27FC236}">
                <a16:creationId xmlns:a16="http://schemas.microsoft.com/office/drawing/2014/main" id="{32A7D4B8-F0E9-42DD-9C89-C7EAEFECC48E}"/>
              </a:ext>
            </a:extLst>
          </p:cNvPr>
          <p:cNvSpPr>
            <a:spLocks noGrp="1"/>
          </p:cNvSpPr>
          <p:nvPr>
            <p:ph type="title"/>
          </p:nvPr>
        </p:nvSpPr>
        <p:spPr/>
        <p:txBody>
          <a:bodyPr/>
          <a:lstStyle/>
          <a:p>
            <a:endParaRPr lang="en-US"/>
          </a:p>
        </p:txBody>
      </p:sp>
      <p:sp>
        <p:nvSpPr>
          <p:cNvPr id="10" name="Title 2">
            <a:extLst>
              <a:ext uri="{FF2B5EF4-FFF2-40B4-BE49-F238E27FC236}">
                <a16:creationId xmlns:a16="http://schemas.microsoft.com/office/drawing/2014/main" id="{0969BE8E-3F14-4783-A2EB-B1E7CCA414F9}"/>
              </a:ext>
            </a:extLst>
          </p:cNvPr>
          <p:cNvSpPr txBox="1">
            <a:spLocks/>
          </p:cNvSpPr>
          <p:nvPr/>
        </p:nvSpPr>
        <p:spPr>
          <a:xfrm>
            <a:off x="457200" y="304800"/>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a:latin typeface="Times New Roman" panose="02020603050405020304" pitchFamily="18" charset="0"/>
                <a:cs typeface="Times New Roman" panose="02020603050405020304" pitchFamily="18" charset="0"/>
              </a:rPr>
              <a:t>A REVIEW OF STATE VARIABLES</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9078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5393" b="4791"/>
          <a:stretch/>
        </p:blipFill>
        <p:spPr bwMode="auto">
          <a:xfrm>
            <a:off x="761087" y="838200"/>
            <a:ext cx="6619201" cy="5909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9" name="Line 7"/>
          <p:cNvSpPr>
            <a:spLocks noChangeShapeType="1"/>
          </p:cNvSpPr>
          <p:nvPr/>
        </p:nvSpPr>
        <p:spPr bwMode="auto">
          <a:xfrm>
            <a:off x="7454900" y="2420938"/>
            <a:ext cx="466725"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0" name="Text Box 8"/>
          <p:cNvSpPr txBox="1">
            <a:spLocks noChangeArrowheads="1"/>
          </p:cNvSpPr>
          <p:nvPr/>
        </p:nvSpPr>
        <p:spPr bwMode="auto">
          <a:xfrm>
            <a:off x="7921625" y="2276475"/>
            <a:ext cx="8064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US" altLang="en-US">
                <a:ea typeface="ＭＳ Ｐゴシック" pitchFamily="34" charset="-128"/>
              </a:rPr>
              <a:t>isobar</a:t>
            </a:r>
          </a:p>
        </p:txBody>
      </p:sp>
      <p:sp>
        <p:nvSpPr>
          <p:cNvPr id="69642" name="Line 10"/>
          <p:cNvSpPr>
            <a:spLocks noChangeShapeType="1"/>
          </p:cNvSpPr>
          <p:nvPr/>
        </p:nvSpPr>
        <p:spPr bwMode="auto">
          <a:xfrm flipV="1">
            <a:off x="7616825" y="3113088"/>
            <a:ext cx="304800" cy="304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3" name="Text Box 11"/>
          <p:cNvSpPr txBox="1">
            <a:spLocks noChangeArrowheads="1"/>
          </p:cNvSpPr>
          <p:nvPr/>
        </p:nvSpPr>
        <p:spPr bwMode="auto">
          <a:xfrm>
            <a:off x="7921625" y="2938463"/>
            <a:ext cx="1060450" cy="36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US" altLang="en-US">
                <a:ea typeface="ＭＳ Ｐゴシック" pitchFamily="34" charset="-128"/>
              </a:rPr>
              <a:t>isotherm</a:t>
            </a:r>
          </a:p>
        </p:txBody>
      </p:sp>
      <p:sp>
        <p:nvSpPr>
          <p:cNvPr id="69644" name="Text Box 12"/>
          <p:cNvSpPr txBox="1">
            <a:spLocks noChangeArrowheads="1"/>
          </p:cNvSpPr>
          <p:nvPr/>
        </p:nvSpPr>
        <p:spPr bwMode="auto">
          <a:xfrm>
            <a:off x="7893050" y="3611563"/>
            <a:ext cx="9334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US" altLang="en-US">
                <a:ea typeface="ＭＳ Ｐゴシック" pitchFamily="34" charset="-128"/>
              </a:rPr>
              <a:t>dry</a:t>
            </a:r>
            <a:br>
              <a:rPr lang="en-US" altLang="en-US">
                <a:ea typeface="ＭＳ Ｐゴシック" pitchFamily="34" charset="-128"/>
              </a:rPr>
            </a:br>
            <a:r>
              <a:rPr lang="en-US" altLang="en-US">
                <a:ea typeface="ＭＳ Ｐゴシック" pitchFamily="34" charset="-128"/>
              </a:rPr>
              <a:t>adiabat</a:t>
            </a:r>
          </a:p>
        </p:txBody>
      </p:sp>
      <p:sp>
        <p:nvSpPr>
          <p:cNvPr id="69645" name="Text Box 13"/>
          <p:cNvSpPr txBox="1">
            <a:spLocks noChangeArrowheads="1"/>
          </p:cNvSpPr>
          <p:nvPr/>
        </p:nvSpPr>
        <p:spPr bwMode="auto">
          <a:xfrm>
            <a:off x="7878763" y="4464050"/>
            <a:ext cx="12001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US" altLang="en-US">
                <a:ea typeface="ＭＳ Ｐゴシック" pitchFamily="34" charset="-128"/>
              </a:rPr>
              <a:t>saturated </a:t>
            </a:r>
            <a:br>
              <a:rPr lang="en-US" altLang="en-US">
                <a:ea typeface="ＭＳ Ｐゴシック" pitchFamily="34" charset="-128"/>
              </a:rPr>
            </a:br>
            <a:r>
              <a:rPr lang="en-US" altLang="en-US">
                <a:ea typeface="ＭＳ Ｐゴシック" pitchFamily="34" charset="-128"/>
              </a:rPr>
              <a:t>adiabat</a:t>
            </a:r>
          </a:p>
        </p:txBody>
      </p:sp>
      <p:sp>
        <p:nvSpPr>
          <p:cNvPr id="69646" name="Freeform 14"/>
          <p:cNvSpPr>
            <a:spLocks/>
          </p:cNvSpPr>
          <p:nvPr/>
        </p:nvSpPr>
        <p:spPr bwMode="auto">
          <a:xfrm>
            <a:off x="7426325" y="4678363"/>
            <a:ext cx="495300" cy="422275"/>
          </a:xfrm>
          <a:custGeom>
            <a:avLst/>
            <a:gdLst>
              <a:gd name="T0" fmla="*/ 0 w 336"/>
              <a:gd name="T1" fmla="*/ 8 h 152"/>
              <a:gd name="T2" fmla="*/ 48 w 336"/>
              <a:gd name="T3" fmla="*/ 8 h 152"/>
              <a:gd name="T4" fmla="*/ 240 w 336"/>
              <a:gd name="T5" fmla="*/ 56 h 152"/>
              <a:gd name="T6" fmla="*/ 336 w 336"/>
              <a:gd name="T7" fmla="*/ 152 h 152"/>
            </a:gdLst>
            <a:ahLst/>
            <a:cxnLst>
              <a:cxn ang="0">
                <a:pos x="T0" y="T1"/>
              </a:cxn>
              <a:cxn ang="0">
                <a:pos x="T2" y="T3"/>
              </a:cxn>
              <a:cxn ang="0">
                <a:pos x="T4" y="T5"/>
              </a:cxn>
              <a:cxn ang="0">
                <a:pos x="T6" y="T7"/>
              </a:cxn>
            </a:cxnLst>
            <a:rect l="0" t="0" r="r" b="b"/>
            <a:pathLst>
              <a:path w="336" h="152">
                <a:moveTo>
                  <a:pt x="0" y="8"/>
                </a:moveTo>
                <a:cubicBezTo>
                  <a:pt x="4" y="4"/>
                  <a:pt x="8" y="0"/>
                  <a:pt x="48" y="8"/>
                </a:cubicBezTo>
                <a:cubicBezTo>
                  <a:pt x="88" y="16"/>
                  <a:pt x="192" y="32"/>
                  <a:pt x="240" y="56"/>
                </a:cubicBezTo>
                <a:cubicBezTo>
                  <a:pt x="288" y="80"/>
                  <a:pt x="312" y="116"/>
                  <a:pt x="336" y="152"/>
                </a:cubicBezTo>
              </a:path>
            </a:pathLst>
          </a:custGeom>
          <a:noFill/>
          <a:ln w="9525">
            <a:solidFill>
              <a:srgbClr val="008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grpSp>
        <p:nvGrpSpPr>
          <p:cNvPr id="69647" name="Group 15"/>
          <p:cNvGrpSpPr>
            <a:grpSpLocks/>
          </p:cNvGrpSpPr>
          <p:nvPr/>
        </p:nvGrpSpPr>
        <p:grpSpPr bwMode="auto">
          <a:xfrm>
            <a:off x="7464425" y="5478463"/>
            <a:ext cx="1644650" cy="915987"/>
            <a:chOff x="4320" y="3648"/>
            <a:chExt cx="1036" cy="577"/>
          </a:xfrm>
        </p:grpSpPr>
        <p:sp>
          <p:nvSpPr>
            <p:cNvPr id="69648" name="Text Box 16"/>
            <p:cNvSpPr txBox="1">
              <a:spLocks noChangeArrowheads="1"/>
            </p:cNvSpPr>
            <p:nvPr/>
          </p:nvSpPr>
          <p:spPr bwMode="auto">
            <a:xfrm>
              <a:off x="4608" y="3648"/>
              <a:ext cx="748" cy="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US" altLang="en-US">
                  <a:ea typeface="ＭＳ Ｐゴシック" pitchFamily="34" charset="-128"/>
                </a:rPr>
                <a:t>saturation</a:t>
              </a:r>
              <a:br>
                <a:rPr lang="en-US" altLang="en-US">
                  <a:ea typeface="ＭＳ Ｐゴシック" pitchFamily="34" charset="-128"/>
                </a:rPr>
              </a:br>
              <a:r>
                <a:rPr lang="en-US" altLang="en-US">
                  <a:ea typeface="ＭＳ Ｐゴシック" pitchFamily="34" charset="-128"/>
                </a:rPr>
                <a:t>mixing</a:t>
              </a:r>
              <a:br>
                <a:rPr lang="en-US" altLang="en-US">
                  <a:ea typeface="ＭＳ Ｐゴシック" pitchFamily="34" charset="-128"/>
                </a:rPr>
              </a:br>
              <a:r>
                <a:rPr lang="en-US" altLang="en-US">
                  <a:ea typeface="ＭＳ Ｐゴシック" pitchFamily="34" charset="-128"/>
                </a:rPr>
                <a:t>ratio</a:t>
              </a:r>
            </a:p>
          </p:txBody>
        </p:sp>
        <p:sp>
          <p:nvSpPr>
            <p:cNvPr id="69649" name="Line 17"/>
            <p:cNvSpPr>
              <a:spLocks noChangeShapeType="1"/>
            </p:cNvSpPr>
            <p:nvPr/>
          </p:nvSpPr>
          <p:spPr bwMode="auto">
            <a:xfrm flipV="1">
              <a:off x="4320" y="3792"/>
              <a:ext cx="288" cy="24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9650" name="Freeform 18"/>
          <p:cNvSpPr>
            <a:spLocks/>
          </p:cNvSpPr>
          <p:nvPr/>
        </p:nvSpPr>
        <p:spPr bwMode="auto">
          <a:xfrm>
            <a:off x="7378700" y="3944938"/>
            <a:ext cx="381000" cy="209550"/>
          </a:xfrm>
          <a:custGeom>
            <a:avLst/>
            <a:gdLst>
              <a:gd name="T0" fmla="*/ 240 w 240"/>
              <a:gd name="T1" fmla="*/ 132 h 132"/>
              <a:gd name="T2" fmla="*/ 60 w 240"/>
              <a:gd name="T3" fmla="*/ 78 h 132"/>
              <a:gd name="T4" fmla="*/ 0 w 240"/>
              <a:gd name="T5" fmla="*/ 0 h 132"/>
            </a:gdLst>
            <a:ahLst/>
            <a:cxnLst>
              <a:cxn ang="0">
                <a:pos x="T0" y="T1"/>
              </a:cxn>
              <a:cxn ang="0">
                <a:pos x="T2" y="T3"/>
              </a:cxn>
              <a:cxn ang="0">
                <a:pos x="T4" y="T5"/>
              </a:cxn>
            </a:cxnLst>
            <a:rect l="0" t="0" r="r" b="b"/>
            <a:pathLst>
              <a:path w="240" h="132">
                <a:moveTo>
                  <a:pt x="240" y="132"/>
                </a:moveTo>
                <a:cubicBezTo>
                  <a:pt x="170" y="116"/>
                  <a:pt x="100" y="100"/>
                  <a:pt x="60" y="78"/>
                </a:cubicBezTo>
                <a:cubicBezTo>
                  <a:pt x="20" y="56"/>
                  <a:pt x="9" y="13"/>
                  <a:pt x="0" y="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Rectangle 15"/>
          <p:cNvSpPr/>
          <p:nvPr/>
        </p:nvSpPr>
        <p:spPr>
          <a:xfrm>
            <a:off x="1670387" y="1537811"/>
            <a:ext cx="4572000" cy="1477328"/>
          </a:xfrm>
          <a:prstGeom prst="rect">
            <a:avLst/>
          </a:prstGeom>
        </p:spPr>
        <p:txBody>
          <a:bodyPr>
            <a:spAutoFit/>
          </a:bodyPr>
          <a:lstStyle/>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Leg A: Adiabatic expansion to pressure p2.</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Leg B: Isothermal compression back to pressure p1.</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Leg C: Isobaric heating back to temperature T1.</a:t>
            </a:r>
          </a:p>
        </p:txBody>
      </p:sp>
      <p:grpSp>
        <p:nvGrpSpPr>
          <p:cNvPr id="18" name="Group 17"/>
          <p:cNvGrpSpPr/>
          <p:nvPr/>
        </p:nvGrpSpPr>
        <p:grpSpPr>
          <a:xfrm>
            <a:off x="5562600" y="5100638"/>
            <a:ext cx="1066800" cy="538162"/>
            <a:chOff x="5562600" y="5100638"/>
            <a:chExt cx="1066800" cy="538162"/>
          </a:xfrm>
        </p:grpSpPr>
        <p:cxnSp>
          <p:nvCxnSpPr>
            <p:cNvPr id="3" name="Straight Arrow Connector 2"/>
            <p:cNvCxnSpPr/>
            <p:nvPr/>
          </p:nvCxnSpPr>
          <p:spPr>
            <a:xfrm flipH="1" flipV="1">
              <a:off x="5562600" y="5105400"/>
              <a:ext cx="609600" cy="533400"/>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867400" y="5100638"/>
              <a:ext cx="762000" cy="369332"/>
            </a:xfrm>
            <a:prstGeom prst="rect">
              <a:avLst/>
            </a:prstGeom>
            <a:noFill/>
          </p:spPr>
          <p:txBody>
            <a:bodyPr wrap="square" rtlCol="0">
              <a:spAutoFit/>
            </a:bodyPr>
            <a:lstStyle/>
            <a:p>
              <a:r>
                <a:rPr lang="en-US" dirty="0"/>
                <a:t>A</a:t>
              </a:r>
            </a:p>
          </p:txBody>
        </p:sp>
      </p:grpSp>
      <p:grpSp>
        <p:nvGrpSpPr>
          <p:cNvPr id="20" name="Group 19"/>
          <p:cNvGrpSpPr/>
          <p:nvPr/>
        </p:nvGrpSpPr>
        <p:grpSpPr>
          <a:xfrm>
            <a:off x="4953000" y="5129253"/>
            <a:ext cx="762000" cy="561891"/>
            <a:chOff x="4953000" y="5129253"/>
            <a:chExt cx="762000" cy="561891"/>
          </a:xfrm>
        </p:grpSpPr>
        <p:cxnSp>
          <p:nvCxnSpPr>
            <p:cNvPr id="5" name="Straight Arrow Connector 4"/>
            <p:cNvCxnSpPr/>
            <p:nvPr/>
          </p:nvCxnSpPr>
          <p:spPr>
            <a:xfrm flipH="1">
              <a:off x="5080227" y="5129253"/>
              <a:ext cx="516502" cy="561891"/>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953000" y="5181600"/>
              <a:ext cx="762000" cy="369332"/>
            </a:xfrm>
            <a:prstGeom prst="rect">
              <a:avLst/>
            </a:prstGeom>
            <a:noFill/>
          </p:spPr>
          <p:txBody>
            <a:bodyPr wrap="square" rtlCol="0">
              <a:spAutoFit/>
            </a:bodyPr>
            <a:lstStyle/>
            <a:p>
              <a:r>
                <a:rPr lang="en-US" dirty="0"/>
                <a:t>B</a:t>
              </a:r>
            </a:p>
          </p:txBody>
        </p:sp>
      </p:grpSp>
      <p:grpSp>
        <p:nvGrpSpPr>
          <p:cNvPr id="21" name="Group 20"/>
          <p:cNvGrpSpPr/>
          <p:nvPr/>
        </p:nvGrpSpPr>
        <p:grpSpPr>
          <a:xfrm>
            <a:off x="5159736" y="5645094"/>
            <a:ext cx="1164864" cy="439238"/>
            <a:chOff x="5159736" y="5645094"/>
            <a:chExt cx="1164864" cy="439238"/>
          </a:xfrm>
        </p:grpSpPr>
        <p:cxnSp>
          <p:nvCxnSpPr>
            <p:cNvPr id="19" name="Straight Arrow Connector 18"/>
            <p:cNvCxnSpPr/>
            <p:nvPr/>
          </p:nvCxnSpPr>
          <p:spPr>
            <a:xfrm flipV="1">
              <a:off x="5159736" y="5645094"/>
              <a:ext cx="1033007" cy="1755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562600" y="5715000"/>
              <a:ext cx="762000" cy="369332"/>
            </a:xfrm>
            <a:prstGeom prst="rect">
              <a:avLst/>
            </a:prstGeom>
            <a:noFill/>
          </p:spPr>
          <p:txBody>
            <a:bodyPr wrap="square" rtlCol="0">
              <a:spAutoFit/>
            </a:bodyPr>
            <a:lstStyle/>
            <a:p>
              <a:r>
                <a:rPr lang="en-US" dirty="0"/>
                <a:t>C</a:t>
              </a:r>
            </a:p>
          </p:txBody>
        </p:sp>
      </p:grpSp>
    </p:spTree>
    <p:extLst>
      <p:ext uri="{BB962C8B-B14F-4D97-AF65-F5344CB8AC3E}">
        <p14:creationId xmlns:p14="http://schemas.microsoft.com/office/powerpoint/2010/main" val="50454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68" y="1752600"/>
            <a:ext cx="8512832"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a:extLst>
              <a:ext uri="{FF2B5EF4-FFF2-40B4-BE49-F238E27FC236}">
                <a16:creationId xmlns:a16="http://schemas.microsoft.com/office/drawing/2014/main" id="{B5AF45FD-87AF-42D8-9B23-F608456F4ADB}"/>
              </a:ext>
            </a:extLst>
          </p:cNvPr>
          <p:cNvSpPr>
            <a:spLocks noGrp="1"/>
          </p:cNvSpPr>
          <p:nvPr>
            <p:ph type="title"/>
          </p:nvPr>
        </p:nvSpPr>
        <p:spPr/>
        <p:txBody>
          <a:bodyPr/>
          <a:lstStyle/>
          <a:p>
            <a:endParaRPr lang="en-US"/>
          </a:p>
        </p:txBody>
      </p:sp>
      <p:sp>
        <p:nvSpPr>
          <p:cNvPr id="8" name="Title 2">
            <a:extLst>
              <a:ext uri="{FF2B5EF4-FFF2-40B4-BE49-F238E27FC236}">
                <a16:creationId xmlns:a16="http://schemas.microsoft.com/office/drawing/2014/main" id="{3F06253F-C3AD-4AF6-84F3-A40FEF83D95A}"/>
              </a:ext>
            </a:extLst>
          </p:cNvPr>
          <p:cNvSpPr txBox="1">
            <a:spLocks/>
          </p:cNvSpPr>
          <p:nvPr/>
        </p:nvSpPr>
        <p:spPr>
          <a:xfrm>
            <a:off x="533400" y="304800"/>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a:latin typeface="Times New Roman" panose="02020603050405020304" pitchFamily="18" charset="0"/>
                <a:cs typeface="Times New Roman" panose="02020603050405020304" pitchFamily="18" charset="0"/>
              </a:rPr>
              <a:t>A REVIEW OF STATE VARIABLES</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896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4" y="1647825"/>
            <a:ext cx="8226425"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24E8DECB-D477-4A21-988C-78DCFC0614F2}"/>
              </a:ext>
            </a:extLst>
          </p:cNvPr>
          <p:cNvPicPr>
            <a:picLocks noChangeAspect="1"/>
          </p:cNvPicPr>
          <p:nvPr/>
        </p:nvPicPr>
        <p:blipFill>
          <a:blip r:embed="rId3"/>
          <a:stretch>
            <a:fillRect/>
          </a:stretch>
        </p:blipFill>
        <p:spPr>
          <a:xfrm>
            <a:off x="323215" y="4616450"/>
            <a:ext cx="1857375" cy="61912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5589A356-B78B-476C-A6A1-DB85C82DBF54}"/>
              </a:ext>
            </a:extLst>
          </p:cNvPr>
          <p:cNvPicPr>
            <a:picLocks noChangeAspect="1"/>
          </p:cNvPicPr>
          <p:nvPr/>
        </p:nvPicPr>
        <p:blipFill>
          <a:blip r:embed="rId4"/>
          <a:stretch>
            <a:fillRect/>
          </a:stretch>
        </p:blipFill>
        <p:spPr>
          <a:xfrm>
            <a:off x="389889" y="6019800"/>
            <a:ext cx="1724025" cy="361950"/>
          </a:xfrm>
          <a:prstGeom prst="rect">
            <a:avLst/>
          </a:prstGeom>
          <a:ln>
            <a:noFill/>
          </a:ln>
          <a:effectLst>
            <a:outerShdw blurRad="292100" dist="139700" dir="2700000" algn="tl" rotWithShape="0">
              <a:srgbClr val="333333">
                <a:alpha val="65000"/>
              </a:srgbClr>
            </a:outerShdw>
          </a:effectLst>
        </p:spPr>
      </p:pic>
      <p:sp>
        <p:nvSpPr>
          <p:cNvPr id="8" name="Title 7">
            <a:extLst>
              <a:ext uri="{FF2B5EF4-FFF2-40B4-BE49-F238E27FC236}">
                <a16:creationId xmlns:a16="http://schemas.microsoft.com/office/drawing/2014/main" id="{A63AFCB7-0526-4FF6-9DF2-AA7DB7FEACD2}"/>
              </a:ext>
            </a:extLst>
          </p:cNvPr>
          <p:cNvSpPr>
            <a:spLocks noGrp="1"/>
          </p:cNvSpPr>
          <p:nvPr>
            <p:ph type="title"/>
          </p:nvPr>
        </p:nvSpPr>
        <p:spPr/>
        <p:txBody>
          <a:bodyPr/>
          <a:lstStyle/>
          <a:p>
            <a:endParaRPr lang="en-US"/>
          </a:p>
        </p:txBody>
      </p:sp>
      <p:sp>
        <p:nvSpPr>
          <p:cNvPr id="13" name="Title 2">
            <a:extLst>
              <a:ext uri="{FF2B5EF4-FFF2-40B4-BE49-F238E27FC236}">
                <a16:creationId xmlns:a16="http://schemas.microsoft.com/office/drawing/2014/main" id="{6F11EE38-14AD-4FBE-95AC-8454FBF027F4}"/>
              </a:ext>
            </a:extLst>
          </p:cNvPr>
          <p:cNvSpPr txBox="1">
            <a:spLocks/>
          </p:cNvSpPr>
          <p:nvPr/>
        </p:nvSpPr>
        <p:spPr>
          <a:xfrm>
            <a:off x="457200" y="304800"/>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a:latin typeface="Times New Roman" panose="02020603050405020304" pitchFamily="18" charset="0"/>
                <a:cs typeface="Times New Roman" panose="02020603050405020304" pitchFamily="18" charset="0"/>
              </a:rPr>
              <a:t>A REVIEW OF STATE VARIABLES</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1853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752600"/>
            <a:ext cx="6400800" cy="2308324"/>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Phase Change</a:t>
            </a:r>
          </a:p>
          <a:p>
            <a:pPr marL="342900" indent="-34290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Recall some terms that we learned in the first course of  “Fundamentals of Thermodynamics</a:t>
            </a:r>
            <a:r>
              <a:rPr lang="en-US" sz="2400" dirty="0"/>
              <a:t>” </a:t>
            </a:r>
            <a:endParaRPr lang="en-US"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Entropy</a:t>
            </a:r>
          </a:p>
        </p:txBody>
      </p:sp>
      <p:sp>
        <p:nvSpPr>
          <p:cNvPr id="3" name="Title 2"/>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2600" dirty="0">
                <a:latin typeface="Times New Roman" panose="02020603050405020304" pitchFamily="18" charset="0"/>
                <a:cs typeface="Times New Roman" panose="02020603050405020304" pitchFamily="18" charset="0"/>
              </a:rPr>
              <a:t>THIS LECTURE INCLUDING THE FOLLOWING ITEMS</a:t>
            </a:r>
          </a:p>
        </p:txBody>
      </p:sp>
      <p:pic>
        <p:nvPicPr>
          <p:cNvPr id="16387" name="Picture 3" descr="C:\Users\sama\AppData\Local\Microsoft\Windows\Temporary Internet Files\Content.IE5\8H9U7NI9\supermemoria-478x6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1566863"/>
            <a:ext cx="1850823" cy="2319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65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7340"/>
          <a:stretch/>
        </p:blipFill>
        <p:spPr bwMode="auto">
          <a:xfrm>
            <a:off x="533400" y="1676400"/>
            <a:ext cx="8229600" cy="3100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38200" y="5029200"/>
            <a:ext cx="7467600"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400" dirty="0">
                <a:latin typeface="Times New Roman" panose="02020603050405020304" pitchFamily="18" charset="0"/>
                <a:cs typeface="Times New Roman" panose="02020603050405020304" pitchFamily="18" charset="0"/>
              </a:rPr>
              <a:t>Thus, the total heat around the closed, reversible path is not zero. Therefore, heat is not a state variable.</a:t>
            </a:r>
          </a:p>
        </p:txBody>
      </p:sp>
      <p:sp>
        <p:nvSpPr>
          <p:cNvPr id="5" name="Title 4">
            <a:extLst>
              <a:ext uri="{FF2B5EF4-FFF2-40B4-BE49-F238E27FC236}">
                <a16:creationId xmlns:a16="http://schemas.microsoft.com/office/drawing/2014/main" id="{2E1971CC-5FD4-4C77-8FDD-CBB1E88475B8}"/>
              </a:ext>
            </a:extLst>
          </p:cNvPr>
          <p:cNvSpPr>
            <a:spLocks noGrp="1"/>
          </p:cNvSpPr>
          <p:nvPr>
            <p:ph type="title"/>
          </p:nvPr>
        </p:nvSpPr>
        <p:spPr/>
        <p:txBody>
          <a:bodyPr/>
          <a:lstStyle/>
          <a:p>
            <a:endParaRPr lang="en-US"/>
          </a:p>
        </p:txBody>
      </p:sp>
      <p:sp>
        <p:nvSpPr>
          <p:cNvPr id="9" name="Title 2">
            <a:extLst>
              <a:ext uri="{FF2B5EF4-FFF2-40B4-BE49-F238E27FC236}">
                <a16:creationId xmlns:a16="http://schemas.microsoft.com/office/drawing/2014/main" id="{B14E1D6D-F622-4498-884D-391D292C772B}"/>
              </a:ext>
            </a:extLst>
          </p:cNvPr>
          <p:cNvSpPr txBox="1">
            <a:spLocks/>
          </p:cNvSpPr>
          <p:nvPr/>
        </p:nvSpPr>
        <p:spPr>
          <a:xfrm>
            <a:off x="457200" y="304800"/>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a:latin typeface="Times New Roman" panose="02020603050405020304" pitchFamily="18" charset="0"/>
                <a:cs typeface="Times New Roman" panose="02020603050405020304" pitchFamily="18" charset="0"/>
              </a:rPr>
              <a:t>A REVIEW OF STATE VARIABLES</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7973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4" y="1676400"/>
            <a:ext cx="815022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a:extLst>
              <a:ext uri="{FF2B5EF4-FFF2-40B4-BE49-F238E27FC236}">
                <a16:creationId xmlns:a16="http://schemas.microsoft.com/office/drawing/2014/main" id="{7E20D127-306F-4343-BC23-DEA146E0B372}"/>
              </a:ext>
            </a:extLst>
          </p:cNvPr>
          <p:cNvSpPr>
            <a:spLocks noGrp="1"/>
          </p:cNvSpPr>
          <p:nvPr>
            <p:ph type="title"/>
          </p:nvPr>
        </p:nvSpPr>
        <p:spPr/>
        <p:txBody>
          <a:bodyPr/>
          <a:lstStyle/>
          <a:p>
            <a:endParaRPr lang="en-US"/>
          </a:p>
        </p:txBody>
      </p:sp>
      <p:sp>
        <p:nvSpPr>
          <p:cNvPr id="8" name="Title 2">
            <a:extLst>
              <a:ext uri="{FF2B5EF4-FFF2-40B4-BE49-F238E27FC236}">
                <a16:creationId xmlns:a16="http://schemas.microsoft.com/office/drawing/2014/main" id="{E75704D9-F0C5-492C-9F98-80F66537835F}"/>
              </a:ext>
            </a:extLst>
          </p:cNvPr>
          <p:cNvSpPr txBox="1">
            <a:spLocks/>
          </p:cNvSpPr>
          <p:nvPr/>
        </p:nvSpPr>
        <p:spPr>
          <a:xfrm>
            <a:off x="457200" y="304800"/>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a:latin typeface="Times New Roman" panose="02020603050405020304" pitchFamily="18" charset="0"/>
                <a:cs typeface="Times New Roman" panose="02020603050405020304" pitchFamily="18" charset="0"/>
              </a:rPr>
              <a:t>A REVIEW OF STATE VARIABLES</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5882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3200" dirty="0">
                <a:latin typeface="Times New Roman" panose="02020603050405020304" pitchFamily="18" charset="0"/>
                <a:cs typeface="Times New Roman" panose="02020603050405020304" pitchFamily="18" charset="0"/>
              </a:rPr>
              <a:t>The Fundamental Equation and Entropy</a:t>
            </a:r>
            <a:endParaRPr lang="en-US" sz="3000" dirty="0">
              <a:latin typeface="Times New Roman" panose="02020603050405020304" pitchFamily="18" charset="0"/>
              <a:cs typeface="Times New Roman" panose="02020603050405020304" pitchFamily="18" charset="0"/>
            </a:endParaRP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6" y="1524000"/>
            <a:ext cx="8150224"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2454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3200" dirty="0">
                <a:latin typeface="Times New Roman" panose="02020603050405020304" pitchFamily="18" charset="0"/>
                <a:cs typeface="Times New Roman" panose="02020603050405020304" pitchFamily="18" charset="0"/>
              </a:rPr>
              <a:t>The Fundamental Equation and Entropy</a:t>
            </a:r>
            <a:endParaRPr lang="en-US" sz="3000" dirty="0">
              <a:latin typeface="Times New Roman" panose="02020603050405020304" pitchFamily="18" charset="0"/>
              <a:cs typeface="Times New Roman" panose="02020603050405020304" pitchFamily="18" charset="0"/>
            </a:endParaRP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4" y="1724025"/>
            <a:ext cx="807402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49" y="3695700"/>
            <a:ext cx="7791449"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763586" y="5736570"/>
            <a:ext cx="74676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400" dirty="0">
                <a:latin typeface="Times New Roman" panose="02020603050405020304" pitchFamily="18" charset="0"/>
                <a:cs typeface="Times New Roman" panose="02020603050405020304" pitchFamily="18" charset="0"/>
              </a:rPr>
              <a:t>PAY ATTENTION WHY WE DIVIDED BY T ???</a:t>
            </a:r>
          </a:p>
        </p:txBody>
      </p:sp>
    </p:spTree>
    <p:extLst>
      <p:ext uri="{BB962C8B-B14F-4D97-AF65-F5344CB8AC3E}">
        <p14:creationId xmlns:p14="http://schemas.microsoft.com/office/powerpoint/2010/main" val="314885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3200" dirty="0">
                <a:latin typeface="Times New Roman" panose="02020603050405020304" pitchFamily="18" charset="0"/>
                <a:cs typeface="Times New Roman" panose="02020603050405020304" pitchFamily="18" charset="0"/>
              </a:rPr>
              <a:t>The Fundamental Equation and Entropy</a:t>
            </a:r>
            <a:endParaRPr lang="en-US" sz="3000" dirty="0">
              <a:latin typeface="Times New Roman" panose="02020603050405020304" pitchFamily="18" charset="0"/>
              <a:cs typeface="Times New Roman" panose="02020603050405020304" pitchFamily="18" charset="0"/>
            </a:endParaRP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19238"/>
            <a:ext cx="8229600" cy="533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761FB80F-B466-47FF-9DA2-3334EE54309E}"/>
              </a:ext>
            </a:extLst>
          </p:cNvPr>
          <p:cNvPicPr>
            <a:picLocks noChangeAspect="1"/>
          </p:cNvPicPr>
          <p:nvPr/>
        </p:nvPicPr>
        <p:blipFill>
          <a:blip r:embed="rId3"/>
          <a:stretch>
            <a:fillRect/>
          </a:stretch>
        </p:blipFill>
        <p:spPr>
          <a:xfrm>
            <a:off x="612775" y="2980690"/>
            <a:ext cx="1381125" cy="43815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F9989F6E-5F96-4B9A-B852-2C5B57520355}"/>
              </a:ext>
            </a:extLst>
          </p:cNvPr>
          <p:cNvPicPr>
            <a:picLocks noChangeAspect="1"/>
          </p:cNvPicPr>
          <p:nvPr/>
        </p:nvPicPr>
        <p:blipFill>
          <a:blip r:embed="rId4"/>
          <a:stretch>
            <a:fillRect/>
          </a:stretch>
        </p:blipFill>
        <p:spPr>
          <a:xfrm>
            <a:off x="612775" y="4157504"/>
            <a:ext cx="1181100" cy="3905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8078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3200" dirty="0">
                <a:latin typeface="Times New Roman" panose="02020603050405020304" pitchFamily="18" charset="0"/>
                <a:cs typeface="Times New Roman" panose="02020603050405020304" pitchFamily="18" charset="0"/>
              </a:rPr>
              <a:t>Entropy</a:t>
            </a:r>
            <a:endParaRPr lang="en-US" sz="3000" dirty="0">
              <a:latin typeface="Times New Roman" panose="02020603050405020304" pitchFamily="18" charset="0"/>
              <a:cs typeface="Times New Roman" panose="02020603050405020304" pitchFamily="18" charset="0"/>
            </a:endParaRP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258" y="1752600"/>
            <a:ext cx="8142342"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7048"/>
          <a:stretch/>
        </p:blipFill>
        <p:spPr bwMode="auto">
          <a:xfrm>
            <a:off x="457200" y="2919248"/>
            <a:ext cx="8077200" cy="3938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8220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3200" dirty="0">
                <a:latin typeface="Times New Roman" panose="02020603050405020304" pitchFamily="18" charset="0"/>
                <a:cs typeface="Times New Roman" panose="02020603050405020304" pitchFamily="18" charset="0"/>
              </a:rPr>
              <a:t>Entropy</a:t>
            </a:r>
            <a:endParaRPr lang="en-US" sz="3000" dirty="0">
              <a:latin typeface="Times New Roman" panose="02020603050405020304" pitchFamily="18" charset="0"/>
              <a:cs typeface="Times New Roman" panose="02020603050405020304" pitchFamily="18" charset="0"/>
            </a:endParaRP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4" y="1752600"/>
            <a:ext cx="822642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101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3200" dirty="0">
                <a:latin typeface="Times New Roman" panose="02020603050405020304" pitchFamily="18" charset="0"/>
                <a:cs typeface="Times New Roman" panose="02020603050405020304" pitchFamily="18" charset="0"/>
              </a:rPr>
              <a:t>Why we divided the HEAT Q  by T ?</a:t>
            </a:r>
            <a:endParaRPr lang="en-US" sz="3000" dirty="0">
              <a:latin typeface="Times New Roman" panose="02020603050405020304" pitchFamily="18" charset="0"/>
              <a:cs typeface="Times New Roman" panose="02020603050405020304" pitchFamily="18" charset="0"/>
            </a:endParaRP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85938"/>
            <a:ext cx="8382000"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993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5575" y="274638"/>
            <a:ext cx="8836025" cy="1511300"/>
          </a:xfrm>
        </p:spPr>
        <p:style>
          <a:lnRef idx="2">
            <a:schemeClr val="accent1"/>
          </a:lnRef>
          <a:fillRef idx="1">
            <a:schemeClr val="lt1"/>
          </a:fillRef>
          <a:effectRef idx="0">
            <a:schemeClr val="accent1"/>
          </a:effectRef>
          <a:fontRef idx="minor">
            <a:schemeClr val="dk1"/>
          </a:fontRef>
        </p:style>
        <p:txBody>
          <a:bodyPr>
            <a:normAutofit fontScale="90000"/>
          </a:bodyPr>
          <a:lstStyle/>
          <a:p>
            <a:pPr algn="l"/>
            <a:r>
              <a:rPr lang="en-US" sz="3200" dirty="0">
                <a:latin typeface="Times New Roman" panose="02020603050405020304" pitchFamily="18" charset="0"/>
                <a:cs typeface="Times New Roman" panose="02020603050405020304" pitchFamily="18" charset="0"/>
              </a:rPr>
              <a:t>What are the thermodynamic definition of  temperature &amp; pressure using Entropy and  1</a:t>
            </a:r>
            <a:r>
              <a:rPr lang="en-US" sz="3200" baseline="30000" dirty="0">
                <a:latin typeface="Times New Roman" panose="02020603050405020304" pitchFamily="18" charset="0"/>
                <a:cs typeface="Times New Roman" panose="02020603050405020304" pitchFamily="18" charset="0"/>
              </a:rPr>
              <a:t>st</a:t>
            </a:r>
            <a:r>
              <a:rPr lang="en-US" sz="3200" dirty="0">
                <a:latin typeface="Times New Roman" panose="02020603050405020304" pitchFamily="18" charset="0"/>
                <a:cs typeface="Times New Roman" panose="02020603050405020304" pitchFamily="18" charset="0"/>
              </a:rPr>
              <a:t> law of thermodynamics??? </a:t>
            </a:r>
            <a:endParaRPr lang="en-US" sz="3000" dirty="0">
              <a:latin typeface="Times New Roman" panose="02020603050405020304" pitchFamily="18" charset="0"/>
              <a:cs typeface="Times New Roman" panose="02020603050405020304" pitchFamily="18" charset="0"/>
            </a:endParaRP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3197"/>
          <a:stretch/>
        </p:blipFill>
        <p:spPr bwMode="auto">
          <a:xfrm>
            <a:off x="466725" y="1828800"/>
            <a:ext cx="8220075" cy="4571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1872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5575" y="274638"/>
            <a:ext cx="8836025" cy="1511300"/>
          </a:xfrm>
        </p:spPr>
        <p:style>
          <a:lnRef idx="2">
            <a:schemeClr val="accent1"/>
          </a:lnRef>
          <a:fillRef idx="1">
            <a:schemeClr val="lt1"/>
          </a:fillRef>
          <a:effectRef idx="0">
            <a:schemeClr val="accent1"/>
          </a:effectRef>
          <a:fontRef idx="minor">
            <a:schemeClr val="dk1"/>
          </a:fontRef>
        </p:style>
        <p:txBody>
          <a:bodyPr>
            <a:normAutofit fontScale="90000"/>
          </a:bodyPr>
          <a:lstStyle/>
          <a:p>
            <a:pPr algn="l"/>
            <a:r>
              <a:rPr lang="en-US" sz="3200" dirty="0">
                <a:latin typeface="Times New Roman" panose="02020603050405020304" pitchFamily="18" charset="0"/>
                <a:cs typeface="Times New Roman" panose="02020603050405020304" pitchFamily="18" charset="0"/>
              </a:rPr>
              <a:t>What are the thermodynamic definition of  temperature &amp; pressure using Entropy and  1</a:t>
            </a:r>
            <a:r>
              <a:rPr lang="en-US" sz="3200" baseline="30000" dirty="0">
                <a:latin typeface="Times New Roman" panose="02020603050405020304" pitchFamily="18" charset="0"/>
                <a:cs typeface="Times New Roman" panose="02020603050405020304" pitchFamily="18" charset="0"/>
              </a:rPr>
              <a:t>st</a:t>
            </a:r>
            <a:r>
              <a:rPr lang="en-US" sz="3200" dirty="0">
                <a:latin typeface="Times New Roman" panose="02020603050405020304" pitchFamily="18" charset="0"/>
                <a:cs typeface="Times New Roman" panose="02020603050405020304" pitchFamily="18" charset="0"/>
              </a:rPr>
              <a:t> law of thermodynamics??? </a:t>
            </a:r>
            <a:endParaRPr lang="en-US" sz="3000" dirty="0">
              <a:latin typeface="Times New Roman" panose="02020603050405020304" pitchFamily="18" charset="0"/>
              <a:cs typeface="Times New Roman" panose="02020603050405020304" pitchFamily="18" charset="0"/>
            </a:endParaRP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905000"/>
            <a:ext cx="8759825"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4DE49A04-5FE5-4834-924E-C481EA5A7331}"/>
              </a:ext>
            </a:extLst>
          </p:cNvPr>
          <p:cNvPicPr>
            <a:picLocks noChangeAspect="1"/>
          </p:cNvPicPr>
          <p:nvPr/>
        </p:nvPicPr>
        <p:blipFill>
          <a:blip r:embed="rId3"/>
          <a:stretch>
            <a:fillRect/>
          </a:stretch>
        </p:blipFill>
        <p:spPr>
          <a:xfrm>
            <a:off x="5943600" y="2651284"/>
            <a:ext cx="2743200" cy="7777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5977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447800"/>
            <a:ext cx="8534400" cy="3046988"/>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Water vapor is an invisible gas that becomes visible when it changes into larger liquid or solid (ice) particles.</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process of transformation is known as a </a:t>
            </a:r>
            <a:r>
              <a:rPr lang="en-US" sz="2400" b="1" dirty="0">
                <a:latin typeface="Times New Roman" panose="02020603050405020304" pitchFamily="18" charset="0"/>
                <a:cs typeface="Times New Roman" panose="02020603050405020304" pitchFamily="18" charset="0"/>
              </a:rPr>
              <a:t>change of state or, simply, a phase change</a:t>
            </a:r>
            <a:r>
              <a:rPr lang="en-US" sz="2400" dirty="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heat energy required to change a substance, such as water, from one state to another is called </a:t>
            </a:r>
            <a:r>
              <a:rPr lang="en-US" sz="2400" b="1" dirty="0">
                <a:latin typeface="Times New Roman" panose="02020603050405020304" pitchFamily="18" charset="0"/>
                <a:cs typeface="Times New Roman" panose="02020603050405020304" pitchFamily="18" charset="0"/>
              </a:rPr>
              <a:t>latent heat</a:t>
            </a:r>
            <a:r>
              <a:rPr lang="en-US" sz="2400" dirty="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b="1" dirty="0">
                <a:solidFill>
                  <a:schemeClr val="tx2"/>
                </a:solidFill>
                <a:latin typeface="Times New Roman" panose="02020603050405020304" pitchFamily="18" charset="0"/>
                <a:cs typeface="Times New Roman" panose="02020603050405020304" pitchFamily="18" charset="0"/>
              </a:rPr>
              <a:t>But why is this heat referred to as “latent”? </a:t>
            </a:r>
          </a:p>
        </p:txBody>
      </p:sp>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3000" dirty="0">
                <a:latin typeface="Times New Roman" panose="02020603050405020304" pitchFamily="18" charset="0"/>
                <a:cs typeface="Times New Roman" panose="02020603050405020304" pitchFamily="18" charset="0"/>
              </a:rPr>
              <a:t>PHASE CHANGE</a:t>
            </a: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04763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447800"/>
            <a:ext cx="8534400" cy="1938992"/>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phase change is a change between solid, liquid, or vapor (gas).</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system may even have more than one solid or liquid phase  such as Carbon with two solid phases (graphite &amp; diamond).</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phase of a system in equilibrium can be represented on a </a:t>
            </a:r>
            <a:r>
              <a:rPr lang="en-US" sz="2400" b="1" dirty="0">
                <a:latin typeface="Times New Roman" panose="02020603050405020304" pitchFamily="18" charset="0"/>
                <a:cs typeface="Times New Roman" panose="02020603050405020304" pitchFamily="18" charset="0"/>
              </a:rPr>
              <a:t>phase diagram</a:t>
            </a:r>
            <a:r>
              <a:rPr lang="en-US" sz="2400" dirty="0">
                <a:latin typeface="Times New Roman" panose="02020603050405020304" pitchFamily="18" charset="0"/>
                <a:cs typeface="Times New Roman" panose="02020603050405020304" pitchFamily="18" charset="0"/>
              </a:rPr>
              <a:t>. </a:t>
            </a:r>
          </a:p>
        </p:txBody>
      </p:sp>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3000" dirty="0">
                <a:latin typeface="Times New Roman" panose="02020603050405020304" pitchFamily="18" charset="0"/>
                <a:cs typeface="Times New Roman" panose="02020603050405020304" pitchFamily="18" charset="0"/>
              </a:rPr>
              <a:t>PHASE CHANGE</a:t>
            </a: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151085"/>
            <a:ext cx="4781550" cy="3487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04800" y="3418344"/>
            <a:ext cx="4038600" cy="3046988"/>
          </a:xfrm>
          <a:prstGeom prst="rect">
            <a:avLst/>
          </a:prstGeom>
        </p:spPr>
        <p:txBody>
          <a:bodyPr wrap="square">
            <a:spAutoFit/>
          </a:bodyPr>
          <a:lstStyle/>
          <a:p>
            <a:pPr marL="342900" lvl="0" indent="-342900" algn="just">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The lines separating the phases represent points where the two phases can coexist.</a:t>
            </a:r>
          </a:p>
          <a:p>
            <a:pPr marL="342900" lvl="0" indent="-342900" algn="just">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The triple point represents the one and only point on the diagram where all three phases can coexist.</a:t>
            </a:r>
          </a:p>
        </p:txBody>
      </p:sp>
    </p:spTree>
    <p:extLst>
      <p:ext uri="{BB962C8B-B14F-4D97-AF65-F5344CB8AC3E}">
        <p14:creationId xmlns:p14="http://schemas.microsoft.com/office/powerpoint/2010/main" val="545403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447800"/>
            <a:ext cx="8534400" cy="1569660"/>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critical point occurs at the end of the vapor-to-liquid transition line. At temperatures above the critical temperature, or pressures above the critical pressure there is no distinction between the liquid and vapor phases.</a:t>
            </a:r>
          </a:p>
        </p:txBody>
      </p:sp>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3000" dirty="0">
                <a:latin typeface="Times New Roman" panose="02020603050405020304" pitchFamily="18" charset="0"/>
                <a:cs typeface="Times New Roman" panose="02020603050405020304" pitchFamily="18" charset="0"/>
              </a:rPr>
              <a:t>PHASE CHANGE</a:t>
            </a: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151085"/>
            <a:ext cx="4781550" cy="3487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4800" y="3048000"/>
            <a:ext cx="3657600" cy="3046988"/>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slope of the solid-to-liquid transition line shows how the melting point changes with pressure.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increase in pressure will increase the melting point.</a:t>
            </a:r>
          </a:p>
        </p:txBody>
      </p:sp>
    </p:spTree>
    <p:extLst>
      <p:ext uri="{BB962C8B-B14F-4D97-AF65-F5344CB8AC3E}">
        <p14:creationId xmlns:p14="http://schemas.microsoft.com/office/powerpoint/2010/main" val="1205971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447800"/>
            <a:ext cx="8534400" cy="2308324"/>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Water is one of the few substances that can exist in all three phases at the temperatures and pressures found in the Earth’s atmosphere.</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triple point of water is at 0.01°C and 6.03x10</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atm (611 Pa).</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unique feature of water is that the solid-to-liquid transition line slopes upward to the left, instead of to the right.</a:t>
            </a:r>
          </a:p>
        </p:txBody>
      </p:sp>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3000" dirty="0">
                <a:latin typeface="Times New Roman" panose="02020603050405020304" pitchFamily="18" charset="0"/>
                <a:cs typeface="Times New Roman" panose="02020603050405020304" pitchFamily="18" charset="0"/>
              </a:rPr>
              <a:t>PHASE CHANGE</a:t>
            </a: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786604"/>
            <a:ext cx="4343400" cy="3032722"/>
          </a:xfrm>
          <a:prstGeom prst="rect">
            <a:avLst/>
          </a:prstGeom>
          <a:ln w="9525">
            <a:solidFill>
              <a:schemeClr val="tx1"/>
            </a:solid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22389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968" y="4900448"/>
            <a:ext cx="8534400" cy="1569660"/>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the change of state is from left to right, heat is absorbed by the substance and taken away from the environment. </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processes of melting, evaporation, and sublimation (ice to vapor) all cool the environment. </a:t>
            </a:r>
          </a:p>
        </p:txBody>
      </p:sp>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3000" dirty="0">
                <a:latin typeface="Times New Roman" panose="02020603050405020304" pitchFamily="18" charset="0"/>
                <a:cs typeface="Times New Roman" panose="02020603050405020304" pitchFamily="18" charset="0"/>
              </a:rPr>
              <a:t>PHASE CHANGE</a:t>
            </a: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190"/>
          <a:stretch/>
        </p:blipFill>
        <p:spPr bwMode="auto">
          <a:xfrm>
            <a:off x="1400175" y="1449114"/>
            <a:ext cx="6219825" cy="3503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719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968" y="4900448"/>
            <a:ext cx="8534400" cy="1569660"/>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the change of state is from right to left, heat energy is given up by the substance and added to the environment.</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processes of freezing, condensation, and deposition (vapor to ice) all warm their surroundings.</a:t>
            </a:r>
          </a:p>
        </p:txBody>
      </p:sp>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3000" dirty="0">
                <a:latin typeface="Times New Roman" panose="02020603050405020304" pitchFamily="18" charset="0"/>
                <a:cs typeface="Times New Roman" panose="02020603050405020304" pitchFamily="18" charset="0"/>
              </a:rPr>
              <a:t>PHASE CHANGE</a:t>
            </a: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90"/>
          <a:stretch/>
        </p:blipFill>
        <p:spPr bwMode="auto">
          <a:xfrm>
            <a:off x="1400175" y="1449114"/>
            <a:ext cx="6219825" cy="3503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9326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968" y="1630740"/>
            <a:ext cx="8534400" cy="3785652"/>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Once vapor molecules become separated from the earth’s surface, they are swept away by the wind rising to high altitudes where the air is cold, the vapor changes into liquid and ice cloud particles. During these processes, a huge amount of heat energy is released into the environment. Water vapor evaporated from warm, tropical water can be carried into polar regions, where it condenses and gives up its heat energy.</a:t>
            </a:r>
          </a:p>
          <a:p>
            <a:pPr algn="ctr"/>
            <a:r>
              <a:rPr lang="en-US" sz="2400" b="1" dirty="0">
                <a:latin typeface="Times New Roman" panose="02020603050405020304" pitchFamily="18" charset="0"/>
                <a:cs typeface="Times New Roman" panose="02020603050405020304" pitchFamily="18" charset="0"/>
              </a:rPr>
              <a:t>Thus, evaporation-transportation-condensation is an extremely important mechanism for the relocation of heat energy (as well as water) in the atmosphere.</a:t>
            </a:r>
          </a:p>
        </p:txBody>
      </p:sp>
      <p:sp>
        <p:nvSpPr>
          <p:cNvPr id="3" name="Title 2"/>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3200" dirty="0">
                <a:latin typeface="Times New Roman" panose="02020603050405020304" pitchFamily="18" charset="0"/>
                <a:cs typeface="Times New Roman" panose="02020603050405020304" pitchFamily="18" charset="0"/>
              </a:rPr>
              <a:t>Latent heat is an important source of atmospheric</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energy, why ??????</a:t>
            </a:r>
            <a:endParaRPr lang="en-US" sz="3000" dirty="0">
              <a:latin typeface="Times New Roman" panose="02020603050405020304" pitchFamily="18" charset="0"/>
              <a:cs typeface="Times New Roman" panose="02020603050405020304" pitchFamily="18" charset="0"/>
            </a:endParaRPr>
          </a:p>
        </p:txBody>
      </p:sp>
      <p:sp>
        <p:nvSpPr>
          <p:cNvPr id="11" name="AutoShape 4" descr="What is a Sling Psychrometer? – Instrumentation and Contro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94579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9920</TotalTime>
  <Words>1388</Words>
  <Application>Microsoft Office PowerPoint</Application>
  <PresentationFormat>On-screen Show (4:3)</PresentationFormat>
  <Paragraphs>112</Paragraphs>
  <Slides>29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Courier New</vt:lpstr>
      <vt:lpstr>Times New Roman</vt:lpstr>
      <vt:lpstr>Office Theme</vt:lpstr>
      <vt:lpstr>PowerPoint Presentation</vt:lpstr>
      <vt:lpstr>THIS LECTURE INCLUDING THE FOLLOWING ITEMS</vt:lpstr>
      <vt:lpstr>PHASE CHANGE</vt:lpstr>
      <vt:lpstr>PHASE CHANGE</vt:lpstr>
      <vt:lpstr>PHASE CHANGE</vt:lpstr>
      <vt:lpstr>PHASE CHANGE</vt:lpstr>
      <vt:lpstr>PHASE CHANGE</vt:lpstr>
      <vt:lpstr>PHASE CHANGE</vt:lpstr>
      <vt:lpstr>Latent heat is an important source of atmospheric energy, why ??????</vt:lpstr>
      <vt:lpstr>FYI: A REVIEW OF STATE VARIABLES</vt:lpstr>
      <vt:lpstr>FYI: A REVIEW OF STATE VARIABLES</vt:lpstr>
      <vt:lpstr>A REVIEW OF STATE VARIABLES</vt:lpstr>
      <vt:lpstr>A REVIEW OF STATE VARIABLES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Fundamental Equation and Entropy</vt:lpstr>
      <vt:lpstr>The Fundamental Equation and Entropy</vt:lpstr>
      <vt:lpstr>The Fundamental Equation and Entropy</vt:lpstr>
      <vt:lpstr>Entropy</vt:lpstr>
      <vt:lpstr>Entropy</vt:lpstr>
      <vt:lpstr>Why we divided the HEAT Q  by T ?</vt:lpstr>
      <vt:lpstr>What are the thermodynamic definition of  temperature &amp; pressure using Entropy and  1st law of thermodynamics??? </vt:lpstr>
      <vt:lpstr>What are the thermodynamic definition of  temperature &amp; pressure using Entropy and  1st law of thermodynamics???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dc:creator>
  <cp:lastModifiedBy>Sama Al-Dabbagh</cp:lastModifiedBy>
  <cp:revision>94</cp:revision>
  <dcterms:created xsi:type="dcterms:W3CDTF">2020-02-11T20:05:07Z</dcterms:created>
  <dcterms:modified xsi:type="dcterms:W3CDTF">2022-04-05T04:54:05Z</dcterms:modified>
</cp:coreProperties>
</file>