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6" r:id="rId4"/>
    <p:sldId id="267" r:id="rId5"/>
    <p:sldId id="269" r:id="rId6"/>
    <p:sldId id="270" r:id="rId7"/>
    <p:sldId id="277" r:id="rId8"/>
    <p:sldId id="273" r:id="rId9"/>
    <p:sldId id="272" r:id="rId10"/>
    <p:sldId id="274" r:id="rId11"/>
    <p:sldId id="275"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32" autoAdjust="0"/>
    <p:restoredTop sz="94660"/>
  </p:normalViewPr>
  <p:slideViewPr>
    <p:cSldViewPr snapToGrid="0">
      <p:cViewPr varScale="1">
        <p:scale>
          <a:sx n="73" d="100"/>
          <a:sy n="73" d="100"/>
        </p:scale>
        <p:origin x="840" y="72"/>
      </p:cViewPr>
      <p:guideLst>
        <p:guide orient="horz" pos="2160"/>
        <p:guide pos="3840"/>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4081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0108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67158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406706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1EAF7C-08A3-44FF-8EA6-988834CCBA0C}"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97031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AF7C-08A3-44FF-8EA6-988834CCBA0C}"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51123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AF7C-08A3-44FF-8EA6-988834CCBA0C}"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65104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AF7C-08A3-44FF-8EA6-988834CCBA0C}"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85269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AF7C-08A3-44FF-8EA6-988834CCBA0C}"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1828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7901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50898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AF7C-08A3-44FF-8EA6-988834CCBA0C}" type="datetimeFigureOut">
              <a:rPr lang="en-US" smtClean="0"/>
              <a:t>3/30/2022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DC72F-CAD1-46D0-9F39-BE5F123EB34C}" type="slidenum">
              <a:rPr lang="en-US" smtClean="0"/>
              <a:t>‹#›</a:t>
            </a:fld>
            <a:endParaRPr lang="en-US"/>
          </a:p>
        </p:txBody>
      </p:sp>
    </p:spTree>
    <p:extLst>
      <p:ext uri="{BB962C8B-B14F-4D97-AF65-F5344CB8AC3E}">
        <p14:creationId xmlns:p14="http://schemas.microsoft.com/office/powerpoint/2010/main" val="417251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5" name="Rectangle 4"/>
          <p:cNvSpPr/>
          <p:nvPr/>
        </p:nvSpPr>
        <p:spPr>
          <a:xfrm>
            <a:off x="1918605" y="3506222"/>
            <a:ext cx="2313761" cy="523220"/>
          </a:xfrm>
          <a:prstGeom prst="rect">
            <a:avLst/>
          </a:prstGeom>
        </p:spPr>
        <p:txBody>
          <a:bodyPr wrap="square">
            <a:spAutoFit/>
          </a:bodyPr>
          <a:lstStyle/>
          <a:p>
            <a:endParaRPr lang="en-US" sz="2800" dirty="0"/>
          </a:p>
        </p:txBody>
      </p:sp>
      <p:sp>
        <p:nvSpPr>
          <p:cNvPr id="6" name="Rectangle 5"/>
          <p:cNvSpPr/>
          <p:nvPr/>
        </p:nvSpPr>
        <p:spPr>
          <a:xfrm>
            <a:off x="4553089" y="5202282"/>
            <a:ext cx="2590196" cy="523220"/>
          </a:xfrm>
          <a:prstGeom prst="rect">
            <a:avLst/>
          </a:prstGeom>
        </p:spPr>
        <p:txBody>
          <a:bodyPr wrap="none">
            <a:spAutoFit/>
          </a:bodyPr>
          <a:lstStyle/>
          <a:p>
            <a:r>
              <a:rPr lang="en-US" sz="2800" b="1" i="1" dirty="0" err="1" smtClean="0">
                <a:latin typeface="Times New Roman" panose="02020603050405020304" pitchFamily="18" charset="0"/>
                <a:cs typeface="Arial" panose="020B0604020202020204" pitchFamily="34" charset="0"/>
              </a:rPr>
              <a:t>Basim</a:t>
            </a:r>
            <a:r>
              <a:rPr lang="en-US" sz="2800" b="1" i="1" dirty="0" smtClean="0">
                <a:latin typeface="Times New Roman" panose="02020603050405020304" pitchFamily="18" charset="0"/>
                <a:cs typeface="Arial" panose="020B0604020202020204" pitchFamily="34" charset="0"/>
              </a:rPr>
              <a:t> </a:t>
            </a:r>
            <a:r>
              <a:rPr lang="en-US" sz="2800" b="1" i="1" dirty="0" err="1" smtClean="0">
                <a:latin typeface="Times New Roman" panose="02020603050405020304" pitchFamily="18" charset="0"/>
                <a:cs typeface="Arial" panose="020B0604020202020204" pitchFamily="34" charset="0"/>
              </a:rPr>
              <a:t>ALknani</a:t>
            </a:r>
            <a:endParaRPr lang="en-US" sz="2800" b="1" i="1" dirty="0" smtClean="0">
              <a:latin typeface="Times New Roman" panose="02020603050405020304" pitchFamily="18" charset="0"/>
              <a:cs typeface="Arial" panose="020B0604020202020204" pitchFamily="34" charset="0"/>
            </a:endParaRPr>
          </a:p>
        </p:txBody>
      </p:sp>
      <p:sp>
        <p:nvSpPr>
          <p:cNvPr id="3" name="Rectangle 2"/>
          <p:cNvSpPr/>
          <p:nvPr/>
        </p:nvSpPr>
        <p:spPr>
          <a:xfrm>
            <a:off x="1480457" y="3583166"/>
            <a:ext cx="9971313" cy="646331"/>
          </a:xfrm>
          <a:prstGeom prst="rect">
            <a:avLst/>
          </a:prstGeom>
        </p:spPr>
        <p:txBody>
          <a:bodyPr wrap="square">
            <a:spAutoFit/>
          </a:bodyPr>
          <a:lstStyle/>
          <a:p>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Turbulence kinetic energy (TKE) budget equation </a:t>
            </a:r>
          </a:p>
        </p:txBody>
      </p:sp>
    </p:spTree>
    <p:extLst>
      <p:ext uri="{BB962C8B-B14F-4D97-AF65-F5344CB8AC3E}">
        <p14:creationId xmlns:p14="http://schemas.microsoft.com/office/powerpoint/2010/main" val="1485917022"/>
      </p:ext>
    </p:extLst>
  </p:cSld>
  <p:clrMapOvr>
    <a:masterClrMapping/>
  </p:clrMapOvr>
  <mc:AlternateContent xmlns:mc="http://schemas.openxmlformats.org/markup-compatibility/2006" xmlns:p14="http://schemas.microsoft.com/office/powerpoint/2010/main">
    <mc:Choice Requires="p14">
      <p:transition spd="slow" p14:dur="2000" advTm="11144"/>
    </mc:Choice>
    <mc:Fallback xmlns="">
      <p:transition spd="slow" advTm="1114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47" t="40590" r="8524" b="9353"/>
          <a:stretch/>
        </p:blipFill>
        <p:spPr>
          <a:xfrm>
            <a:off x="0" y="0"/>
            <a:ext cx="12192000" cy="230531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7" y="2189594"/>
            <a:ext cx="11388725" cy="92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80" y="3432175"/>
            <a:ext cx="103155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81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77" t="58627" r="8737" b="26585"/>
          <a:stretch/>
        </p:blipFill>
        <p:spPr bwMode="auto">
          <a:xfrm>
            <a:off x="824249" y="180303"/>
            <a:ext cx="10315977" cy="1081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967" t="26408" r="10123" b="42342"/>
          <a:stretch/>
        </p:blipFill>
        <p:spPr bwMode="auto">
          <a:xfrm>
            <a:off x="180302" y="1262130"/>
            <a:ext cx="11333409" cy="131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37" y="2575775"/>
            <a:ext cx="1021715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0163" t="58759" r="7570" b="9197"/>
          <a:stretch/>
        </p:blipFill>
        <p:spPr bwMode="auto">
          <a:xfrm>
            <a:off x="180302" y="3825025"/>
            <a:ext cx="11797050" cy="2343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930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245" y="729580"/>
            <a:ext cx="11372045" cy="1477328"/>
          </a:xfrm>
          <a:prstGeom prst="rect">
            <a:avLst/>
          </a:prstGeom>
        </p:spPr>
        <p:txBody>
          <a:bodyPr wrap="square">
            <a:spAutoFit/>
          </a:bodyPr>
          <a:lstStyle/>
          <a:p>
            <a:r>
              <a:rPr lang="en-US" u="sng" dirty="0">
                <a:effectLst>
                  <a:outerShdw blurRad="38100" dist="38100" dir="2700000" algn="tl">
                    <a:srgbClr val="000000">
                      <a:alpha val="43137"/>
                    </a:srgbClr>
                  </a:outerShdw>
                </a:effectLst>
                <a:latin typeface="Arial Black" panose="020B0A04020102020204" pitchFamily="34" charset="0"/>
              </a:rPr>
              <a:t>Discussion: </a:t>
            </a:r>
            <a:endParaRPr lang="en-US" u="sng" dirty="0" smtClean="0">
              <a:effectLst>
                <a:outerShdw blurRad="38100" dist="38100" dir="2700000" algn="tl">
                  <a:srgbClr val="000000">
                    <a:alpha val="43137"/>
                  </a:srgbClr>
                </a:outerShdw>
              </a:effectLst>
              <a:latin typeface="Arial Black" panose="020B0A04020102020204" pitchFamily="34" charset="0"/>
            </a:endParaRPr>
          </a:p>
          <a:p>
            <a:endParaRPr lang="en-US" u="sng" dirty="0">
              <a:effectLst>
                <a:outerShdw blurRad="38100" dist="38100" dir="2700000" algn="tl">
                  <a:srgbClr val="000000">
                    <a:alpha val="43137"/>
                  </a:srgbClr>
                </a:outerShdw>
              </a:effectLst>
              <a:latin typeface="Arial Black" panose="020B0A04020102020204" pitchFamily="34" charset="0"/>
            </a:endParaRPr>
          </a:p>
          <a:p>
            <a:r>
              <a:rPr lang="en-US" dirty="0" smtClean="0">
                <a:latin typeface="Arial Black" panose="020B0A04020102020204" pitchFamily="34" charset="0"/>
              </a:rPr>
              <a:t>This </a:t>
            </a:r>
            <a:r>
              <a:rPr lang="en-US" dirty="0">
                <a:latin typeface="Arial Black" panose="020B0A04020102020204" pitchFamily="34" charset="0"/>
              </a:rPr>
              <a:t>buoyant production term is about an order of magnitude larger than the mechanical production term, meaning that the turbulence is in a state of free convection. In regions of strong turbulence </a:t>
            </a:r>
            <a:r>
              <a:rPr lang="en-US" dirty="0" smtClean="0">
                <a:latin typeface="Arial Black" panose="020B0A04020102020204" pitchFamily="34" charset="0"/>
              </a:rPr>
              <a:t>production</a:t>
            </a:r>
            <a:r>
              <a:rPr lang="en-US" dirty="0">
                <a:latin typeface="Arial Black" panose="020B0A04020102020204" pitchFamily="34" charset="0"/>
              </a:rPr>
              <a:t>.</a:t>
            </a:r>
          </a:p>
        </p:txBody>
      </p:sp>
    </p:spTree>
    <p:extLst>
      <p:ext uri="{BB962C8B-B14F-4D97-AF65-F5344CB8AC3E}">
        <p14:creationId xmlns:p14="http://schemas.microsoft.com/office/powerpoint/2010/main" val="364363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1322" y="40911"/>
            <a:ext cx="5114734"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3- Buoyant </a:t>
            </a:r>
            <a:r>
              <a:rPr lang="en-US" sz="2400" b="1" u="sng" dirty="0">
                <a:latin typeface="Times New Roman" panose="02020603050405020304" pitchFamily="18" charset="0"/>
                <a:cs typeface="Times New Roman" panose="02020603050405020304" pitchFamily="18" charset="0"/>
              </a:rPr>
              <a:t>Production/Consumption </a:t>
            </a:r>
          </a:p>
        </p:txBody>
      </p:sp>
      <p:sp>
        <p:nvSpPr>
          <p:cNvPr id="5" name="Rectangle 4"/>
          <p:cNvSpPr/>
          <p:nvPr/>
        </p:nvSpPr>
        <p:spPr>
          <a:xfrm>
            <a:off x="197191" y="672394"/>
            <a:ext cx="11982996" cy="4924425"/>
          </a:xfrm>
          <a:prstGeom prst="rect">
            <a:avLst/>
          </a:prstGeom>
        </p:spPr>
        <p:txBody>
          <a:bodyPr wrap="square">
            <a:spAutoFit/>
          </a:bodyPr>
          <a:lstStyle/>
          <a:p>
            <a:r>
              <a:rPr lang="en-US" sz="2400" b="1" u="sng" dirty="0">
                <a:solidFill>
                  <a:prstClr val="black"/>
                </a:solidFill>
                <a:latin typeface="Times New Roman" panose="02020603050405020304" pitchFamily="18" charset="0"/>
                <a:cs typeface="Times New Roman" panose="02020603050405020304" pitchFamily="18" charset="0"/>
              </a:rPr>
              <a:t>Production</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Term </a:t>
            </a:r>
            <a:r>
              <a:rPr lang="en-US" dirty="0">
                <a:latin typeface="Times New Roman" panose="02020603050405020304" pitchFamily="18" charset="0"/>
                <a:cs typeface="Times New Roman" panose="02020603050405020304" pitchFamily="18" charset="0"/>
              </a:rPr>
              <a:t>III is large and positive near the ground, corresponding to a large generation rate of turbulence whenever the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underlying </a:t>
            </a:r>
            <a:r>
              <a:rPr lang="en-US" dirty="0">
                <a:latin typeface="Times New Roman" panose="02020603050405020304" pitchFamily="18" charset="0"/>
                <a:cs typeface="Times New Roman" panose="02020603050405020304" pitchFamily="18" charset="0"/>
              </a:rPr>
              <a:t>surface is warmer than the air. this term represents the effects of thermals in the ML. It's with sunny days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overland</a:t>
            </a:r>
            <a:r>
              <a:rPr lang="en-US" dirty="0">
                <a:latin typeface="Times New Roman" panose="02020603050405020304" pitchFamily="18" charset="0"/>
                <a:cs typeface="Times New Roman" panose="02020603050405020304" pitchFamily="18" charset="0"/>
              </a:rPr>
              <a:t>, or cold air advection over a warmer underlying surface, it can be larger. For cloudy days over land, it can be much smaller.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buoyancy term acts only on the vertical component of TKE. Hence. this production term </a:t>
            </a:r>
            <a:r>
              <a:rPr lang="en-US" u="sng" dirty="0">
                <a:latin typeface="Times New Roman" panose="02020603050405020304" pitchFamily="18" charset="0"/>
                <a:cs typeface="Times New Roman" panose="02020603050405020304" pitchFamily="18" charset="0"/>
              </a:rPr>
              <a:t>is anisotropic </a:t>
            </a:r>
            <a:endParaRPr lang="en-US" u="sng"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not isotropic). </a:t>
            </a:r>
            <a:endParaRPr lang="en-US" dirty="0" smtClean="0">
              <a:latin typeface="Times New Roman" panose="02020603050405020304" pitchFamily="18" charset="0"/>
              <a:cs typeface="Times New Roman" panose="02020603050405020304" pitchFamily="18" charset="0"/>
            </a:endParaRPr>
          </a:p>
          <a:p>
            <a:pPr lvl="0"/>
            <a:r>
              <a:rPr lang="en-US" dirty="0">
                <a:solidFill>
                  <a:prstClr val="black"/>
                </a:solidFill>
                <a:latin typeface="Times New Roman" panose="02020603050405020304" pitchFamily="18" charset="0"/>
                <a:cs typeface="Times New Roman" panose="02020603050405020304" pitchFamily="18" charset="0"/>
              </a:rPr>
              <a:t>In convective boundary layers capped with actively growing cumulus clouds, the positive buoyancy within the cloud can contribute to the production (term Ill) of TKE . </a:t>
            </a:r>
          </a:p>
          <a:p>
            <a:endParaRPr lang="en-US" dirty="0" smtClean="0">
              <a:latin typeface="Times New Roman" panose="02020603050405020304" pitchFamily="18" charset="0"/>
              <a:cs typeface="Times New Roman" panose="02020603050405020304" pitchFamily="18" charset="0"/>
            </a:endParaRPr>
          </a:p>
          <a:p>
            <a:r>
              <a:rPr lang="en-US" sz="2000" b="1" i="1" u="sng" dirty="0">
                <a:latin typeface="Times New Roman" panose="02020603050405020304" pitchFamily="18" charset="0"/>
                <a:cs typeface="Times New Roman" panose="02020603050405020304" pitchFamily="18" charset="0"/>
              </a:rPr>
              <a:t>consumption : </a:t>
            </a: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statically stable conditions, an air parcel displaced vertically by turbulence would experience a buoyancy force pushing it back towards its starting height.</a:t>
            </a:r>
          </a:p>
          <a:p>
            <a:r>
              <a:rPr lang="en-US" dirty="0" smtClean="0">
                <a:latin typeface="Times New Roman" panose="02020603050405020304" pitchFamily="18" charset="0"/>
                <a:cs typeface="Times New Roman" panose="02020603050405020304" pitchFamily="18" charset="0"/>
              </a:rPr>
              <a:t>Static </a:t>
            </a:r>
            <a:r>
              <a:rPr lang="en-US" dirty="0">
                <a:latin typeface="Times New Roman" panose="02020603050405020304" pitchFamily="18" charset="0"/>
                <a:cs typeface="Times New Roman" panose="02020603050405020304" pitchFamily="18" charset="0"/>
              </a:rPr>
              <a:t>stability thereby tends to suppress or consume TKE,  (negative values of term III), Such conditions are present in the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SBL </a:t>
            </a:r>
            <a:r>
              <a:rPr lang="en-US" dirty="0">
                <a:latin typeface="Times New Roman" panose="02020603050405020304" pitchFamily="18" charset="0"/>
                <a:cs typeface="Times New Roman" panose="02020603050405020304" pitchFamily="18" charset="0"/>
              </a:rPr>
              <a:t>at night over land. or anytime the surface is colder than the overlying air.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same type of consumption can occur at the top of a ML. where warmer air-entrained downward by turbulence </a:t>
            </a:r>
            <a:r>
              <a:rPr lang="en-US" dirty="0" smtClean="0">
                <a:latin typeface="Times New Roman" panose="02020603050405020304" pitchFamily="18" charset="0"/>
                <a:cs typeface="Times New Roman" panose="02020603050405020304" pitchFamily="18" charset="0"/>
              </a:rPr>
              <a:t>opposes</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descent because of its buoyancy. This is related to the negative values of the buoyancy term near the top of the ML</a:t>
            </a:r>
            <a:endParaRPr lang="en-US" dirty="0" smtClean="0">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An </a:t>
            </a:r>
            <a:r>
              <a:rPr lang="en-US" dirty="0">
                <a:solidFill>
                  <a:srgbClr val="FF0000"/>
                </a:solidFill>
                <a:latin typeface="Times New Roman" panose="02020603050405020304" pitchFamily="18" charset="0"/>
                <a:cs typeface="Times New Roman" panose="02020603050405020304" pitchFamily="18" charset="0"/>
              </a:rPr>
              <a:t>example of the decay of turbulence in negatively buoyant conditions just </a:t>
            </a:r>
            <a:r>
              <a:rPr lang="en-US" u="sng" dirty="0">
                <a:solidFill>
                  <a:srgbClr val="FF0000"/>
                </a:solidFill>
                <a:latin typeface="Times New Roman" panose="02020603050405020304" pitchFamily="18" charset="0"/>
                <a:cs typeface="Times New Roman" panose="02020603050405020304" pitchFamily="18" charset="0"/>
              </a:rPr>
              <a:t>after sunset </a:t>
            </a:r>
            <a:r>
              <a:rPr lang="en-US" dirty="0">
                <a:solidFill>
                  <a:srgbClr val="FF0000"/>
                </a:solidFill>
                <a:latin typeface="Times New Roman" panose="02020603050405020304" pitchFamily="18" charset="0"/>
                <a:cs typeface="Times New Roman" panose="02020603050405020304" pitchFamily="18" charset="0"/>
              </a:rPr>
              <a:t>is shown in the figure. </a:t>
            </a:r>
          </a:p>
        </p:txBody>
      </p:sp>
    </p:spTree>
    <p:extLst>
      <p:ext uri="{BB962C8B-B14F-4D97-AF65-F5344CB8AC3E}">
        <p14:creationId xmlns:p14="http://schemas.microsoft.com/office/powerpoint/2010/main" val="1578754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5555" y="4546477"/>
            <a:ext cx="10217782" cy="1463167"/>
          </a:xfrm>
          <a:prstGeom prst="rect">
            <a:avLst/>
          </a:prstGeom>
        </p:spPr>
      </p:pic>
      <p:sp>
        <p:nvSpPr>
          <p:cNvPr id="5" name="Rectangle 4"/>
          <p:cNvSpPr/>
          <p:nvPr/>
        </p:nvSpPr>
        <p:spPr>
          <a:xfrm>
            <a:off x="714577" y="6273155"/>
            <a:ext cx="11168742"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Equations that are made dimensionless by dividing by scaling parameters are said to be </a:t>
            </a:r>
            <a:r>
              <a:rPr lang="en-US" sz="2000" dirty="0" err="1">
                <a:latin typeface="Times New Roman" panose="02020603050405020304" pitchFamily="18" charset="0"/>
                <a:cs typeface="Times New Roman" panose="02020603050405020304" pitchFamily="18" charset="0"/>
              </a:rPr>
              <a:t>normdized</a:t>
            </a:r>
            <a:r>
              <a:rPr lang="en-US" sz="2000" dirty="0">
                <a:latin typeface="Times New Roman" panose="02020603050405020304" pitchFamily="18" charset="0"/>
                <a:cs typeface="Times New Roman" panose="02020603050405020304" pitchFamily="18" charset="0"/>
              </a:rPr>
              <a:t>. </a:t>
            </a:r>
          </a:p>
        </p:txBody>
      </p:sp>
      <p:sp>
        <p:nvSpPr>
          <p:cNvPr id="2" name="Rectangle 1"/>
          <p:cNvSpPr/>
          <p:nvPr/>
        </p:nvSpPr>
        <p:spPr>
          <a:xfrm>
            <a:off x="635555" y="3399059"/>
            <a:ext cx="10450134" cy="369332"/>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Term </a:t>
            </a:r>
            <a:r>
              <a:rPr lang="en-US" dirty="0">
                <a:latin typeface="Times New Roman" panose="02020603050405020304" pitchFamily="18" charset="0"/>
                <a:cs typeface="Times New Roman" panose="02020603050405020304" pitchFamily="18" charset="0"/>
              </a:rPr>
              <a:t>III is so important on days of free convection, it is often used </a:t>
            </a:r>
            <a:r>
              <a:rPr lang="en-US" dirty="0" smtClean="0">
                <a:latin typeface="Times New Roman" panose="02020603050405020304" pitchFamily="18" charset="0"/>
                <a:cs typeface="Times New Roman" panose="02020603050405020304" pitchFamily="18" charset="0"/>
              </a:rPr>
              <a:t>to normalize </a:t>
            </a:r>
            <a:r>
              <a:rPr lang="en-US" dirty="0">
                <a:latin typeface="Times New Roman" panose="02020603050405020304" pitchFamily="18" charset="0"/>
                <a:cs typeface="Times New Roman" panose="02020603050405020304" pitchFamily="18" charset="0"/>
              </a:rPr>
              <a:t>all the other terms. </a:t>
            </a:r>
          </a:p>
        </p:txBody>
      </p:sp>
      <p:sp>
        <p:nvSpPr>
          <p:cNvPr id="3" name="Rectangle 2"/>
          <p:cNvSpPr/>
          <p:nvPr/>
        </p:nvSpPr>
        <p:spPr>
          <a:xfrm>
            <a:off x="714577" y="4031902"/>
            <a:ext cx="10540445"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Dividing (5.1b) by (</a:t>
            </a:r>
            <a:r>
              <a:rPr lang="en-US" dirty="0" smtClean="0">
                <a:latin typeface="Times New Roman" panose="02020603050405020304" pitchFamily="18" charset="0"/>
                <a:cs typeface="Times New Roman" panose="02020603050405020304" pitchFamily="18" charset="0"/>
              </a:rPr>
              <a:t>w* </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Zi</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gives a dimensionless form of the TKE budget equation that is useful for free convection situations:</a:t>
            </a:r>
          </a:p>
        </p:txBody>
      </p:sp>
      <p:pic>
        <p:nvPicPr>
          <p:cNvPr id="6" name="Picture 5"/>
          <p:cNvPicPr>
            <a:picLocks noChangeAspect="1"/>
          </p:cNvPicPr>
          <p:nvPr/>
        </p:nvPicPr>
        <p:blipFill>
          <a:blip r:embed="rId3"/>
          <a:stretch>
            <a:fillRect/>
          </a:stretch>
        </p:blipFill>
        <p:spPr>
          <a:xfrm>
            <a:off x="2309997" y="292150"/>
            <a:ext cx="6868897" cy="2975153"/>
          </a:xfrm>
          <a:prstGeom prst="rect">
            <a:avLst/>
          </a:prstGeom>
        </p:spPr>
      </p:pic>
    </p:spTree>
    <p:extLst>
      <p:ext uri="{BB962C8B-B14F-4D97-AF65-F5344CB8AC3E}">
        <p14:creationId xmlns:p14="http://schemas.microsoft.com/office/powerpoint/2010/main" val="2559415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646" y="557850"/>
            <a:ext cx="11743508" cy="5940088"/>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When there is a turbulent momentum flux in the presence of a mean wind shear. the </a:t>
            </a:r>
            <a:r>
              <a:rPr lang="en-US" sz="2000" dirty="0" smtClean="0">
                <a:latin typeface="Times New Roman" panose="02020603050405020304" pitchFamily="18" charset="0"/>
                <a:cs typeface="Times New Roman" panose="02020603050405020304" pitchFamily="18" charset="0"/>
              </a:rPr>
              <a:t>interaction </a:t>
            </a:r>
            <a:r>
              <a:rPr lang="en-US" sz="2000" dirty="0">
                <a:latin typeface="Times New Roman" panose="02020603050405020304" pitchFamily="18" charset="0"/>
                <a:cs typeface="Times New Roman" panose="02020603050405020304" pitchFamily="18" charset="0"/>
              </a:rPr>
              <a:t>between the two tends to generate more turbulence.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negative sign precedes </a:t>
            </a:r>
            <a:r>
              <a:rPr lang="en-US" sz="2000" dirty="0" smtClean="0">
                <a:latin typeface="Times New Roman" panose="02020603050405020304" pitchFamily="18" charset="0"/>
                <a:cs typeface="Times New Roman" panose="02020603050405020304" pitchFamily="18" charset="0"/>
              </a:rPr>
              <a:t>Term </a:t>
            </a:r>
            <a:r>
              <a:rPr lang="en-US" sz="2000" dirty="0">
                <a:latin typeface="Times New Roman" panose="02020603050405020304" pitchFamily="18" charset="0"/>
                <a:cs typeface="Times New Roman" panose="02020603050405020304" pitchFamily="18" charset="0"/>
              </a:rPr>
              <a:t>IV. the momentum flux is usually of opposite sign from the mean shear. resulting in </a:t>
            </a:r>
            <a:r>
              <a:rPr lang="en-US" sz="2000" dirty="0" smtClean="0">
                <a:latin typeface="Times New Roman" panose="02020603050405020304" pitchFamily="18" charset="0"/>
                <a:cs typeface="Times New Roman" panose="02020603050405020304" pitchFamily="18" charset="0"/>
              </a:rPr>
              <a:t>production </a:t>
            </a:r>
            <a:r>
              <a:rPr lang="en-US" sz="2000" dirty="0">
                <a:latin typeface="Times New Roman" panose="02020603050405020304" pitchFamily="18" charset="0"/>
                <a:cs typeface="Times New Roman" panose="02020603050405020304" pitchFamily="18" charset="0"/>
              </a:rPr>
              <a:t>not </a:t>
            </a:r>
            <a:r>
              <a:rPr lang="en-US" sz="2000" dirty="0" smtClean="0">
                <a:latin typeface="Times New Roman" panose="02020603050405020304" pitchFamily="18" charset="0"/>
                <a:cs typeface="Times New Roman" panose="02020603050405020304" pitchFamily="18" charset="0"/>
              </a:rPr>
              <a:t>loss </a:t>
            </a:r>
            <a:r>
              <a:rPr lang="en-US" sz="2000" dirty="0">
                <a:latin typeface="Times New Roman" panose="02020603050405020304" pitchFamily="18" charset="0"/>
                <a:cs typeface="Times New Roman" panose="02020603050405020304" pitchFamily="18" charset="0"/>
              </a:rPr>
              <a:t>of turbulence.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greatest wind shear magnitude occurs </a:t>
            </a:r>
            <a:r>
              <a:rPr lang="en-US" sz="2000" u="sng" dirty="0">
                <a:latin typeface="Times New Roman" panose="02020603050405020304" pitchFamily="18" charset="0"/>
                <a:cs typeface="Times New Roman" panose="02020603050405020304" pitchFamily="18" charset="0"/>
              </a:rPr>
              <a:t>at the </a:t>
            </a:r>
            <a:r>
              <a:rPr lang="en-US" sz="2000" u="sng" dirty="0" smtClean="0">
                <a:latin typeface="Times New Roman" panose="02020603050405020304" pitchFamily="18" charset="0"/>
                <a:cs typeface="Times New Roman" panose="02020603050405020304" pitchFamily="18" charset="0"/>
              </a:rPr>
              <a:t>surface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maximum shear production rate also occurs </a:t>
            </a:r>
            <a:r>
              <a:rPr lang="en-US" sz="2000" dirty="0" smtClean="0">
                <a:latin typeface="Times New Roman" panose="02020603050405020304" pitchFamily="18" charset="0"/>
                <a:cs typeface="Times New Roman" panose="02020603050405020304" pitchFamily="18" charset="0"/>
              </a:rPr>
              <a:t>there).</a:t>
            </a:r>
          </a:p>
          <a:p>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the wind speed frequently varies little with height in the ML above </a:t>
            </a:r>
            <a:r>
              <a:rPr lang="en-US" sz="2000" dirty="0" smtClean="0">
                <a:solidFill>
                  <a:srgbClr val="FF0000"/>
                </a:solidFill>
                <a:latin typeface="Times New Roman" panose="02020603050405020304" pitchFamily="18" charset="0"/>
                <a:cs typeface="Times New Roman" panose="02020603050405020304" pitchFamily="18" charset="0"/>
              </a:rPr>
              <a:t>the surface layer. resulting in near zero shear and near zero shear production of turbulence.  </a:t>
            </a:r>
          </a:p>
          <a:p>
            <a:r>
              <a:rPr lang="en-US" sz="2000" dirty="0" smtClean="0">
                <a:latin typeface="Times New Roman" panose="02020603050405020304" pitchFamily="18" charset="0"/>
                <a:cs typeface="Times New Roman" panose="02020603050405020304" pitchFamily="18" charset="0"/>
              </a:rPr>
              <a:t>A smaller maximum of shear production sometimes occurs at the top of the </a:t>
            </a:r>
            <a:r>
              <a:rPr lang="en-US" sz="2000" u="sng" dirty="0" smtClean="0">
                <a:latin typeface="Times New Roman" panose="02020603050405020304" pitchFamily="18" charset="0"/>
                <a:cs typeface="Times New Roman" panose="02020603050405020304" pitchFamily="18" charset="0"/>
              </a:rPr>
              <a:t>ML because of the wind shear across the entrainment zone.</a:t>
            </a:r>
            <a:endParaRPr lang="ar-IQ" sz="2000" u="sng"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relative contributions of the buoyancy and shear </a:t>
            </a:r>
            <a:r>
              <a:rPr lang="en-US" sz="2000" dirty="0" smtClean="0">
                <a:latin typeface="Times New Roman" panose="02020603050405020304" pitchFamily="18" charset="0"/>
                <a:cs typeface="Times New Roman" panose="02020603050405020304" pitchFamily="18" charset="0"/>
              </a:rPr>
              <a:t>terms </a:t>
            </a:r>
            <a:r>
              <a:rPr lang="en-US" sz="2000" dirty="0">
                <a:latin typeface="Times New Roman" panose="02020603050405020304" pitchFamily="18" charset="0"/>
                <a:cs typeface="Times New Roman" panose="02020603050405020304" pitchFamily="18" charset="0"/>
              </a:rPr>
              <a:t>can be used to classify </a:t>
            </a:r>
            <a:r>
              <a:rPr lang="en-US" sz="2000" dirty="0" smtClean="0">
                <a:latin typeface="Times New Roman" panose="02020603050405020304" pitchFamily="18" charset="0"/>
                <a:cs typeface="Times New Roman" panose="02020603050405020304" pitchFamily="18" charset="0"/>
              </a:rPr>
              <a:t>the nature </a:t>
            </a:r>
            <a:r>
              <a:rPr lang="en-US" sz="2000" dirty="0">
                <a:latin typeface="Times New Roman" panose="02020603050405020304" pitchFamily="18" charset="0"/>
                <a:cs typeface="Times New Roman" panose="02020603050405020304" pitchFamily="18" charset="0"/>
              </a:rPr>
              <a:t>of convection </a:t>
            </a:r>
            <a:r>
              <a:rPr lang="en-US" sz="2000" dirty="0" smtClean="0">
                <a:latin typeface="Times New Roman" panose="02020603050405020304" pitchFamily="18" charset="0"/>
                <a:cs typeface="Times New Roman" panose="02020603050405020304" pitchFamily="18" charset="0"/>
              </a:rPr>
              <a:t>.</a:t>
            </a:r>
            <a:endParaRPr lang="ar-IQ"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b="1" u="sng" dirty="0" smtClean="0">
                <a:latin typeface="Times New Roman" panose="02020603050405020304" pitchFamily="18" charset="0"/>
                <a:cs typeface="Times New Roman" panose="02020603050405020304" pitchFamily="18" charset="0"/>
              </a:rPr>
              <a:t>Free </a:t>
            </a:r>
            <a:r>
              <a:rPr lang="en-US" sz="2000" b="1" u="sng" dirty="0">
                <a:latin typeface="Times New Roman" panose="02020603050405020304" pitchFamily="18" charset="0"/>
                <a:cs typeface="Times New Roman" panose="02020603050405020304" pitchFamily="18" charset="0"/>
              </a:rPr>
              <a:t>convection </a:t>
            </a:r>
            <a:r>
              <a:rPr lang="en-US" sz="2000" dirty="0">
                <a:latin typeface="Times New Roman" panose="02020603050405020304" pitchFamily="18" charset="0"/>
                <a:cs typeface="Times New Roman" panose="02020603050405020304" pitchFamily="18" charset="0"/>
              </a:rPr>
              <a:t>scaling is valid when </a:t>
            </a:r>
            <a:r>
              <a:rPr lang="en-US" sz="2000" dirty="0" smtClean="0">
                <a:latin typeface="Times New Roman" panose="02020603050405020304" pitchFamily="18" charset="0"/>
                <a:cs typeface="Times New Roman" panose="02020603050405020304" pitchFamily="18" charset="0"/>
              </a:rPr>
              <a:t>the buoyancy term </a:t>
            </a:r>
            <a:r>
              <a:rPr lang="en-US" sz="2000" dirty="0">
                <a:latin typeface="Times New Roman" panose="02020603050405020304" pitchFamily="18" charset="0"/>
                <a:cs typeface="Times New Roman" panose="02020603050405020304" pitchFamily="18" charset="0"/>
              </a:rPr>
              <a:t>is much larger than the mechanical </a:t>
            </a:r>
            <a:r>
              <a:rPr lang="en-US" sz="2000" dirty="0" smtClean="0">
                <a:latin typeface="Times New Roman" panose="02020603050405020304" pitchFamily="18" charset="0"/>
                <a:cs typeface="Times New Roman" panose="02020603050405020304" pitchFamily="18" charset="0"/>
              </a:rPr>
              <a:t>term, </a:t>
            </a:r>
            <a:endParaRPr lang="ar-IQ" sz="2000" dirty="0" smtClean="0">
              <a:latin typeface="Times New Roman" panose="02020603050405020304" pitchFamily="18" charset="0"/>
              <a:cs typeface="Times New Roman" panose="02020603050405020304" pitchFamily="18" charset="0"/>
            </a:endParaRPr>
          </a:p>
          <a:p>
            <a:r>
              <a:rPr lang="en-US" sz="2000" b="1" u="sng" dirty="0" smtClean="0">
                <a:latin typeface="Times New Roman" panose="02020603050405020304" pitchFamily="18" charset="0"/>
                <a:cs typeface="Times New Roman" panose="02020603050405020304" pitchFamily="18" charset="0"/>
              </a:rPr>
              <a:t>forced </a:t>
            </a:r>
            <a:r>
              <a:rPr lang="en-US" sz="2000" b="1" u="sng" dirty="0">
                <a:latin typeface="Times New Roman" panose="02020603050405020304" pitchFamily="18" charset="0"/>
                <a:cs typeface="Times New Roman" panose="02020603050405020304" pitchFamily="18" charset="0"/>
              </a:rPr>
              <a:t>convection </a:t>
            </a:r>
            <a:r>
              <a:rPr lang="en-US" sz="2000" dirty="0">
                <a:latin typeface="Times New Roman" panose="02020603050405020304" pitchFamily="18" charset="0"/>
                <a:cs typeface="Times New Roman" panose="02020603050405020304" pitchFamily="18" charset="0"/>
              </a:rPr>
              <a:t>scaling </a:t>
            </a:r>
            <a:r>
              <a:rPr lang="en-US" sz="2000" dirty="0" smtClean="0">
                <a:latin typeface="Times New Roman" panose="02020603050405020304" pitchFamily="18" charset="0"/>
                <a:cs typeface="Times New Roman" panose="02020603050405020304" pitchFamily="18" charset="0"/>
              </a:rPr>
              <a:t>is valid </a:t>
            </a:r>
            <a:r>
              <a:rPr lang="en-US" sz="2000" dirty="0">
                <a:latin typeface="Times New Roman" panose="02020603050405020304" pitchFamily="18" charset="0"/>
                <a:cs typeface="Times New Roman" panose="02020603050405020304" pitchFamily="18" charset="0"/>
              </a:rPr>
              <a:t>when </a:t>
            </a:r>
            <a:r>
              <a:rPr lang="en-US" sz="2000" dirty="0" smtClean="0">
                <a:latin typeface="Times New Roman" panose="02020603050405020304" pitchFamily="18" charset="0"/>
                <a:cs typeface="Times New Roman" panose="02020603050405020304" pitchFamily="18" charset="0"/>
              </a:rPr>
              <a:t>the mechanical </a:t>
            </a:r>
            <a:r>
              <a:rPr lang="en-US" sz="2000" dirty="0">
                <a:latin typeface="Times New Roman" panose="02020603050405020304" pitchFamily="18" charset="0"/>
                <a:cs typeface="Times New Roman" panose="02020603050405020304" pitchFamily="18" charset="0"/>
              </a:rPr>
              <a:t>term </a:t>
            </a: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much larger than the </a:t>
            </a:r>
            <a:r>
              <a:rPr lang="en-US" sz="2000" dirty="0" smtClean="0">
                <a:latin typeface="Times New Roman" panose="02020603050405020304" pitchFamily="18" charset="0"/>
                <a:cs typeface="Times New Roman" panose="02020603050405020304" pitchFamily="18" charset="0"/>
              </a:rPr>
              <a:t>buoyancy term</a:t>
            </a:r>
            <a:r>
              <a:rPr lang="en-US" sz="2000" dirty="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Magnitudes </a:t>
            </a:r>
            <a:r>
              <a:rPr lang="en-US" sz="2000" dirty="0">
                <a:latin typeface="Times New Roman" panose="02020603050405020304" pitchFamily="18" charset="0"/>
                <a:cs typeface="Times New Roman" panose="02020603050405020304" pitchFamily="18" charset="0"/>
              </a:rPr>
              <a:t>of the shear production term in the surface layer are obviously </a:t>
            </a:r>
            <a:r>
              <a:rPr lang="en-US" sz="2000" dirty="0" smtClean="0">
                <a:latin typeface="Times New Roman" panose="02020603050405020304" pitchFamily="18" charset="0"/>
                <a:cs typeface="Times New Roman" panose="02020603050405020304" pitchFamily="18" charset="0"/>
              </a:rPr>
              <a:t>greatest on a </a:t>
            </a:r>
            <a:r>
              <a:rPr lang="en-US" sz="2000" u="sng" dirty="0">
                <a:latin typeface="Times New Roman" panose="02020603050405020304" pitchFamily="18" charset="0"/>
                <a:cs typeface="Times New Roman" panose="02020603050405020304" pitchFamily="18" charset="0"/>
              </a:rPr>
              <a:t>windy day, and are small on a calm day. </a:t>
            </a:r>
            <a:r>
              <a:rPr lang="en-US" sz="2000" b="1" dirty="0">
                <a:solidFill>
                  <a:srgbClr val="FF0000"/>
                </a:solidFill>
                <a:latin typeface="Times New Roman" panose="02020603050405020304" pitchFamily="18" charset="0"/>
                <a:cs typeface="Times New Roman" panose="02020603050405020304" pitchFamily="18" charset="0"/>
              </a:rPr>
              <a:t>In synoptic-scale cyclones the strong </a:t>
            </a:r>
            <a:r>
              <a:rPr lang="en-US" sz="2000" b="1" dirty="0" smtClean="0">
                <a:solidFill>
                  <a:srgbClr val="FF0000"/>
                </a:solidFill>
                <a:latin typeface="Times New Roman" panose="02020603050405020304" pitchFamily="18" charset="0"/>
                <a:cs typeface="Times New Roman" panose="02020603050405020304" pitchFamily="18" charset="0"/>
              </a:rPr>
              <a:t>winds and </a:t>
            </a:r>
            <a:r>
              <a:rPr lang="en-US" sz="2000" b="1" dirty="0">
                <a:solidFill>
                  <a:srgbClr val="FF0000"/>
                </a:solidFill>
                <a:latin typeface="Times New Roman" panose="02020603050405020304" pitchFamily="18" charset="0"/>
                <a:cs typeface="Times New Roman" panose="02020603050405020304" pitchFamily="18" charset="0"/>
              </a:rPr>
              <a:t>overcast skies suggest that forced convection is applicable. </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night over land, or anytime the ground is colder than the air, the shear term is often the only term that generates turbulence.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Both </a:t>
            </a:r>
            <a:r>
              <a:rPr lang="en-US" sz="2000" dirty="0">
                <a:latin typeface="Times New Roman" panose="02020603050405020304" pitchFamily="18" charset="0"/>
                <a:cs typeface="Times New Roman" panose="02020603050405020304" pitchFamily="18" charset="0"/>
              </a:rPr>
              <a:t>the buoyant and shear production terms can </a:t>
            </a:r>
            <a:r>
              <a:rPr lang="en-US" sz="2000" u="sng" dirty="0">
                <a:latin typeface="Times New Roman" panose="02020603050405020304" pitchFamily="18" charset="0"/>
                <a:cs typeface="Times New Roman" panose="02020603050405020304" pitchFamily="18" charset="0"/>
              </a:rPr>
              <a:t>generate anisotropic </a:t>
            </a:r>
            <a:r>
              <a:rPr lang="en-US" sz="2000" dirty="0">
                <a:latin typeface="Times New Roman" panose="02020603050405020304" pitchFamily="18" charset="0"/>
                <a:cs typeface="Times New Roman" panose="02020603050405020304" pitchFamily="18" charset="0"/>
              </a:rPr>
              <a:t>turbulence. </a:t>
            </a:r>
            <a:r>
              <a:rPr lang="en-US" sz="2000" dirty="0" smtClean="0">
                <a:latin typeface="Times New Roman" panose="02020603050405020304" pitchFamily="18" charset="0"/>
                <a:cs typeface="Times New Roman" panose="02020603050405020304" pitchFamily="18" charset="0"/>
              </a:rPr>
              <a:t>The difference </a:t>
            </a:r>
            <a:r>
              <a:rPr lang="en-US" sz="2000" dirty="0">
                <a:latin typeface="Times New Roman" panose="02020603050405020304" pitchFamily="18" charset="0"/>
                <a:cs typeface="Times New Roman" panose="02020603050405020304" pitchFamily="18" charset="0"/>
              </a:rPr>
              <a:t>is that shear generation produces turbulence primarily in the </a:t>
            </a:r>
            <a:r>
              <a:rPr lang="en-US" sz="2000" u="sng" dirty="0" smtClean="0">
                <a:latin typeface="Times New Roman" panose="02020603050405020304" pitchFamily="18" charset="0"/>
                <a:cs typeface="Times New Roman" panose="02020603050405020304" pitchFamily="18" charset="0"/>
              </a:rPr>
              <a:t>horizontal </a:t>
            </a:r>
            <a:r>
              <a:rPr lang="en-US" sz="2000" u="sng" dirty="0">
                <a:latin typeface="Times New Roman" panose="02020603050405020304" pitchFamily="18" charset="0"/>
                <a:cs typeface="Times New Roman" panose="02020603050405020304" pitchFamily="18" charset="0"/>
              </a:rPr>
              <a:t>directions (V and U) components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while buoyant generation produces it primarily in </a:t>
            </a:r>
            <a:r>
              <a:rPr lang="en-US" sz="2000" dirty="0" smtClean="0">
                <a:latin typeface="Times New Roman" panose="02020603050405020304" pitchFamily="18" charset="0"/>
                <a:cs typeface="Times New Roman" panose="02020603050405020304" pitchFamily="18" charset="0"/>
              </a:rPr>
              <a:t>the vertical</a:t>
            </a:r>
            <a:r>
              <a:rPr lang="ar-IQ"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direction. </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3918572" y="96185"/>
            <a:ext cx="4707571"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4- Mechanical </a:t>
            </a:r>
            <a:r>
              <a:rPr lang="en-US" sz="2400" b="1" u="sng" dirty="0">
                <a:latin typeface="Times New Roman" panose="02020603050405020304" pitchFamily="18" charset="0"/>
                <a:cs typeface="Times New Roman" panose="02020603050405020304" pitchFamily="18" charset="0"/>
              </a:rPr>
              <a:t>(Shear) Production </a:t>
            </a:r>
          </a:p>
        </p:txBody>
      </p:sp>
    </p:spTree>
    <p:extLst>
      <p:ext uri="{BB962C8B-B14F-4D97-AF65-F5344CB8AC3E}">
        <p14:creationId xmlns:p14="http://schemas.microsoft.com/office/powerpoint/2010/main" val="2234343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283" y="2893243"/>
            <a:ext cx="11865429" cy="1754326"/>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It is better to examine the stability of the whole layer, and make a layer determination of stability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example,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at </a:t>
            </a:r>
            <a:r>
              <a:rPr lang="en-US" dirty="0">
                <a:latin typeface="Times New Roman" panose="02020603050405020304" pitchFamily="18" charset="0"/>
                <a:cs typeface="Times New Roman" panose="02020603050405020304" pitchFamily="18" charset="0"/>
              </a:rPr>
              <a:t>the earth's surface is positive, or if displaced air parcels will rise from the ground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sink from cloud top as thermals traveling across a BL, then the whole BL is said to be </a:t>
            </a:r>
            <a:r>
              <a:rPr lang="en-US" b="1" i="1" u="sng" dirty="0" err="1" smtClean="0">
                <a:latin typeface="Times New Roman" panose="02020603050405020304" pitchFamily="18" charset="0"/>
                <a:cs typeface="Times New Roman" panose="02020603050405020304" pitchFamily="18" charset="0"/>
              </a:rPr>
              <a:t>unStable</a:t>
            </a:r>
            <a:r>
              <a:rPr lang="en-US" b="1" i="1" u="sng" dirty="0" smtClean="0">
                <a:latin typeface="Times New Roman" panose="02020603050405020304" pitchFamily="18" charset="0"/>
                <a:cs typeface="Times New Roman" panose="02020603050405020304" pitchFamily="18" charset="0"/>
              </a:rPr>
              <a:t> </a:t>
            </a:r>
            <a:r>
              <a:rPr lang="en-US" b="1" i="1" u="sng" dirty="0">
                <a:latin typeface="Times New Roman" panose="02020603050405020304" pitchFamily="18" charset="0"/>
                <a:cs typeface="Times New Roman" panose="02020603050405020304" pitchFamily="18" charset="0"/>
              </a:rPr>
              <a:t>or </a:t>
            </a:r>
            <a:r>
              <a:rPr lang="en-US" b="1" i="1" u="sng" dirty="0" smtClean="0">
                <a:latin typeface="Times New Roman" panose="02020603050405020304" pitchFamily="18" charset="0"/>
                <a:cs typeface="Times New Roman" panose="02020603050405020304" pitchFamily="18" charset="0"/>
              </a:rPr>
              <a:t>Convective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is </a:t>
            </a:r>
            <a:r>
              <a:rPr lang="en-US" dirty="0">
                <a:latin typeface="Times New Roman" panose="02020603050405020304" pitchFamily="18" charset="0"/>
                <a:cs typeface="Times New Roman" panose="02020603050405020304" pitchFamily="18" charset="0"/>
              </a:rPr>
              <a:t>negative at the surface, or if displaced air parcels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return to their starting point, then the BL is said to be </a:t>
            </a:r>
            <a:r>
              <a:rPr lang="en-US" b="1" u="sng" dirty="0" smtClean="0">
                <a:latin typeface="Times New Roman" panose="02020603050405020304" pitchFamily="18" charset="0"/>
                <a:cs typeface="Times New Roman" panose="02020603050405020304" pitchFamily="18" charset="0"/>
              </a:rPr>
              <a:t>Stable </a:t>
            </a:r>
            <a:r>
              <a:rPr lang="en-US" dirty="0">
                <a:latin typeface="Times New Roman" panose="02020603050405020304" pitchFamily="18" charset="0"/>
                <a:cs typeface="Times New Roman" panose="02020603050405020304" pitchFamily="18" charset="0"/>
              </a:rPr>
              <a:t>if the buoyancy term is near zero, then the boundary layer is said to be </a:t>
            </a:r>
            <a:r>
              <a:rPr lang="en-US" b="1" u="sng" dirty="0" smtClean="0">
                <a:latin typeface="Times New Roman" panose="02020603050405020304" pitchFamily="18" charset="0"/>
                <a:cs typeface="Times New Roman" panose="02020603050405020304" pitchFamily="18" charset="0"/>
              </a:rPr>
              <a:t>Neutral.</a:t>
            </a:r>
            <a:endParaRPr lang="en-US" dirty="0"/>
          </a:p>
          <a:p>
            <a:endParaRPr lang="en-US" dirty="0"/>
          </a:p>
        </p:txBody>
      </p:sp>
      <p:sp>
        <p:nvSpPr>
          <p:cNvPr id="2" name="Rectangle 1"/>
          <p:cNvSpPr/>
          <p:nvPr/>
        </p:nvSpPr>
        <p:spPr>
          <a:xfrm>
            <a:off x="163283" y="1569776"/>
            <a:ext cx="11469189" cy="1292662"/>
          </a:xfrm>
          <a:prstGeom prst="rect">
            <a:avLst/>
          </a:prstGeom>
        </p:spPr>
        <p:txBody>
          <a:bodyPr wrap="square">
            <a:spAutoFit/>
          </a:bodyPr>
          <a:lstStyle/>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Static Stability and Convection </a:t>
            </a:r>
            <a:endParaRPr lang="en-US" sz="2400" b="1" dirty="0" smtClean="0">
              <a:latin typeface="Times New Roman" panose="02020603050405020304" pitchFamily="18" charset="0"/>
              <a:cs typeface="Times New Roman" panose="02020603050405020304" pitchFamily="18" charset="0"/>
            </a:endParaRPr>
          </a:p>
          <a:p>
            <a:r>
              <a:rPr lang="en-US" b="1" u="sng" dirty="0" smtClean="0">
                <a:latin typeface="Times New Roman" panose="02020603050405020304" pitchFamily="18" charset="0"/>
                <a:cs typeface="Times New Roman" panose="02020603050405020304" pitchFamily="18" charset="0"/>
              </a:rPr>
              <a:t>Static </a:t>
            </a:r>
            <a:r>
              <a:rPr lang="en-US" b="1" u="sng" dirty="0">
                <a:latin typeface="Times New Roman" panose="02020603050405020304" pitchFamily="18" charset="0"/>
                <a:cs typeface="Times New Roman" panose="02020603050405020304" pitchFamily="18" charset="0"/>
              </a:rPr>
              <a:t>stability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 measure of the capability for buoyant convection. The word "static" means "having no motion"; hence this type of stability does not depend on wind. Air is statically unstable when less-dense air (warmer and/or moister) underlies </a:t>
            </a:r>
            <a:r>
              <a:rPr lang="en-US" dirty="0" smtClean="0">
                <a:latin typeface="Times New Roman" panose="02020603050405020304" pitchFamily="18" charset="0"/>
                <a:cs typeface="Times New Roman" panose="02020603050405020304" pitchFamily="18" charset="0"/>
              </a:rPr>
              <a:t>more</a:t>
            </a:r>
            <a:r>
              <a:rPr lang="ar-IQ"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dense </a:t>
            </a:r>
            <a:r>
              <a:rPr lang="en-US" dirty="0">
                <a:latin typeface="Times New Roman" panose="02020603050405020304" pitchFamily="18" charset="0"/>
                <a:cs typeface="Times New Roman" panose="02020603050405020304" pitchFamily="18" charset="0"/>
              </a:rPr>
              <a:t>air. </a:t>
            </a:r>
          </a:p>
        </p:txBody>
      </p:sp>
      <p:pic>
        <p:nvPicPr>
          <p:cNvPr id="3" name="Picture 2"/>
          <p:cNvPicPr>
            <a:picLocks noChangeAspect="1"/>
          </p:cNvPicPr>
          <p:nvPr/>
        </p:nvPicPr>
        <p:blipFill>
          <a:blip r:embed="rId2"/>
          <a:stretch>
            <a:fillRect/>
          </a:stretch>
        </p:blipFill>
        <p:spPr>
          <a:xfrm>
            <a:off x="525509" y="3161203"/>
            <a:ext cx="728526" cy="341535"/>
          </a:xfrm>
          <a:prstGeom prst="rect">
            <a:avLst/>
          </a:prstGeom>
        </p:spPr>
      </p:pic>
      <p:pic>
        <p:nvPicPr>
          <p:cNvPr id="7" name="Picture 6"/>
          <p:cNvPicPr>
            <a:picLocks noChangeAspect="1"/>
          </p:cNvPicPr>
          <p:nvPr/>
        </p:nvPicPr>
        <p:blipFill>
          <a:blip r:embed="rId2"/>
          <a:stretch>
            <a:fillRect/>
          </a:stretch>
        </p:blipFill>
        <p:spPr>
          <a:xfrm>
            <a:off x="551635" y="3697580"/>
            <a:ext cx="728526" cy="341535"/>
          </a:xfrm>
          <a:prstGeom prst="rect">
            <a:avLst/>
          </a:prstGeom>
        </p:spPr>
      </p:pic>
      <p:sp>
        <p:nvSpPr>
          <p:cNvPr id="8" name="Rectangle 7"/>
          <p:cNvSpPr/>
          <p:nvPr/>
        </p:nvSpPr>
        <p:spPr>
          <a:xfrm>
            <a:off x="163283" y="4416737"/>
            <a:ext cx="11599820" cy="1477328"/>
          </a:xfrm>
          <a:prstGeom prst="rect">
            <a:avLst/>
          </a:prstGeom>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In some of the older literature, the boundary layer of this latter case is also sometimes referred to as an Ekman boundary layer. </a:t>
            </a:r>
            <a:endParaRPr lang="en-US" b="1" dirty="0" smtClean="0">
              <a:solidFill>
                <a:srgbClr val="FF0000"/>
              </a:solidFill>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During fair weather conditions over land, the BL touching the ground is rarely neutral. </a:t>
            </a:r>
            <a:r>
              <a:rPr lang="en-US" dirty="0" smtClean="0">
                <a:latin typeface="Times New Roman" panose="02020603050405020304" pitchFamily="18" charset="0"/>
                <a:cs typeface="Times New Roman" panose="02020603050405020304" pitchFamily="18" charset="0"/>
              </a:rPr>
              <a:t>Neutral conditions are frequently found in the RL aloft. In overcast conditions with strong winds but little temperature difference between the air and the surface, the BL is often close to neutral stability. </a:t>
            </a:r>
            <a:endParaRPr lang="en-US" dirty="0">
              <a:latin typeface="Times New Roman" panose="02020603050405020304" pitchFamily="18" charset="0"/>
              <a:cs typeface="Times New Roman" panose="02020603050405020304" pitchFamily="18" charset="0"/>
            </a:endParaRPr>
          </a:p>
        </p:txBody>
      </p:sp>
      <p:sp>
        <p:nvSpPr>
          <p:cNvPr id="9" name="Rectangle 8"/>
          <p:cNvSpPr/>
          <p:nvPr/>
        </p:nvSpPr>
        <p:spPr>
          <a:xfrm>
            <a:off x="130627" y="5894065"/>
            <a:ext cx="11665133" cy="646331"/>
          </a:xfrm>
          <a:prstGeom prst="rect">
            <a:avLst/>
          </a:prstGeom>
        </p:spPr>
        <p:txBody>
          <a:bodyPr wrap="square">
            <a:spAutoFit/>
          </a:bodyPr>
          <a:lstStyle/>
          <a:p>
            <a:r>
              <a:rPr lang="en-US" b="1" u="sng" dirty="0">
                <a:latin typeface="Times New Roman" panose="02020603050405020304" pitchFamily="18" charset="0"/>
                <a:cs typeface="Times New Roman" panose="02020603050405020304" pitchFamily="18" charset="0"/>
              </a:rPr>
              <a:t>dynamic </a:t>
            </a:r>
            <a:r>
              <a:rPr lang="en-US" b="1" u="sng" dirty="0" smtClean="0">
                <a:latin typeface="Times New Roman" panose="02020603050405020304" pitchFamily="18" charset="0"/>
                <a:cs typeface="Times New Roman" panose="02020603050405020304" pitchFamily="18" charset="0"/>
              </a:rPr>
              <a:t>Stability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word "dynamic" refers to motion; hence, dynamic stability depends in part on the winds. Even if the air is statically stable, </a:t>
            </a:r>
            <a:r>
              <a:rPr lang="en-US" dirty="0" smtClean="0">
                <a:latin typeface="Times New Roman" panose="02020603050405020304" pitchFamily="18" charset="0"/>
                <a:cs typeface="Times New Roman" panose="02020603050405020304" pitchFamily="18" charset="0"/>
              </a:rPr>
              <a:t>Wind </a:t>
            </a:r>
            <a:r>
              <a:rPr lang="en-US" dirty="0">
                <a:latin typeface="Times New Roman" panose="02020603050405020304" pitchFamily="18" charset="0"/>
                <a:cs typeface="Times New Roman" panose="02020603050405020304" pitchFamily="18" charset="0"/>
              </a:rPr>
              <a:t>shears may be able to generate turbulence dynamically. </a:t>
            </a:r>
          </a:p>
        </p:txBody>
      </p:sp>
      <p:sp>
        <p:nvSpPr>
          <p:cNvPr id="10" name="Rectangle 9"/>
          <p:cNvSpPr/>
          <p:nvPr/>
        </p:nvSpPr>
        <p:spPr>
          <a:xfrm>
            <a:off x="163283" y="49443"/>
            <a:ext cx="12100560" cy="1077218"/>
          </a:xfrm>
          <a:prstGeom prst="rect">
            <a:avLst/>
          </a:prstGeom>
        </p:spPr>
        <p:txBody>
          <a:bodyPr wrap="square">
            <a:spAutoFit/>
          </a:bodyPr>
          <a:lstStyle/>
          <a:p>
            <a:pPr marL="285750" indent="-28575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Stability </a:t>
            </a:r>
            <a:r>
              <a:rPr lang="en-US" sz="2400" b="1" u="sng" dirty="0" smtClean="0">
                <a:latin typeface="Times New Roman" panose="02020603050405020304" pitchFamily="18" charset="0"/>
                <a:cs typeface="Times New Roman" panose="02020603050405020304" pitchFamily="18" charset="0"/>
              </a:rPr>
              <a:t>Concepts</a:t>
            </a:r>
          </a:p>
          <a:p>
            <a:r>
              <a:rPr lang="en-US" sz="2000" dirty="0" smtClean="0">
                <a:latin typeface="Times New Roman" panose="02020603050405020304" pitchFamily="18" charset="0"/>
                <a:cs typeface="Times New Roman" panose="02020603050405020304" pitchFamily="18" charset="0"/>
              </a:rPr>
              <a:t>Unstable </a:t>
            </a:r>
            <a:r>
              <a:rPr lang="en-US" sz="2000" dirty="0">
                <a:latin typeface="Times New Roman" panose="02020603050405020304" pitchFamily="18" charset="0"/>
                <a:cs typeface="Times New Roman" panose="02020603050405020304" pitchFamily="18" charset="0"/>
              </a:rPr>
              <a:t>flows become or remain turbulent. Stable flows become or remain laminar</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There </a:t>
            </a:r>
            <a:r>
              <a:rPr lang="en-US" sz="2000" dirty="0">
                <a:latin typeface="Times New Roman" panose="02020603050405020304" pitchFamily="18" charset="0"/>
                <a:cs typeface="Times New Roman" panose="02020603050405020304" pitchFamily="18" charset="0"/>
              </a:rPr>
              <a:t>are many factors that can cause laminar flow to become turbulent, and other </a:t>
            </a:r>
            <a:r>
              <a:rPr lang="en-US" sz="2000" dirty="0" smtClean="0">
                <a:latin typeface="Times New Roman" panose="02020603050405020304" pitchFamily="18" charset="0"/>
                <a:cs typeface="Times New Roman" panose="02020603050405020304" pitchFamily="18" charset="0"/>
              </a:rPr>
              <a:t>factors that </a:t>
            </a:r>
            <a:r>
              <a:rPr lang="en-US" sz="2000" dirty="0">
                <a:latin typeface="Times New Roman" panose="02020603050405020304" pitchFamily="18" charset="0"/>
                <a:cs typeface="Times New Roman" panose="02020603050405020304" pitchFamily="18" charset="0"/>
              </a:rPr>
              <a:t>tend to stabilize flows.</a:t>
            </a:r>
          </a:p>
        </p:txBody>
      </p:sp>
      <p:sp>
        <p:nvSpPr>
          <p:cNvPr id="11" name="Rectangle 10"/>
          <p:cNvSpPr/>
          <p:nvPr/>
        </p:nvSpPr>
        <p:spPr>
          <a:xfrm>
            <a:off x="163283" y="1103023"/>
            <a:ext cx="526939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static stability is </a:t>
            </a:r>
            <a:r>
              <a:rPr lang="en-US" dirty="0" smtClean="0">
                <a:latin typeface="Times New Roman" panose="02020603050405020304" pitchFamily="18" charset="0"/>
                <a:cs typeface="Times New Roman" panose="02020603050405020304" pitchFamily="18" charset="0"/>
              </a:rPr>
              <a:t>determined </a:t>
            </a:r>
            <a:r>
              <a:rPr lang="en-US" dirty="0">
                <a:latin typeface="Times New Roman" panose="02020603050405020304" pitchFamily="18" charset="0"/>
                <a:cs typeface="Times New Roman" panose="02020603050405020304" pitchFamily="18" charset="0"/>
              </a:rPr>
              <a:t>by the local lapse </a:t>
            </a:r>
            <a:r>
              <a:rPr lang="en-US" dirty="0" smtClean="0">
                <a:latin typeface="Times New Roman" panose="02020603050405020304" pitchFamily="18" charset="0"/>
                <a:cs typeface="Times New Roman" panose="02020603050405020304" pitchFamily="18" charset="0"/>
              </a:rPr>
              <a:t>rate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64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399" t="23125" r="43039" b="39553"/>
          <a:stretch/>
        </p:blipFill>
        <p:spPr>
          <a:xfrm>
            <a:off x="7550331" y="901336"/>
            <a:ext cx="3500846" cy="3252653"/>
          </a:xfrm>
          <a:prstGeom prst="rect">
            <a:avLst/>
          </a:prstGeom>
        </p:spPr>
      </p:pic>
      <p:pic>
        <p:nvPicPr>
          <p:cNvPr id="6" name="Picture 5"/>
          <p:cNvPicPr>
            <a:picLocks noChangeAspect="1"/>
          </p:cNvPicPr>
          <p:nvPr/>
        </p:nvPicPr>
        <p:blipFill rotWithShape="1">
          <a:blip r:embed="rId3"/>
          <a:srcRect l="24933" t="45788" r="42738" b="15982"/>
          <a:stretch/>
        </p:blipFill>
        <p:spPr>
          <a:xfrm>
            <a:off x="1188719" y="1030812"/>
            <a:ext cx="6361612" cy="3319119"/>
          </a:xfrm>
          <a:prstGeom prst="rect">
            <a:avLst/>
          </a:prstGeom>
        </p:spPr>
      </p:pic>
      <p:sp>
        <p:nvSpPr>
          <p:cNvPr id="2" name="Rectangle 1"/>
          <p:cNvSpPr/>
          <p:nvPr/>
        </p:nvSpPr>
        <p:spPr>
          <a:xfrm>
            <a:off x="809898" y="4913701"/>
            <a:ext cx="10620102"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As an example, in the middle 50% of the convective ML the lapse rate is nearly adiabatic, causing an incorrect classification of neutral stability </a:t>
            </a:r>
          </a:p>
        </p:txBody>
      </p:sp>
    </p:spTree>
    <p:extLst>
      <p:ext uri="{BB962C8B-B14F-4D97-AF65-F5344CB8AC3E}">
        <p14:creationId xmlns:p14="http://schemas.microsoft.com/office/powerpoint/2010/main" val="337693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88" t="24824" r="19824" b="27816"/>
          <a:stretch/>
        </p:blipFill>
        <p:spPr bwMode="auto">
          <a:xfrm>
            <a:off x="154546" y="244698"/>
            <a:ext cx="11552350" cy="285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193" t="34507" r="19329" b="17253"/>
          <a:stretch/>
        </p:blipFill>
        <p:spPr bwMode="auto">
          <a:xfrm>
            <a:off x="1" y="3335628"/>
            <a:ext cx="12041746" cy="32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7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736" y="218944"/>
            <a:ext cx="8355876" cy="400110"/>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Q2</a:t>
            </a:r>
            <a:r>
              <a:rPr lang="en-US" dirty="0" smtClean="0"/>
              <a:t>) </a:t>
            </a:r>
            <a:r>
              <a:rPr lang="en-US" sz="2000" b="1" dirty="0">
                <a:latin typeface="Times New Roman" panose="02020603050405020304" pitchFamily="18" charset="0"/>
                <a:cs typeface="Times New Roman" panose="02020603050405020304" pitchFamily="18" charset="0"/>
              </a:rPr>
              <a:t>What is the static stability of each of the layers in the diagram at right?</a:t>
            </a:r>
          </a:p>
        </p:txBody>
      </p:sp>
      <p:pic>
        <p:nvPicPr>
          <p:cNvPr id="5" name="Picture 4"/>
          <p:cNvPicPr>
            <a:picLocks noChangeAspect="1"/>
          </p:cNvPicPr>
          <p:nvPr/>
        </p:nvPicPr>
        <p:blipFill rotWithShape="1">
          <a:blip r:embed="rId2"/>
          <a:srcRect l="25034" t="38839" r="22056" b="12589"/>
          <a:stretch/>
        </p:blipFill>
        <p:spPr>
          <a:xfrm>
            <a:off x="1175657" y="945625"/>
            <a:ext cx="8098971" cy="2233750"/>
          </a:xfrm>
          <a:prstGeom prst="rect">
            <a:avLst/>
          </a:prstGeom>
        </p:spPr>
      </p:pic>
    </p:spTree>
    <p:extLst>
      <p:ext uri="{BB962C8B-B14F-4D97-AF65-F5344CB8AC3E}">
        <p14:creationId xmlns:p14="http://schemas.microsoft.com/office/powerpoint/2010/main" val="2958927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554" y="427783"/>
            <a:ext cx="11885504" cy="646331"/>
          </a:xfrm>
          <a:prstGeom prst="rect">
            <a:avLst/>
          </a:prstGeom>
        </p:spPr>
        <p:txBody>
          <a:bodyPr wrap="square">
            <a:spAutoFit/>
          </a:bodyPr>
          <a:lstStyle/>
          <a:p>
            <a:pPr marL="285750" indent="-285750">
              <a:buFont typeface="Wingdings" panose="05000000000000000000" pitchFamily="2" charset="2"/>
              <a:buChar char="v"/>
            </a:pPr>
            <a:r>
              <a:rPr lang="en-US" b="1" i="1" u="sng" dirty="0">
                <a:latin typeface="Times New Roman" panose="02020603050405020304" pitchFamily="18" charset="0"/>
                <a:cs typeface="Times New Roman" panose="02020603050405020304" pitchFamily="18" charset="0"/>
              </a:rPr>
              <a:t>Kelvin-Helmholtz (KH) </a:t>
            </a:r>
            <a:r>
              <a:rPr lang="en-US" b="1" i="1" u="sng" dirty="0" smtClean="0">
                <a:latin typeface="Times New Roman" panose="02020603050405020304" pitchFamily="18" charset="0"/>
                <a:cs typeface="Times New Roman" panose="02020603050405020304" pitchFamily="18" charset="0"/>
              </a:rPr>
              <a:t>wave  </a:t>
            </a:r>
            <a:r>
              <a:rPr lang="en-US" dirty="0" smtClean="0">
                <a:latin typeface="Times New Roman" panose="02020603050405020304" pitchFamily="18" charset="0"/>
                <a:cs typeface="Times New Roman" panose="02020603050405020304" pitchFamily="18" charset="0"/>
              </a:rPr>
              <a:t>is wave </a:t>
            </a:r>
            <a:r>
              <a:rPr lang="en-US" dirty="0">
                <a:latin typeface="Times New Roman" panose="02020603050405020304" pitchFamily="18" charset="0"/>
                <a:cs typeface="Times New Roman" panose="02020603050405020304" pitchFamily="18" charset="0"/>
              </a:rPr>
              <a:t>begins to "roll up" or "break". This "breaking" wave is called a </a:t>
            </a:r>
            <a:r>
              <a:rPr lang="en-US" dirty="0" smtClean="0">
                <a:latin typeface="Times New Roman" panose="02020603050405020304" pitchFamily="18" charset="0"/>
                <a:cs typeface="Times New Roman" panose="02020603050405020304" pitchFamily="18" charset="0"/>
              </a:rPr>
              <a:t>Kelvin- Helmholtz </a:t>
            </a:r>
            <a:r>
              <a:rPr lang="en-US" dirty="0">
                <a:latin typeface="Times New Roman" panose="02020603050405020304" pitchFamily="18" charset="0"/>
                <a:cs typeface="Times New Roman" panose="02020603050405020304" pitchFamily="18" charset="0"/>
              </a:rPr>
              <a:t>(KH) wave , These waves are frequent occurrence within statically stable shear layers</a:t>
            </a:r>
          </a:p>
        </p:txBody>
      </p:sp>
      <p:sp>
        <p:nvSpPr>
          <p:cNvPr id="8" name="Rectangle 7"/>
          <p:cNvSpPr/>
          <p:nvPr/>
        </p:nvSpPr>
        <p:spPr>
          <a:xfrm>
            <a:off x="110554" y="1400520"/>
            <a:ext cx="11885504" cy="1200329"/>
          </a:xfrm>
          <a:prstGeom prst="rect">
            <a:avLst/>
          </a:prstGeom>
        </p:spPr>
        <p:txBody>
          <a:bodyPr wrap="square">
            <a:spAutoFit/>
          </a:bodyPr>
          <a:lstStyle/>
          <a:p>
            <a:pPr marL="285750" indent="-285750">
              <a:buFont typeface="Wingdings" panose="05000000000000000000" pitchFamily="2" charset="2"/>
              <a:buChar char="v"/>
            </a:pPr>
            <a:r>
              <a:rPr lang="en-US" b="1" u="sng" dirty="0">
                <a:latin typeface="Times New Roman" panose="02020603050405020304" pitchFamily="18" charset="0"/>
                <a:cs typeface="Times New Roman" panose="02020603050405020304" pitchFamily="18" charset="0"/>
              </a:rPr>
              <a:t>C</a:t>
            </a:r>
            <a:r>
              <a:rPr lang="en-US" b="1" u="sng" dirty="0" smtClean="0">
                <a:latin typeface="Times New Roman" panose="02020603050405020304" pitchFamily="18" charset="0"/>
                <a:cs typeface="Times New Roman" panose="02020603050405020304" pitchFamily="18" charset="0"/>
              </a:rPr>
              <a:t>lear - Air Turbulence </a:t>
            </a:r>
            <a:r>
              <a:rPr lang="en-US" b="1" u="sng" dirty="0">
                <a:latin typeface="Times New Roman" panose="02020603050405020304" pitchFamily="18" charset="0"/>
                <a:cs typeface="Times New Roman" panose="02020603050405020304" pitchFamily="18" charset="0"/>
              </a:rPr>
              <a:t>(CAT</a:t>
            </a:r>
            <a:r>
              <a:rPr lang="en-US" b="1" u="sng"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often occur above and below strong wind jets, such as the nocturnal jet and the planetary-scale jet stream. In these </a:t>
            </a:r>
            <a:r>
              <a:rPr lang="en-US" dirty="0" smtClean="0">
                <a:latin typeface="Times New Roman" panose="02020603050405020304" pitchFamily="18" charset="0"/>
                <a:cs typeface="Times New Roman" panose="02020603050405020304" pitchFamily="18" charset="0"/>
              </a:rPr>
              <a:t>situations, </a:t>
            </a:r>
            <a:r>
              <a:rPr lang="en-US" dirty="0">
                <a:latin typeface="Times New Roman" panose="02020603050405020304" pitchFamily="18" charset="0"/>
                <a:cs typeface="Times New Roman" panose="02020603050405020304" pitchFamily="18" charset="0"/>
              </a:rPr>
              <a:t>continued dynamic </a:t>
            </a:r>
            <a:r>
              <a:rPr lang="en-US" dirty="0" smtClean="0">
                <a:latin typeface="Times New Roman" panose="02020603050405020304" pitchFamily="18" charset="0"/>
                <a:cs typeface="Times New Roman" panose="02020603050405020304" pitchFamily="18" charset="0"/>
              </a:rPr>
              <a:t>forcing's </a:t>
            </a:r>
            <a:r>
              <a:rPr lang="en-US" dirty="0">
                <a:latin typeface="Times New Roman" panose="02020603050405020304" pitchFamily="18" charset="0"/>
                <a:cs typeface="Times New Roman" panose="02020603050405020304" pitchFamily="18" charset="0"/>
              </a:rPr>
              <a:t>can allow turbulence to continue for hours to days. These regions of CAT have large horizontal extent (hundreds of kilometers in some cases), but usually limited vertical extent (tens to hundred of meters). </a:t>
            </a:r>
          </a:p>
        </p:txBody>
      </p:sp>
      <p:sp>
        <p:nvSpPr>
          <p:cNvPr id="9" name="Rectangle 8"/>
          <p:cNvSpPr/>
          <p:nvPr/>
        </p:nvSpPr>
        <p:spPr>
          <a:xfrm>
            <a:off x="339635" y="3449769"/>
            <a:ext cx="10071463" cy="646331"/>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Q1) From data radio sound, </a:t>
            </a:r>
            <a:r>
              <a:rPr lang="en-US" b="1" dirty="0">
                <a:latin typeface="Times New Roman" panose="02020603050405020304" pitchFamily="18" charset="0"/>
                <a:cs typeface="Times New Roman" panose="02020603050405020304" pitchFamily="18" charset="0"/>
              </a:rPr>
              <a:t>identify the static stability of the air at z = </a:t>
            </a:r>
            <a:r>
              <a:rPr lang="en-US" b="1" dirty="0" smtClean="0">
                <a:latin typeface="Times New Roman" panose="02020603050405020304" pitchFamily="18" charset="0"/>
                <a:cs typeface="Times New Roman" panose="02020603050405020304" pitchFamily="18" charset="0"/>
              </a:rPr>
              <a:t>200 m , </a:t>
            </a:r>
          </a:p>
          <a:p>
            <a:r>
              <a:rPr lang="en-US" b="1" dirty="0" smtClean="0">
                <a:latin typeface="Times New Roman" panose="02020603050405020304" pitchFamily="18" charset="0"/>
                <a:cs typeface="Times New Roman" panose="02020603050405020304" pitchFamily="18" charset="0"/>
              </a:rPr>
              <a:t>400 </a:t>
            </a:r>
            <a:r>
              <a:rPr lang="en-US" b="1" dirty="0">
                <a:latin typeface="Times New Roman" panose="02020603050405020304" pitchFamily="18" charset="0"/>
                <a:cs typeface="Times New Roman" panose="02020603050405020304" pitchFamily="18" charset="0"/>
              </a:rPr>
              <a:t>m </a:t>
            </a:r>
            <a:r>
              <a:rPr lang="en-US" b="1" dirty="0" smtClean="0">
                <a:latin typeface="Times New Roman" panose="02020603050405020304" pitchFamily="18" charset="0"/>
                <a:cs typeface="Times New Roman" panose="02020603050405020304" pitchFamily="18" charset="0"/>
              </a:rPr>
              <a:t> and  1000 </a:t>
            </a:r>
            <a:r>
              <a:rPr lang="en-US" b="1" dirty="0">
                <a:latin typeface="Times New Roman" panose="02020603050405020304" pitchFamily="18" charset="0"/>
                <a:cs typeface="Times New Roman" panose="02020603050405020304" pitchFamily="18" charset="0"/>
              </a:rPr>
              <a:t>m </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2"/>
          <a:srcRect l="64691" t="29554" r="18542" b="30803"/>
          <a:stretch/>
        </p:blipFill>
        <p:spPr>
          <a:xfrm>
            <a:off x="8952614" y="3322887"/>
            <a:ext cx="2181498" cy="2572357"/>
          </a:xfrm>
          <a:prstGeom prst="rect">
            <a:avLst/>
          </a:prstGeom>
        </p:spPr>
      </p:pic>
      <p:sp>
        <p:nvSpPr>
          <p:cNvPr id="12" name="Rectangle 11"/>
          <p:cNvSpPr/>
          <p:nvPr/>
        </p:nvSpPr>
        <p:spPr>
          <a:xfrm>
            <a:off x="4579826" y="3037771"/>
            <a:ext cx="1473480" cy="400110"/>
          </a:xfrm>
          <a:prstGeom prst="rect">
            <a:avLst/>
          </a:prstGeom>
        </p:spPr>
        <p:txBody>
          <a:bodyPr wrap="none">
            <a:spAutoFit/>
          </a:bodyPr>
          <a:lstStyle/>
          <a:p>
            <a:r>
              <a:rPr lang="en-US" sz="2000" b="1" i="1" u="sng" dirty="0" smtClean="0">
                <a:latin typeface="Times New Roman" panose="02020603050405020304" pitchFamily="18" charset="0"/>
                <a:cs typeface="Times New Roman" panose="02020603050405020304" pitchFamily="18" charset="0"/>
              </a:rPr>
              <a:t>Home work</a:t>
            </a:r>
            <a:endParaRPr lang="en-US" sz="20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579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3956</TotalTime>
  <Words>1193</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193</cp:revision>
  <dcterms:created xsi:type="dcterms:W3CDTF">2020-03-29T11:45:13Z</dcterms:created>
  <dcterms:modified xsi:type="dcterms:W3CDTF">2022-03-30T20:50:36Z</dcterms:modified>
</cp:coreProperties>
</file>