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3" r:id="rId2"/>
    <p:sldId id="265" r:id="rId3"/>
    <p:sldId id="266" r:id="rId4"/>
    <p:sldId id="353" r:id="rId5"/>
    <p:sldId id="354" r:id="rId6"/>
    <p:sldId id="356" r:id="rId7"/>
    <p:sldId id="357" r:id="rId8"/>
    <p:sldId id="352" r:id="rId9"/>
    <p:sldId id="350" r:id="rId10"/>
    <p:sldId id="359" r:id="rId11"/>
    <p:sldId id="351" r:id="rId12"/>
    <p:sldId id="336" r:id="rId13"/>
    <p:sldId id="337" r:id="rId14"/>
    <p:sldId id="339" r:id="rId15"/>
    <p:sldId id="338" r:id="rId16"/>
    <p:sldId id="342" r:id="rId17"/>
    <p:sldId id="340" r:id="rId18"/>
    <p:sldId id="343" r:id="rId19"/>
    <p:sldId id="311" r:id="rId20"/>
    <p:sldId id="312" r:id="rId21"/>
    <p:sldId id="314" r:id="rId22"/>
    <p:sldId id="316" r:id="rId23"/>
    <p:sldId id="306" r:id="rId24"/>
    <p:sldId id="309" r:id="rId25"/>
    <p:sldId id="345" r:id="rId26"/>
    <p:sldId id="358" r:id="rId27"/>
    <p:sldId id="34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8015" autoAdjust="0"/>
  </p:normalViewPr>
  <p:slideViewPr>
    <p:cSldViewPr snapToGrid="0">
      <p:cViewPr varScale="1">
        <p:scale>
          <a:sx n="72" d="100"/>
          <a:sy n="72" d="100"/>
        </p:scale>
        <p:origin x="1051" y="96"/>
      </p:cViewPr>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DB232-5247-4B32-A599-81F88EA2DF01}" type="datetimeFigureOut">
              <a:rPr lang="en-US" smtClean="0"/>
              <a:t>4/1/2022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A48F22-473F-4DE6-822D-908824273137}" type="slidenum">
              <a:rPr lang="en-US" smtClean="0"/>
              <a:t>‹#›</a:t>
            </a:fld>
            <a:endParaRPr lang="en-US"/>
          </a:p>
        </p:txBody>
      </p:sp>
    </p:spTree>
    <p:extLst>
      <p:ext uri="{BB962C8B-B14F-4D97-AF65-F5344CB8AC3E}">
        <p14:creationId xmlns:p14="http://schemas.microsoft.com/office/powerpoint/2010/main" val="996140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glossary.ametsoc.org/wiki/Humidity"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glossary.ametsoc.org/wiki/Isopleth"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529"/>
                </a:solidFill>
                <a:effectLst/>
                <a:latin typeface="-apple-system"/>
              </a:rPr>
              <a:t>A line drawn through points of equal </a:t>
            </a:r>
            <a:r>
              <a:rPr lang="en-US" b="0" i="0" u="none" strike="noStrike" dirty="0">
                <a:solidFill>
                  <a:srgbClr val="D47500"/>
                </a:solidFill>
                <a:effectLst/>
                <a:latin typeface="-apple-system"/>
                <a:hlinkClick r:id="rId3" tooltip="Humidity"/>
              </a:rPr>
              <a:t>humidity</a:t>
            </a:r>
            <a:r>
              <a:rPr lang="en-US" b="0" i="0" dirty="0">
                <a:solidFill>
                  <a:srgbClr val="212529"/>
                </a:solidFill>
                <a:effectLst/>
                <a:latin typeface="-apple-system"/>
              </a:rPr>
              <a:t> on a given surface; an </a:t>
            </a:r>
            <a:r>
              <a:rPr lang="en-US" b="0" i="0" u="none" strike="noStrike" dirty="0">
                <a:solidFill>
                  <a:srgbClr val="D47500"/>
                </a:solidFill>
                <a:effectLst/>
                <a:latin typeface="-apple-system"/>
                <a:hlinkClick r:id="rId4" tooltip="Isopleth"/>
              </a:rPr>
              <a:t>isopleth</a:t>
            </a:r>
            <a:r>
              <a:rPr lang="en-US" b="0" i="0" dirty="0">
                <a:solidFill>
                  <a:srgbClr val="212529"/>
                </a:solidFill>
                <a:effectLst/>
                <a:latin typeface="-apple-system"/>
              </a:rPr>
              <a:t> of humidity.</a:t>
            </a:r>
            <a:endParaRPr lang="en-US" dirty="0"/>
          </a:p>
        </p:txBody>
      </p:sp>
      <p:sp>
        <p:nvSpPr>
          <p:cNvPr id="4" name="Slide Number Placeholder 3"/>
          <p:cNvSpPr>
            <a:spLocks noGrp="1"/>
          </p:cNvSpPr>
          <p:nvPr>
            <p:ph type="sldNum" sz="quarter" idx="5"/>
          </p:nvPr>
        </p:nvSpPr>
        <p:spPr/>
        <p:txBody>
          <a:bodyPr/>
          <a:lstStyle/>
          <a:p>
            <a:fld id="{F2A48F22-473F-4DE6-822D-908824273137}" type="slidenum">
              <a:rPr lang="en-US" smtClean="0"/>
              <a:t>12</a:t>
            </a:fld>
            <a:endParaRPr lang="en-US"/>
          </a:p>
        </p:txBody>
      </p:sp>
    </p:spTree>
    <p:extLst>
      <p:ext uri="{BB962C8B-B14F-4D97-AF65-F5344CB8AC3E}">
        <p14:creationId xmlns:p14="http://schemas.microsoft.com/office/powerpoint/2010/main" val="170526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angle between isotherms and adiabats. The larger this angle is, the more sensitive is the diagram to variations in the rate of change of temperature with pressure along the vertical. This is important, as we shall see, for the analysis of stability, including synoptic aspects of frontal and air mass analysis. (b) Which and how many isopleths are straight lines. Straight lines facilitate the use </a:t>
            </a:r>
            <a:r>
              <a:rPr lang="en-US" dirty="0" err="1"/>
              <a:t>ofthe</a:t>
            </a:r>
            <a:r>
              <a:rPr lang="en-US" dirty="0"/>
              <a:t> diagram for plotting as well as for analysis and representation. (c) If energy integrals (such as, for instance, the work performed by a parcel of moist air along a cycle) can be determined by measuring areas on the diagram. Such diagrams are sometimes called equivalent, or area-preserving. (d) Some advantage may be obtained if one of the main isopleths is congruent with respect to a displacement along one of the coordinates (cf. Sections 3 and 5). (e) If the ordinate varies monotonically with height, roughly proportional to it, the atmosphere can be more convenient1y imagined or visualized over the diagram. </a:t>
            </a:r>
          </a:p>
        </p:txBody>
      </p:sp>
      <p:sp>
        <p:nvSpPr>
          <p:cNvPr id="4" name="Slide Number Placeholder 3"/>
          <p:cNvSpPr>
            <a:spLocks noGrp="1"/>
          </p:cNvSpPr>
          <p:nvPr>
            <p:ph type="sldNum" sz="quarter" idx="5"/>
          </p:nvPr>
        </p:nvSpPr>
        <p:spPr/>
        <p:txBody>
          <a:bodyPr/>
          <a:lstStyle/>
          <a:p>
            <a:fld id="{F2A48F22-473F-4DE6-822D-908824273137}" type="slidenum">
              <a:rPr lang="en-US" smtClean="0"/>
              <a:t>13</a:t>
            </a:fld>
            <a:endParaRPr lang="en-US"/>
          </a:p>
        </p:txBody>
      </p:sp>
    </p:spTree>
    <p:extLst>
      <p:ext uri="{BB962C8B-B14F-4D97-AF65-F5344CB8AC3E}">
        <p14:creationId xmlns:p14="http://schemas.microsoft.com/office/powerpoint/2010/main" val="215766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483DBF-C64A-42F8-8C11-FB435BE15CF9}" type="slidenum">
              <a:rPr lang="en-GB" smtClean="0"/>
              <a:t>18</a:t>
            </a:fld>
            <a:endParaRPr lang="en-GB"/>
          </a:p>
        </p:txBody>
      </p:sp>
    </p:spTree>
    <p:extLst>
      <p:ext uri="{BB962C8B-B14F-4D97-AF65-F5344CB8AC3E}">
        <p14:creationId xmlns:p14="http://schemas.microsoft.com/office/powerpoint/2010/main" val="4217652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5EA24-CD2A-40A3-B838-C77E4337A0EA}" type="slidenum">
              <a:rPr lang="en-GB" altLang="en-US"/>
              <a:pPr/>
              <a:t>24</a:t>
            </a:fld>
            <a:endParaRPr lang="en-GB" altLang="en-US"/>
          </a:p>
        </p:txBody>
      </p:sp>
      <p:sp>
        <p:nvSpPr>
          <p:cNvPr id="70658" name="Rectangle 2"/>
          <p:cNvSpPr>
            <a:spLocks noGrp="1" noRot="1" noChangeAspect="1" noChangeArrowheads="1" noTextEdit="1"/>
          </p:cNvSpPr>
          <p:nvPr>
            <p:ph type="sldImg"/>
          </p:nvPr>
        </p:nvSpPr>
        <p:spPr>
          <a:xfrm>
            <a:off x="1143000" y="685800"/>
            <a:ext cx="4572000" cy="3429000"/>
          </a:xfrm>
          <a:ln/>
        </p:spPr>
      </p:sp>
      <p:sp>
        <p:nvSpPr>
          <p:cNvPr id="70659" name="Rectangle 3"/>
          <p:cNvSpPr>
            <a:spLocks noGrp="1" noChangeArrowheads="1"/>
          </p:cNvSpPr>
          <p:nvPr>
            <p:ph type="body" idx="1"/>
          </p:nvPr>
        </p:nvSpPr>
        <p:spPr>
          <a:xfrm>
            <a:off x="912458" y="4342939"/>
            <a:ext cx="5033085" cy="4114587"/>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5064E-DE22-4192-8AA1-5F7F26CBBE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08E8CF-8C1D-42A2-B017-8B4EAA8402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1BA02B-A853-455E-9F3D-100E6D83644F}"/>
              </a:ext>
            </a:extLst>
          </p:cNvPr>
          <p:cNvSpPr>
            <a:spLocks noGrp="1"/>
          </p:cNvSpPr>
          <p:nvPr>
            <p:ph type="dt" sz="half" idx="10"/>
          </p:nvPr>
        </p:nvSpPr>
        <p:spPr/>
        <p:txBody>
          <a:bodyPr/>
          <a:lstStyle/>
          <a:p>
            <a:fld id="{C70F763D-BDEF-4A14-91E4-82ED94276E1A}" type="datetimeFigureOut">
              <a:rPr lang="en-US" smtClean="0"/>
              <a:t>4/1/2022</a:t>
            </a:fld>
            <a:endParaRPr lang="en-US"/>
          </a:p>
        </p:txBody>
      </p:sp>
      <p:sp>
        <p:nvSpPr>
          <p:cNvPr id="5" name="Footer Placeholder 4">
            <a:extLst>
              <a:ext uri="{FF2B5EF4-FFF2-40B4-BE49-F238E27FC236}">
                <a16:creationId xmlns:a16="http://schemas.microsoft.com/office/drawing/2014/main" id="{8952C0E3-E474-4D22-8BF1-98332F4789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FE52C8-0D04-425E-9E83-C79307774AD1}"/>
              </a:ext>
            </a:extLst>
          </p:cNvPr>
          <p:cNvSpPr>
            <a:spLocks noGrp="1"/>
          </p:cNvSpPr>
          <p:nvPr>
            <p:ph type="sldNum" sz="quarter" idx="12"/>
          </p:nvPr>
        </p:nvSpPr>
        <p:spPr/>
        <p:txBody>
          <a:bodyPr/>
          <a:lstStyle/>
          <a:p>
            <a:fld id="{7CDA29B6-D666-4081-8DD4-2382D913BB65}" type="slidenum">
              <a:rPr lang="en-US" smtClean="0"/>
              <a:t>‹#›</a:t>
            </a:fld>
            <a:endParaRPr lang="en-US"/>
          </a:p>
        </p:txBody>
      </p:sp>
    </p:spTree>
    <p:extLst>
      <p:ext uri="{BB962C8B-B14F-4D97-AF65-F5344CB8AC3E}">
        <p14:creationId xmlns:p14="http://schemas.microsoft.com/office/powerpoint/2010/main" val="380625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B4761-A0B7-4880-A0B9-335AC74CF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062422-9860-4450-B80B-CDCCBD8B60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D73FE3-8D1C-4BCE-B76E-F24D23F49C9C}"/>
              </a:ext>
            </a:extLst>
          </p:cNvPr>
          <p:cNvSpPr>
            <a:spLocks noGrp="1"/>
          </p:cNvSpPr>
          <p:nvPr>
            <p:ph type="dt" sz="half" idx="10"/>
          </p:nvPr>
        </p:nvSpPr>
        <p:spPr/>
        <p:txBody>
          <a:bodyPr/>
          <a:lstStyle/>
          <a:p>
            <a:fld id="{C70F763D-BDEF-4A14-91E4-82ED94276E1A}" type="datetimeFigureOut">
              <a:rPr lang="en-US" smtClean="0"/>
              <a:t>4/1/2022</a:t>
            </a:fld>
            <a:endParaRPr lang="en-US"/>
          </a:p>
        </p:txBody>
      </p:sp>
      <p:sp>
        <p:nvSpPr>
          <p:cNvPr id="5" name="Footer Placeholder 4">
            <a:extLst>
              <a:ext uri="{FF2B5EF4-FFF2-40B4-BE49-F238E27FC236}">
                <a16:creationId xmlns:a16="http://schemas.microsoft.com/office/drawing/2014/main" id="{4BAA05C9-A80E-446B-8EA4-785F948D97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55D1E-5946-4480-91E2-81414A6C2238}"/>
              </a:ext>
            </a:extLst>
          </p:cNvPr>
          <p:cNvSpPr>
            <a:spLocks noGrp="1"/>
          </p:cNvSpPr>
          <p:nvPr>
            <p:ph type="sldNum" sz="quarter" idx="12"/>
          </p:nvPr>
        </p:nvSpPr>
        <p:spPr/>
        <p:txBody>
          <a:bodyPr/>
          <a:lstStyle/>
          <a:p>
            <a:fld id="{7CDA29B6-D666-4081-8DD4-2382D913BB65}" type="slidenum">
              <a:rPr lang="en-US" smtClean="0"/>
              <a:t>‹#›</a:t>
            </a:fld>
            <a:endParaRPr lang="en-US"/>
          </a:p>
        </p:txBody>
      </p:sp>
    </p:spTree>
    <p:extLst>
      <p:ext uri="{BB962C8B-B14F-4D97-AF65-F5344CB8AC3E}">
        <p14:creationId xmlns:p14="http://schemas.microsoft.com/office/powerpoint/2010/main" val="3015120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7D845F-C45F-46A0-96CC-F29C778687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E9767C-100B-4BD1-B973-A90036DEEC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9D539-1132-4A0F-8FCB-A871571FAA01}"/>
              </a:ext>
            </a:extLst>
          </p:cNvPr>
          <p:cNvSpPr>
            <a:spLocks noGrp="1"/>
          </p:cNvSpPr>
          <p:nvPr>
            <p:ph type="dt" sz="half" idx="10"/>
          </p:nvPr>
        </p:nvSpPr>
        <p:spPr/>
        <p:txBody>
          <a:bodyPr/>
          <a:lstStyle/>
          <a:p>
            <a:fld id="{C70F763D-BDEF-4A14-91E4-82ED94276E1A}" type="datetimeFigureOut">
              <a:rPr lang="en-US" smtClean="0"/>
              <a:t>4/1/2022</a:t>
            </a:fld>
            <a:endParaRPr lang="en-US"/>
          </a:p>
        </p:txBody>
      </p:sp>
      <p:sp>
        <p:nvSpPr>
          <p:cNvPr id="5" name="Footer Placeholder 4">
            <a:extLst>
              <a:ext uri="{FF2B5EF4-FFF2-40B4-BE49-F238E27FC236}">
                <a16:creationId xmlns:a16="http://schemas.microsoft.com/office/drawing/2014/main" id="{918B1BDC-B3BC-434C-9188-C5148A2FF3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EFF98-942A-4C92-B1C5-D577D9166545}"/>
              </a:ext>
            </a:extLst>
          </p:cNvPr>
          <p:cNvSpPr>
            <a:spLocks noGrp="1"/>
          </p:cNvSpPr>
          <p:nvPr>
            <p:ph type="sldNum" sz="quarter" idx="12"/>
          </p:nvPr>
        </p:nvSpPr>
        <p:spPr/>
        <p:txBody>
          <a:bodyPr/>
          <a:lstStyle/>
          <a:p>
            <a:fld id="{7CDA29B6-D666-4081-8DD4-2382D913BB65}" type="slidenum">
              <a:rPr lang="en-US" smtClean="0"/>
              <a:t>‹#›</a:t>
            </a:fld>
            <a:endParaRPr lang="en-US"/>
          </a:p>
        </p:txBody>
      </p:sp>
    </p:spTree>
    <p:extLst>
      <p:ext uri="{BB962C8B-B14F-4D97-AF65-F5344CB8AC3E}">
        <p14:creationId xmlns:p14="http://schemas.microsoft.com/office/powerpoint/2010/main" val="2079038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32ECE85F-B5D1-42BD-B072-2660E73350DB}" type="slidenum">
              <a:rPr lang="en-US" altLang="en-US"/>
              <a:pPr/>
              <a:t>‹#›</a:t>
            </a:fld>
            <a:endParaRPr lang="en-US" altLang="en-US"/>
          </a:p>
        </p:txBody>
      </p:sp>
    </p:spTree>
    <p:extLst>
      <p:ext uri="{BB962C8B-B14F-4D97-AF65-F5344CB8AC3E}">
        <p14:creationId xmlns:p14="http://schemas.microsoft.com/office/powerpoint/2010/main" val="26554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1AB03-57D1-4D34-B835-63D69A4DC1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49358C-2F05-4F76-A6EB-91AFEDA78C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4EDCC9-D95E-4099-A241-85C11D4CC217}"/>
              </a:ext>
            </a:extLst>
          </p:cNvPr>
          <p:cNvSpPr>
            <a:spLocks noGrp="1"/>
          </p:cNvSpPr>
          <p:nvPr>
            <p:ph type="dt" sz="half" idx="10"/>
          </p:nvPr>
        </p:nvSpPr>
        <p:spPr/>
        <p:txBody>
          <a:bodyPr/>
          <a:lstStyle/>
          <a:p>
            <a:fld id="{C70F763D-BDEF-4A14-91E4-82ED94276E1A}" type="datetimeFigureOut">
              <a:rPr lang="en-US" smtClean="0"/>
              <a:t>4/1/2022</a:t>
            </a:fld>
            <a:endParaRPr lang="en-US"/>
          </a:p>
        </p:txBody>
      </p:sp>
      <p:sp>
        <p:nvSpPr>
          <p:cNvPr id="5" name="Footer Placeholder 4">
            <a:extLst>
              <a:ext uri="{FF2B5EF4-FFF2-40B4-BE49-F238E27FC236}">
                <a16:creationId xmlns:a16="http://schemas.microsoft.com/office/drawing/2014/main" id="{3DC1AC3B-D2D6-4383-AE98-09672056C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2C7C1-43CC-4435-A764-E84C42ACB1DA}"/>
              </a:ext>
            </a:extLst>
          </p:cNvPr>
          <p:cNvSpPr>
            <a:spLocks noGrp="1"/>
          </p:cNvSpPr>
          <p:nvPr>
            <p:ph type="sldNum" sz="quarter" idx="12"/>
          </p:nvPr>
        </p:nvSpPr>
        <p:spPr/>
        <p:txBody>
          <a:bodyPr/>
          <a:lstStyle/>
          <a:p>
            <a:fld id="{7CDA29B6-D666-4081-8DD4-2382D913BB65}" type="slidenum">
              <a:rPr lang="en-US" smtClean="0"/>
              <a:t>‹#›</a:t>
            </a:fld>
            <a:endParaRPr lang="en-US"/>
          </a:p>
        </p:txBody>
      </p:sp>
    </p:spTree>
    <p:extLst>
      <p:ext uri="{BB962C8B-B14F-4D97-AF65-F5344CB8AC3E}">
        <p14:creationId xmlns:p14="http://schemas.microsoft.com/office/powerpoint/2010/main" val="136504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FB9C8-08CB-417F-8E43-D6853080D9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744F44-9350-406C-B232-CD71D27662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93A304-C3D2-46BC-8C51-F9E37E638787}"/>
              </a:ext>
            </a:extLst>
          </p:cNvPr>
          <p:cNvSpPr>
            <a:spLocks noGrp="1"/>
          </p:cNvSpPr>
          <p:nvPr>
            <p:ph type="dt" sz="half" idx="10"/>
          </p:nvPr>
        </p:nvSpPr>
        <p:spPr/>
        <p:txBody>
          <a:bodyPr/>
          <a:lstStyle/>
          <a:p>
            <a:fld id="{C70F763D-BDEF-4A14-91E4-82ED94276E1A}" type="datetimeFigureOut">
              <a:rPr lang="en-US" smtClean="0"/>
              <a:t>4/1/2022</a:t>
            </a:fld>
            <a:endParaRPr lang="en-US"/>
          </a:p>
        </p:txBody>
      </p:sp>
      <p:sp>
        <p:nvSpPr>
          <p:cNvPr id="5" name="Footer Placeholder 4">
            <a:extLst>
              <a:ext uri="{FF2B5EF4-FFF2-40B4-BE49-F238E27FC236}">
                <a16:creationId xmlns:a16="http://schemas.microsoft.com/office/drawing/2014/main" id="{44BFDC98-8117-43D9-9DA3-63AAE594B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2B996-9D36-42E3-BE27-C89DD087D600}"/>
              </a:ext>
            </a:extLst>
          </p:cNvPr>
          <p:cNvSpPr>
            <a:spLocks noGrp="1"/>
          </p:cNvSpPr>
          <p:nvPr>
            <p:ph type="sldNum" sz="quarter" idx="12"/>
          </p:nvPr>
        </p:nvSpPr>
        <p:spPr/>
        <p:txBody>
          <a:bodyPr/>
          <a:lstStyle/>
          <a:p>
            <a:fld id="{7CDA29B6-D666-4081-8DD4-2382D913BB65}" type="slidenum">
              <a:rPr lang="en-US" smtClean="0"/>
              <a:t>‹#›</a:t>
            </a:fld>
            <a:endParaRPr lang="en-US"/>
          </a:p>
        </p:txBody>
      </p:sp>
    </p:spTree>
    <p:extLst>
      <p:ext uri="{BB962C8B-B14F-4D97-AF65-F5344CB8AC3E}">
        <p14:creationId xmlns:p14="http://schemas.microsoft.com/office/powerpoint/2010/main" val="355679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7975A-E348-4686-9D4A-0A60FC209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61CBCF-C40C-4092-8B4F-855B27D314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268440-6CB3-4D3E-9942-1C74B63213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70333-7967-4B07-919E-BBC3870FB309}"/>
              </a:ext>
            </a:extLst>
          </p:cNvPr>
          <p:cNvSpPr>
            <a:spLocks noGrp="1"/>
          </p:cNvSpPr>
          <p:nvPr>
            <p:ph type="dt" sz="half" idx="10"/>
          </p:nvPr>
        </p:nvSpPr>
        <p:spPr/>
        <p:txBody>
          <a:bodyPr/>
          <a:lstStyle/>
          <a:p>
            <a:fld id="{C70F763D-BDEF-4A14-91E4-82ED94276E1A}" type="datetimeFigureOut">
              <a:rPr lang="en-US" smtClean="0"/>
              <a:t>4/1/2022</a:t>
            </a:fld>
            <a:endParaRPr lang="en-US"/>
          </a:p>
        </p:txBody>
      </p:sp>
      <p:sp>
        <p:nvSpPr>
          <p:cNvPr id="6" name="Footer Placeholder 5">
            <a:extLst>
              <a:ext uri="{FF2B5EF4-FFF2-40B4-BE49-F238E27FC236}">
                <a16:creationId xmlns:a16="http://schemas.microsoft.com/office/drawing/2014/main" id="{8AFC1FB7-A1F3-400C-AADF-F9D433215B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D1D5A-704A-48D9-ACF3-B2418499F35D}"/>
              </a:ext>
            </a:extLst>
          </p:cNvPr>
          <p:cNvSpPr>
            <a:spLocks noGrp="1"/>
          </p:cNvSpPr>
          <p:nvPr>
            <p:ph type="sldNum" sz="quarter" idx="12"/>
          </p:nvPr>
        </p:nvSpPr>
        <p:spPr/>
        <p:txBody>
          <a:bodyPr/>
          <a:lstStyle/>
          <a:p>
            <a:fld id="{7CDA29B6-D666-4081-8DD4-2382D913BB65}" type="slidenum">
              <a:rPr lang="en-US" smtClean="0"/>
              <a:t>‹#›</a:t>
            </a:fld>
            <a:endParaRPr lang="en-US"/>
          </a:p>
        </p:txBody>
      </p:sp>
    </p:spTree>
    <p:extLst>
      <p:ext uri="{BB962C8B-B14F-4D97-AF65-F5344CB8AC3E}">
        <p14:creationId xmlns:p14="http://schemas.microsoft.com/office/powerpoint/2010/main" val="799000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943AE-81B2-4F94-ACE9-F86FF8D030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0D7F60-EA65-4E6D-A0B9-56BD31F419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63604C-6F7E-4780-804E-B985155D93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95DD20-2CFF-455C-9FA6-D0D3449211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024667-A844-483E-A17C-41C3EAF953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6EFCAB-A70F-4DA0-9801-F2971A6FAEE8}"/>
              </a:ext>
            </a:extLst>
          </p:cNvPr>
          <p:cNvSpPr>
            <a:spLocks noGrp="1"/>
          </p:cNvSpPr>
          <p:nvPr>
            <p:ph type="dt" sz="half" idx="10"/>
          </p:nvPr>
        </p:nvSpPr>
        <p:spPr/>
        <p:txBody>
          <a:bodyPr/>
          <a:lstStyle/>
          <a:p>
            <a:fld id="{C70F763D-BDEF-4A14-91E4-82ED94276E1A}" type="datetimeFigureOut">
              <a:rPr lang="en-US" smtClean="0"/>
              <a:t>4/1/2022</a:t>
            </a:fld>
            <a:endParaRPr lang="en-US"/>
          </a:p>
        </p:txBody>
      </p:sp>
      <p:sp>
        <p:nvSpPr>
          <p:cNvPr id="8" name="Footer Placeholder 7">
            <a:extLst>
              <a:ext uri="{FF2B5EF4-FFF2-40B4-BE49-F238E27FC236}">
                <a16:creationId xmlns:a16="http://schemas.microsoft.com/office/drawing/2014/main" id="{1D8328F5-47A2-45D1-AEDF-521CD35DCB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5E353A-DAB7-4183-B1F0-5A8CC68B54C9}"/>
              </a:ext>
            </a:extLst>
          </p:cNvPr>
          <p:cNvSpPr>
            <a:spLocks noGrp="1"/>
          </p:cNvSpPr>
          <p:nvPr>
            <p:ph type="sldNum" sz="quarter" idx="12"/>
          </p:nvPr>
        </p:nvSpPr>
        <p:spPr/>
        <p:txBody>
          <a:bodyPr/>
          <a:lstStyle/>
          <a:p>
            <a:fld id="{7CDA29B6-D666-4081-8DD4-2382D913BB65}" type="slidenum">
              <a:rPr lang="en-US" smtClean="0"/>
              <a:t>‹#›</a:t>
            </a:fld>
            <a:endParaRPr lang="en-US"/>
          </a:p>
        </p:txBody>
      </p:sp>
    </p:spTree>
    <p:extLst>
      <p:ext uri="{BB962C8B-B14F-4D97-AF65-F5344CB8AC3E}">
        <p14:creationId xmlns:p14="http://schemas.microsoft.com/office/powerpoint/2010/main" val="403017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360E8-34AA-456F-99F1-66F96212C2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21BE27-0725-4FDF-B05B-F2FD839BB84D}"/>
              </a:ext>
            </a:extLst>
          </p:cNvPr>
          <p:cNvSpPr>
            <a:spLocks noGrp="1"/>
          </p:cNvSpPr>
          <p:nvPr>
            <p:ph type="dt" sz="half" idx="10"/>
          </p:nvPr>
        </p:nvSpPr>
        <p:spPr/>
        <p:txBody>
          <a:bodyPr/>
          <a:lstStyle/>
          <a:p>
            <a:fld id="{C70F763D-BDEF-4A14-91E4-82ED94276E1A}" type="datetimeFigureOut">
              <a:rPr lang="en-US" smtClean="0"/>
              <a:t>4/1/2022</a:t>
            </a:fld>
            <a:endParaRPr lang="en-US"/>
          </a:p>
        </p:txBody>
      </p:sp>
      <p:sp>
        <p:nvSpPr>
          <p:cNvPr id="4" name="Footer Placeholder 3">
            <a:extLst>
              <a:ext uri="{FF2B5EF4-FFF2-40B4-BE49-F238E27FC236}">
                <a16:creationId xmlns:a16="http://schemas.microsoft.com/office/drawing/2014/main" id="{D3632EA7-1EF0-457A-901A-3256D60C03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B32A6D-2DC9-4F6A-9954-3A864DD1AE5B}"/>
              </a:ext>
            </a:extLst>
          </p:cNvPr>
          <p:cNvSpPr>
            <a:spLocks noGrp="1"/>
          </p:cNvSpPr>
          <p:nvPr>
            <p:ph type="sldNum" sz="quarter" idx="12"/>
          </p:nvPr>
        </p:nvSpPr>
        <p:spPr/>
        <p:txBody>
          <a:bodyPr/>
          <a:lstStyle/>
          <a:p>
            <a:fld id="{7CDA29B6-D666-4081-8DD4-2382D913BB65}" type="slidenum">
              <a:rPr lang="en-US" smtClean="0"/>
              <a:t>‹#›</a:t>
            </a:fld>
            <a:endParaRPr lang="en-US"/>
          </a:p>
        </p:txBody>
      </p:sp>
    </p:spTree>
    <p:extLst>
      <p:ext uri="{BB962C8B-B14F-4D97-AF65-F5344CB8AC3E}">
        <p14:creationId xmlns:p14="http://schemas.microsoft.com/office/powerpoint/2010/main" val="329387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97D6EC-E2BE-4C82-ABD7-52013EBE4085}"/>
              </a:ext>
            </a:extLst>
          </p:cNvPr>
          <p:cNvSpPr>
            <a:spLocks noGrp="1"/>
          </p:cNvSpPr>
          <p:nvPr>
            <p:ph type="dt" sz="half" idx="10"/>
          </p:nvPr>
        </p:nvSpPr>
        <p:spPr/>
        <p:txBody>
          <a:bodyPr/>
          <a:lstStyle/>
          <a:p>
            <a:fld id="{C70F763D-BDEF-4A14-91E4-82ED94276E1A}" type="datetimeFigureOut">
              <a:rPr lang="en-US" smtClean="0"/>
              <a:t>4/1/2022</a:t>
            </a:fld>
            <a:endParaRPr lang="en-US"/>
          </a:p>
        </p:txBody>
      </p:sp>
      <p:sp>
        <p:nvSpPr>
          <p:cNvPr id="3" name="Footer Placeholder 2">
            <a:extLst>
              <a:ext uri="{FF2B5EF4-FFF2-40B4-BE49-F238E27FC236}">
                <a16:creationId xmlns:a16="http://schemas.microsoft.com/office/drawing/2014/main" id="{3C9084A1-B2EC-44F1-8AD5-8E93C7E11A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408187-3B47-4661-973F-298D9A795293}"/>
              </a:ext>
            </a:extLst>
          </p:cNvPr>
          <p:cNvSpPr>
            <a:spLocks noGrp="1"/>
          </p:cNvSpPr>
          <p:nvPr>
            <p:ph type="sldNum" sz="quarter" idx="12"/>
          </p:nvPr>
        </p:nvSpPr>
        <p:spPr/>
        <p:txBody>
          <a:bodyPr/>
          <a:lstStyle/>
          <a:p>
            <a:fld id="{7CDA29B6-D666-4081-8DD4-2382D913BB65}" type="slidenum">
              <a:rPr lang="en-US" smtClean="0"/>
              <a:t>‹#›</a:t>
            </a:fld>
            <a:endParaRPr lang="en-US"/>
          </a:p>
        </p:txBody>
      </p:sp>
    </p:spTree>
    <p:extLst>
      <p:ext uri="{BB962C8B-B14F-4D97-AF65-F5344CB8AC3E}">
        <p14:creationId xmlns:p14="http://schemas.microsoft.com/office/powerpoint/2010/main" val="325936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DA00-11C2-4597-85D1-6292A6CEF2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734242-C49D-46D2-8FEA-416A721EC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6A721-709F-470F-9127-5AFE486C81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C8F082-3B48-428C-9EE7-27E8460409C2}"/>
              </a:ext>
            </a:extLst>
          </p:cNvPr>
          <p:cNvSpPr>
            <a:spLocks noGrp="1"/>
          </p:cNvSpPr>
          <p:nvPr>
            <p:ph type="dt" sz="half" idx="10"/>
          </p:nvPr>
        </p:nvSpPr>
        <p:spPr/>
        <p:txBody>
          <a:bodyPr/>
          <a:lstStyle/>
          <a:p>
            <a:fld id="{C70F763D-BDEF-4A14-91E4-82ED94276E1A}" type="datetimeFigureOut">
              <a:rPr lang="en-US" smtClean="0"/>
              <a:t>4/1/2022</a:t>
            </a:fld>
            <a:endParaRPr lang="en-US"/>
          </a:p>
        </p:txBody>
      </p:sp>
      <p:sp>
        <p:nvSpPr>
          <p:cNvPr id="6" name="Footer Placeholder 5">
            <a:extLst>
              <a:ext uri="{FF2B5EF4-FFF2-40B4-BE49-F238E27FC236}">
                <a16:creationId xmlns:a16="http://schemas.microsoft.com/office/drawing/2014/main" id="{8A3AD05C-C212-485F-9A8D-8861B0FA3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D3C520-AC47-4A89-9864-D2E62EBFD34C}"/>
              </a:ext>
            </a:extLst>
          </p:cNvPr>
          <p:cNvSpPr>
            <a:spLocks noGrp="1"/>
          </p:cNvSpPr>
          <p:nvPr>
            <p:ph type="sldNum" sz="quarter" idx="12"/>
          </p:nvPr>
        </p:nvSpPr>
        <p:spPr/>
        <p:txBody>
          <a:bodyPr/>
          <a:lstStyle/>
          <a:p>
            <a:fld id="{7CDA29B6-D666-4081-8DD4-2382D913BB65}" type="slidenum">
              <a:rPr lang="en-US" smtClean="0"/>
              <a:t>‹#›</a:t>
            </a:fld>
            <a:endParaRPr lang="en-US"/>
          </a:p>
        </p:txBody>
      </p:sp>
    </p:spTree>
    <p:extLst>
      <p:ext uri="{BB962C8B-B14F-4D97-AF65-F5344CB8AC3E}">
        <p14:creationId xmlns:p14="http://schemas.microsoft.com/office/powerpoint/2010/main" val="86754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07DD8-A37F-4D5E-B668-3C0109ADBD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BD9C15-0BB9-45FA-97DD-98D84651D1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334DB0-A14D-48C9-9BA5-B0F8F3534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19E479-F4C5-4AA6-B3B0-421B1C0A9C7A}"/>
              </a:ext>
            </a:extLst>
          </p:cNvPr>
          <p:cNvSpPr>
            <a:spLocks noGrp="1"/>
          </p:cNvSpPr>
          <p:nvPr>
            <p:ph type="dt" sz="half" idx="10"/>
          </p:nvPr>
        </p:nvSpPr>
        <p:spPr/>
        <p:txBody>
          <a:bodyPr/>
          <a:lstStyle/>
          <a:p>
            <a:fld id="{C70F763D-BDEF-4A14-91E4-82ED94276E1A}" type="datetimeFigureOut">
              <a:rPr lang="en-US" smtClean="0"/>
              <a:t>4/1/2022</a:t>
            </a:fld>
            <a:endParaRPr lang="en-US"/>
          </a:p>
        </p:txBody>
      </p:sp>
      <p:sp>
        <p:nvSpPr>
          <p:cNvPr id="6" name="Footer Placeholder 5">
            <a:extLst>
              <a:ext uri="{FF2B5EF4-FFF2-40B4-BE49-F238E27FC236}">
                <a16:creationId xmlns:a16="http://schemas.microsoft.com/office/drawing/2014/main" id="{B56FE94A-D3AA-4789-9F6B-A346D9CA22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D95B28-6689-4FC1-9880-AEE1A31FF5D7}"/>
              </a:ext>
            </a:extLst>
          </p:cNvPr>
          <p:cNvSpPr>
            <a:spLocks noGrp="1"/>
          </p:cNvSpPr>
          <p:nvPr>
            <p:ph type="sldNum" sz="quarter" idx="12"/>
          </p:nvPr>
        </p:nvSpPr>
        <p:spPr/>
        <p:txBody>
          <a:bodyPr/>
          <a:lstStyle/>
          <a:p>
            <a:fld id="{7CDA29B6-D666-4081-8DD4-2382D913BB65}" type="slidenum">
              <a:rPr lang="en-US" smtClean="0"/>
              <a:t>‹#›</a:t>
            </a:fld>
            <a:endParaRPr lang="en-US"/>
          </a:p>
        </p:txBody>
      </p:sp>
    </p:spTree>
    <p:extLst>
      <p:ext uri="{BB962C8B-B14F-4D97-AF65-F5344CB8AC3E}">
        <p14:creationId xmlns:p14="http://schemas.microsoft.com/office/powerpoint/2010/main" val="2248398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C647B-DD3D-410C-A7F8-28EB6E5D05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653FC1-4801-42A4-A329-51FEAAAA3C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1B4EEF-32A3-4C50-9E57-130C9A7825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F763D-BDEF-4A14-91E4-82ED94276E1A}" type="datetimeFigureOut">
              <a:rPr lang="en-US" smtClean="0"/>
              <a:t>4/1/2022</a:t>
            </a:fld>
            <a:endParaRPr lang="en-US"/>
          </a:p>
        </p:txBody>
      </p:sp>
      <p:sp>
        <p:nvSpPr>
          <p:cNvPr id="5" name="Footer Placeholder 4">
            <a:extLst>
              <a:ext uri="{FF2B5EF4-FFF2-40B4-BE49-F238E27FC236}">
                <a16:creationId xmlns:a16="http://schemas.microsoft.com/office/drawing/2014/main" id="{30E019E0-EB77-4DCF-B618-BE8E49AE5B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96E940-DE9B-4E5A-8BBE-E5AE16F44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A29B6-D666-4081-8DD4-2382D913BB65}" type="slidenum">
              <a:rPr lang="en-US" smtClean="0"/>
              <a:t>‹#›</a:t>
            </a:fld>
            <a:endParaRPr lang="en-US"/>
          </a:p>
        </p:txBody>
      </p:sp>
    </p:spTree>
    <p:extLst>
      <p:ext uri="{BB962C8B-B14F-4D97-AF65-F5344CB8AC3E}">
        <p14:creationId xmlns:p14="http://schemas.microsoft.com/office/powerpoint/2010/main" val="3360310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2282494" y="238780"/>
            <a:ext cx="7179531" cy="523220"/>
          </a:xfrm>
          <a:prstGeom prst="rect">
            <a:avLst/>
          </a:prstGeom>
          <a:noFill/>
          <a:ln w="9525">
            <a:noFill/>
            <a:miter lim="800000"/>
            <a:headEnd/>
            <a:tailEnd/>
          </a:ln>
        </p:spPr>
        <p:txBody>
          <a:bodyPr wrap="none">
            <a:spAutoFit/>
          </a:bodyPr>
          <a:lstStyle/>
          <a:p>
            <a:pPr algn="ctr"/>
            <a:r>
              <a:rPr lang="en-US" altLang="en-US" sz="2800" b="1" dirty="0">
                <a:latin typeface="Times New Roman" pitchFamily="18" charset="0"/>
                <a:cs typeface="Times New Roman" panose="02020603050405020304" pitchFamily="18" charset="0"/>
              </a:rPr>
              <a:t>The Course of </a:t>
            </a:r>
            <a:r>
              <a:rPr lang="en-US" sz="2800" b="1" dirty="0">
                <a:latin typeface="Times New Roman" panose="02020603050405020304" pitchFamily="18" charset="0"/>
                <a:cs typeface="Times New Roman" panose="02020603050405020304" pitchFamily="18" charset="0"/>
              </a:rPr>
              <a:t>Atmospheric Thermodynamics</a:t>
            </a:r>
            <a:endParaRPr lang="en-US" altLang="en-US" sz="2800" b="1" dirty="0">
              <a:latin typeface="Times New Roman" pitchFamily="18" charset="0"/>
              <a:cs typeface="Times New Roman" panose="02020603050405020304" pitchFamily="18" charset="0"/>
            </a:endParaRPr>
          </a:p>
        </p:txBody>
      </p:sp>
      <p:sp>
        <p:nvSpPr>
          <p:cNvPr id="10" name="Subtitle 2"/>
          <p:cNvSpPr txBox="1">
            <a:spLocks/>
          </p:cNvSpPr>
          <p:nvPr/>
        </p:nvSpPr>
        <p:spPr>
          <a:xfrm>
            <a:off x="2855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a:latin typeface="Times New Roman" panose="02020603050405020304" pitchFamily="18" charset="0"/>
                <a:cs typeface="Times New Roman" panose="02020603050405020304" pitchFamily="18" charset="0"/>
              </a:rPr>
              <a:t>MUSTANSIRIYAH UNIVERSITY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COLLEGE OF SCIENCES</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ATMOSPHERIC SCIENCES DEPARTMENT </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b="1" dirty="0">
                <a:latin typeface="Times New Roman" panose="02020603050405020304" pitchFamily="18" charset="0"/>
                <a:cs typeface="Times New Roman" panose="02020603050405020304" pitchFamily="18" charset="0"/>
              </a:rPr>
              <a:t>202</a:t>
            </a:r>
            <a:r>
              <a:rPr lang="ar-IQ" sz="8000" b="1" dirty="0">
                <a:latin typeface="Times New Roman" panose="02020603050405020304" pitchFamily="18" charset="0"/>
                <a:cs typeface="Times New Roman" panose="02020603050405020304" pitchFamily="18" charset="0"/>
              </a:rPr>
              <a:t>1</a:t>
            </a:r>
            <a:r>
              <a:rPr lang="en-US" sz="8000" b="1" dirty="0">
                <a:latin typeface="Times New Roman" panose="02020603050405020304" pitchFamily="18" charset="0"/>
                <a:cs typeface="Times New Roman" panose="02020603050405020304" pitchFamily="18" charset="0"/>
              </a:rPr>
              <a:t>-202</a:t>
            </a:r>
            <a:r>
              <a:rPr lang="ar-IQ" sz="8000" b="1" dirty="0">
                <a:latin typeface="Times New Roman" panose="02020603050405020304" pitchFamily="18" charset="0"/>
                <a:cs typeface="Times New Roman" panose="02020603050405020304" pitchFamily="18" charset="0"/>
              </a:rPr>
              <a:t>2</a:t>
            </a:r>
            <a:r>
              <a:rPr lang="en-US" sz="8000" b="1" dirty="0">
                <a:latin typeface="Times New Roman" panose="02020603050405020304" pitchFamily="18" charset="0"/>
                <a:cs typeface="Times New Roman" panose="02020603050405020304" pitchFamily="18" charset="0"/>
              </a:rPr>
              <a:t> </a:t>
            </a:r>
            <a:endParaRPr lang="en-GB" sz="8000" b="1" dirty="0">
              <a:latin typeface="Times New Roman" panose="02020603050405020304" pitchFamily="18" charset="0"/>
              <a:cs typeface="Times New Roman" panose="02020603050405020304" pitchFamily="18" charset="0"/>
            </a:endParaRPr>
          </a:p>
          <a:p>
            <a:pPr marL="0" indent="0" algn="ctr">
              <a:buNone/>
            </a:pPr>
            <a:r>
              <a:rPr lang="en-US" sz="8000" dirty="0">
                <a:latin typeface="Times New Roman" panose="02020603050405020304" pitchFamily="18" charset="0"/>
                <a:cs typeface="Times New Roman" panose="02020603050405020304" pitchFamily="18" charset="0"/>
              </a:rPr>
              <a:t>Dr. </a:t>
            </a:r>
            <a:r>
              <a:rPr lang="en-US" sz="8000" dirty="0" err="1">
                <a:latin typeface="Times New Roman" panose="02020603050405020304" pitchFamily="18" charset="0"/>
                <a:cs typeface="Times New Roman" panose="02020603050405020304" pitchFamily="18" charset="0"/>
              </a:rPr>
              <a:t>Sama</a:t>
            </a:r>
            <a:r>
              <a:rPr lang="en-US" sz="8000" dirty="0">
                <a:latin typeface="Times New Roman" panose="02020603050405020304" pitchFamily="18" charset="0"/>
                <a:cs typeface="Times New Roman" panose="02020603050405020304" pitchFamily="18" charset="0"/>
              </a:rPr>
              <a:t> Khalid Mohammed</a:t>
            </a:r>
            <a:endParaRPr lang="en-GB" sz="8000" dirty="0">
              <a:latin typeface="Times New Roman" panose="02020603050405020304" pitchFamily="18" charset="0"/>
              <a:cs typeface="Times New Roman" panose="02020603050405020304" pitchFamily="18" charset="0"/>
            </a:endParaRPr>
          </a:p>
          <a:p>
            <a:pPr marL="0" indent="0" algn="ctr">
              <a:buNone/>
            </a:pPr>
            <a:r>
              <a:rPr lang="en-US" sz="8000" b="1" cap="small" dirty="0">
                <a:latin typeface="Times New Roman" panose="02020603050405020304" pitchFamily="18" charset="0"/>
                <a:cs typeface="Times New Roman" panose="02020603050405020304" pitchFamily="18" charset="0"/>
              </a:rPr>
              <a:t>SECOND STAGE </a:t>
            </a:r>
          </a:p>
          <a:p>
            <a:pPr marL="0" indent="0" algn="ctr">
              <a:buNone/>
            </a:pPr>
            <a:r>
              <a:rPr lang="en-US" sz="8000" b="1" cap="small" dirty="0">
                <a:latin typeface="Times New Roman" panose="02020603050405020304" pitchFamily="18" charset="0"/>
                <a:cs typeface="Times New Roman" panose="02020603050405020304" pitchFamily="18" charset="0"/>
              </a:rPr>
              <a:t>Lecture </a:t>
            </a:r>
            <a:r>
              <a:rPr lang="en-GB" sz="8000" b="1" cap="small" dirty="0">
                <a:latin typeface="Times New Roman" panose="02020603050405020304" pitchFamily="18" charset="0"/>
                <a:cs typeface="Times New Roman" panose="02020603050405020304" pitchFamily="18" charset="0"/>
              </a:rPr>
              <a:t>5</a:t>
            </a:r>
            <a:endParaRPr lang="en-US" sz="8000" b="1" cap="small" dirty="0">
              <a:latin typeface="Times New Roman" panose="02020603050405020304" pitchFamily="18" charset="0"/>
              <a:cs typeface="Times New Roman" panose="02020603050405020304" pitchFamily="18" charset="0"/>
            </a:endParaRPr>
          </a:p>
          <a:p>
            <a:pPr marL="0" indent="0" algn="ctr">
              <a:buNone/>
            </a:pPr>
            <a:endParaRPr lang="en-GB" sz="8000" b="1" cap="small" dirty="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3" name="Picture 2"/>
          <p:cNvPicPr>
            <a:picLocks/>
          </p:cNvPicPr>
          <p:nvPr/>
        </p:nvPicPr>
        <p:blipFill rotWithShape="1">
          <a:blip r:embed="rId2">
            <a:extLst>
              <a:ext uri="{28A0092B-C50C-407E-A947-70E740481C1C}">
                <a14:useLocalDpi xmlns:a14="http://schemas.microsoft.com/office/drawing/2010/main" val="0"/>
              </a:ext>
            </a:extLst>
          </a:blip>
          <a:srcRect b="8890"/>
          <a:stretch/>
        </p:blipFill>
        <p:spPr>
          <a:xfrm>
            <a:off x="3078480" y="1295399"/>
            <a:ext cx="5760720" cy="3182112"/>
          </a:xfrm>
          <a:prstGeom prst="rect">
            <a:avLst/>
          </a:prstGeom>
        </p:spPr>
      </p:pic>
    </p:spTree>
    <p:extLst>
      <p:ext uri="{BB962C8B-B14F-4D97-AF65-F5344CB8AC3E}">
        <p14:creationId xmlns:p14="http://schemas.microsoft.com/office/powerpoint/2010/main" val="1503107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66CE3-AB38-4E38-885A-8E305FF27E8C}"/>
              </a:ext>
            </a:extLst>
          </p:cNvPr>
          <p:cNvSpPr>
            <a:spLocks noGrp="1"/>
          </p:cNvSpPr>
          <p:nvPr>
            <p:ph type="title"/>
          </p:nvPr>
        </p:nvSpPr>
        <p:spPr/>
        <p:txBody>
          <a:bodyPr/>
          <a:lstStyle/>
          <a:p>
            <a:r>
              <a:rPr lang="en-GB">
                <a:latin typeface="Times New Roman" panose="02020603050405020304" pitchFamily="18" charset="0"/>
                <a:cs typeface="Times New Roman" panose="02020603050405020304" pitchFamily="18" charset="0"/>
              </a:rPr>
              <a:t>Exercise 1(hint)</a:t>
            </a:r>
            <a:endParaRPr lang="en-US" dirty="0">
              <a:latin typeface="Times New Roman" panose="02020603050405020304" pitchFamily="18" charset="0"/>
              <a:cs typeface="Times New Roman" panose="02020603050405020304" pitchFamily="18" charset="0"/>
            </a:endParaRPr>
          </a:p>
        </p:txBody>
      </p:sp>
      <p:pic>
        <p:nvPicPr>
          <p:cNvPr id="7" name="Picture 2">
            <a:extLst>
              <a:ext uri="{FF2B5EF4-FFF2-40B4-BE49-F238E27FC236}">
                <a16:creationId xmlns:a16="http://schemas.microsoft.com/office/drawing/2014/main" id="{64B216A3-D79A-4863-A3E2-C90C8FE89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460" y="1763289"/>
            <a:ext cx="5763205" cy="2776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7C4A6D3E-68B5-4C03-A699-2EA9562501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118" t="85153" r="28984" b="6143"/>
          <a:stretch/>
        </p:blipFill>
        <p:spPr bwMode="auto">
          <a:xfrm>
            <a:off x="1298444" y="5061978"/>
            <a:ext cx="3897164" cy="839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C9809347-FCAB-489D-8F7E-16E39FE6B8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6130" y="1690688"/>
            <a:ext cx="6214740" cy="4029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717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F8900-D0A1-492A-ACEE-58F105897388}"/>
              </a:ext>
            </a:extLst>
          </p:cNvPr>
          <p:cNvSpPr>
            <a:spLocks noGrp="1"/>
          </p:cNvSpPr>
          <p:nvPr>
            <p:ph type="title"/>
          </p:nvPr>
        </p:nvSpPr>
        <p:spPr/>
        <p:txBody>
          <a:bodyPr/>
          <a:lstStyle/>
          <a:p>
            <a:r>
              <a:rPr lang="en-GB">
                <a:latin typeface="Times New Roman" panose="02020603050405020304" pitchFamily="18" charset="0"/>
                <a:cs typeface="Times New Roman" panose="02020603050405020304" pitchFamily="18" charset="0"/>
              </a:rPr>
              <a:t>Exercise </a:t>
            </a:r>
            <a:r>
              <a:rPr lang="en-GB" dirty="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E725F18-3EDA-4C85-9379-4291EF37F7D4}"/>
              </a:ext>
            </a:extLst>
          </p:cNvPr>
          <p:cNvSpPr txBox="1"/>
          <p:nvPr/>
        </p:nvSpPr>
        <p:spPr>
          <a:xfrm>
            <a:off x="714320" y="1748900"/>
            <a:ext cx="10981494" cy="4080091"/>
          </a:xfrm>
          <a:prstGeom prst="rect">
            <a:avLst/>
          </a:prstGeom>
          <a:noFill/>
        </p:spPr>
        <p:txBody>
          <a:bodyPr wrap="square">
            <a:spAutoFit/>
          </a:bodyPr>
          <a:lstStyle/>
          <a:p>
            <a:pPr algn="just"/>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Q2/ For the following data, </a:t>
            </a:r>
          </a:p>
          <a:p>
            <a:pPr algn="just"/>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rtl="0">
              <a:lnSpc>
                <a:spcPct val="115000"/>
              </a:lnSpc>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Find the potential temperature (in kelvin) at the two altitudes, c</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1005 J/ kg K, and R</a:t>
            </a:r>
            <a:r>
              <a:rPr lang="en-US" sz="2400" baseline="-25000" dirty="0">
                <a:effectLst/>
                <a:latin typeface="Times New Roman" panose="02020603050405020304" pitchFamily="18" charset="0"/>
                <a:ea typeface="Calibri" panose="020F0502020204030204" pitchFamily="34" charset="0"/>
                <a:cs typeface="Times New Roman" panose="02020603050405020304" pitchFamily="18" charset="0"/>
              </a:rPr>
              <a:t>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287.1 J/kg K.</a:t>
            </a:r>
          </a:p>
          <a:p>
            <a:pPr marL="342900" lvl="0" indent="-342900" algn="just">
              <a:lnSpc>
                <a:spcPct val="115000"/>
              </a:lnSpc>
              <a:spcAft>
                <a:spcPts val="100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Is the atmosphere stable or unstable?</a:t>
            </a:r>
          </a:p>
          <a:p>
            <a:pPr algn="just"/>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2AF9670A-C03D-4871-926B-74F1A766D8D2}"/>
              </a:ext>
            </a:extLst>
          </p:cNvPr>
          <p:cNvGraphicFramePr>
            <a:graphicFrameLocks noGrp="1"/>
          </p:cNvGraphicFramePr>
          <p:nvPr>
            <p:extLst>
              <p:ext uri="{D42A27DB-BD31-4B8C-83A1-F6EECF244321}">
                <p14:modId xmlns:p14="http://schemas.microsoft.com/office/powerpoint/2010/main" val="1730132156"/>
              </p:ext>
            </p:extLst>
          </p:nvPr>
        </p:nvGraphicFramePr>
        <p:xfrm>
          <a:off x="977477" y="2498279"/>
          <a:ext cx="9282942" cy="1160718"/>
        </p:xfrm>
        <a:graphic>
          <a:graphicData uri="http://schemas.openxmlformats.org/drawingml/2006/table">
            <a:tbl>
              <a:tblPr>
                <a:tableStyleId>{5C22544A-7EE6-4342-B048-85BDC9FD1C3A}</a:tableStyleId>
              </a:tblPr>
              <a:tblGrid>
                <a:gridCol w="2835790">
                  <a:extLst>
                    <a:ext uri="{9D8B030D-6E8A-4147-A177-3AD203B41FA5}">
                      <a16:colId xmlns:a16="http://schemas.microsoft.com/office/drawing/2014/main" val="2350389220"/>
                    </a:ext>
                  </a:extLst>
                </a:gridCol>
                <a:gridCol w="2324446">
                  <a:extLst>
                    <a:ext uri="{9D8B030D-6E8A-4147-A177-3AD203B41FA5}">
                      <a16:colId xmlns:a16="http://schemas.microsoft.com/office/drawing/2014/main" val="2500154569"/>
                    </a:ext>
                  </a:extLst>
                </a:gridCol>
                <a:gridCol w="2061353">
                  <a:extLst>
                    <a:ext uri="{9D8B030D-6E8A-4147-A177-3AD203B41FA5}">
                      <a16:colId xmlns:a16="http://schemas.microsoft.com/office/drawing/2014/main" val="2027458848"/>
                    </a:ext>
                  </a:extLst>
                </a:gridCol>
                <a:gridCol w="2061353">
                  <a:extLst>
                    <a:ext uri="{9D8B030D-6E8A-4147-A177-3AD203B41FA5}">
                      <a16:colId xmlns:a16="http://schemas.microsoft.com/office/drawing/2014/main" val="2985987903"/>
                    </a:ext>
                  </a:extLst>
                </a:gridCol>
              </a:tblGrid>
              <a:tr h="146685">
                <a:tc>
                  <a:txBody>
                    <a:bodyPr/>
                    <a:lstStyle/>
                    <a:p>
                      <a:pPr algn="just">
                        <a:lnSpc>
                          <a:spcPct val="115000"/>
                        </a:lnSpc>
                        <a:spcAft>
                          <a:spcPts val="1000"/>
                        </a:spcAft>
                      </a:pPr>
                      <a:r>
                        <a:rPr lang="en-US" sz="2400">
                          <a:effectLst/>
                          <a:latin typeface="Times New Roman" panose="02020603050405020304" pitchFamily="18" charset="0"/>
                          <a:cs typeface="Times New Roman" panose="02020603050405020304" pitchFamily="18" charset="0"/>
                        </a:rPr>
                        <a:t>Altitude (m)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400" dirty="0">
                          <a:effectLst/>
                          <a:latin typeface="Times New Roman" panose="02020603050405020304" pitchFamily="18" charset="0"/>
                          <a:cs typeface="Times New Roman" panose="02020603050405020304" pitchFamily="18" charset="0"/>
                        </a:rPr>
                        <a:t>Pressure (</a:t>
                      </a:r>
                      <a:r>
                        <a:rPr lang="en-US" sz="2400" dirty="0" err="1">
                          <a:effectLst/>
                          <a:latin typeface="Times New Roman" panose="02020603050405020304" pitchFamily="18" charset="0"/>
                          <a:cs typeface="Times New Roman" panose="02020603050405020304" pitchFamily="18" charset="0"/>
                        </a:rPr>
                        <a:t>hPa</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400">
                          <a:effectLst/>
                          <a:latin typeface="Times New Roman" panose="02020603050405020304" pitchFamily="18" charset="0"/>
                          <a:cs typeface="Times New Roman" panose="02020603050405020304" pitchFamily="18" charset="0"/>
                        </a:rPr>
                        <a:t>Temp (°C)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400" dirty="0">
                          <a:effectLst/>
                          <a:latin typeface="Times New Roman" panose="02020603050405020304" pitchFamily="18" charset="0"/>
                          <a:cs typeface="Times New Roman" panose="02020603050405020304" pitchFamily="18" charset="0"/>
                        </a:rPr>
                        <a:t>θ ( °K)</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298295"/>
                  </a:ext>
                </a:extLst>
              </a:tr>
              <a:tr h="135890">
                <a:tc>
                  <a:txBody>
                    <a:bodyPr/>
                    <a:lstStyle/>
                    <a:p>
                      <a:pPr algn="just">
                        <a:lnSpc>
                          <a:spcPct val="115000"/>
                        </a:lnSpc>
                        <a:spcAft>
                          <a:spcPts val="1000"/>
                        </a:spcAft>
                      </a:pPr>
                      <a:r>
                        <a:rPr lang="en-US" sz="2400" dirty="0">
                          <a:effectLst/>
                          <a:latin typeface="Times New Roman" panose="02020603050405020304" pitchFamily="18" charset="0"/>
                          <a:cs typeface="Times New Roman" panose="02020603050405020304" pitchFamily="18" charset="0"/>
                        </a:rPr>
                        <a:t>1480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2400">
                          <a:effectLst/>
                          <a:latin typeface="Times New Roman" panose="02020603050405020304" pitchFamily="18" charset="0"/>
                          <a:cs typeface="Times New Roman" panose="02020603050405020304" pitchFamily="18" charset="0"/>
                        </a:rPr>
                        <a:t>850 </a:t>
                      </a:r>
                      <a:endParaRPr lang="en-US"/>
                    </a:p>
                  </a:txBody>
                  <a:tcPr marL="68580" marR="68580" marT="0" marB="0"/>
                </a:tc>
                <a:tc>
                  <a:txBody>
                    <a:bodyPr/>
                    <a:lstStyle/>
                    <a:p>
                      <a:pPr algn="just">
                        <a:lnSpc>
                          <a:spcPct val="115000"/>
                        </a:lnSpc>
                        <a:spcAft>
                          <a:spcPts val="1000"/>
                        </a:spcAft>
                      </a:pPr>
                      <a:r>
                        <a:rPr lang="en-US" sz="2400">
                          <a:effectLst/>
                          <a:latin typeface="Times New Roman" panose="02020603050405020304" pitchFamily="18" charset="0"/>
                          <a:cs typeface="Times New Roman" panose="02020603050405020304" pitchFamily="18" charset="0"/>
                        </a:rPr>
                        <a:t>7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0697069"/>
                  </a:ext>
                </a:extLst>
              </a:tr>
              <a:tr h="135890">
                <a:tc>
                  <a:txBody>
                    <a:bodyPr/>
                    <a:lstStyle/>
                    <a:p>
                      <a:pPr algn="just">
                        <a:lnSpc>
                          <a:spcPct val="115000"/>
                        </a:lnSpc>
                        <a:spcAft>
                          <a:spcPts val="1000"/>
                        </a:spcAft>
                      </a:pPr>
                      <a:r>
                        <a:rPr lang="en-US" sz="2400">
                          <a:effectLst/>
                          <a:latin typeface="Times New Roman" panose="02020603050405020304" pitchFamily="18" charset="0"/>
                          <a:cs typeface="Times New Roman" panose="02020603050405020304" pitchFamily="18" charset="0"/>
                        </a:rPr>
                        <a:t>5700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2400" dirty="0">
                          <a:effectLst/>
                          <a:latin typeface="Times New Roman" panose="02020603050405020304" pitchFamily="18" charset="0"/>
                          <a:cs typeface="Times New Roman" panose="02020603050405020304" pitchFamily="18" charset="0"/>
                        </a:rPr>
                        <a:t>500 </a:t>
                      </a:r>
                      <a:endParaRPr lang="en-US" dirty="0"/>
                    </a:p>
                  </a:txBody>
                  <a:tcPr marL="68580" marR="68580" marT="0" marB="0"/>
                </a:tc>
                <a:tc>
                  <a:txBody>
                    <a:bodyPr/>
                    <a:lstStyle/>
                    <a:p>
                      <a:pPr algn="just">
                        <a:lnSpc>
                          <a:spcPct val="115000"/>
                        </a:lnSpc>
                        <a:spcAft>
                          <a:spcPts val="1000"/>
                        </a:spcAft>
                      </a:pPr>
                      <a:r>
                        <a:rPr lang="en-US" sz="2400">
                          <a:effectLst/>
                          <a:latin typeface="Times New Roman" panose="02020603050405020304" pitchFamily="18" charset="0"/>
                          <a:cs typeface="Times New Roman" panose="02020603050405020304" pitchFamily="18" charset="0"/>
                        </a:rPr>
                        <a:t>-15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059927"/>
                  </a:ext>
                </a:extLst>
              </a:tr>
            </a:tbl>
          </a:graphicData>
        </a:graphic>
      </p:graphicFrame>
    </p:spTree>
    <p:extLst>
      <p:ext uri="{BB962C8B-B14F-4D97-AF65-F5344CB8AC3E}">
        <p14:creationId xmlns:p14="http://schemas.microsoft.com/office/powerpoint/2010/main" val="3585501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1" y="1794808"/>
            <a:ext cx="8226425"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They are used to graphically display the relation between two of the thermodynamic variables T, V, and p.</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Process lines represent specific thermodynamic processes on the diagram, including: Isotherms,  Isobars, Adiabats, </a:t>
            </a:r>
            <a:r>
              <a:rPr lang="en-US" sz="2400" dirty="0" err="1">
                <a:latin typeface="Times New Roman" panose="02020603050405020304" pitchFamily="18" charset="0"/>
                <a:cs typeface="Times New Roman" panose="02020603050405020304" pitchFamily="18" charset="0"/>
              </a:rPr>
              <a:t>Pseudoadiabats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Isohumes</a:t>
            </a:r>
            <a:r>
              <a:rPr lang="en-US" sz="2400" dirty="0">
                <a:latin typeface="Times New Roman" panose="02020603050405020304" pitchFamily="18" charset="0"/>
                <a:cs typeface="Times New Roman" panose="02020603050405020304" pitchFamily="18" charset="0"/>
              </a:rPr>
              <a:t>.</a:t>
            </a:r>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3000" dirty="0">
                <a:latin typeface="Times New Roman" panose="02020603050405020304" pitchFamily="18" charset="0"/>
                <a:cs typeface="Times New Roman" panose="02020603050405020304" pitchFamily="18" charset="0"/>
              </a:rPr>
              <a:t>Why We Use Thermodynamic (Areological)Diagrams?</a:t>
            </a:r>
            <a:endParaRPr lang="en-US" sz="3000" baseline="-25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EBCBD60E-9DCD-4B28-B7D3-9EA4F50D0C72}"/>
              </a:ext>
            </a:extLst>
          </p:cNvPr>
          <p:cNvSpPr/>
          <p:nvPr/>
        </p:nvSpPr>
        <p:spPr>
          <a:xfrm>
            <a:off x="1981201" y="3889420"/>
            <a:ext cx="8226425"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an air parcel undergoes a reversible process, the succession of states is represented on the thermodynamic diagram by a curve. </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cyclic process is represented by a closed curve.</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 some charts the area so enclosed is directly proportional to the work done in the process.</a:t>
            </a:r>
          </a:p>
        </p:txBody>
      </p:sp>
    </p:spTree>
    <p:extLst>
      <p:ext uri="{BB962C8B-B14F-4D97-AF65-F5344CB8AC3E}">
        <p14:creationId xmlns:p14="http://schemas.microsoft.com/office/powerpoint/2010/main" val="1727178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4375" y="1665744"/>
            <a:ext cx="8226425" cy="26776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400" dirty="0">
                <a:latin typeface="Times New Roman" panose="02020603050405020304" pitchFamily="18" charset="0"/>
                <a:cs typeface="Times New Roman" panose="02020603050405020304" pitchFamily="18" charset="0"/>
              </a:rPr>
              <a:t>A useful thermodynamic diagram should have the following general properties</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area enclosed by a cyclic process </a:t>
            </a:r>
            <a:r>
              <a:rPr lang="en-US" sz="2400" dirty="0">
                <a:latin typeface="Times New Roman" panose="02020603050405020304" pitchFamily="18" charset="0"/>
                <a:cs typeface="Times New Roman" panose="02020603050405020304" pitchFamily="18" charset="0"/>
              </a:rPr>
              <a:t>should be </a:t>
            </a:r>
            <a:r>
              <a:rPr lang="en-US" sz="2400" b="1" u="sng" dirty="0">
                <a:latin typeface="Times New Roman" panose="02020603050405020304" pitchFamily="18" charset="0"/>
                <a:cs typeface="Times New Roman" panose="02020603050405020304" pitchFamily="18" charset="0"/>
              </a:rPr>
              <a:t>proportional to the work done</a:t>
            </a:r>
            <a:r>
              <a:rPr lang="en-US" sz="2400" dirty="0">
                <a:latin typeface="Times New Roman" panose="02020603050405020304" pitchFamily="18" charset="0"/>
                <a:cs typeface="Times New Roman" panose="02020603050405020304" pitchFamily="18" charset="0"/>
              </a:rPr>
              <a:t> during the process.</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many of the </a:t>
            </a:r>
            <a:r>
              <a:rPr lang="en-US" sz="2400" b="1" u="sng" dirty="0">
                <a:latin typeface="Times New Roman" panose="02020603050405020304" pitchFamily="18" charset="0"/>
                <a:cs typeface="Times New Roman" panose="02020603050405020304" pitchFamily="18" charset="0"/>
              </a:rPr>
              <a:t>process lines </a:t>
            </a:r>
            <a:r>
              <a:rPr lang="en-US" sz="2400" dirty="0">
                <a:latin typeface="Times New Roman" panose="02020603050405020304" pitchFamily="18" charset="0"/>
                <a:cs typeface="Times New Roman" panose="02020603050405020304" pitchFamily="18" charset="0"/>
              </a:rPr>
              <a:t>as possible should be </a:t>
            </a:r>
            <a:r>
              <a:rPr lang="en-US" sz="2400" b="1" u="sng" dirty="0">
                <a:latin typeface="Times New Roman" panose="02020603050405020304" pitchFamily="18" charset="0"/>
                <a:cs typeface="Times New Roman" panose="02020603050405020304" pitchFamily="18" charset="0"/>
              </a:rPr>
              <a:t>straight</a:t>
            </a:r>
            <a:r>
              <a:rPr lang="en-US" sz="24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b="1" u="sng" dirty="0">
                <a:latin typeface="Times New Roman" panose="02020603050405020304" pitchFamily="18" charset="0"/>
                <a:cs typeface="Times New Roman" panose="02020603050405020304" pitchFamily="18" charset="0"/>
              </a:rPr>
              <a:t>angle</a:t>
            </a:r>
            <a:r>
              <a:rPr lang="en-US" sz="2400" dirty="0">
                <a:latin typeface="Times New Roman" panose="02020603050405020304" pitchFamily="18" charset="0"/>
                <a:cs typeface="Times New Roman" panose="02020603050405020304" pitchFamily="18" charset="0"/>
              </a:rPr>
              <a:t> between the isotherms and </a:t>
            </a:r>
            <a:r>
              <a:rPr lang="en-US" sz="2400" dirty="0" err="1">
                <a:latin typeface="Times New Roman" panose="02020603050405020304" pitchFamily="18" charset="0"/>
                <a:cs typeface="Times New Roman" panose="02020603050405020304" pitchFamily="18" charset="0"/>
              </a:rPr>
              <a:t>adiabats</a:t>
            </a:r>
            <a:r>
              <a:rPr lang="en-US" sz="2400" dirty="0">
                <a:latin typeface="Times New Roman" panose="02020603050405020304" pitchFamily="18" charset="0"/>
                <a:cs typeface="Times New Roman" panose="02020603050405020304" pitchFamily="18" charset="0"/>
              </a:rPr>
              <a:t> should be as </a:t>
            </a:r>
            <a:r>
              <a:rPr lang="en-US" sz="2400" b="1" u="sng" dirty="0">
                <a:latin typeface="Times New Roman" panose="02020603050405020304" pitchFamily="18" charset="0"/>
                <a:cs typeface="Times New Roman" panose="02020603050405020304" pitchFamily="18" charset="0"/>
              </a:rPr>
              <a:t>close to 90 </a:t>
            </a:r>
            <a:r>
              <a:rPr lang="en-US" sz="2400" dirty="0">
                <a:latin typeface="Times New Roman" panose="02020603050405020304" pitchFamily="18" charset="0"/>
                <a:cs typeface="Times New Roman" panose="02020603050405020304" pitchFamily="18" charset="0"/>
              </a:rPr>
              <a:t>as possible.</a:t>
            </a:r>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3000" dirty="0">
                <a:latin typeface="Times New Roman" panose="02020603050405020304" pitchFamily="18" charset="0"/>
                <a:cs typeface="Times New Roman" panose="02020603050405020304" pitchFamily="18" charset="0"/>
              </a:rPr>
              <a:t>What are the Properties of  a Useful Thermodynamic Diagrams?</a:t>
            </a:r>
            <a:endParaRPr lang="en-US" sz="3000" baseline="-25000" dirty="0">
              <a:latin typeface="Times New Roman" panose="02020603050405020304" pitchFamily="18" charset="0"/>
              <a:cs typeface="Times New Roman" panose="02020603050405020304" pitchFamily="18" charset="0"/>
            </a:endParaRPr>
          </a:p>
        </p:txBody>
      </p:sp>
      <p:sp>
        <p:nvSpPr>
          <p:cNvPr id="11" name="AutoShape 4" descr="What is a Sling Psychrometer? – Instrumentation and Control ..."/>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B5351E13-0D09-4F5B-8CFB-C3871145DE03}"/>
              </a:ext>
            </a:extLst>
          </p:cNvPr>
          <p:cNvSpPr/>
          <p:nvPr/>
        </p:nvSpPr>
        <p:spPr>
          <a:xfrm>
            <a:off x="1984375" y="4550846"/>
            <a:ext cx="8226425"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400" dirty="0">
                <a:latin typeface="Times New Roman" panose="02020603050405020304" pitchFamily="18" charset="0"/>
                <a:cs typeface="Times New Roman" panose="02020603050405020304" pitchFamily="18" charset="0"/>
              </a:rPr>
              <a:t>Because equal area represents equal energy on any point on the diagram, a </a:t>
            </a:r>
            <a:r>
              <a:rPr lang="en-US" sz="2400" b="1" dirty="0">
                <a:latin typeface="Times New Roman" panose="02020603050405020304" pitchFamily="18" charset="0"/>
                <a:cs typeface="Times New Roman" panose="02020603050405020304" pitchFamily="18" charset="0"/>
              </a:rPr>
              <a:t>true thermodynamic diagram </a:t>
            </a:r>
            <a:r>
              <a:rPr lang="en-US" sz="2400" dirty="0">
                <a:latin typeface="Times New Roman" panose="02020603050405020304" pitchFamily="18" charset="0"/>
                <a:cs typeface="Times New Roman" panose="02020603050405020304" pitchFamily="18" charset="0"/>
              </a:rPr>
              <a:t>has an </a:t>
            </a:r>
            <a:r>
              <a:rPr lang="en-US" sz="2400" u="sng" dirty="0">
                <a:latin typeface="Times New Roman" panose="02020603050405020304" pitchFamily="18" charset="0"/>
                <a:cs typeface="Times New Roman" panose="02020603050405020304" pitchFamily="18" charset="0"/>
              </a:rPr>
              <a:t>Area and Energy</a:t>
            </a:r>
          </a:p>
        </p:txBody>
      </p:sp>
    </p:spTree>
    <p:extLst>
      <p:ext uri="{BB962C8B-B14F-4D97-AF65-F5344CB8AC3E}">
        <p14:creationId xmlns:p14="http://schemas.microsoft.com/office/powerpoint/2010/main" val="3521115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4375" y="1771471"/>
            <a:ext cx="8226425"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400" dirty="0">
                <a:latin typeface="Times New Roman" panose="02020603050405020304" pitchFamily="18" charset="0"/>
                <a:cs typeface="Times New Roman" panose="02020603050405020304" pitchFamily="18" charset="0"/>
              </a:rPr>
              <a:t>Some of the types of the Thermodynamic Diagrams are:</a:t>
            </a:r>
          </a:p>
          <a:p>
            <a:pPr marL="342900" indent="-342900" algn="just">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Emagram</a:t>
            </a:r>
            <a:r>
              <a:rPr lang="en-US" sz="24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Tephigram</a:t>
            </a: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SkewT</a:t>
            </a:r>
            <a:r>
              <a:rPr lang="en-US" sz="2400" dirty="0">
                <a:latin typeface="Times New Roman" panose="02020603050405020304" pitchFamily="18" charset="0"/>
                <a:cs typeface="Times New Roman" panose="02020603050405020304" pitchFamily="18" charset="0"/>
              </a:rPr>
              <a:t>/Log P diagram (modified </a:t>
            </a:r>
            <a:r>
              <a:rPr lang="en-US" sz="2400" dirty="0" err="1">
                <a:latin typeface="Times New Roman" panose="02020603050405020304" pitchFamily="18" charset="0"/>
                <a:cs typeface="Times New Roman" panose="02020603050405020304" pitchFamily="18" charset="0"/>
              </a:rPr>
              <a:t>emagram</a:t>
            </a:r>
            <a:r>
              <a:rPr lang="en-US" sz="24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Psuedoadiabatic</a:t>
            </a:r>
            <a:r>
              <a:rPr lang="en-US" sz="2400" dirty="0">
                <a:latin typeface="Times New Roman" panose="02020603050405020304" pitchFamily="18" charset="0"/>
                <a:cs typeface="Times New Roman" panose="02020603050405020304" pitchFamily="18" charset="0"/>
              </a:rPr>
              <a:t> (or </a:t>
            </a:r>
            <a:r>
              <a:rPr lang="en-US" sz="2400" dirty="0" err="1">
                <a:latin typeface="Times New Roman" panose="02020603050405020304" pitchFamily="18" charset="0"/>
                <a:cs typeface="Times New Roman" panose="02020603050405020304" pitchFamily="18" charset="0"/>
              </a:rPr>
              <a:t>Stüve</a:t>
            </a:r>
            <a:r>
              <a:rPr lang="en-US" sz="2400" dirty="0">
                <a:latin typeface="Times New Roman" panose="02020603050405020304" pitchFamily="18" charset="0"/>
                <a:cs typeface="Times New Roman" panose="02020603050405020304" pitchFamily="18" charset="0"/>
              </a:rPr>
              <a:t>) diagram </a:t>
            </a:r>
          </a:p>
          <a:p>
            <a:pPr algn="just"/>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3000" dirty="0">
                <a:latin typeface="Times New Roman" panose="02020603050405020304" pitchFamily="18" charset="0"/>
                <a:cs typeface="Times New Roman" panose="02020603050405020304" pitchFamily="18" charset="0"/>
              </a:rPr>
              <a:t>What are the Types of Diagrams?</a:t>
            </a:r>
          </a:p>
        </p:txBody>
      </p:sp>
      <p:sp>
        <p:nvSpPr>
          <p:cNvPr id="11" name="AutoShape 4" descr="What is a Sling Psychrometer? – Instrumentation and Control ..."/>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2389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4802" y="1729542"/>
            <a:ext cx="7234045" cy="489364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400" dirty="0">
                <a:latin typeface="Times New Roman" panose="02020603050405020304" pitchFamily="18" charset="0"/>
                <a:cs typeface="Times New Roman" panose="02020603050405020304" pitchFamily="18" charset="0"/>
              </a:rPr>
              <a:t>We can create a diagram </a:t>
            </a:r>
            <a:r>
              <a:rPr lang="en-US" sz="2400" b="1" dirty="0">
                <a:latin typeface="Times New Roman" panose="02020603050405020304" pitchFamily="18" charset="0"/>
                <a:cs typeface="Times New Roman" panose="02020603050405020304" pitchFamily="18" charset="0"/>
              </a:rPr>
              <a:t>with area proportional to work </a:t>
            </a:r>
            <a:r>
              <a:rPr lang="en-US" sz="2400" dirty="0">
                <a:latin typeface="Times New Roman" panose="02020603050405020304" pitchFamily="18" charset="0"/>
                <a:cs typeface="Times New Roman" panose="02020603050405020304" pitchFamily="18" charset="0"/>
              </a:rPr>
              <a:t>using</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p-</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 diagram. </a:t>
            </a:r>
          </a:p>
          <a:p>
            <a:pPr algn="just"/>
            <a:r>
              <a:rPr lang="en-US" sz="2400" dirty="0">
                <a:latin typeface="Times New Roman" panose="02020603050405020304" pitchFamily="18" charset="0"/>
                <a:cs typeface="Times New Roman" panose="02020603050405020304" pitchFamily="18" charset="0"/>
              </a:rPr>
              <a:t>Since work per unit mass is defined as </a:t>
            </a:r>
            <a:r>
              <a:rPr lang="en-US" sz="2400" dirty="0" err="1">
                <a:latin typeface="Times New Roman" panose="02020603050405020304" pitchFamily="18" charset="0"/>
                <a:cs typeface="Times New Roman" panose="02020603050405020304" pitchFamily="18" charset="0"/>
              </a:rPr>
              <a:t>dw</a:t>
            </a:r>
            <a:r>
              <a:rPr lang="en-US" sz="2400" dirty="0">
                <a:latin typeface="Times New Roman" panose="02020603050405020304" pitchFamily="18" charset="0"/>
                <a:cs typeface="Times New Roman" panose="02020603050405020304" pitchFamily="18" charset="0"/>
              </a:rPr>
              <a:t> = - p d</a:t>
            </a:r>
            <a:r>
              <a:rPr lang="el-GR" sz="2400" dirty="0">
                <a:latin typeface="Times New Roman" panose="02020603050405020304" pitchFamily="18" charset="0"/>
                <a:cs typeface="Times New Roman" panose="02020603050405020304" pitchFamily="18" charset="0"/>
              </a:rPr>
              <a:t>α</a:t>
            </a:r>
            <a:r>
              <a:rPr lang="en-US" sz="2400" dirty="0">
                <a:latin typeface="Times New Roman" panose="02020603050405020304" pitchFamily="18" charset="0"/>
                <a:cs typeface="Times New Roman" panose="02020603050405020304" pitchFamily="18" charset="0"/>
              </a:rPr>
              <a:t> , the area on a p-</a:t>
            </a:r>
            <a:r>
              <a:rPr lang="el-GR" sz="2400" dirty="0">
                <a:latin typeface="Times New Roman" panose="02020603050405020304" pitchFamily="18" charset="0"/>
                <a:cs typeface="Times New Roman" panose="02020603050405020304" pitchFamily="18" charset="0"/>
              </a:rPr>
              <a:t> α</a:t>
            </a:r>
            <a:r>
              <a:rPr lang="en-US" sz="2400" dirty="0">
                <a:latin typeface="Times New Roman" panose="02020603050405020304" pitchFamily="18" charset="0"/>
                <a:cs typeface="Times New Roman" panose="02020603050405020304" pitchFamily="18" charset="0"/>
              </a:rPr>
              <a:t> (Clapeyron) diagram is proportional to work. </a:t>
            </a:r>
          </a:p>
          <a:p>
            <a:pPr algn="just"/>
            <a:endParaRPr lang="en-US" sz="2400"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But this diagram is not very useful for meteorologists because</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angle between isotherms and </a:t>
            </a:r>
            <a:r>
              <a:rPr lang="en-US" sz="2400" dirty="0" err="1">
                <a:latin typeface="Times New Roman" panose="02020603050405020304" pitchFamily="18" charset="0"/>
                <a:cs typeface="Times New Roman" panose="02020603050405020304" pitchFamily="18" charset="0"/>
              </a:rPr>
              <a:t>adiabats</a:t>
            </a:r>
            <a:r>
              <a:rPr lang="en-US" sz="2400" dirty="0">
                <a:latin typeface="Times New Roman" panose="02020603050405020304" pitchFamily="18" charset="0"/>
                <a:cs typeface="Times New Roman" panose="02020603050405020304" pitchFamily="18" charset="0"/>
              </a:rPr>
              <a:t> is very small</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Process lines aren’t very straight</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Volume is not a convenient thermodynamic variable for meteorology. </a:t>
            </a:r>
          </a:p>
        </p:txBody>
      </p:sp>
      <p:sp>
        <p:nvSpPr>
          <p:cNvPr id="11" name="AutoShape 4" descr="What is a Sling Psychrometer? – Instrumentation and Control ..."/>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191B4948-BCDF-4C6E-A2E8-A96616558356}"/>
              </a:ext>
            </a:extLst>
          </p:cNvPr>
          <p:cNvPicPr>
            <a:picLocks noChangeAspect="1"/>
          </p:cNvPicPr>
          <p:nvPr/>
        </p:nvPicPr>
        <p:blipFill>
          <a:blip r:embed="rId2"/>
          <a:stretch>
            <a:fillRect/>
          </a:stretch>
        </p:blipFill>
        <p:spPr>
          <a:xfrm>
            <a:off x="8176438" y="2392182"/>
            <a:ext cx="3816042" cy="3568366"/>
          </a:xfrm>
          <a:prstGeom prst="rect">
            <a:avLst/>
          </a:prstGeom>
        </p:spPr>
      </p:pic>
      <p:sp>
        <p:nvSpPr>
          <p:cNvPr id="10" name="Title 2">
            <a:extLst>
              <a:ext uri="{FF2B5EF4-FFF2-40B4-BE49-F238E27FC236}">
                <a16:creationId xmlns:a16="http://schemas.microsoft.com/office/drawing/2014/main" id="{C85991CA-EA15-4887-9B57-786191C3DA69}"/>
              </a:ext>
            </a:extLst>
          </p:cNvPr>
          <p:cNvSpPr>
            <a:spLocks noGrp="1"/>
          </p:cNvSpPr>
          <p:nvPr>
            <p:ph type="title"/>
          </p:nvPr>
        </p:nvSpPr>
        <p:spPr>
          <a:xfrm>
            <a:off x="838200" y="365125"/>
            <a:ext cx="10515600" cy="932047"/>
          </a:xfrm>
        </p:spPr>
        <p:style>
          <a:lnRef idx="2">
            <a:schemeClr val="dk1"/>
          </a:lnRef>
          <a:fillRef idx="1">
            <a:schemeClr val="lt1"/>
          </a:fillRef>
          <a:effectRef idx="0">
            <a:schemeClr val="dk1"/>
          </a:effectRef>
          <a:fontRef idx="minor">
            <a:schemeClr val="dk1"/>
          </a:fontRef>
        </p:style>
        <p:txBody>
          <a:bodyPr>
            <a:normAutofit/>
          </a:bodyPr>
          <a:lstStyle/>
          <a:p>
            <a:r>
              <a:rPr lang="en-US" sz="3000" dirty="0">
                <a:latin typeface="Times New Roman" panose="02020603050405020304" pitchFamily="18" charset="0"/>
                <a:cs typeface="Times New Roman" panose="02020603050405020304" pitchFamily="18" charset="0"/>
              </a:rPr>
              <a:t>How to create a Useful diagram for Meteorologist? </a:t>
            </a:r>
          </a:p>
        </p:txBody>
      </p:sp>
    </p:spTree>
    <p:extLst>
      <p:ext uri="{BB962C8B-B14F-4D97-AF65-F5344CB8AC3E}">
        <p14:creationId xmlns:p14="http://schemas.microsoft.com/office/powerpoint/2010/main" val="2604652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4375" y="1771472"/>
            <a:ext cx="8226425"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meteorology it would be useful to have a diagram that uses T and p as the thermodynamic variables.</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However, we can’t just arbitrarily use T and p and hope that area will be proportional to work. We have to find a way of setting up the axes of our diagram so that area will be proportional to work.</a:t>
            </a:r>
          </a:p>
        </p:txBody>
      </p:sp>
      <p:sp>
        <p:nvSpPr>
          <p:cNvPr id="3" name="Title 2"/>
          <p:cNvSpPr>
            <a:spLocks noGrp="1"/>
          </p:cNvSpPr>
          <p:nvPr>
            <p:ph type="title"/>
          </p:nvPr>
        </p:nvSpPr>
        <p:spPr>
          <a:xfrm>
            <a:off x="838200" y="365125"/>
            <a:ext cx="10515600" cy="932047"/>
          </a:xfrm>
        </p:spPr>
        <p:style>
          <a:lnRef idx="2">
            <a:schemeClr val="dk1"/>
          </a:lnRef>
          <a:fillRef idx="1">
            <a:schemeClr val="lt1"/>
          </a:fillRef>
          <a:effectRef idx="0">
            <a:schemeClr val="dk1"/>
          </a:effectRef>
          <a:fontRef idx="minor">
            <a:schemeClr val="dk1"/>
          </a:fontRef>
        </p:style>
        <p:txBody>
          <a:bodyPr>
            <a:normAutofit/>
          </a:bodyPr>
          <a:lstStyle/>
          <a:p>
            <a:r>
              <a:rPr lang="en-US" sz="3000" dirty="0">
                <a:latin typeface="Times New Roman" panose="02020603050405020304" pitchFamily="18" charset="0"/>
                <a:cs typeface="Times New Roman" panose="02020603050405020304" pitchFamily="18" charset="0"/>
              </a:rPr>
              <a:t>How to create a Useful diagram for Meteorologist? </a:t>
            </a:r>
          </a:p>
        </p:txBody>
      </p:sp>
      <p:sp>
        <p:nvSpPr>
          <p:cNvPr id="11" name="AutoShape 4" descr="What is a Sling Psychrometer? – Instrumentation and Control ..."/>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92687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10515600" cy="995842"/>
          </a:xfrm>
        </p:spPr>
        <p:style>
          <a:lnRef idx="1">
            <a:schemeClr val="accent2"/>
          </a:lnRef>
          <a:fillRef idx="2">
            <a:schemeClr val="accent2"/>
          </a:fillRef>
          <a:effectRef idx="1">
            <a:schemeClr val="accent2"/>
          </a:effectRef>
          <a:fontRef idx="minor">
            <a:schemeClr val="dk1"/>
          </a:fontRef>
        </p:style>
        <p:txBody>
          <a:bodyPr>
            <a:normAutofit/>
          </a:bodyPr>
          <a:lstStyle/>
          <a:p>
            <a:r>
              <a:rPr lang="en-US" sz="3000" dirty="0">
                <a:latin typeface="Times New Roman" panose="02020603050405020304" pitchFamily="18" charset="0"/>
                <a:cs typeface="Times New Roman" panose="02020603050405020304" pitchFamily="18" charset="0"/>
              </a:rPr>
              <a:t>FYI: How to create a Useful diagram for Meteorologist?</a:t>
            </a:r>
          </a:p>
        </p:txBody>
      </p:sp>
      <p:sp>
        <p:nvSpPr>
          <p:cNvPr id="11" name="AutoShape 4" descr="What is a Sling Psychrometer? – Instrumentation and Control ..."/>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75" y="1600201"/>
            <a:ext cx="8226424" cy="525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8839200" y="5181600"/>
            <a:ext cx="15240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483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3000" dirty="0">
                <a:latin typeface="Times New Roman" panose="02020603050405020304" pitchFamily="18" charset="0"/>
                <a:cs typeface="Times New Roman" panose="02020603050405020304" pitchFamily="18" charset="0"/>
              </a:rPr>
              <a:t>What is The EMAGRAM? What are the Properties of its Lines?</a:t>
            </a:r>
          </a:p>
        </p:txBody>
      </p:sp>
      <p:sp>
        <p:nvSpPr>
          <p:cNvPr id="11" name="AutoShape 4" descr="What is a Sling Psychrometer? – Instrumentation and Control ..."/>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838199" y="1827169"/>
            <a:ext cx="5977271" cy="489364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400" dirty="0">
                <a:latin typeface="Times New Roman" panose="02020603050405020304" pitchFamily="18" charset="0"/>
                <a:cs typeface="Times New Roman" panose="02020603050405020304" pitchFamily="18" charset="0"/>
              </a:rPr>
              <a:t>The EMAGRAM (</a:t>
            </a:r>
            <a:r>
              <a:rPr lang="en-US" sz="2400" u="sng" dirty="0">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nergy-per-unit-</a:t>
            </a:r>
            <a:r>
              <a:rPr lang="en-US" sz="2400" u="sng" dirty="0">
                <a:latin typeface="Times New Roman" panose="02020603050405020304" pitchFamily="18" charset="0"/>
                <a:cs typeface="Times New Roman" panose="02020603050405020304" pitchFamily="18" charset="0"/>
              </a:rPr>
              <a:t>ma</a:t>
            </a:r>
            <a:r>
              <a:rPr lang="en-US" sz="2400" dirty="0">
                <a:latin typeface="Times New Roman" panose="02020603050405020304" pitchFamily="18" charset="0"/>
                <a:cs typeface="Times New Roman" panose="02020603050405020304" pitchFamily="18" charset="0"/>
              </a:rPr>
              <a:t>ss dia</a:t>
            </a:r>
            <a:r>
              <a:rPr lang="en-US" sz="2400" u="sng" dirty="0">
                <a:latin typeface="Times New Roman" panose="02020603050405020304" pitchFamily="18" charset="0"/>
                <a:cs typeface="Times New Roman" panose="02020603050405020304" pitchFamily="18" charset="0"/>
              </a:rPr>
              <a:t>gram</a:t>
            </a:r>
            <a:r>
              <a:rPr lang="en-US" sz="2400" dirty="0">
                <a:latin typeface="Times New Roman" panose="02020603050405020304" pitchFamily="18" charset="0"/>
                <a:cs typeface="Times New Roman" panose="02020603050405020304" pitchFamily="18" charset="0"/>
              </a:rPr>
              <a:t>) is created by letting X = T, and by using the equation of state for dry air with some mathematical processes we get the diagram axes:  </a:t>
            </a:r>
            <a:r>
              <a:rPr lang="en-US" sz="2400" b="1" dirty="0">
                <a:latin typeface="Times New Roman" panose="02020603050405020304" pitchFamily="18" charset="0"/>
                <a:cs typeface="Times New Roman" panose="02020603050405020304" pitchFamily="18" charset="0"/>
              </a:rPr>
              <a:t>X=T , Y= - R</a:t>
            </a:r>
            <a:r>
              <a:rPr lang="en-US" sz="2400" b="1" baseline="-25000" dirty="0">
                <a:latin typeface="Times New Roman" panose="02020603050405020304" pitchFamily="18" charset="0"/>
                <a:cs typeface="Times New Roman" panose="02020603050405020304" pitchFamily="18" charset="0"/>
              </a:rPr>
              <a:t>d</a:t>
            </a:r>
            <a:r>
              <a:rPr lang="en-US" sz="2400" b="1" dirty="0">
                <a:latin typeface="Times New Roman" panose="02020603050405020304" pitchFamily="18" charset="0"/>
                <a:cs typeface="Times New Roman" panose="02020603050405020304" pitchFamily="18" charset="0"/>
              </a:rPr>
              <a:t> ln P</a:t>
            </a:r>
          </a:p>
          <a:p>
            <a:pPr algn="just"/>
            <a:r>
              <a:rPr lang="en-US" sz="2400" dirty="0">
                <a:latin typeface="Times New Roman" panose="02020603050405020304" pitchFamily="18" charset="0"/>
                <a:cs typeface="Times New Roman" panose="02020603050405020304" pitchFamily="18" charset="0"/>
              </a:rPr>
              <a:t>The properties of the lines in EMAGRAM are:</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Isotherms are straight vertical lines.</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Isobars are straight, horizontal lines.</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Adiabats are slightly curved, concave upward.</a:t>
            </a:r>
          </a:p>
          <a:p>
            <a:pPr marL="342900" indent="-342900" algn="just">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Pseudoadiabats</a:t>
            </a:r>
            <a:r>
              <a:rPr lang="en-US" sz="2400" dirty="0">
                <a:latin typeface="Times New Roman" panose="02020603050405020304" pitchFamily="18" charset="0"/>
                <a:cs typeface="Times New Roman" panose="02020603050405020304" pitchFamily="18" charset="0"/>
              </a:rPr>
              <a:t> are curved convex upward.</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Isotherm – adiabat angle varies with axis scale, but is usually about 45°.</a:t>
            </a:r>
          </a:p>
        </p:txBody>
      </p:sp>
      <p:grpSp>
        <p:nvGrpSpPr>
          <p:cNvPr id="34" name="Group 33">
            <a:extLst>
              <a:ext uri="{FF2B5EF4-FFF2-40B4-BE49-F238E27FC236}">
                <a16:creationId xmlns:a16="http://schemas.microsoft.com/office/drawing/2014/main" id="{026AFBD8-E2D4-4EE6-A9E2-F8F4FCB2CC1F}"/>
              </a:ext>
            </a:extLst>
          </p:cNvPr>
          <p:cNvGrpSpPr/>
          <p:nvPr/>
        </p:nvGrpSpPr>
        <p:grpSpPr>
          <a:xfrm>
            <a:off x="6953693" y="2188676"/>
            <a:ext cx="4969172" cy="3902150"/>
            <a:chOff x="2492997" y="981076"/>
            <a:chExt cx="7441579" cy="5876925"/>
          </a:xfrm>
        </p:grpSpPr>
        <p:pic>
          <p:nvPicPr>
            <p:cNvPr id="35" name="Picture 2">
              <a:extLst>
                <a:ext uri="{FF2B5EF4-FFF2-40B4-BE49-F238E27FC236}">
                  <a16:creationId xmlns:a16="http://schemas.microsoft.com/office/drawing/2014/main" id="{0CDF39D7-7F2F-4127-9744-CE51B683DB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7" t="1864" b="-1864"/>
            <a:stretch/>
          </p:blipFill>
          <p:spPr bwMode="auto">
            <a:xfrm>
              <a:off x="2492997" y="981076"/>
              <a:ext cx="7441579"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reeform 5">
              <a:extLst>
                <a:ext uri="{FF2B5EF4-FFF2-40B4-BE49-F238E27FC236}">
                  <a16:creationId xmlns:a16="http://schemas.microsoft.com/office/drawing/2014/main" id="{F308E62E-15F8-4D46-B087-620D923BDFE1}"/>
                </a:ext>
              </a:extLst>
            </p:cNvPr>
            <p:cNvSpPr>
              <a:spLocks/>
            </p:cNvSpPr>
            <p:nvPr/>
          </p:nvSpPr>
          <p:spPr bwMode="auto">
            <a:xfrm>
              <a:off x="5562600" y="1600200"/>
              <a:ext cx="4114800" cy="4419600"/>
            </a:xfrm>
            <a:custGeom>
              <a:avLst/>
              <a:gdLst>
                <a:gd name="T0" fmla="*/ 2147483646 w 2404"/>
                <a:gd name="T1" fmla="*/ 2147483646 h 2811"/>
                <a:gd name="T2" fmla="*/ 2147483646 w 2404"/>
                <a:gd name="T3" fmla="*/ 2147483646 h 2811"/>
                <a:gd name="T4" fmla="*/ 2147483646 w 2404"/>
                <a:gd name="T5" fmla="*/ 2147483646 h 2811"/>
                <a:gd name="T6" fmla="*/ 2147483646 w 2404"/>
                <a:gd name="T7" fmla="*/ 2147483646 h 2811"/>
                <a:gd name="T8" fmla="*/ 2147483646 w 2404"/>
                <a:gd name="T9" fmla="*/ 2147483646 h 2811"/>
                <a:gd name="T10" fmla="*/ 2147483646 w 2404"/>
                <a:gd name="T11" fmla="*/ 2147483646 h 2811"/>
                <a:gd name="T12" fmla="*/ 2147483646 w 2404"/>
                <a:gd name="T13" fmla="*/ 2147483646 h 2811"/>
                <a:gd name="T14" fmla="*/ 2147483646 w 2404"/>
                <a:gd name="T15" fmla="*/ 2147483646 h 2811"/>
                <a:gd name="T16" fmla="*/ 2147483646 w 2404"/>
                <a:gd name="T17" fmla="*/ 2147483646 h 2811"/>
                <a:gd name="T18" fmla="*/ 2147483646 w 2404"/>
                <a:gd name="T19" fmla="*/ 2147483646 h 2811"/>
                <a:gd name="T20" fmla="*/ 2147483646 w 2404"/>
                <a:gd name="T21" fmla="*/ 2147483646 h 2811"/>
                <a:gd name="T22" fmla="*/ 2147483646 w 2404"/>
                <a:gd name="T23" fmla="*/ 2147483646 h 2811"/>
                <a:gd name="T24" fmla="*/ 2147483646 w 2404"/>
                <a:gd name="T25" fmla="*/ 2147483646 h 2811"/>
                <a:gd name="T26" fmla="*/ 2147483646 w 2404"/>
                <a:gd name="T27" fmla="*/ 2147483646 h 2811"/>
                <a:gd name="T28" fmla="*/ 2147483646 w 2404"/>
                <a:gd name="T29" fmla="*/ 2147483646 h 2811"/>
                <a:gd name="T30" fmla="*/ 2147483646 w 2404"/>
                <a:gd name="T31" fmla="*/ 2147483646 h 2811"/>
                <a:gd name="T32" fmla="*/ 2147483646 w 2404"/>
                <a:gd name="T33" fmla="*/ 2147483646 h 2811"/>
                <a:gd name="T34" fmla="*/ 2147483646 w 2404"/>
                <a:gd name="T35" fmla="*/ 2147483646 h 2811"/>
                <a:gd name="T36" fmla="*/ 2147483646 w 2404"/>
                <a:gd name="T37" fmla="*/ 2147483646 h 2811"/>
                <a:gd name="T38" fmla="*/ 2147483646 w 2404"/>
                <a:gd name="T39" fmla="*/ 2147483646 h 2811"/>
                <a:gd name="T40" fmla="*/ 2147483646 w 2404"/>
                <a:gd name="T41" fmla="*/ 2147483646 h 2811"/>
                <a:gd name="T42" fmla="*/ 2147483646 w 2404"/>
                <a:gd name="T43" fmla="*/ 2147483646 h 2811"/>
                <a:gd name="T44" fmla="*/ 2147483646 w 2404"/>
                <a:gd name="T45" fmla="*/ 2147483646 h 2811"/>
                <a:gd name="T46" fmla="*/ 2147483646 w 2404"/>
                <a:gd name="T47" fmla="*/ 2147483646 h 2811"/>
                <a:gd name="T48" fmla="*/ 2147483646 w 2404"/>
                <a:gd name="T49" fmla="*/ 2147483646 h 2811"/>
                <a:gd name="T50" fmla="*/ 2147483646 w 2404"/>
                <a:gd name="T51" fmla="*/ 2147483646 h 2811"/>
                <a:gd name="T52" fmla="*/ 2147483646 w 2404"/>
                <a:gd name="T53" fmla="*/ 2147483646 h 2811"/>
                <a:gd name="T54" fmla="*/ 2147483646 w 2404"/>
                <a:gd name="T55" fmla="*/ 2147483646 h 2811"/>
                <a:gd name="T56" fmla="*/ 2147483646 w 2404"/>
                <a:gd name="T57" fmla="*/ 2147483646 h 2811"/>
                <a:gd name="T58" fmla="*/ 2147483646 w 2404"/>
                <a:gd name="T59" fmla="*/ 2147483646 h 2811"/>
                <a:gd name="T60" fmla="*/ 2147483646 w 2404"/>
                <a:gd name="T61" fmla="*/ 2147483646 h 2811"/>
                <a:gd name="T62" fmla="*/ 2147483646 w 2404"/>
                <a:gd name="T63" fmla="*/ 2147483646 h 2811"/>
                <a:gd name="T64" fmla="*/ 2147483646 w 2404"/>
                <a:gd name="T65" fmla="*/ 2147483646 h 2811"/>
                <a:gd name="T66" fmla="*/ 2147483646 w 2404"/>
                <a:gd name="T67" fmla="*/ 2147483646 h 2811"/>
                <a:gd name="T68" fmla="*/ 2147483646 w 2404"/>
                <a:gd name="T69" fmla="*/ 2147483646 h 2811"/>
                <a:gd name="T70" fmla="*/ 2147483646 w 2404"/>
                <a:gd name="T71" fmla="*/ 2147483646 h 2811"/>
                <a:gd name="T72" fmla="*/ 2147483646 w 2404"/>
                <a:gd name="T73" fmla="*/ 2147483646 h 2811"/>
                <a:gd name="T74" fmla="*/ 2147483646 w 2404"/>
                <a:gd name="T75" fmla="*/ 2147483646 h 2811"/>
                <a:gd name="T76" fmla="*/ 2147483646 w 2404"/>
                <a:gd name="T77" fmla="*/ 2147483646 h 2811"/>
                <a:gd name="T78" fmla="*/ 2147483646 w 2404"/>
                <a:gd name="T79" fmla="*/ 2147483646 h 2811"/>
                <a:gd name="T80" fmla="*/ 2147483646 w 2404"/>
                <a:gd name="T81" fmla="*/ 2147483646 h 2811"/>
                <a:gd name="T82" fmla="*/ 2147483646 w 2404"/>
                <a:gd name="T83" fmla="*/ 2147483646 h 2811"/>
                <a:gd name="T84" fmla="*/ 2147483646 w 2404"/>
                <a:gd name="T85" fmla="*/ 2147483646 h 2811"/>
                <a:gd name="T86" fmla="*/ 2147483646 w 2404"/>
                <a:gd name="T87" fmla="*/ 2147483646 h 2811"/>
                <a:gd name="T88" fmla="*/ 2147483646 w 2404"/>
                <a:gd name="T89" fmla="*/ 2147483646 h 2811"/>
                <a:gd name="T90" fmla="*/ 2147483646 w 2404"/>
                <a:gd name="T91" fmla="*/ 2147483646 h 2811"/>
                <a:gd name="T92" fmla="*/ 2147483646 w 2404"/>
                <a:gd name="T93" fmla="*/ 2147483646 h 2811"/>
                <a:gd name="T94" fmla="*/ 2147483646 w 2404"/>
                <a:gd name="T95" fmla="*/ 2147483646 h 2811"/>
                <a:gd name="T96" fmla="*/ 2147483646 w 2404"/>
                <a:gd name="T97" fmla="*/ 2147483646 h 2811"/>
                <a:gd name="T98" fmla="*/ 2147483646 w 2404"/>
                <a:gd name="T99" fmla="*/ 2147483646 h 2811"/>
                <a:gd name="T100" fmla="*/ 2147483646 w 2404"/>
                <a:gd name="T101" fmla="*/ 2147483646 h 2811"/>
                <a:gd name="T102" fmla="*/ 2147483646 w 2404"/>
                <a:gd name="T103" fmla="*/ 2147483646 h 2811"/>
                <a:gd name="T104" fmla="*/ 2147483646 w 2404"/>
                <a:gd name="T105" fmla="*/ 2147483646 h 2811"/>
                <a:gd name="T106" fmla="*/ 2147483646 w 2404"/>
                <a:gd name="T107" fmla="*/ 2147483646 h 2811"/>
                <a:gd name="T108" fmla="*/ 2147483646 w 2404"/>
                <a:gd name="T109" fmla="*/ 2147483646 h 2811"/>
                <a:gd name="T110" fmla="*/ 2147483646 w 2404"/>
                <a:gd name="T111" fmla="*/ 2147483646 h 2811"/>
                <a:gd name="T112" fmla="*/ 2147483646 w 2404"/>
                <a:gd name="T113" fmla="*/ 2147483646 h 2811"/>
                <a:gd name="T114" fmla="*/ 2147483646 w 2404"/>
                <a:gd name="T115" fmla="*/ 0 h 28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04"/>
                <a:gd name="T175" fmla="*/ 0 h 2811"/>
                <a:gd name="T176" fmla="*/ 2404 w 2404"/>
                <a:gd name="T177" fmla="*/ 2811 h 28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04" h="2811">
                  <a:moveTo>
                    <a:pt x="2401" y="2811"/>
                  </a:moveTo>
                  <a:cubicBezTo>
                    <a:pt x="2399" y="2795"/>
                    <a:pt x="2404" y="2777"/>
                    <a:pt x="2396" y="2763"/>
                  </a:cubicBezTo>
                  <a:cubicBezTo>
                    <a:pt x="2391" y="2755"/>
                    <a:pt x="2376" y="2764"/>
                    <a:pt x="2369" y="2758"/>
                  </a:cubicBezTo>
                  <a:cubicBezTo>
                    <a:pt x="2363" y="2752"/>
                    <a:pt x="2369" y="2739"/>
                    <a:pt x="2364" y="2732"/>
                  </a:cubicBezTo>
                  <a:cubicBezTo>
                    <a:pt x="2362" y="2728"/>
                    <a:pt x="2328" y="2721"/>
                    <a:pt x="2327" y="2721"/>
                  </a:cubicBezTo>
                  <a:cubicBezTo>
                    <a:pt x="2320" y="2710"/>
                    <a:pt x="2308" y="2702"/>
                    <a:pt x="2306" y="2689"/>
                  </a:cubicBezTo>
                  <a:cubicBezTo>
                    <a:pt x="2304" y="2677"/>
                    <a:pt x="2312" y="2657"/>
                    <a:pt x="2301" y="2652"/>
                  </a:cubicBezTo>
                  <a:cubicBezTo>
                    <a:pt x="2274" y="2640"/>
                    <a:pt x="2241" y="2649"/>
                    <a:pt x="2211" y="2647"/>
                  </a:cubicBezTo>
                  <a:cubicBezTo>
                    <a:pt x="2188" y="2569"/>
                    <a:pt x="2217" y="2590"/>
                    <a:pt x="2100" y="2584"/>
                  </a:cubicBezTo>
                  <a:cubicBezTo>
                    <a:pt x="2039" y="2571"/>
                    <a:pt x="2096" y="2592"/>
                    <a:pt x="2068" y="2557"/>
                  </a:cubicBezTo>
                  <a:cubicBezTo>
                    <a:pt x="2061" y="2548"/>
                    <a:pt x="2021" y="2544"/>
                    <a:pt x="2010" y="2541"/>
                  </a:cubicBezTo>
                  <a:cubicBezTo>
                    <a:pt x="2008" y="2529"/>
                    <a:pt x="2015" y="2511"/>
                    <a:pt x="2005" y="2504"/>
                  </a:cubicBezTo>
                  <a:cubicBezTo>
                    <a:pt x="2002" y="2502"/>
                    <a:pt x="1920" y="2491"/>
                    <a:pt x="1904" y="2489"/>
                  </a:cubicBezTo>
                  <a:cubicBezTo>
                    <a:pt x="1902" y="2473"/>
                    <a:pt x="1907" y="2455"/>
                    <a:pt x="1899" y="2441"/>
                  </a:cubicBezTo>
                  <a:cubicBezTo>
                    <a:pt x="1886" y="2416"/>
                    <a:pt x="1846" y="2418"/>
                    <a:pt x="1825" y="2415"/>
                  </a:cubicBezTo>
                  <a:cubicBezTo>
                    <a:pt x="1801" y="2406"/>
                    <a:pt x="1776" y="2404"/>
                    <a:pt x="1751" y="2399"/>
                  </a:cubicBezTo>
                  <a:cubicBezTo>
                    <a:pt x="1732" y="2395"/>
                    <a:pt x="1693" y="2388"/>
                    <a:pt x="1693" y="2388"/>
                  </a:cubicBezTo>
                  <a:cubicBezTo>
                    <a:pt x="1673" y="2375"/>
                    <a:pt x="1652" y="2374"/>
                    <a:pt x="1629" y="2367"/>
                  </a:cubicBezTo>
                  <a:cubicBezTo>
                    <a:pt x="1585" y="2335"/>
                    <a:pt x="1524" y="2326"/>
                    <a:pt x="1471" y="2319"/>
                  </a:cubicBezTo>
                  <a:cubicBezTo>
                    <a:pt x="1464" y="2241"/>
                    <a:pt x="1469" y="2278"/>
                    <a:pt x="1439" y="2235"/>
                  </a:cubicBezTo>
                  <a:cubicBezTo>
                    <a:pt x="1425" y="2189"/>
                    <a:pt x="1381" y="2191"/>
                    <a:pt x="1339" y="2182"/>
                  </a:cubicBezTo>
                  <a:cubicBezTo>
                    <a:pt x="1320" y="2178"/>
                    <a:pt x="1281" y="2171"/>
                    <a:pt x="1281" y="2171"/>
                  </a:cubicBezTo>
                  <a:cubicBezTo>
                    <a:pt x="1279" y="2141"/>
                    <a:pt x="1287" y="2109"/>
                    <a:pt x="1275" y="2082"/>
                  </a:cubicBezTo>
                  <a:cubicBezTo>
                    <a:pt x="1270" y="2071"/>
                    <a:pt x="1249" y="2083"/>
                    <a:pt x="1238" y="2076"/>
                  </a:cubicBezTo>
                  <a:cubicBezTo>
                    <a:pt x="1232" y="2072"/>
                    <a:pt x="1239" y="2059"/>
                    <a:pt x="1233" y="2055"/>
                  </a:cubicBezTo>
                  <a:cubicBezTo>
                    <a:pt x="1199" y="2028"/>
                    <a:pt x="1132" y="2021"/>
                    <a:pt x="1090" y="2008"/>
                  </a:cubicBezTo>
                  <a:cubicBezTo>
                    <a:pt x="1087" y="2003"/>
                    <a:pt x="1081" y="1998"/>
                    <a:pt x="1080" y="1992"/>
                  </a:cubicBezTo>
                  <a:cubicBezTo>
                    <a:pt x="1062" y="1903"/>
                    <a:pt x="1110" y="1936"/>
                    <a:pt x="985" y="1928"/>
                  </a:cubicBezTo>
                  <a:cubicBezTo>
                    <a:pt x="983" y="1919"/>
                    <a:pt x="984" y="1910"/>
                    <a:pt x="980" y="1902"/>
                  </a:cubicBezTo>
                  <a:cubicBezTo>
                    <a:pt x="972" y="1889"/>
                    <a:pt x="948" y="1875"/>
                    <a:pt x="937" y="1865"/>
                  </a:cubicBezTo>
                  <a:cubicBezTo>
                    <a:pt x="890" y="1822"/>
                    <a:pt x="919" y="1834"/>
                    <a:pt x="884" y="1823"/>
                  </a:cubicBezTo>
                  <a:cubicBezTo>
                    <a:pt x="875" y="1794"/>
                    <a:pt x="854" y="1779"/>
                    <a:pt x="837" y="1754"/>
                  </a:cubicBezTo>
                  <a:cubicBezTo>
                    <a:pt x="830" y="1744"/>
                    <a:pt x="828" y="1726"/>
                    <a:pt x="816" y="1722"/>
                  </a:cubicBezTo>
                  <a:cubicBezTo>
                    <a:pt x="805" y="1719"/>
                    <a:pt x="784" y="1712"/>
                    <a:pt x="784" y="1712"/>
                  </a:cubicBezTo>
                  <a:cubicBezTo>
                    <a:pt x="776" y="1687"/>
                    <a:pt x="755" y="1677"/>
                    <a:pt x="742" y="1654"/>
                  </a:cubicBezTo>
                  <a:cubicBezTo>
                    <a:pt x="730" y="1633"/>
                    <a:pt x="727" y="1607"/>
                    <a:pt x="710" y="1590"/>
                  </a:cubicBezTo>
                  <a:cubicBezTo>
                    <a:pt x="690" y="1570"/>
                    <a:pt x="698" y="1580"/>
                    <a:pt x="684" y="1559"/>
                  </a:cubicBezTo>
                  <a:cubicBezTo>
                    <a:pt x="670" y="1498"/>
                    <a:pt x="581" y="1434"/>
                    <a:pt x="541" y="1374"/>
                  </a:cubicBezTo>
                  <a:cubicBezTo>
                    <a:pt x="539" y="1342"/>
                    <a:pt x="548" y="1308"/>
                    <a:pt x="536" y="1278"/>
                  </a:cubicBezTo>
                  <a:cubicBezTo>
                    <a:pt x="531" y="1267"/>
                    <a:pt x="511" y="1275"/>
                    <a:pt x="499" y="1273"/>
                  </a:cubicBezTo>
                  <a:cubicBezTo>
                    <a:pt x="464" y="1266"/>
                    <a:pt x="433" y="1257"/>
                    <a:pt x="398" y="1252"/>
                  </a:cubicBezTo>
                  <a:cubicBezTo>
                    <a:pt x="386" y="1188"/>
                    <a:pt x="281" y="1126"/>
                    <a:pt x="224" y="1099"/>
                  </a:cubicBezTo>
                  <a:cubicBezTo>
                    <a:pt x="138" y="1013"/>
                    <a:pt x="302" y="806"/>
                    <a:pt x="171" y="776"/>
                  </a:cubicBezTo>
                  <a:cubicBezTo>
                    <a:pt x="168" y="760"/>
                    <a:pt x="162" y="711"/>
                    <a:pt x="155" y="697"/>
                  </a:cubicBezTo>
                  <a:cubicBezTo>
                    <a:pt x="145" y="678"/>
                    <a:pt x="115" y="677"/>
                    <a:pt x="97" y="671"/>
                  </a:cubicBezTo>
                  <a:cubicBezTo>
                    <a:pt x="99" y="655"/>
                    <a:pt x="96" y="638"/>
                    <a:pt x="102" y="623"/>
                  </a:cubicBezTo>
                  <a:cubicBezTo>
                    <a:pt x="104" y="618"/>
                    <a:pt x="114" y="621"/>
                    <a:pt x="118" y="618"/>
                  </a:cubicBezTo>
                  <a:cubicBezTo>
                    <a:pt x="123" y="614"/>
                    <a:pt x="124" y="606"/>
                    <a:pt x="129" y="602"/>
                  </a:cubicBezTo>
                  <a:cubicBezTo>
                    <a:pt x="138" y="594"/>
                    <a:pt x="160" y="581"/>
                    <a:pt x="160" y="581"/>
                  </a:cubicBezTo>
                  <a:cubicBezTo>
                    <a:pt x="178" y="555"/>
                    <a:pt x="157" y="512"/>
                    <a:pt x="176" y="486"/>
                  </a:cubicBezTo>
                  <a:cubicBezTo>
                    <a:pt x="188" y="470"/>
                    <a:pt x="215" y="482"/>
                    <a:pt x="234" y="480"/>
                  </a:cubicBezTo>
                  <a:cubicBezTo>
                    <a:pt x="250" y="459"/>
                    <a:pt x="249" y="437"/>
                    <a:pt x="277" y="428"/>
                  </a:cubicBezTo>
                  <a:cubicBezTo>
                    <a:pt x="297" y="364"/>
                    <a:pt x="311" y="331"/>
                    <a:pt x="282" y="243"/>
                  </a:cubicBezTo>
                  <a:cubicBezTo>
                    <a:pt x="274" y="219"/>
                    <a:pt x="232" y="237"/>
                    <a:pt x="208" y="232"/>
                  </a:cubicBezTo>
                  <a:cubicBezTo>
                    <a:pt x="190" y="224"/>
                    <a:pt x="174" y="217"/>
                    <a:pt x="155" y="211"/>
                  </a:cubicBezTo>
                  <a:cubicBezTo>
                    <a:pt x="153" y="190"/>
                    <a:pt x="162" y="165"/>
                    <a:pt x="150" y="148"/>
                  </a:cubicBezTo>
                  <a:cubicBezTo>
                    <a:pt x="150" y="148"/>
                    <a:pt x="74" y="134"/>
                    <a:pt x="65" y="132"/>
                  </a:cubicBezTo>
                  <a:cubicBezTo>
                    <a:pt x="0" y="108"/>
                    <a:pt x="34" y="133"/>
                    <a:pt x="34" y="0"/>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339993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000" dirty="0">
                <a:latin typeface="Times New Roman" panose="02020603050405020304" pitchFamily="18" charset="0"/>
                <a:cs typeface="Times New Roman" panose="02020603050405020304" pitchFamily="18" charset="0"/>
              </a:rPr>
              <a:t>STUVE </a:t>
            </a:r>
            <a:r>
              <a:rPr lang="en-GB" sz="3000" dirty="0">
                <a:latin typeface="Times New Roman" panose="02020603050405020304" pitchFamily="18" charset="0"/>
                <a:cs typeface="Times New Roman" panose="02020603050405020304" pitchFamily="18" charset="0"/>
              </a:rPr>
              <a:t>(Pseudo-Adiabatic) </a:t>
            </a:r>
            <a:r>
              <a:rPr lang="en-US" sz="3000" dirty="0">
                <a:latin typeface="Times New Roman" panose="02020603050405020304" pitchFamily="18" charset="0"/>
                <a:cs typeface="Times New Roman" panose="02020603050405020304" pitchFamily="18" charset="0"/>
              </a:rPr>
              <a:t>DIAGRAM</a:t>
            </a:r>
          </a:p>
        </p:txBody>
      </p:sp>
      <p:sp>
        <p:nvSpPr>
          <p:cNvPr id="7" name="Rectangle 2"/>
          <p:cNvSpPr txBox="1">
            <a:spLocks noChangeArrowheads="1"/>
          </p:cNvSpPr>
          <p:nvPr/>
        </p:nvSpPr>
        <p:spPr>
          <a:xfrm>
            <a:off x="1524000" y="16764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2400" b="1" dirty="0">
                <a:latin typeface="Times New Roman" panose="02020603050405020304" pitchFamily="18" charset="0"/>
                <a:cs typeface="Times New Roman" panose="02020603050405020304" pitchFamily="18" charset="0"/>
              </a:rPr>
              <a:t> we can look at the following equation of potential temperature graphically, then we will get e.g., the ‘Pseudo-Adiabatic’ chart</a:t>
            </a:r>
          </a:p>
        </p:txBody>
      </p:sp>
      <p:sp>
        <p:nvSpPr>
          <p:cNvPr id="8" name="Rectangle 3"/>
          <p:cNvSpPr txBox="1">
            <a:spLocks noChangeArrowheads="1"/>
          </p:cNvSpPr>
          <p:nvPr/>
        </p:nvSpPr>
        <p:spPr>
          <a:xfrm>
            <a:off x="1981200" y="4987926"/>
            <a:ext cx="8229600" cy="18700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400" b="1" i="1" dirty="0">
                <a:latin typeface="Times New Roman" panose="02020603050405020304" pitchFamily="18" charset="0"/>
                <a:cs typeface="Times New Roman" panose="02020603050405020304" pitchFamily="18" charset="0"/>
              </a:rPr>
              <a:t>p</a:t>
            </a:r>
            <a:r>
              <a:rPr lang="en-GB" altLang="en-US" sz="2400" b="1" i="1" baseline="30000" dirty="0">
                <a:latin typeface="Times New Roman" panose="02020603050405020304" pitchFamily="18" charset="0"/>
                <a:cs typeface="Times New Roman" panose="02020603050405020304" pitchFamily="18" charset="0"/>
              </a:rPr>
              <a:t>0.286</a:t>
            </a:r>
            <a:r>
              <a:rPr lang="en-GB" altLang="en-US" sz="2400" b="1" dirty="0">
                <a:latin typeface="Times New Roman" panose="02020603050405020304" pitchFamily="18" charset="0"/>
                <a:cs typeface="Times New Roman" panose="02020603050405020304" pitchFamily="18" charset="0"/>
              </a:rPr>
              <a:t> on y-axis, </a:t>
            </a:r>
            <a:r>
              <a:rPr lang="en-GB" altLang="en-US" sz="2400" b="1" i="1" dirty="0">
                <a:latin typeface="Times New Roman" panose="02020603050405020304" pitchFamily="18" charset="0"/>
                <a:cs typeface="Times New Roman" panose="02020603050405020304" pitchFamily="18" charset="0"/>
              </a:rPr>
              <a:t>T</a:t>
            </a:r>
            <a:r>
              <a:rPr lang="en-GB" altLang="en-US" sz="2400" b="1" dirty="0">
                <a:latin typeface="Times New Roman" panose="02020603050405020304" pitchFamily="18" charset="0"/>
                <a:cs typeface="Times New Roman" panose="02020603050405020304" pitchFamily="18" charset="0"/>
              </a:rPr>
              <a:t> on x-axis</a:t>
            </a:r>
          </a:p>
          <a:p>
            <a:r>
              <a:rPr lang="en-GB" altLang="en-US" sz="2400" dirty="0">
                <a:latin typeface="Times New Roman" panose="02020603050405020304" pitchFamily="18" charset="0"/>
                <a:cs typeface="Times New Roman" panose="02020603050405020304" pitchFamily="18" charset="0"/>
              </a:rPr>
              <a:t>For a constant </a:t>
            </a:r>
            <a:r>
              <a:rPr lang="el-GR" altLang="en-US" sz="2400" i="1" dirty="0">
                <a:latin typeface="Times New Roman" panose="02020603050405020304" pitchFamily="18" charset="0"/>
                <a:cs typeface="Times New Roman" panose="02020603050405020304" pitchFamily="18" charset="0"/>
              </a:rPr>
              <a:t>θ</a:t>
            </a:r>
            <a:r>
              <a:rPr lang="en-GB" altLang="en-US" sz="2400" i="1" dirty="0">
                <a:latin typeface="Times New Roman" panose="02020603050405020304" pitchFamily="18" charset="0"/>
                <a:cs typeface="Times New Roman" panose="02020603050405020304" pitchFamily="18" charset="0"/>
              </a:rPr>
              <a:t>,</a:t>
            </a:r>
            <a:r>
              <a:rPr lang="en-GB" altLang="en-US" sz="2400" dirty="0">
                <a:latin typeface="Times New Roman" panose="02020603050405020304" pitchFamily="18" charset="0"/>
                <a:cs typeface="Times New Roman" panose="02020603050405020304" pitchFamily="18" charset="0"/>
              </a:rPr>
              <a:t> (</a:t>
            </a:r>
            <a:r>
              <a:rPr lang="en-GB" altLang="en-US" sz="2400" i="1" dirty="0">
                <a:latin typeface="Times New Roman" panose="02020603050405020304" pitchFamily="18" charset="0"/>
                <a:cs typeface="Times New Roman" panose="02020603050405020304" pitchFamily="18" charset="0"/>
              </a:rPr>
              <a:t>p</a:t>
            </a:r>
            <a:r>
              <a:rPr lang="en-GB" altLang="en-US" sz="2400" i="1" baseline="-25000" dirty="0">
                <a:latin typeface="Times New Roman" panose="02020603050405020304" pitchFamily="18" charset="0"/>
                <a:cs typeface="Times New Roman" panose="02020603050405020304" pitchFamily="18" charset="0"/>
              </a:rPr>
              <a:t>0</a:t>
            </a:r>
            <a:r>
              <a:rPr lang="en-GB" altLang="en-US" sz="2400" i="1" baseline="30000" dirty="0">
                <a:latin typeface="Times New Roman" panose="02020603050405020304" pitchFamily="18" charset="0"/>
                <a:cs typeface="Times New Roman" panose="02020603050405020304" pitchFamily="18" charset="0"/>
              </a:rPr>
              <a:t>0.286</a:t>
            </a:r>
            <a:r>
              <a:rPr lang="en-GB" altLang="en-US" sz="2400" i="1" dirty="0">
                <a:latin typeface="Times New Roman" panose="02020603050405020304" pitchFamily="18" charset="0"/>
                <a:cs typeface="Times New Roman" panose="02020603050405020304" pitchFamily="18" charset="0"/>
              </a:rPr>
              <a:t>/</a:t>
            </a:r>
            <a:r>
              <a:rPr lang="el-GR" altLang="en-US" sz="2400" i="1" dirty="0">
                <a:latin typeface="Times New Roman" panose="02020603050405020304" pitchFamily="18" charset="0"/>
                <a:cs typeface="Times New Roman" panose="02020603050405020304" pitchFamily="18" charset="0"/>
              </a:rPr>
              <a:t>θ</a:t>
            </a:r>
            <a:r>
              <a:rPr lang="en-GB" altLang="en-US" sz="2400" i="1" dirty="0">
                <a:latin typeface="Times New Roman" panose="02020603050405020304" pitchFamily="18" charset="0"/>
                <a:cs typeface="Times New Roman" panose="02020603050405020304" pitchFamily="18" charset="0"/>
              </a:rPr>
              <a:t>)</a:t>
            </a:r>
            <a:r>
              <a:rPr lang="en-GB" altLang="en-US" sz="2400" dirty="0">
                <a:latin typeface="Times New Roman" panose="02020603050405020304" pitchFamily="18" charset="0"/>
                <a:cs typeface="Times New Roman" panose="02020603050405020304" pitchFamily="18" charset="0"/>
              </a:rPr>
              <a:t> is also a constant, so the graph yields a straight line with gradient given by (</a:t>
            </a:r>
            <a:r>
              <a:rPr lang="en-GB" altLang="en-US" sz="2400" i="1" dirty="0">
                <a:latin typeface="Times New Roman" panose="02020603050405020304" pitchFamily="18" charset="0"/>
                <a:cs typeface="Times New Roman" panose="02020603050405020304" pitchFamily="18" charset="0"/>
              </a:rPr>
              <a:t>p</a:t>
            </a:r>
            <a:r>
              <a:rPr lang="en-GB" altLang="en-US" sz="2400" i="1" baseline="-25000" dirty="0">
                <a:latin typeface="Times New Roman" panose="02020603050405020304" pitchFamily="18" charset="0"/>
                <a:cs typeface="Times New Roman" panose="02020603050405020304" pitchFamily="18" charset="0"/>
              </a:rPr>
              <a:t>0</a:t>
            </a:r>
            <a:r>
              <a:rPr lang="en-GB" altLang="en-US" sz="2400" i="1" baseline="30000" dirty="0">
                <a:latin typeface="Times New Roman" panose="02020603050405020304" pitchFamily="18" charset="0"/>
                <a:cs typeface="Times New Roman" panose="02020603050405020304" pitchFamily="18" charset="0"/>
              </a:rPr>
              <a:t>0.286</a:t>
            </a:r>
            <a:r>
              <a:rPr lang="en-GB" altLang="en-US" sz="2400" i="1" dirty="0">
                <a:latin typeface="Times New Roman" panose="02020603050405020304" pitchFamily="18" charset="0"/>
                <a:cs typeface="Times New Roman" panose="02020603050405020304" pitchFamily="18" charset="0"/>
              </a:rPr>
              <a:t>/</a:t>
            </a:r>
            <a:r>
              <a:rPr lang="el-GR" altLang="en-US" sz="2400" i="1" dirty="0">
                <a:latin typeface="Times New Roman" panose="02020603050405020304" pitchFamily="18" charset="0"/>
                <a:cs typeface="Times New Roman" panose="02020603050405020304" pitchFamily="18" charset="0"/>
              </a:rPr>
              <a:t>θ</a:t>
            </a:r>
            <a:r>
              <a:rPr lang="en-GB" altLang="en-US" sz="2400" i="1" dirty="0">
                <a:latin typeface="Times New Roman" panose="02020603050405020304" pitchFamily="18" charset="0"/>
                <a:cs typeface="Times New Roman" panose="02020603050405020304" pitchFamily="18" charset="0"/>
              </a:rPr>
              <a:t>)</a:t>
            </a:r>
            <a:r>
              <a:rPr lang="en-GB" altLang="en-US" sz="2400" dirty="0">
                <a:latin typeface="Times New Roman" panose="02020603050405020304" pitchFamily="18" charset="0"/>
                <a:cs typeface="Times New Roman" panose="02020603050405020304" pitchFamily="18" charset="0"/>
              </a:rPr>
              <a:t>, and passing through </a:t>
            </a:r>
            <a:r>
              <a:rPr lang="en-GB" altLang="en-US" sz="2400" i="1" dirty="0">
                <a:latin typeface="Times New Roman" panose="02020603050405020304" pitchFamily="18" charset="0"/>
                <a:cs typeface="Times New Roman" panose="02020603050405020304" pitchFamily="18" charset="0"/>
              </a:rPr>
              <a:t>T</a:t>
            </a:r>
            <a:r>
              <a:rPr lang="en-GB" altLang="en-US" sz="2400" dirty="0">
                <a:latin typeface="Times New Roman" panose="02020603050405020304" pitchFamily="18" charset="0"/>
                <a:cs typeface="Times New Roman" panose="02020603050405020304" pitchFamily="18" charset="0"/>
              </a:rPr>
              <a:t>=0 and </a:t>
            </a:r>
            <a:r>
              <a:rPr lang="en-GB" altLang="en-US" sz="2400" i="1" dirty="0">
                <a:latin typeface="Times New Roman" panose="02020603050405020304" pitchFamily="18" charset="0"/>
                <a:cs typeface="Times New Roman" panose="02020603050405020304" pitchFamily="18" charset="0"/>
              </a:rPr>
              <a:t>p</a:t>
            </a:r>
            <a:r>
              <a:rPr lang="en-GB" altLang="en-US" sz="2400" dirty="0">
                <a:latin typeface="Times New Roman" panose="02020603050405020304" pitchFamily="18" charset="0"/>
                <a:cs typeface="Times New Roman" panose="02020603050405020304" pitchFamily="18" charset="0"/>
              </a:rPr>
              <a:t>=0</a:t>
            </a:r>
            <a:endParaRPr lang="el-GR" altLang="en-US" sz="2400" dirty="0">
              <a:latin typeface="Times New Roman" panose="02020603050405020304" pitchFamily="18" charset="0"/>
              <a:cs typeface="Times New Roman" panose="02020603050405020304" pitchFamily="18" charset="0"/>
            </a:endParaRPr>
          </a:p>
        </p:txBody>
      </p:sp>
      <p:graphicFrame>
        <p:nvGraphicFramePr>
          <p:cNvPr id="9" name="Object 6"/>
          <p:cNvGraphicFramePr>
            <a:graphicFrameLocks noChangeAspect="1"/>
          </p:cNvGraphicFramePr>
          <p:nvPr/>
        </p:nvGraphicFramePr>
        <p:xfrm>
          <a:off x="2559050" y="3276600"/>
          <a:ext cx="2216150" cy="1371600"/>
        </p:xfrm>
        <a:graphic>
          <a:graphicData uri="http://schemas.openxmlformats.org/presentationml/2006/ole">
            <mc:AlternateContent xmlns:mc="http://schemas.openxmlformats.org/markup-compatibility/2006">
              <mc:Choice xmlns:v="urn:schemas-microsoft-com:vml" Requires="v">
                <p:oleObj spid="_x0000_s2117" name="Equation" r:id="rId3" imgW="914400" imgH="495000" progId="Equation.3">
                  <p:embed/>
                </p:oleObj>
              </mc:Choice>
              <mc:Fallback>
                <p:oleObj name="Equation" r:id="rId3" imgW="914400" imgH="495000" progId="Equation.3">
                  <p:embed/>
                  <p:pic>
                    <p:nvPicPr>
                      <p:cNvPr id="9"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9050" y="3276600"/>
                        <a:ext cx="2216150" cy="1371600"/>
                      </a:xfrm>
                      <a:prstGeom prst="rect">
                        <a:avLst/>
                      </a:prstGeom>
                      <a:solidFill>
                        <a:schemeClr val="accent5">
                          <a:lumMod val="20000"/>
                          <a:lumOff val="80000"/>
                        </a:schemeClr>
                      </a:solidFill>
                      <a:ln w="12700">
                        <a:solidFill>
                          <a:srgbClr val="FFC000"/>
                        </a:solidFill>
                        <a:miter lim="800000"/>
                        <a:headEnd/>
                        <a:tailEnd/>
                      </a:ln>
                      <a:effectLst/>
                    </p:spPr>
                  </p:pic>
                </p:oleObj>
              </mc:Fallback>
            </mc:AlternateContent>
          </a:graphicData>
        </a:graphic>
      </p:graphicFrame>
      <p:graphicFrame>
        <p:nvGraphicFramePr>
          <p:cNvPr id="10" name="Object 9"/>
          <p:cNvGraphicFramePr>
            <a:graphicFrameLocks noChangeAspect="1"/>
          </p:cNvGraphicFramePr>
          <p:nvPr/>
        </p:nvGraphicFramePr>
        <p:xfrm>
          <a:off x="6770688" y="3352801"/>
          <a:ext cx="2493962" cy="1258887"/>
        </p:xfrm>
        <a:graphic>
          <a:graphicData uri="http://schemas.openxmlformats.org/presentationml/2006/ole">
            <mc:AlternateContent xmlns:mc="http://schemas.openxmlformats.org/markup-compatibility/2006">
              <mc:Choice xmlns:v="urn:schemas-microsoft-com:vml" Requires="v">
                <p:oleObj spid="_x0000_s2118" name="Equation" r:id="rId5" imgW="1028520" imgH="431640" progId="Equation.3">
                  <p:embed/>
                </p:oleObj>
              </mc:Choice>
              <mc:Fallback>
                <p:oleObj name="Equation" r:id="rId5" imgW="1028520" imgH="431640" progId="Equation.3">
                  <p:embed/>
                  <p:pic>
                    <p:nvPicPr>
                      <p:cNvPr id="1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0688" y="3352801"/>
                        <a:ext cx="2493962" cy="1258887"/>
                      </a:xfrm>
                      <a:prstGeom prst="rect">
                        <a:avLst/>
                      </a:prstGeom>
                      <a:solidFill>
                        <a:schemeClr val="accent5">
                          <a:lumMod val="60000"/>
                          <a:lumOff val="40000"/>
                        </a:schemeClr>
                      </a:solidFill>
                      <a:ln w="12700">
                        <a:solidFill>
                          <a:schemeClr val="tx1"/>
                        </a:solidFill>
                        <a:miter lim="800000"/>
                        <a:headEnd/>
                        <a:tailEnd/>
                      </a:ln>
                      <a:effectLst/>
                    </p:spPr>
                  </p:pic>
                </p:oleObj>
              </mc:Fallback>
            </mc:AlternateContent>
          </a:graphicData>
        </a:graphic>
      </p:graphicFrame>
      <p:sp>
        <p:nvSpPr>
          <p:cNvPr id="11" name="Text Box 10"/>
          <p:cNvSpPr txBox="1">
            <a:spLocks noChangeArrowheads="1"/>
          </p:cNvSpPr>
          <p:nvPr/>
        </p:nvSpPr>
        <p:spPr bwMode="auto">
          <a:xfrm>
            <a:off x="5029201" y="3962401"/>
            <a:ext cx="16371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400" dirty="0">
                <a:latin typeface="Times New Roman" panose="02020603050405020304" pitchFamily="18" charset="0"/>
                <a:cs typeface="Times New Roman" panose="02020603050405020304" pitchFamily="18" charset="0"/>
              </a:rPr>
              <a:t>Re-arrange:</a:t>
            </a:r>
          </a:p>
        </p:txBody>
      </p:sp>
    </p:spTree>
    <p:extLst>
      <p:ext uri="{BB962C8B-B14F-4D97-AF65-F5344CB8AC3E}">
        <p14:creationId xmlns:p14="http://schemas.microsoft.com/office/powerpoint/2010/main" val="299358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752600"/>
            <a:ext cx="8610600" cy="2308324"/>
          </a:xfrm>
          <a:prstGeom prst="rect">
            <a:avLst/>
          </a:prstGeom>
        </p:spPr>
        <p:txBody>
          <a:bodyPr wrap="square">
            <a:spAutoFit/>
          </a:bodyPr>
          <a:lstStyle/>
          <a:p>
            <a:pPr marL="342900" indent="-342900" algn="just">
              <a:buFont typeface="Arial" panose="020B0604020202020204" pitchFamily="34" charset="0"/>
              <a:buChar char="•"/>
            </a:pPr>
            <a:r>
              <a:rPr lang="en-US" sz="2400" dirty="0">
                <a:solidFill>
                  <a:schemeClr val="tx1"/>
                </a:solidFill>
                <a:latin typeface="Times New Roman" panose="02020603050405020304" pitchFamily="18" charset="0"/>
                <a:ea typeface="+mj-ea"/>
                <a:cs typeface="Times New Roman" panose="02020603050405020304" pitchFamily="18" charset="0"/>
              </a:rPr>
              <a:t>The Parcel Method </a:t>
            </a:r>
          </a:p>
          <a:p>
            <a:pPr marL="342900" indent="-342900" algn="just">
              <a:buFont typeface="Arial" panose="020B0604020202020204" pitchFamily="34" charset="0"/>
              <a:buChar char="•"/>
            </a:pPr>
            <a:r>
              <a:rPr lang="en-US" sz="2400" dirty="0">
                <a:latin typeface="Times New Roman" panose="02020603050405020304" pitchFamily="18" charset="0"/>
                <a:ea typeface="+mj-ea"/>
                <a:cs typeface="Times New Roman" panose="02020603050405020304" pitchFamily="18" charset="0"/>
              </a:rPr>
              <a:t>Environmental Lapse Rate</a:t>
            </a:r>
          </a:p>
          <a:p>
            <a:pPr marL="342900" indent="-342900" algn="just">
              <a:buFont typeface="Arial" panose="020B0604020202020204" pitchFamily="34" charset="0"/>
              <a:buChar char="•"/>
            </a:pPr>
            <a:r>
              <a:rPr lang="en-US" sz="2400" dirty="0">
                <a:solidFill>
                  <a:schemeClr val="tx1"/>
                </a:solidFill>
                <a:latin typeface="Times New Roman" panose="02020603050405020304" pitchFamily="18" charset="0"/>
                <a:ea typeface="+mj-ea"/>
                <a:cs typeface="Times New Roman" panose="02020603050405020304" pitchFamily="18" charset="0"/>
              </a:rPr>
              <a:t>Conditionally Unstable Atmosphere</a:t>
            </a:r>
          </a:p>
          <a:p>
            <a:pPr marL="342900" indent="-342900" algn="just">
              <a:buFont typeface="Arial" panose="020B0604020202020204" pitchFamily="34" charset="0"/>
              <a:buChar char="•"/>
            </a:pPr>
            <a:r>
              <a:rPr lang="en-US" sz="2400" dirty="0">
                <a:latin typeface="Times New Roman" panose="02020603050405020304" pitchFamily="18" charset="0"/>
                <a:ea typeface="+mj-ea"/>
                <a:cs typeface="Times New Roman" panose="02020603050405020304" pitchFamily="18" charset="0"/>
              </a:rPr>
              <a:t>Exercises</a:t>
            </a:r>
            <a:endParaRPr lang="en-US" sz="2400" dirty="0">
              <a:solidFill>
                <a:schemeClr val="tx1"/>
              </a:solidFill>
              <a:latin typeface="Times New Roman" panose="02020603050405020304" pitchFamily="18" charset="0"/>
              <a:ea typeface="+mj-ea"/>
              <a:cs typeface="Times New Roman" panose="02020603050405020304" pitchFamily="18" charset="0"/>
            </a:endParaRPr>
          </a:p>
          <a:p>
            <a:pPr marL="342900" indent="-342900" algn="just">
              <a:buFont typeface="Arial" panose="020B0604020202020204" pitchFamily="34" charset="0"/>
              <a:buChar char="•"/>
            </a:pPr>
            <a:r>
              <a:rPr lang="en-US" sz="2400" dirty="0">
                <a:solidFill>
                  <a:schemeClr val="tx1"/>
                </a:solidFill>
                <a:latin typeface="Times New Roman" panose="02020603050405020304" pitchFamily="18" charset="0"/>
                <a:ea typeface="+mj-ea"/>
                <a:cs typeface="Times New Roman" panose="02020603050405020304" pitchFamily="18" charset="0"/>
              </a:rPr>
              <a:t>Thermodynamic Diagrams </a:t>
            </a:r>
          </a:p>
          <a:p>
            <a:pPr algn="just"/>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a:bodyPr>
          <a:lstStyle/>
          <a:p>
            <a:r>
              <a:rPr lang="en-US" sz="2600" dirty="0">
                <a:latin typeface="Times New Roman" panose="02020603050405020304" pitchFamily="18" charset="0"/>
                <a:cs typeface="Times New Roman" panose="02020603050405020304" pitchFamily="18" charset="0"/>
              </a:rPr>
              <a:t>This lecture including the following items</a:t>
            </a:r>
          </a:p>
        </p:txBody>
      </p:sp>
    </p:spTree>
    <p:extLst>
      <p:ext uri="{BB962C8B-B14F-4D97-AF65-F5344CB8AC3E}">
        <p14:creationId xmlns:p14="http://schemas.microsoft.com/office/powerpoint/2010/main" val="151065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06345"/>
            <a:ext cx="4351338" cy="506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4" name="Line 6"/>
          <p:cNvSpPr>
            <a:spLocks noChangeShapeType="1"/>
          </p:cNvSpPr>
          <p:nvPr/>
        </p:nvSpPr>
        <p:spPr bwMode="auto">
          <a:xfrm>
            <a:off x="5257801" y="2362201"/>
            <a:ext cx="762000" cy="15240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3499" name="Group 11"/>
          <p:cNvGrpSpPr>
            <a:grpSpLocks/>
          </p:cNvGrpSpPr>
          <p:nvPr/>
        </p:nvGrpSpPr>
        <p:grpSpPr bwMode="auto">
          <a:xfrm>
            <a:off x="7723189" y="1541610"/>
            <a:ext cx="2333625" cy="1201777"/>
            <a:chOff x="3905" y="776"/>
            <a:chExt cx="1470" cy="998"/>
          </a:xfrm>
        </p:grpSpPr>
        <p:sp>
          <p:nvSpPr>
            <p:cNvPr id="63495" name="Text Box 7"/>
            <p:cNvSpPr txBox="1">
              <a:spLocks noChangeArrowheads="1"/>
            </p:cNvSpPr>
            <p:nvPr/>
          </p:nvSpPr>
          <p:spPr bwMode="auto">
            <a:xfrm>
              <a:off x="3905" y="776"/>
              <a:ext cx="1470" cy="690"/>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eaLnBrk="0" hangingPunct="0">
                <a:spcBef>
                  <a:spcPct val="50000"/>
                </a:spcBef>
              </a:pPr>
              <a:r>
                <a:rPr lang="en-GB" altLang="en-US" sz="2400" dirty="0">
                  <a:latin typeface="Times New Roman" panose="02020603050405020304" pitchFamily="18" charset="0"/>
                  <a:ea typeface="ＭＳ Ｐゴシック" pitchFamily="34" charset="-128"/>
                  <a:cs typeface="Times New Roman" panose="02020603050405020304" pitchFamily="18" charset="0"/>
                </a:rPr>
                <a:t>Earth’s</a:t>
              </a:r>
              <a:br>
                <a:rPr lang="en-GB" altLang="en-US" sz="2400" dirty="0">
                  <a:latin typeface="Times New Roman" panose="02020603050405020304" pitchFamily="18" charset="0"/>
                  <a:ea typeface="ＭＳ Ｐゴシック" pitchFamily="34" charset="-128"/>
                  <a:cs typeface="Times New Roman" panose="02020603050405020304" pitchFamily="18" charset="0"/>
                </a:rPr>
              </a:br>
              <a:r>
                <a:rPr lang="en-GB" altLang="en-US" sz="2400" dirty="0">
                  <a:latin typeface="Times New Roman" panose="02020603050405020304" pitchFamily="18" charset="0"/>
                  <a:ea typeface="ＭＳ Ｐゴシック" pitchFamily="34" charset="-128"/>
                  <a:cs typeface="Times New Roman" panose="02020603050405020304" pitchFamily="18" charset="0"/>
                </a:rPr>
                <a:t>atmosphere</a:t>
              </a:r>
            </a:p>
          </p:txBody>
        </p:sp>
        <p:sp>
          <p:nvSpPr>
            <p:cNvPr id="63496" name="Line 8"/>
            <p:cNvSpPr>
              <a:spLocks noChangeShapeType="1"/>
            </p:cNvSpPr>
            <p:nvPr/>
          </p:nvSpPr>
          <p:spPr bwMode="auto">
            <a:xfrm>
              <a:off x="4632" y="1336"/>
              <a:ext cx="120" cy="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3498" name="Text Box 10"/>
          <p:cNvSpPr txBox="1">
            <a:spLocks noChangeArrowheads="1"/>
          </p:cNvSpPr>
          <p:nvPr/>
        </p:nvSpPr>
        <p:spPr bwMode="auto">
          <a:xfrm>
            <a:off x="2286001" y="1828801"/>
            <a:ext cx="3122971" cy="830997"/>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p>
            <a:r>
              <a:rPr lang="en-GB" altLang="en-US" sz="2400" dirty="0">
                <a:latin typeface="Times New Roman" panose="02020603050405020304" pitchFamily="18" charset="0"/>
                <a:cs typeface="Times New Roman" panose="02020603050405020304" pitchFamily="18" charset="0"/>
              </a:rPr>
              <a:t>y-axis is linear for </a:t>
            </a:r>
            <a:r>
              <a:rPr lang="en-GB" altLang="en-US" sz="2400" i="1" dirty="0">
                <a:latin typeface="Times New Roman" panose="02020603050405020304" pitchFamily="18" charset="0"/>
                <a:cs typeface="Times New Roman" panose="02020603050405020304" pitchFamily="18" charset="0"/>
              </a:rPr>
              <a:t>p</a:t>
            </a:r>
            <a:r>
              <a:rPr lang="en-GB" altLang="en-US" sz="2400" i="1" baseline="30000" dirty="0">
                <a:latin typeface="Times New Roman" panose="02020603050405020304" pitchFamily="18" charset="0"/>
                <a:cs typeface="Times New Roman" panose="02020603050405020304" pitchFamily="18" charset="0"/>
              </a:rPr>
              <a:t>0.286</a:t>
            </a:r>
            <a:endParaRPr lang="en-GB" altLang="en-US" sz="2400" dirty="0">
              <a:latin typeface="Times New Roman" panose="02020603050405020304" pitchFamily="18" charset="0"/>
              <a:cs typeface="Times New Roman" panose="02020603050405020304" pitchFamily="18" charset="0"/>
            </a:endParaRPr>
          </a:p>
          <a:p>
            <a:r>
              <a:rPr lang="en-GB" altLang="en-US" sz="2400" dirty="0">
                <a:latin typeface="Times New Roman" panose="02020603050405020304" pitchFamily="18" charset="0"/>
                <a:cs typeface="Times New Roman" panose="02020603050405020304" pitchFamily="18" charset="0"/>
              </a:rPr>
              <a:t>also linear for ln(</a:t>
            </a:r>
            <a:r>
              <a:rPr lang="en-GB" altLang="en-US" sz="2400" i="1" dirty="0">
                <a:latin typeface="Times New Roman" panose="02020603050405020304" pitchFamily="18" charset="0"/>
                <a:cs typeface="Times New Roman" panose="02020603050405020304" pitchFamily="18" charset="0"/>
              </a:rPr>
              <a:t>p)</a:t>
            </a:r>
            <a:endParaRPr lang="en-GB" altLang="en-US" sz="2400" dirty="0">
              <a:latin typeface="Times New Roman" panose="02020603050405020304" pitchFamily="18" charset="0"/>
              <a:cs typeface="Times New Roman" panose="02020603050405020304" pitchFamily="18" charset="0"/>
            </a:endParaRPr>
          </a:p>
        </p:txBody>
      </p:sp>
      <p:sp>
        <p:nvSpPr>
          <p:cNvPr id="13" name="Title 2"/>
          <p:cNvSpPr>
            <a:spLocks noGrp="1"/>
          </p:cNvSpPr>
          <p:nvPr>
            <p:ph type="title"/>
          </p:nvPr>
        </p:nvSpPr>
        <p:spPr>
          <a:xfrm>
            <a:off x="1981200" y="274638"/>
            <a:ext cx="8229600" cy="1143000"/>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000" dirty="0">
                <a:latin typeface="Times New Roman" panose="02020603050405020304" pitchFamily="18" charset="0"/>
                <a:cs typeface="Times New Roman" panose="02020603050405020304" pitchFamily="18" charset="0"/>
              </a:rPr>
              <a:t>STUVE </a:t>
            </a:r>
            <a:r>
              <a:rPr lang="en-GB" sz="3000" dirty="0">
                <a:latin typeface="Times New Roman" panose="02020603050405020304" pitchFamily="18" charset="0"/>
                <a:cs typeface="Times New Roman" panose="02020603050405020304" pitchFamily="18" charset="0"/>
              </a:rPr>
              <a:t>(Pseudo-Adiabatic) </a:t>
            </a:r>
            <a:r>
              <a:rPr lang="en-US" sz="3000" dirty="0">
                <a:latin typeface="Times New Roman" panose="02020603050405020304" pitchFamily="18" charset="0"/>
                <a:cs typeface="Times New Roman" panose="02020603050405020304" pitchFamily="18" charset="0"/>
              </a:rPr>
              <a:t>DIAGRAM</a:t>
            </a:r>
          </a:p>
        </p:txBody>
      </p:sp>
      <p:sp>
        <p:nvSpPr>
          <p:cNvPr id="12" name="TextBox 11">
            <a:extLst>
              <a:ext uri="{FF2B5EF4-FFF2-40B4-BE49-F238E27FC236}">
                <a16:creationId xmlns:a16="http://schemas.microsoft.com/office/drawing/2014/main" id="{E3AA4986-6CD3-4844-8961-8FA7B582D6F1}"/>
              </a:ext>
            </a:extLst>
          </p:cNvPr>
          <p:cNvSpPr txBox="1"/>
          <p:nvPr/>
        </p:nvSpPr>
        <p:spPr>
          <a:xfrm>
            <a:off x="1052623" y="4045934"/>
            <a:ext cx="4967178"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Isobars are straight, horizontal lines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Isotherms are straight, vertical lines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Adiabats are straight, sloping lines toward the upper left</a:t>
            </a:r>
          </a:p>
        </p:txBody>
      </p:sp>
    </p:spTree>
    <p:extLst>
      <p:ext uri="{BB962C8B-B14F-4D97-AF65-F5344CB8AC3E}">
        <p14:creationId xmlns:p14="http://schemas.microsoft.com/office/powerpoint/2010/main" val="890411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10515600" cy="878884"/>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000" dirty="0">
                <a:latin typeface="Times New Roman" panose="02020603050405020304" pitchFamily="18" charset="0"/>
                <a:cs typeface="Times New Roman" panose="02020603050405020304" pitchFamily="18" charset="0"/>
              </a:rPr>
              <a:t>STUVE </a:t>
            </a:r>
            <a:r>
              <a:rPr lang="en-GB" sz="3000" dirty="0">
                <a:latin typeface="Times New Roman" panose="02020603050405020304" pitchFamily="18" charset="0"/>
                <a:cs typeface="Times New Roman" panose="02020603050405020304" pitchFamily="18" charset="0"/>
              </a:rPr>
              <a:t>(Pseudo-Adiabatic) </a:t>
            </a:r>
            <a:r>
              <a:rPr lang="en-US" sz="3000" dirty="0">
                <a:latin typeface="Times New Roman" panose="02020603050405020304" pitchFamily="18" charset="0"/>
                <a:cs typeface="Times New Roman" panose="02020603050405020304" pitchFamily="18" charset="0"/>
              </a:rPr>
              <a:t>DIAGRAM</a:t>
            </a:r>
            <a:endParaRPr lang="en-US" sz="3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981200" y="1454289"/>
            <a:ext cx="6406881" cy="2677656"/>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isotherms are vertical and dry </a:t>
            </a:r>
            <a:r>
              <a:rPr lang="en-US" sz="2400" dirty="0" err="1">
                <a:latin typeface="Times New Roman" panose="02020603050405020304" pitchFamily="18" charset="0"/>
                <a:cs typeface="Times New Roman" panose="02020603050405020304" pitchFamily="18" charset="0"/>
              </a:rPr>
              <a:t>adiabats</a:t>
            </a:r>
            <a:r>
              <a:rPr lang="en-US" sz="2400" dirty="0">
                <a:latin typeface="Times New Roman" panose="02020603050405020304" pitchFamily="18" charset="0"/>
                <a:cs typeface="Times New Roman" panose="02020603050405020304" pitchFamily="18" charset="0"/>
              </a:rPr>
              <a:t> (constant </a:t>
            </a:r>
            <a:r>
              <a:rPr lang="el-GR" sz="2400" dirty="0">
                <a:latin typeface="Times New Roman" panose="02020603050405020304" pitchFamily="18" charset="0"/>
                <a:cs typeface="Times New Roman" panose="02020603050405020304" pitchFamily="18" charset="0"/>
              </a:rPr>
              <a:t>θ</a:t>
            </a:r>
            <a:r>
              <a:rPr lang="en-US" sz="2400" dirty="0">
                <a:latin typeface="Times New Roman" panose="02020603050405020304" pitchFamily="18" charset="0"/>
                <a:cs typeface="Times New Roman" panose="02020603050405020304" pitchFamily="18" charset="0"/>
              </a:rPr>
              <a:t>) are oriented at an acute angle relative to isotherms. </a:t>
            </a:r>
          </a:p>
          <a:p>
            <a:pPr algn="just"/>
            <a:r>
              <a:rPr lang="en-US" sz="2400" dirty="0">
                <a:latin typeface="Times New Roman" panose="02020603050405020304" pitchFamily="18" charset="0"/>
                <a:cs typeface="Times New Roman" panose="02020603050405020304" pitchFamily="18" charset="0"/>
              </a:rPr>
              <a:t>Because changes in temperature with height in the atmosphere generally lie between isothermal and dry adiabatic, most temperature soundings lie within a narrow range of angles when plotted on a pseudo-adiabatic chart. </a:t>
            </a:r>
            <a:endParaRPr lang="en-US" sz="2400" i="1" dirty="0">
              <a:latin typeface="Times New Roman" panose="02020603050405020304" pitchFamily="18" charset="0"/>
              <a:cs typeface="Times New Roman" panose="02020603050405020304" pitchFamily="18" charset="0"/>
            </a:endParaRPr>
          </a:p>
        </p:txBody>
      </p:sp>
      <p:pic>
        <p:nvPicPr>
          <p:cNvPr id="1433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505"/>
          <a:stretch/>
        </p:blipFill>
        <p:spPr bwMode="auto">
          <a:xfrm>
            <a:off x="8388082" y="2438400"/>
            <a:ext cx="2356119"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txBox="1">
            <a:spLocks noChangeArrowheads="1"/>
          </p:cNvSpPr>
          <p:nvPr/>
        </p:nvSpPr>
        <p:spPr>
          <a:xfrm>
            <a:off x="1978820" y="4049110"/>
            <a:ext cx="6326981" cy="280889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GB" altLang="en-US" sz="2600" b="1" u="sng" dirty="0">
                <a:latin typeface="Times New Roman" panose="02020603050405020304" pitchFamily="18" charset="0"/>
                <a:cs typeface="Times New Roman" panose="02020603050405020304" pitchFamily="18" charset="0"/>
              </a:rPr>
              <a:t>Advantage:</a:t>
            </a:r>
          </a:p>
          <a:p>
            <a:pPr marL="0" indent="0">
              <a:lnSpc>
                <a:spcPct val="90000"/>
              </a:lnSpc>
              <a:buNone/>
            </a:pPr>
            <a:r>
              <a:rPr lang="en-GB" altLang="en-US" sz="2600" dirty="0">
                <a:latin typeface="Times New Roman" panose="02020603050405020304" pitchFamily="18" charset="0"/>
                <a:cs typeface="Times New Roman" panose="02020603050405020304" pitchFamily="18" charset="0"/>
              </a:rPr>
              <a:t>we can follow each line and determine graphically temperature at any pressure, assuming adiabatic expansion / compression.</a:t>
            </a:r>
          </a:p>
          <a:p>
            <a:pPr marL="0" indent="0">
              <a:lnSpc>
                <a:spcPct val="90000"/>
              </a:lnSpc>
              <a:buNone/>
            </a:pPr>
            <a:r>
              <a:rPr lang="en-US" altLang="en-US" sz="2600" b="1" u="sng" dirty="0">
                <a:latin typeface="Times New Roman" panose="02020603050405020304" pitchFamily="18" charset="0"/>
                <a:cs typeface="Times New Roman" panose="02020603050405020304" pitchFamily="18" charset="0"/>
              </a:rPr>
              <a:t>Disadvantage:</a:t>
            </a:r>
          </a:p>
          <a:p>
            <a:pPr marL="0" indent="0">
              <a:lnSpc>
                <a:spcPct val="90000"/>
              </a:lnSpc>
              <a:buNone/>
            </a:pPr>
            <a:r>
              <a:rPr lang="en-US" altLang="en-US" sz="2600" dirty="0">
                <a:latin typeface="Times New Roman" panose="02020603050405020304" pitchFamily="18" charset="0"/>
                <a:cs typeface="Times New Roman" panose="02020603050405020304" pitchFamily="18" charset="0"/>
              </a:rPr>
              <a:t>Everything happens in small region of the chart.</a:t>
            </a:r>
            <a:endParaRPr lang="en-GB"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863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3000" b="1" dirty="0">
                <a:latin typeface="Times New Roman" panose="02020603050405020304" pitchFamily="18" charset="0"/>
                <a:cs typeface="Times New Roman" panose="02020603050405020304" pitchFamily="18" charset="0"/>
              </a:rPr>
              <a:t>‘Skew T – ln P ’ chart</a:t>
            </a:r>
          </a:p>
        </p:txBody>
      </p:sp>
      <p:sp>
        <p:nvSpPr>
          <p:cNvPr id="5" name="Rectangle 4"/>
          <p:cNvSpPr/>
          <p:nvPr/>
        </p:nvSpPr>
        <p:spPr>
          <a:xfrm>
            <a:off x="854147" y="1454289"/>
            <a:ext cx="10499654" cy="1938992"/>
          </a:xfrm>
          <a:prstGeom prst="rect">
            <a:avLst/>
          </a:prstGeom>
        </p:spPr>
        <p:txBody>
          <a:bodyPr wrap="square">
            <a:spAutoFit/>
          </a:bodyPr>
          <a:lstStyle/>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This restriction is overcome in the so-called skew T -ln p chart, in which the ordinate (y) is ln p and the abscissa (x) is </a:t>
            </a:r>
            <a:r>
              <a:rPr lang="en-US" sz="2400" i="1" dirty="0">
                <a:latin typeface="Times New Roman" panose="02020603050405020304" pitchFamily="18" charset="0"/>
                <a:cs typeface="Times New Roman" panose="02020603050405020304" pitchFamily="18" charset="0"/>
              </a:rPr>
              <a:t>x=T+(constant)y = T-(constant)ln p</a:t>
            </a:r>
          </a:p>
          <a:p>
            <a:pPr algn="just"/>
            <a:r>
              <a:rPr lang="en-US" sz="2400" i="1" dirty="0">
                <a:latin typeface="Times New Roman" panose="02020603050405020304" pitchFamily="18" charset="0"/>
                <a:cs typeface="Times New Roman" panose="02020603050405020304" pitchFamily="18" charset="0"/>
              </a:rPr>
              <a:t> So y=(x−T)/(constant), i.e. </a:t>
            </a:r>
          </a:p>
          <a:p>
            <a:pPr algn="just"/>
            <a:r>
              <a:rPr lang="fr-FR" sz="2400" b="1" dirty="0">
                <a:latin typeface="Times New Roman" panose="02020603050405020304" pitchFamily="18" charset="0"/>
                <a:cs typeface="Times New Roman" panose="02020603050405020304" pitchFamily="18" charset="0"/>
              </a:rPr>
              <a:t>x = T + </a:t>
            </a:r>
            <a:r>
              <a:rPr lang="fr-FR" sz="2400" b="1" dirty="0" err="1">
                <a:latin typeface="Times New Roman" panose="02020603050405020304" pitchFamily="18" charset="0"/>
                <a:cs typeface="Times New Roman" panose="02020603050405020304" pitchFamily="18" charset="0"/>
              </a:rPr>
              <a:t>klnP</a:t>
            </a:r>
            <a:r>
              <a:rPr lang="fr-FR" sz="2400" b="1" dirty="0">
                <a:latin typeface="Times New Roman" panose="02020603050405020304" pitchFamily="18" charset="0"/>
                <a:cs typeface="Times New Roman" panose="02020603050405020304" pitchFamily="18" charset="0"/>
              </a:rPr>
              <a:t>   , y = -R </a:t>
            </a:r>
            <a:r>
              <a:rPr lang="fr-FR" sz="2400" b="1" dirty="0" err="1">
                <a:latin typeface="Times New Roman" panose="02020603050405020304" pitchFamily="18" charset="0"/>
                <a:cs typeface="Times New Roman" panose="02020603050405020304" pitchFamily="18" charset="0"/>
              </a:rPr>
              <a:t>lnP</a:t>
            </a:r>
            <a:r>
              <a:rPr lang="fr-FR" sz="2400" b="1" dirty="0">
                <a:latin typeface="Times New Roman" panose="02020603050405020304" pitchFamily="18" charset="0"/>
                <a:cs typeface="Times New Roman" panose="02020603050405020304" pitchFamily="18" charset="0"/>
              </a:rPr>
              <a:t> </a:t>
            </a:r>
            <a:endParaRPr lang="en-US" sz="2400" b="1" i="1" dirty="0">
              <a:latin typeface="Times New Roman" panose="02020603050405020304" pitchFamily="18" charset="0"/>
              <a:cs typeface="Times New Roman" panose="02020603050405020304" pitchFamily="18"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7079" y="3059052"/>
            <a:ext cx="3733800" cy="3433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38199" y="4102310"/>
            <a:ext cx="6971417" cy="2677656"/>
          </a:xfrm>
          <a:prstGeom prst="rect">
            <a:avLst/>
          </a:prstGeom>
        </p:spPr>
        <p:txBody>
          <a:bodyPr wrap="square">
            <a:spAutoFit/>
          </a:bodyPr>
          <a:lstStyle/>
          <a:p>
            <a:pPr lvl="0" algn="just"/>
            <a:r>
              <a:rPr lang="en-US" sz="2400" dirty="0">
                <a:solidFill>
                  <a:prstClr val="black"/>
                </a:solidFill>
                <a:latin typeface="Times New Roman" panose="02020603050405020304" pitchFamily="18" charset="0"/>
                <a:cs typeface="Times New Roman" panose="02020603050405020304" pitchFamily="18" charset="0"/>
              </a:rPr>
              <a:t>and for an isotherm T is constant, the relationship between y and x for an isotherm is of the form             y = mx + c, where m is the same for all isotherms</a:t>
            </a:r>
          </a:p>
          <a:p>
            <a:pPr lvl="0" algn="just"/>
            <a:r>
              <a:rPr lang="en-US" sz="2400" dirty="0">
                <a:solidFill>
                  <a:prstClr val="black"/>
                </a:solidFill>
                <a:latin typeface="Times New Roman" panose="02020603050405020304" pitchFamily="18" charset="0"/>
                <a:cs typeface="Times New Roman" panose="02020603050405020304" pitchFamily="18" charset="0"/>
              </a:rPr>
              <a:t>and c is a different constant for each isotherm. </a:t>
            </a:r>
            <a:r>
              <a:rPr lang="en-US" sz="2400" b="1" dirty="0">
                <a:solidFill>
                  <a:prstClr val="black"/>
                </a:solidFill>
                <a:latin typeface="Times New Roman" panose="02020603050405020304" pitchFamily="18" charset="0"/>
                <a:cs typeface="Times New Roman" panose="02020603050405020304" pitchFamily="18" charset="0"/>
              </a:rPr>
              <a:t>Therefore, on the skew T - ln p chart, isotherms are straight parallel lines that slope upward from left to right.</a:t>
            </a:r>
            <a:endParaRPr lang="en-US" b="1" dirty="0"/>
          </a:p>
        </p:txBody>
      </p:sp>
      <p:sp>
        <p:nvSpPr>
          <p:cNvPr id="9" name="TextBox 8">
            <a:extLst>
              <a:ext uri="{FF2B5EF4-FFF2-40B4-BE49-F238E27FC236}">
                <a16:creationId xmlns:a16="http://schemas.microsoft.com/office/drawing/2014/main" id="{AEF42456-17D4-4677-8984-2C54887C9012}"/>
              </a:ext>
            </a:extLst>
          </p:cNvPr>
          <p:cNvSpPr txBox="1"/>
          <p:nvPr/>
        </p:nvSpPr>
        <p:spPr>
          <a:xfrm>
            <a:off x="838199" y="3372712"/>
            <a:ext cx="6781802" cy="830997"/>
          </a:xfrm>
          <a:prstGeom prst="rect">
            <a:avLst/>
          </a:prstGeom>
          <a:noFill/>
        </p:spPr>
        <p:txBody>
          <a:bodyPr wrap="square">
            <a:spAutoFit/>
          </a:bodyPr>
          <a:lstStyle/>
          <a:p>
            <a:pPr algn="just"/>
            <a:r>
              <a:rPr lang="fr-FR" sz="2400" dirty="0" err="1">
                <a:latin typeface="Times New Roman" panose="02020603050405020304" pitchFamily="18" charset="0"/>
                <a:cs typeface="Times New Roman" panose="02020603050405020304" pitchFamily="18" charset="0"/>
              </a:rPr>
              <a:t>Where</a:t>
            </a:r>
            <a:r>
              <a:rPr lang="fr-F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k is adjusted to make the angle between isotherms and dry adiabats nearly 90 </a:t>
            </a:r>
            <a:r>
              <a:rPr lang="en-US" sz="2400" baseline="30000"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86933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sz="3000" b="1" dirty="0">
                <a:latin typeface="Times New Roman" panose="02020603050405020304" pitchFamily="18" charset="0"/>
                <a:cs typeface="Times New Roman" panose="02020603050405020304" pitchFamily="18" charset="0"/>
              </a:rPr>
              <a:t>‘Skew T – ln P ’ chart</a:t>
            </a:r>
            <a:endParaRPr lang="en-US" sz="3000" dirty="0">
              <a:latin typeface="Times New Roman" panose="02020603050405020304" pitchFamily="18" charset="0"/>
              <a:cs typeface="Times New Roman" panose="02020603050405020304" pitchFamily="18" charset="0"/>
            </a:endParaRPr>
          </a:p>
        </p:txBody>
      </p:sp>
      <p:sp>
        <p:nvSpPr>
          <p:cNvPr id="5" name="Rectangle 4"/>
          <p:cNvSpPr/>
          <p:nvPr/>
        </p:nvSpPr>
        <p:spPr>
          <a:xfrm>
            <a:off x="838200" y="1752013"/>
            <a:ext cx="10515600" cy="2677656"/>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Isobars are straight, horizontal lines</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Isotherms are straight, sloping lines (toward the upper right).</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Adiabats are nearly straight, sloping lines (toward the upper left).</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isotherm – adiabat angle is nearly 90°, Therefore, when atmospheric temperature soundings are plotted on this chart, small differences in slope are more apparent than they are on the </a:t>
            </a:r>
            <a:r>
              <a:rPr lang="en-US" sz="2400" dirty="0" err="1">
                <a:latin typeface="Times New Roman" panose="02020603050405020304" pitchFamily="18" charset="0"/>
                <a:cs typeface="Times New Roman" panose="02020603050405020304" pitchFamily="18" charset="0"/>
              </a:rPr>
              <a:t>pseudoadiabatic</a:t>
            </a:r>
            <a:r>
              <a:rPr lang="en-US" sz="2400" dirty="0">
                <a:latin typeface="Times New Roman" panose="02020603050405020304" pitchFamily="18" charset="0"/>
                <a:cs typeface="Times New Roman" panose="02020603050405020304" pitchFamily="18" charset="0"/>
              </a:rPr>
              <a:t> chart.</a:t>
            </a:r>
          </a:p>
          <a:p>
            <a:pPr algn="just"/>
            <a:endParaRPr lang="en-US" sz="2400" dirty="0">
              <a:latin typeface="Times New Roman" panose="02020603050405020304" pitchFamily="18" charset="0"/>
              <a:cs typeface="Times New Roman" panose="02020603050405020304" pitchFamily="18" charset="0"/>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024" y="4029740"/>
            <a:ext cx="4256976" cy="2828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516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5393" b="4791"/>
          <a:stretch/>
        </p:blipFill>
        <p:spPr bwMode="auto">
          <a:xfrm>
            <a:off x="2285088" y="838200"/>
            <a:ext cx="6619201" cy="5909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9" name="Line 7"/>
          <p:cNvSpPr>
            <a:spLocks noChangeShapeType="1"/>
          </p:cNvSpPr>
          <p:nvPr/>
        </p:nvSpPr>
        <p:spPr bwMode="auto">
          <a:xfrm>
            <a:off x="8978901" y="2420939"/>
            <a:ext cx="466725"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0" name="Text Box 8"/>
          <p:cNvSpPr txBox="1">
            <a:spLocks noChangeArrowheads="1"/>
          </p:cNvSpPr>
          <p:nvPr/>
        </p:nvSpPr>
        <p:spPr bwMode="auto">
          <a:xfrm>
            <a:off x="9445626" y="2276475"/>
            <a:ext cx="761747"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altLang="en-US">
                <a:ea typeface="ＭＳ Ｐゴシック" pitchFamily="34" charset="-128"/>
              </a:rPr>
              <a:t>isobar</a:t>
            </a:r>
          </a:p>
        </p:txBody>
      </p:sp>
      <p:sp>
        <p:nvSpPr>
          <p:cNvPr id="69642" name="Line 10"/>
          <p:cNvSpPr>
            <a:spLocks noChangeShapeType="1"/>
          </p:cNvSpPr>
          <p:nvPr/>
        </p:nvSpPr>
        <p:spPr bwMode="auto">
          <a:xfrm flipV="1">
            <a:off x="9140825" y="3113088"/>
            <a:ext cx="304800" cy="304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3" name="Text Box 11"/>
          <p:cNvSpPr txBox="1">
            <a:spLocks noChangeArrowheads="1"/>
          </p:cNvSpPr>
          <p:nvPr/>
        </p:nvSpPr>
        <p:spPr bwMode="auto">
          <a:xfrm>
            <a:off x="9445625" y="2938463"/>
            <a:ext cx="1060450"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altLang="en-US">
                <a:ea typeface="ＭＳ Ｐゴシック" pitchFamily="34" charset="-128"/>
              </a:rPr>
              <a:t>isotherm</a:t>
            </a:r>
          </a:p>
        </p:txBody>
      </p:sp>
      <p:sp>
        <p:nvSpPr>
          <p:cNvPr id="69644" name="Text Box 12"/>
          <p:cNvSpPr txBox="1">
            <a:spLocks noChangeArrowheads="1"/>
          </p:cNvSpPr>
          <p:nvPr/>
        </p:nvSpPr>
        <p:spPr bwMode="auto">
          <a:xfrm>
            <a:off x="9417050" y="3611564"/>
            <a:ext cx="887872"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altLang="en-US">
                <a:ea typeface="ＭＳ Ｐゴシック" pitchFamily="34" charset="-128"/>
              </a:rPr>
              <a:t>dry</a:t>
            </a:r>
            <a:br>
              <a:rPr lang="en-US" altLang="en-US">
                <a:ea typeface="ＭＳ Ｐゴシック" pitchFamily="34" charset="-128"/>
              </a:rPr>
            </a:br>
            <a:r>
              <a:rPr lang="en-US" altLang="en-US">
                <a:ea typeface="ＭＳ Ｐゴシック" pitchFamily="34" charset="-128"/>
              </a:rPr>
              <a:t>adiabat</a:t>
            </a:r>
          </a:p>
        </p:txBody>
      </p:sp>
      <p:sp>
        <p:nvSpPr>
          <p:cNvPr id="69645" name="Text Box 13"/>
          <p:cNvSpPr txBox="1">
            <a:spLocks noChangeArrowheads="1"/>
          </p:cNvSpPr>
          <p:nvPr/>
        </p:nvSpPr>
        <p:spPr bwMode="auto">
          <a:xfrm>
            <a:off x="9402764" y="4464051"/>
            <a:ext cx="1130181"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altLang="en-US">
                <a:ea typeface="ＭＳ Ｐゴシック" pitchFamily="34" charset="-128"/>
              </a:rPr>
              <a:t>saturated </a:t>
            </a:r>
            <a:br>
              <a:rPr lang="en-US" altLang="en-US">
                <a:ea typeface="ＭＳ Ｐゴシック" pitchFamily="34" charset="-128"/>
              </a:rPr>
            </a:br>
            <a:r>
              <a:rPr lang="en-US" altLang="en-US">
                <a:ea typeface="ＭＳ Ｐゴシック" pitchFamily="34" charset="-128"/>
              </a:rPr>
              <a:t>adiabat</a:t>
            </a:r>
          </a:p>
        </p:txBody>
      </p:sp>
      <p:sp>
        <p:nvSpPr>
          <p:cNvPr id="69646" name="Freeform 14"/>
          <p:cNvSpPr>
            <a:spLocks/>
          </p:cNvSpPr>
          <p:nvPr/>
        </p:nvSpPr>
        <p:spPr bwMode="auto">
          <a:xfrm>
            <a:off x="8950325" y="4678364"/>
            <a:ext cx="495300" cy="422275"/>
          </a:xfrm>
          <a:custGeom>
            <a:avLst/>
            <a:gdLst>
              <a:gd name="T0" fmla="*/ 0 w 336"/>
              <a:gd name="T1" fmla="*/ 8 h 152"/>
              <a:gd name="T2" fmla="*/ 48 w 336"/>
              <a:gd name="T3" fmla="*/ 8 h 152"/>
              <a:gd name="T4" fmla="*/ 240 w 336"/>
              <a:gd name="T5" fmla="*/ 56 h 152"/>
              <a:gd name="T6" fmla="*/ 336 w 336"/>
              <a:gd name="T7" fmla="*/ 152 h 152"/>
            </a:gdLst>
            <a:ahLst/>
            <a:cxnLst>
              <a:cxn ang="0">
                <a:pos x="T0" y="T1"/>
              </a:cxn>
              <a:cxn ang="0">
                <a:pos x="T2" y="T3"/>
              </a:cxn>
              <a:cxn ang="0">
                <a:pos x="T4" y="T5"/>
              </a:cxn>
              <a:cxn ang="0">
                <a:pos x="T6" y="T7"/>
              </a:cxn>
            </a:cxnLst>
            <a:rect l="0" t="0" r="r" b="b"/>
            <a:pathLst>
              <a:path w="336" h="152">
                <a:moveTo>
                  <a:pt x="0" y="8"/>
                </a:moveTo>
                <a:cubicBezTo>
                  <a:pt x="4" y="4"/>
                  <a:pt x="8" y="0"/>
                  <a:pt x="48" y="8"/>
                </a:cubicBezTo>
                <a:cubicBezTo>
                  <a:pt x="88" y="16"/>
                  <a:pt x="192" y="32"/>
                  <a:pt x="240" y="56"/>
                </a:cubicBezTo>
                <a:cubicBezTo>
                  <a:pt x="288" y="80"/>
                  <a:pt x="312" y="116"/>
                  <a:pt x="336" y="152"/>
                </a:cubicBezTo>
              </a:path>
            </a:pathLst>
          </a:custGeom>
          <a:noFill/>
          <a:ln w="9525">
            <a:solidFill>
              <a:srgbClr val="008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grpSp>
        <p:nvGrpSpPr>
          <p:cNvPr id="69647" name="Group 15"/>
          <p:cNvGrpSpPr>
            <a:grpSpLocks/>
          </p:cNvGrpSpPr>
          <p:nvPr/>
        </p:nvGrpSpPr>
        <p:grpSpPr bwMode="auto">
          <a:xfrm>
            <a:off x="8988426" y="5478460"/>
            <a:ext cx="1597025" cy="923924"/>
            <a:chOff x="4320" y="3648"/>
            <a:chExt cx="1006" cy="582"/>
          </a:xfrm>
        </p:grpSpPr>
        <p:sp>
          <p:nvSpPr>
            <p:cNvPr id="69648" name="Text Box 16"/>
            <p:cNvSpPr txBox="1">
              <a:spLocks noChangeArrowheads="1"/>
            </p:cNvSpPr>
            <p:nvPr/>
          </p:nvSpPr>
          <p:spPr bwMode="auto">
            <a:xfrm>
              <a:off x="4608" y="3648"/>
              <a:ext cx="718" cy="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altLang="en-US">
                  <a:ea typeface="ＭＳ Ｐゴシック" pitchFamily="34" charset="-128"/>
                </a:rPr>
                <a:t>saturation</a:t>
              </a:r>
              <a:br>
                <a:rPr lang="en-US" altLang="en-US">
                  <a:ea typeface="ＭＳ Ｐゴシック" pitchFamily="34" charset="-128"/>
                </a:rPr>
              </a:br>
              <a:r>
                <a:rPr lang="en-US" altLang="en-US">
                  <a:ea typeface="ＭＳ Ｐゴシック" pitchFamily="34" charset="-128"/>
                </a:rPr>
                <a:t>mixing</a:t>
              </a:r>
              <a:br>
                <a:rPr lang="en-US" altLang="en-US">
                  <a:ea typeface="ＭＳ Ｐゴシック" pitchFamily="34" charset="-128"/>
                </a:rPr>
              </a:br>
              <a:r>
                <a:rPr lang="en-US" altLang="en-US">
                  <a:ea typeface="ＭＳ Ｐゴシック" pitchFamily="34" charset="-128"/>
                </a:rPr>
                <a:t>ratio</a:t>
              </a:r>
            </a:p>
          </p:txBody>
        </p:sp>
        <p:sp>
          <p:nvSpPr>
            <p:cNvPr id="69649" name="Line 17"/>
            <p:cNvSpPr>
              <a:spLocks noChangeShapeType="1"/>
            </p:cNvSpPr>
            <p:nvPr/>
          </p:nvSpPr>
          <p:spPr bwMode="auto">
            <a:xfrm flipV="1">
              <a:off x="4320" y="3792"/>
              <a:ext cx="288" cy="240"/>
            </a:xfrm>
            <a:prstGeom prst="line">
              <a:avLst/>
            </a:prstGeom>
            <a:noFill/>
            <a:ln w="28575">
              <a:solidFill>
                <a:srgbClr val="008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9650" name="Freeform 18"/>
          <p:cNvSpPr>
            <a:spLocks/>
          </p:cNvSpPr>
          <p:nvPr/>
        </p:nvSpPr>
        <p:spPr bwMode="auto">
          <a:xfrm>
            <a:off x="8902700" y="3944938"/>
            <a:ext cx="381000" cy="209550"/>
          </a:xfrm>
          <a:custGeom>
            <a:avLst/>
            <a:gdLst>
              <a:gd name="T0" fmla="*/ 240 w 240"/>
              <a:gd name="T1" fmla="*/ 132 h 132"/>
              <a:gd name="T2" fmla="*/ 60 w 240"/>
              <a:gd name="T3" fmla="*/ 78 h 132"/>
              <a:gd name="T4" fmla="*/ 0 w 240"/>
              <a:gd name="T5" fmla="*/ 0 h 132"/>
            </a:gdLst>
            <a:ahLst/>
            <a:cxnLst>
              <a:cxn ang="0">
                <a:pos x="T0" y="T1"/>
              </a:cxn>
              <a:cxn ang="0">
                <a:pos x="T2" y="T3"/>
              </a:cxn>
              <a:cxn ang="0">
                <a:pos x="T4" y="T5"/>
              </a:cxn>
            </a:cxnLst>
            <a:rect l="0" t="0" r="r" b="b"/>
            <a:pathLst>
              <a:path w="240" h="132">
                <a:moveTo>
                  <a:pt x="240" y="132"/>
                </a:moveTo>
                <a:cubicBezTo>
                  <a:pt x="170" y="116"/>
                  <a:pt x="100" y="100"/>
                  <a:pt x="60" y="78"/>
                </a:cubicBezTo>
                <a:cubicBezTo>
                  <a:pt x="20" y="56"/>
                  <a:pt x="9" y="13"/>
                  <a:pt x="0"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le 2"/>
          <p:cNvSpPr txBox="1">
            <a:spLocks/>
          </p:cNvSpPr>
          <p:nvPr/>
        </p:nvSpPr>
        <p:spPr>
          <a:xfrm>
            <a:off x="1981200" y="274638"/>
            <a:ext cx="8229600"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b="1" dirty="0">
                <a:latin typeface="Times New Roman" panose="02020603050405020304" pitchFamily="18" charset="0"/>
                <a:cs typeface="Times New Roman" panose="02020603050405020304" pitchFamily="18" charset="0"/>
              </a:rPr>
              <a:t>What are all the </a:t>
            </a:r>
            <a:br>
              <a:rPr lang="en-US" sz="3000" b="1" dirty="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lines on the skew T-ln p chart?</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6416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4376" y="1478341"/>
            <a:ext cx="5635625" cy="489364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400" dirty="0">
                <a:latin typeface="Times New Roman" pitchFamily="18" charset="0"/>
                <a:ea typeface="ＭＳ Ｐゴシック" pitchFamily="34" charset="-128"/>
                <a:cs typeface="Times New Roman" panose="02020603050405020304" pitchFamily="18" charset="0"/>
              </a:rPr>
              <a:t>Dry </a:t>
            </a:r>
            <a:r>
              <a:rPr lang="en-US" sz="2400" dirty="0" err="1">
                <a:latin typeface="Times New Roman" pitchFamily="18" charset="0"/>
                <a:ea typeface="ＭＳ Ｐゴシック" pitchFamily="34" charset="-128"/>
                <a:cs typeface="Times New Roman" panose="02020603050405020304" pitchFamily="18" charset="0"/>
              </a:rPr>
              <a:t>Adiabats</a:t>
            </a:r>
            <a:r>
              <a:rPr lang="en-US" sz="2400" dirty="0">
                <a:latin typeface="Times New Roman" pitchFamily="18" charset="0"/>
                <a:ea typeface="ＭＳ Ｐゴシック" pitchFamily="34" charset="-128"/>
                <a:cs typeface="Times New Roman" panose="02020603050405020304" pitchFamily="18" charset="0"/>
              </a:rPr>
              <a:t> lines</a:t>
            </a:r>
            <a:r>
              <a:rPr lang="en-US" altLang="en-US" sz="2400" dirty="0">
                <a:latin typeface="Times New Roman" pitchFamily="18" charset="0"/>
                <a:ea typeface="ＭＳ Ｐゴシック" pitchFamily="34" charset="-128"/>
              </a:rPr>
              <a:t> represent the change in temperature that an unsaturated air parcel would undergo if moved up and down in the atmosphere.</a:t>
            </a:r>
          </a:p>
          <a:p>
            <a:pPr algn="just"/>
            <a:r>
              <a:rPr lang="en-US" sz="2400" dirty="0">
                <a:latin typeface="Times New Roman" panose="02020603050405020304" pitchFamily="18" charset="0"/>
                <a:cs typeface="Times New Roman" panose="02020603050405020304" pitchFamily="18" charset="0"/>
              </a:rPr>
              <a:t>Pseudo or moist Adiabatic Lines usually curves portray the temperature changes that occur upon a saturated air parcel when vertically displaced. Saturation </a:t>
            </a:r>
            <a:r>
              <a:rPr lang="en-US" sz="2400" dirty="0" err="1">
                <a:latin typeface="Times New Roman" panose="02020603050405020304" pitchFamily="18" charset="0"/>
                <a:cs typeface="Times New Roman" panose="02020603050405020304" pitchFamily="18" charset="0"/>
              </a:rPr>
              <a:t>adiabats</a:t>
            </a:r>
            <a:r>
              <a:rPr lang="en-US" sz="2400" dirty="0">
                <a:latin typeface="Times New Roman" panose="02020603050405020304" pitchFamily="18" charset="0"/>
                <a:cs typeface="Times New Roman" panose="02020603050405020304" pitchFamily="18" charset="0"/>
              </a:rPr>
              <a:t> appear on the thermodynamic diagram as a set of curves with slopes ranging from 0.2C°/100 m in warm air near the surface to that approaching the dry </a:t>
            </a:r>
            <a:r>
              <a:rPr lang="en-US" sz="2400" dirty="0" err="1">
                <a:latin typeface="Times New Roman" panose="02020603050405020304" pitchFamily="18" charset="0"/>
                <a:cs typeface="Times New Roman" panose="02020603050405020304" pitchFamily="18" charset="0"/>
              </a:rPr>
              <a:t>adiabats</a:t>
            </a:r>
            <a:r>
              <a:rPr lang="en-US" sz="2400" dirty="0">
                <a:latin typeface="Times New Roman" panose="02020603050405020304" pitchFamily="18" charset="0"/>
                <a:cs typeface="Times New Roman" panose="02020603050405020304" pitchFamily="18" charset="0"/>
              </a:rPr>
              <a:t> (1C°/100 m) in cold air aloft, why?</a:t>
            </a:r>
          </a:p>
        </p:txBody>
      </p:sp>
      <p:sp>
        <p:nvSpPr>
          <p:cNvPr id="11" name="AutoShape 4" descr="What is a Sling Psychrometer? – Instrumentation and Control ..."/>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4487227" y="3244334"/>
            <a:ext cx="184731" cy="369332"/>
          </a:xfrm>
          <a:prstGeom prst="rect">
            <a:avLst/>
          </a:prstGeom>
        </p:spPr>
        <p:txBody>
          <a:bodyPr wrap="none">
            <a:spAutoFit/>
          </a:bodyPr>
          <a:lstStyle/>
          <a:p>
            <a:endParaRPr lang="en-US" dirty="0"/>
          </a:p>
        </p:txBody>
      </p:sp>
      <p:sp>
        <p:nvSpPr>
          <p:cNvPr id="8" name="Title 2"/>
          <p:cNvSpPr>
            <a:spLocks noGrp="1"/>
          </p:cNvSpPr>
          <p:nvPr>
            <p:ph type="title"/>
          </p:nvPr>
        </p:nvSpPr>
        <p:spPr>
          <a:xfrm>
            <a:off x="1981200" y="274638"/>
            <a:ext cx="8229600" cy="1143000"/>
          </a:xfrm>
        </p:spPr>
        <p:style>
          <a:lnRef idx="2">
            <a:schemeClr val="dk1"/>
          </a:lnRef>
          <a:fillRef idx="1">
            <a:schemeClr val="lt1"/>
          </a:fillRef>
          <a:effectRef idx="0">
            <a:schemeClr val="dk1"/>
          </a:effectRef>
          <a:fontRef idx="minor">
            <a:schemeClr val="dk1"/>
          </a:fontRef>
        </p:style>
        <p:txBody>
          <a:bodyPr>
            <a:normAutofit/>
          </a:bodyPr>
          <a:lstStyle/>
          <a:p>
            <a:r>
              <a:rPr lang="en-US" sz="3000" dirty="0">
                <a:latin typeface="Times New Roman" panose="02020603050405020304" pitchFamily="18" charset="0"/>
                <a:cs typeface="Times New Roman" panose="02020603050405020304" pitchFamily="18" charset="0"/>
              </a:rPr>
              <a:t>Dry </a:t>
            </a:r>
            <a:r>
              <a:rPr lang="en-US" sz="3000" dirty="0" err="1">
                <a:latin typeface="Times New Roman" panose="02020603050405020304" pitchFamily="18" charset="0"/>
                <a:cs typeface="Times New Roman" panose="02020603050405020304" pitchFamily="18" charset="0"/>
              </a:rPr>
              <a:t>Adiabats</a:t>
            </a:r>
            <a:r>
              <a:rPr lang="en-US" sz="3000" dirty="0">
                <a:latin typeface="Times New Roman" panose="02020603050405020304" pitchFamily="18" charset="0"/>
                <a:cs typeface="Times New Roman" panose="02020603050405020304" pitchFamily="18" charset="0"/>
              </a:rPr>
              <a:t> and Moist or </a:t>
            </a:r>
            <a:r>
              <a:rPr lang="en-US" sz="3200" dirty="0">
                <a:latin typeface="Times New Roman" panose="02020603050405020304" pitchFamily="18" charset="0"/>
                <a:cs typeface="Times New Roman" panose="02020603050405020304" pitchFamily="18" charset="0"/>
              </a:rPr>
              <a:t>Pseudo </a:t>
            </a:r>
            <a:r>
              <a:rPr lang="en-US" sz="3000" dirty="0" err="1">
                <a:latin typeface="Times New Roman" panose="02020603050405020304" pitchFamily="18" charset="0"/>
                <a:cs typeface="Times New Roman" panose="02020603050405020304" pitchFamily="18" charset="0"/>
              </a:rPr>
              <a:t>Adiabats</a:t>
            </a:r>
            <a:endParaRPr lang="en-US" sz="3000" baseline="-25000" dirty="0">
              <a:latin typeface="Times New Roman" panose="02020603050405020304" pitchFamily="18" charset="0"/>
              <a:cs typeface="Times New Roman" panose="02020603050405020304" pitchFamily="18" charset="0"/>
            </a:endParaRPr>
          </a:p>
        </p:txBody>
      </p:sp>
      <p:pic>
        <p:nvPicPr>
          <p:cNvPr id="7170" name="Picture 2" descr="https://www.weather.gov/images/jetstream/upperair/moist_dry.png"/>
          <p:cNvPicPr>
            <a:picLocks noChangeAspect="1" noChangeArrowheads="1"/>
          </p:cNvPicPr>
          <p:nvPr/>
        </p:nvPicPr>
        <p:blipFill rotWithShape="1">
          <a:blip r:embed="rId2">
            <a:extLst>
              <a:ext uri="{28A0092B-C50C-407E-A947-70E740481C1C}">
                <a14:useLocalDpi xmlns:a14="http://schemas.microsoft.com/office/drawing/2010/main" val="0"/>
              </a:ext>
            </a:extLst>
          </a:blip>
          <a:srcRect l="313" r="-1"/>
          <a:stretch/>
        </p:blipFill>
        <p:spPr bwMode="auto">
          <a:xfrm>
            <a:off x="7963786" y="2004237"/>
            <a:ext cx="339533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849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 y="211137"/>
            <a:ext cx="11982893" cy="65248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buFont typeface="Arial" panose="020B0604020202020204" pitchFamily="34" charset="0"/>
              <a:buChar char="•"/>
            </a:pPr>
            <a:r>
              <a:rPr lang="en-US" sz="2200" dirty="0">
                <a:latin typeface="Times New Roman" pitchFamily="18" charset="0"/>
                <a:ea typeface="ＭＳ Ｐゴシック" pitchFamily="34" charset="-128"/>
                <a:cs typeface="Times New Roman" panose="02020603050405020304" pitchFamily="18" charset="0"/>
              </a:rPr>
              <a:t>These curved lines increase in value from left to right. Moist adiabats represent the rate at which saturated air cools (lapses) as it rises. When the air is at 100% relative humidity, further cooling causes water vapor to condense.</a:t>
            </a:r>
          </a:p>
          <a:p>
            <a:pPr marL="342900" indent="-342900" algn="just">
              <a:buFont typeface="Arial" panose="020B0604020202020204" pitchFamily="34" charset="0"/>
              <a:buChar char="•"/>
            </a:pPr>
            <a:r>
              <a:rPr lang="en-US" sz="2200" dirty="0">
                <a:latin typeface="Times New Roman" pitchFamily="18" charset="0"/>
                <a:ea typeface="ＭＳ Ｐゴシック" pitchFamily="34" charset="-128"/>
                <a:cs typeface="Times New Roman" panose="02020603050405020304" pitchFamily="18" charset="0"/>
              </a:rPr>
              <a:t>In this condensation process, heat is released which then affects the rate of cooling and these lines represent that rate.</a:t>
            </a:r>
          </a:p>
          <a:p>
            <a:pPr marL="342900" indent="-342900" algn="just">
              <a:buFont typeface="Arial" panose="020B0604020202020204" pitchFamily="34" charset="0"/>
              <a:buChar char="•"/>
            </a:pPr>
            <a:r>
              <a:rPr lang="en-US" sz="2200" dirty="0">
                <a:latin typeface="Times New Roman" pitchFamily="18" charset="0"/>
                <a:ea typeface="ＭＳ Ｐゴシック" pitchFamily="34" charset="-128"/>
                <a:cs typeface="Times New Roman" panose="02020603050405020304" pitchFamily="18" charset="0"/>
              </a:rPr>
              <a:t>Near the surface, as saturated air rises, it expands and begins to cool at a rate of about 4°C per 1,000 meters. As it continues to rise, the cooling rate decreases due to a decreasing amount of water vapor.</a:t>
            </a:r>
          </a:p>
          <a:p>
            <a:pPr marL="342900" indent="-342900" algn="just">
              <a:buFont typeface="Arial" panose="020B0604020202020204" pitchFamily="34" charset="0"/>
              <a:buChar char="•"/>
            </a:pPr>
            <a:r>
              <a:rPr lang="en-US" sz="2200" dirty="0">
                <a:latin typeface="Times New Roman" pitchFamily="18" charset="0"/>
                <a:ea typeface="ＭＳ Ｐゴシック" pitchFamily="34" charset="-128"/>
                <a:cs typeface="Times New Roman" panose="02020603050405020304" pitchFamily="18" charset="0"/>
              </a:rPr>
              <a:t>On the Skew-T the dry and wet adiabats become nearly parallel in the upper troposphere where the rate of cooling approaches that of dry adiabats, nearly 9.8C/1,000 meters .</a:t>
            </a:r>
          </a:p>
          <a:p>
            <a:pPr marL="342900" indent="-342900" algn="just">
              <a:buFont typeface="Arial" panose="020B0604020202020204" pitchFamily="34" charset="0"/>
              <a:buChar char="•"/>
            </a:pPr>
            <a:r>
              <a:rPr lang="en-US" sz="2200" dirty="0">
                <a:latin typeface="Times New Roman" pitchFamily="18" charset="0"/>
                <a:ea typeface="ＭＳ Ｐゴシック" pitchFamily="34" charset="-128"/>
                <a:cs typeface="Times New Roman" panose="02020603050405020304" pitchFamily="18" charset="0"/>
              </a:rPr>
              <a:t>Very cold air does not contain much water vapor. The reason is because as air cools, the temperature of the water vapor itself decreases leading to an increasing amount vapor condensing to a liquid (or deposits to a solid) state. This condensation and/or deposition decreases the amount of gaseous water remaining in the atmosphere.</a:t>
            </a:r>
          </a:p>
          <a:p>
            <a:pPr marL="342900" indent="-342900" algn="just">
              <a:buFont typeface="Arial" panose="020B0604020202020204" pitchFamily="34" charset="0"/>
              <a:buChar char="•"/>
            </a:pPr>
            <a:r>
              <a:rPr lang="en-US" sz="2200" dirty="0">
                <a:latin typeface="Times New Roman" pitchFamily="18" charset="0"/>
                <a:ea typeface="ＭＳ Ｐゴシック" pitchFamily="34" charset="-128"/>
                <a:cs typeface="Times New Roman" panose="02020603050405020304" pitchFamily="18" charset="0"/>
              </a:rPr>
              <a:t>In very cold air, most of the water vapor has already condensed into a liquid or deposited into a solid. The end result is very cold air contains little water vapor and therefore cannot release much heat into the atmosphere.</a:t>
            </a:r>
          </a:p>
          <a:p>
            <a:pPr marL="342900" indent="-342900" algn="just">
              <a:buFont typeface="Arial" panose="020B0604020202020204" pitchFamily="34" charset="0"/>
              <a:buChar char="•"/>
            </a:pPr>
            <a:r>
              <a:rPr lang="en-US" sz="2200" dirty="0">
                <a:latin typeface="Times New Roman" pitchFamily="18" charset="0"/>
                <a:ea typeface="ＭＳ Ｐゴシック" pitchFamily="34" charset="-128"/>
                <a:cs typeface="Times New Roman" panose="02020603050405020304" pitchFamily="18" charset="0"/>
              </a:rPr>
              <a:t>Conversely, very warm air can contain large amounts of water vapor. Warming air means the temperature of the water vapor increases so evaporation and/or sublimation (changing from liquid or solid to a gas) also increases. This adds water vapor to the atmosphere.</a:t>
            </a:r>
          </a:p>
        </p:txBody>
      </p:sp>
      <p:sp>
        <p:nvSpPr>
          <p:cNvPr id="11" name="AutoShape 4" descr="What is a Sling Psychrometer? – Instrumentation and Control ..."/>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4487227"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2803833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descr="What is a Sling Psychrometer? – Instrumentation and Control ..."/>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What is a Sling Psychrometer? – Instrumentation and Control ..."/>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descr="http://glossary.ametsoc.org/w/images/thumb/e/ef/Thermodynamic_diagram_chart.png/1024px-Thermodynamic_diagram_ch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90600"/>
            <a:ext cx="9144000" cy="570547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2"/>
          <p:cNvSpPr txBox="1">
            <a:spLocks/>
          </p:cNvSpPr>
          <p:nvPr/>
        </p:nvSpPr>
        <p:spPr>
          <a:xfrm>
            <a:off x="1981200" y="152400"/>
            <a:ext cx="8229600" cy="762000"/>
          </a:xfrm>
          <a:prstGeom prst="rect">
            <a:avLst/>
          </a:prstGeom>
        </p:spPr>
        <p:style>
          <a:lnRef idx="1">
            <a:schemeClr val="accent2"/>
          </a:lnRef>
          <a:fillRef idx="2">
            <a:schemeClr val="accent2"/>
          </a:fillRef>
          <a:effectRef idx="1">
            <a:schemeClr val="accent2"/>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latin typeface="Times New Roman" panose="02020603050405020304" pitchFamily="18" charset="0"/>
                <a:cs typeface="Times New Roman" panose="02020603050405020304" pitchFamily="18" charset="0"/>
              </a:rPr>
              <a:t>FYI: Thermodynamic </a:t>
            </a:r>
            <a:r>
              <a:rPr lang="en-US" sz="3000">
                <a:latin typeface="Times New Roman" panose="02020603050405020304" pitchFamily="18" charset="0"/>
                <a:cs typeface="Times New Roman" panose="02020603050405020304" pitchFamily="18" charset="0"/>
              </a:rPr>
              <a:t>Diagrams Info.</a:t>
            </a:r>
            <a:endParaRPr lang="en-US" sz="30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4970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3DB9-5571-4450-B5F7-7F44FF3C6A6F}"/>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The Parcel Method </a:t>
            </a:r>
          </a:p>
        </p:txBody>
      </p:sp>
      <p:sp>
        <p:nvSpPr>
          <p:cNvPr id="4" name="TextBox 3">
            <a:extLst>
              <a:ext uri="{FF2B5EF4-FFF2-40B4-BE49-F238E27FC236}">
                <a16:creationId xmlns:a16="http://schemas.microsoft.com/office/drawing/2014/main" id="{EF7F9EA3-589B-4FB6-A95D-2669559DFD41}"/>
              </a:ext>
            </a:extLst>
          </p:cNvPr>
          <p:cNvSpPr txBox="1"/>
          <p:nvPr/>
        </p:nvSpPr>
        <p:spPr>
          <a:xfrm>
            <a:off x="838199" y="1582340"/>
            <a:ext cx="10655595" cy="4154984"/>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parcel is initially a part of the atmosphere, not different from any other at the same level. But it becomes an individualized portion as soon as it is assumed to start a displacement, while the environment remains at rest.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variables of the parcel will be distinguished by a prime (e.g., T') from those of the environment (T).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 number of simplifying assumptions are adopted in this method. It is supposed that: </a:t>
            </a:r>
          </a:p>
          <a:p>
            <a:pPr marL="914400" lvl="1" indent="-457200">
              <a:buAutoNum type="arabicParenBoth"/>
            </a:pPr>
            <a:r>
              <a:rPr lang="en-US" sz="2200" dirty="0">
                <a:latin typeface="Times New Roman" panose="02020603050405020304" pitchFamily="18" charset="0"/>
                <a:cs typeface="Times New Roman" panose="02020603050405020304" pitchFamily="18" charset="0"/>
              </a:rPr>
              <a:t>the parcel maintains its individuality during its movement, without mixing with the surrounding air,</a:t>
            </a:r>
          </a:p>
          <a:p>
            <a:pPr marL="914400" lvl="1" indent="-457200">
              <a:buAutoNum type="arabicParenBoth"/>
            </a:pPr>
            <a:r>
              <a:rPr lang="en-US" sz="2200" dirty="0">
                <a:latin typeface="Times New Roman" panose="02020603050405020304" pitchFamily="18" charset="0"/>
                <a:cs typeface="Times New Roman" panose="02020603050405020304" pitchFamily="18" charset="0"/>
              </a:rPr>
              <a:t>the movement of the parcel does not disturb the environment,</a:t>
            </a:r>
          </a:p>
          <a:p>
            <a:pPr marL="914400" lvl="1" indent="-457200">
              <a:buAutoNum type="arabicParenBoth"/>
            </a:pPr>
            <a:r>
              <a:rPr lang="en-US" sz="2200" dirty="0">
                <a:latin typeface="Times New Roman" panose="02020603050405020304" pitchFamily="18" charset="0"/>
                <a:cs typeface="Times New Roman" panose="02020603050405020304" pitchFamily="18" charset="0"/>
              </a:rPr>
              <a:t>the process is adiabatic, and </a:t>
            </a:r>
          </a:p>
          <a:p>
            <a:pPr marL="914400" lvl="1" indent="-457200">
              <a:buAutoNum type="arabicParenBoth"/>
            </a:pPr>
            <a:r>
              <a:rPr lang="en-US" sz="2200" dirty="0">
                <a:latin typeface="Times New Roman" panose="02020603050405020304" pitchFamily="18" charset="0"/>
                <a:cs typeface="Times New Roman" panose="02020603050405020304" pitchFamily="18" charset="0"/>
              </a:rPr>
              <a:t>at every instant the pressures of the parcel and of the environment for a given level are equal. </a:t>
            </a:r>
          </a:p>
        </p:txBody>
      </p:sp>
    </p:spTree>
    <p:extLst>
      <p:ext uri="{BB962C8B-B14F-4D97-AF65-F5344CB8AC3E}">
        <p14:creationId xmlns:p14="http://schemas.microsoft.com/office/powerpoint/2010/main" val="1088705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3DB9-5571-4450-B5F7-7F44FF3C6A6F}"/>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Environmental Lapse Rate</a:t>
            </a:r>
          </a:p>
        </p:txBody>
      </p:sp>
      <p:sp>
        <p:nvSpPr>
          <p:cNvPr id="4" name="TextBox 3">
            <a:extLst>
              <a:ext uri="{FF2B5EF4-FFF2-40B4-BE49-F238E27FC236}">
                <a16:creationId xmlns:a16="http://schemas.microsoft.com/office/drawing/2014/main" id="{EF7F9EA3-589B-4FB6-A95D-2669559DFD41}"/>
              </a:ext>
            </a:extLst>
          </p:cNvPr>
          <p:cNvSpPr txBox="1"/>
          <p:nvPr/>
        </p:nvSpPr>
        <p:spPr>
          <a:xfrm>
            <a:off x="838200" y="1582340"/>
            <a:ext cx="5436052" cy="449353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environmental lapse rate is referred to as the rate at which the air temperature surrounding us  (or the air parcels) would be changed if we were to  climb upward into the atmosphere.</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 rawinsonde’s thermometer measures the  environmental lapse rate.</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environmental (or  ambient) lapse rate is  referred to the vertical  change in temperature through still air.</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The environmental  lapse rate is not fixed. It changes from day to day and from place to place.</a:t>
            </a:r>
          </a:p>
        </p:txBody>
      </p:sp>
      <p:pic>
        <p:nvPicPr>
          <p:cNvPr id="5" name="Picture 4">
            <a:extLst>
              <a:ext uri="{FF2B5EF4-FFF2-40B4-BE49-F238E27FC236}">
                <a16:creationId xmlns:a16="http://schemas.microsoft.com/office/drawing/2014/main" id="{9845F4B0-0BBA-4BC0-88BE-58C3E9B68FDE}"/>
              </a:ext>
            </a:extLst>
          </p:cNvPr>
          <p:cNvPicPr>
            <a:picLocks noChangeAspect="1"/>
          </p:cNvPicPr>
          <p:nvPr/>
        </p:nvPicPr>
        <p:blipFill>
          <a:blip r:embed="rId2"/>
          <a:stretch>
            <a:fillRect/>
          </a:stretch>
        </p:blipFill>
        <p:spPr>
          <a:xfrm>
            <a:off x="6443329" y="1600097"/>
            <a:ext cx="2933855" cy="4475781"/>
          </a:xfrm>
          <a:prstGeom prst="rect">
            <a:avLst/>
          </a:prstGeom>
        </p:spPr>
      </p:pic>
      <p:pic>
        <p:nvPicPr>
          <p:cNvPr id="7" name="Picture 6">
            <a:extLst>
              <a:ext uri="{FF2B5EF4-FFF2-40B4-BE49-F238E27FC236}">
                <a16:creationId xmlns:a16="http://schemas.microsoft.com/office/drawing/2014/main" id="{59DD561A-6971-41A7-9BEF-275E0EAB1F57}"/>
              </a:ext>
            </a:extLst>
          </p:cNvPr>
          <p:cNvPicPr>
            <a:picLocks noChangeAspect="1"/>
          </p:cNvPicPr>
          <p:nvPr/>
        </p:nvPicPr>
        <p:blipFill>
          <a:blip r:embed="rId3"/>
          <a:stretch>
            <a:fillRect/>
          </a:stretch>
        </p:blipFill>
        <p:spPr>
          <a:xfrm>
            <a:off x="9377184" y="5198744"/>
            <a:ext cx="2720379" cy="540704"/>
          </a:xfrm>
          <a:prstGeom prst="rect">
            <a:avLst/>
          </a:prstGeom>
        </p:spPr>
      </p:pic>
    </p:spTree>
    <p:extLst>
      <p:ext uri="{BB962C8B-B14F-4D97-AF65-F5344CB8AC3E}">
        <p14:creationId xmlns:p14="http://schemas.microsoft.com/office/powerpoint/2010/main" val="2792885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3DB9-5571-4450-B5F7-7F44FF3C6A6F}"/>
              </a:ext>
            </a:extLst>
          </p:cNvPr>
          <p:cNvSpPr>
            <a:spLocks noGrp="1"/>
          </p:cNvSpPr>
          <p:nvPr>
            <p:ph type="title"/>
          </p:nvPr>
        </p:nvSpPr>
        <p:spPr/>
        <p:txBody>
          <a:bodyPr/>
          <a:lstStyle/>
          <a:p>
            <a:pPr algn="ctr"/>
            <a:r>
              <a:rPr lang="en-US" sz="4400" dirty="0">
                <a:latin typeface="Times New Roman" panose="02020603050405020304" pitchFamily="18" charset="0"/>
                <a:cs typeface="Times New Roman" panose="02020603050405020304" pitchFamily="18" charset="0"/>
              </a:rPr>
              <a:t>Conditionally Unstable Atmosphere</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F7F9EA3-589B-4FB6-A95D-2669559DFD41}"/>
              </a:ext>
            </a:extLst>
          </p:cNvPr>
          <p:cNvSpPr txBox="1"/>
          <p:nvPr/>
        </p:nvSpPr>
        <p:spPr>
          <a:xfrm>
            <a:off x="838199" y="1582340"/>
            <a:ext cx="6338777"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Suppose an </a:t>
            </a:r>
            <a:r>
              <a:rPr lang="en-US" sz="2100" u="sng" dirty="0">
                <a:latin typeface="Times New Roman" panose="02020603050405020304" pitchFamily="18" charset="0"/>
                <a:cs typeface="Times New Roman" panose="02020603050405020304" pitchFamily="18" charset="0"/>
              </a:rPr>
              <a:t>unsaturated (but humid) air parcel </a:t>
            </a:r>
            <a:r>
              <a:rPr lang="en-US" sz="2100" dirty="0">
                <a:latin typeface="Times New Roman" panose="02020603050405020304" pitchFamily="18" charset="0"/>
                <a:cs typeface="Times New Roman" panose="02020603050405020304" pitchFamily="18" charset="0"/>
              </a:rPr>
              <a:t>is somehow </a:t>
            </a:r>
            <a:r>
              <a:rPr lang="en-US" sz="2100" u="sng" dirty="0">
                <a:latin typeface="Times New Roman" panose="02020603050405020304" pitchFamily="18" charset="0"/>
                <a:cs typeface="Times New Roman" panose="02020603050405020304" pitchFamily="18" charset="0"/>
              </a:rPr>
              <a:t>forced to rise </a:t>
            </a:r>
            <a:r>
              <a:rPr lang="en-US" sz="2100" dirty="0">
                <a:latin typeface="Times New Roman" panose="02020603050405020304" pitchFamily="18" charset="0"/>
                <a:cs typeface="Times New Roman" panose="02020603050405020304" pitchFamily="18" charset="0"/>
              </a:rPr>
              <a:t>from the surface. As the parcel rises, it expands, and </a:t>
            </a:r>
            <a:r>
              <a:rPr lang="en-US" sz="2100" u="sng" dirty="0">
                <a:latin typeface="Times New Roman" panose="02020603050405020304" pitchFamily="18" charset="0"/>
                <a:cs typeface="Times New Roman" panose="02020603050405020304" pitchFamily="18" charset="0"/>
              </a:rPr>
              <a:t>cools at the dry adiabatic rate</a:t>
            </a:r>
            <a:r>
              <a:rPr lang="en-US" sz="2100" dirty="0">
                <a:latin typeface="Times New Roman" panose="02020603050405020304" pitchFamily="18" charset="0"/>
                <a:cs typeface="Times New Roman" panose="02020603050405020304" pitchFamily="18" charset="0"/>
              </a:rPr>
              <a:t> until its air temperature cools to its dew point. At this level, the air is </a:t>
            </a:r>
            <a:r>
              <a:rPr lang="en-US" sz="2100" u="sng" dirty="0">
                <a:latin typeface="Times New Roman" panose="02020603050405020304" pitchFamily="18" charset="0"/>
                <a:cs typeface="Times New Roman" panose="02020603050405020304" pitchFamily="18" charset="0"/>
              </a:rPr>
              <a:t>saturated</a:t>
            </a:r>
            <a:r>
              <a:rPr lang="en-US" sz="2100" dirty="0">
                <a:latin typeface="Times New Roman" panose="02020603050405020304" pitchFamily="18" charset="0"/>
                <a:cs typeface="Times New Roman" panose="02020603050405020304" pitchFamily="18" charset="0"/>
              </a:rPr>
              <a:t>, the relative humidity is 100 percent, and </a:t>
            </a:r>
            <a:r>
              <a:rPr lang="en-US" sz="2100" u="sng" dirty="0">
                <a:latin typeface="Times New Roman" panose="02020603050405020304" pitchFamily="18" charset="0"/>
                <a:cs typeface="Times New Roman" panose="02020603050405020304" pitchFamily="18" charset="0"/>
              </a:rPr>
              <a:t>further lifting </a:t>
            </a:r>
            <a:r>
              <a:rPr lang="en-US" sz="2100" dirty="0">
                <a:latin typeface="Times New Roman" panose="02020603050405020304" pitchFamily="18" charset="0"/>
                <a:cs typeface="Times New Roman" panose="02020603050405020304" pitchFamily="18" charset="0"/>
              </a:rPr>
              <a:t>results in </a:t>
            </a:r>
            <a:r>
              <a:rPr lang="en-US" sz="2100" u="sng" dirty="0">
                <a:latin typeface="Times New Roman" panose="02020603050405020304" pitchFamily="18" charset="0"/>
                <a:cs typeface="Times New Roman" panose="02020603050405020304" pitchFamily="18" charset="0"/>
              </a:rPr>
              <a:t>condensation</a:t>
            </a:r>
            <a:r>
              <a:rPr lang="en-US" sz="2100" dirty="0">
                <a:latin typeface="Times New Roman" panose="02020603050405020304" pitchFamily="18" charset="0"/>
                <a:cs typeface="Times New Roman" panose="02020603050405020304" pitchFamily="18" charset="0"/>
              </a:rPr>
              <a:t> and the </a:t>
            </a:r>
            <a:r>
              <a:rPr lang="en-US" sz="2100" u="sng" dirty="0">
                <a:latin typeface="Times New Roman" panose="02020603050405020304" pitchFamily="18" charset="0"/>
                <a:cs typeface="Times New Roman" panose="02020603050405020304" pitchFamily="18" charset="0"/>
              </a:rPr>
              <a:t>formation of a cloud</a:t>
            </a:r>
            <a:r>
              <a:rPr lang="en-US" sz="21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100" u="sng" dirty="0">
                <a:latin typeface="Times New Roman" panose="02020603050405020304" pitchFamily="18" charset="0"/>
                <a:cs typeface="Times New Roman" panose="02020603050405020304" pitchFamily="18" charset="0"/>
              </a:rPr>
              <a:t>The elevation above the surface where the cloud first forms (in this example, 1000 meters) is called the condensation level.</a:t>
            </a:r>
          </a:p>
          <a:p>
            <a:pPr marL="342900" indent="-342900" algn="just">
              <a:buFont typeface="Arial" panose="020B0604020202020204" pitchFamily="34" charset="0"/>
              <a:buChar char="•"/>
            </a:pPr>
            <a:r>
              <a:rPr lang="en-US" sz="2100" dirty="0">
                <a:latin typeface="Times New Roman" panose="02020603050405020304" pitchFamily="18" charset="0"/>
                <a:cs typeface="Times New Roman" panose="02020603050405020304" pitchFamily="18" charset="0"/>
              </a:rPr>
              <a:t>Notice that </a:t>
            </a:r>
            <a:r>
              <a:rPr lang="en-US" sz="2100" u="sng" dirty="0">
                <a:latin typeface="Times New Roman" panose="02020603050405020304" pitchFamily="18" charset="0"/>
                <a:cs typeface="Times New Roman" panose="02020603050405020304" pitchFamily="18" charset="0"/>
              </a:rPr>
              <a:t>above the condensation level</a:t>
            </a:r>
            <a:r>
              <a:rPr lang="en-US" sz="2100" dirty="0">
                <a:latin typeface="Times New Roman" panose="02020603050405020304" pitchFamily="18" charset="0"/>
                <a:cs typeface="Times New Roman" panose="02020603050405020304" pitchFamily="18" charset="0"/>
              </a:rPr>
              <a:t>, the </a:t>
            </a:r>
            <a:r>
              <a:rPr lang="en-US" sz="2100" u="sng" dirty="0">
                <a:latin typeface="Times New Roman" panose="02020603050405020304" pitchFamily="18" charset="0"/>
                <a:cs typeface="Times New Roman" panose="02020603050405020304" pitchFamily="18" charset="0"/>
              </a:rPr>
              <a:t>rising saturated air cools at the moist adiabatic rate</a:t>
            </a:r>
            <a:r>
              <a:rPr lang="en-US" sz="2100" dirty="0">
                <a:latin typeface="Times New Roman" panose="02020603050405020304" pitchFamily="18" charset="0"/>
                <a:cs typeface="Times New Roman" panose="02020603050405020304" pitchFamily="18" charset="0"/>
              </a:rPr>
              <a:t>. </a:t>
            </a:r>
            <a:r>
              <a:rPr lang="en-US" sz="2100" u="sng" dirty="0">
                <a:latin typeface="Times New Roman" panose="02020603050405020304" pitchFamily="18" charset="0"/>
                <a:cs typeface="Times New Roman" panose="02020603050405020304" pitchFamily="18" charset="0"/>
              </a:rPr>
              <a:t>Notice also that from the surface up to a level near 2000 meters, the rising, lifted air is colder than the air surrounding it. The atmosphere up to this level is stable.</a:t>
            </a:r>
          </a:p>
        </p:txBody>
      </p:sp>
      <p:pic>
        <p:nvPicPr>
          <p:cNvPr id="6" name="Picture 5">
            <a:extLst>
              <a:ext uri="{FF2B5EF4-FFF2-40B4-BE49-F238E27FC236}">
                <a16:creationId xmlns:a16="http://schemas.microsoft.com/office/drawing/2014/main" id="{4CBD8124-F312-4A4C-A55E-FEEA1950E04E}"/>
              </a:ext>
            </a:extLst>
          </p:cNvPr>
          <p:cNvPicPr>
            <a:picLocks noChangeAspect="1"/>
          </p:cNvPicPr>
          <p:nvPr/>
        </p:nvPicPr>
        <p:blipFill rotWithShape="1">
          <a:blip r:embed="rId2"/>
          <a:srcRect l="5037"/>
          <a:stretch/>
        </p:blipFill>
        <p:spPr>
          <a:xfrm>
            <a:off x="7488892" y="1937511"/>
            <a:ext cx="4598447" cy="3570158"/>
          </a:xfrm>
          <a:prstGeom prst="rect">
            <a:avLst/>
          </a:prstGeom>
        </p:spPr>
      </p:pic>
    </p:spTree>
    <p:extLst>
      <p:ext uri="{BB962C8B-B14F-4D97-AF65-F5344CB8AC3E}">
        <p14:creationId xmlns:p14="http://schemas.microsoft.com/office/powerpoint/2010/main" val="1051003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3DB9-5571-4450-B5F7-7F44FF3C6A6F}"/>
              </a:ext>
            </a:extLst>
          </p:cNvPr>
          <p:cNvSpPr>
            <a:spLocks noGrp="1"/>
          </p:cNvSpPr>
          <p:nvPr>
            <p:ph type="title"/>
          </p:nvPr>
        </p:nvSpPr>
        <p:spPr/>
        <p:txBody>
          <a:bodyPr/>
          <a:lstStyle/>
          <a:p>
            <a:pPr algn="ctr"/>
            <a:r>
              <a:rPr lang="en-US" sz="4400" dirty="0">
                <a:latin typeface="Times New Roman" panose="02020603050405020304" pitchFamily="18" charset="0"/>
                <a:cs typeface="Times New Roman" panose="02020603050405020304" pitchFamily="18" charset="0"/>
              </a:rPr>
              <a:t>Conditionally Unstable Atmosphere</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F7F9EA3-589B-4FB6-A95D-2669559DFD41}"/>
              </a:ext>
            </a:extLst>
          </p:cNvPr>
          <p:cNvSpPr txBox="1"/>
          <p:nvPr/>
        </p:nvSpPr>
        <p:spPr>
          <a:xfrm>
            <a:off x="838199" y="1582340"/>
            <a:ext cx="6338777" cy="34778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However, </a:t>
            </a:r>
            <a:r>
              <a:rPr lang="en-US" sz="2000" u="sng" dirty="0">
                <a:latin typeface="Times New Roman" panose="02020603050405020304" pitchFamily="18" charset="0"/>
                <a:cs typeface="Times New Roman" panose="02020603050405020304" pitchFamily="18" charset="0"/>
              </a:rPr>
              <a:t>due to the release of latent heat</a:t>
            </a:r>
            <a:r>
              <a:rPr lang="en-US" sz="2000" dirty="0">
                <a:latin typeface="Times New Roman" panose="02020603050405020304" pitchFamily="18" charset="0"/>
                <a:cs typeface="Times New Roman" panose="02020603050405020304" pitchFamily="18" charset="0"/>
              </a:rPr>
              <a:t>, the </a:t>
            </a:r>
            <a:r>
              <a:rPr lang="en-US" sz="2000" u="sng" dirty="0">
                <a:latin typeface="Times New Roman" panose="02020603050405020304" pitchFamily="18" charset="0"/>
                <a:cs typeface="Times New Roman" panose="02020603050405020304" pitchFamily="18" charset="0"/>
              </a:rPr>
              <a:t>rising air </a:t>
            </a:r>
            <a:r>
              <a:rPr lang="en-US" sz="2000" dirty="0">
                <a:latin typeface="Times New Roman" panose="02020603050405020304" pitchFamily="18" charset="0"/>
                <a:cs typeface="Times New Roman" panose="02020603050405020304" pitchFamily="18" charset="0"/>
              </a:rPr>
              <a:t>near 2000 meters has actually become </a:t>
            </a:r>
            <a:r>
              <a:rPr lang="en-US" sz="2000" u="sng" dirty="0">
                <a:latin typeface="Times New Roman" panose="02020603050405020304" pitchFamily="18" charset="0"/>
                <a:cs typeface="Times New Roman" panose="02020603050405020304" pitchFamily="18" charset="0"/>
              </a:rPr>
              <a:t>warmer</a:t>
            </a:r>
            <a:r>
              <a:rPr lang="en-US" sz="2000" dirty="0">
                <a:latin typeface="Times New Roman" panose="02020603050405020304" pitchFamily="18" charset="0"/>
                <a:cs typeface="Times New Roman" panose="02020603050405020304" pitchFamily="18" charset="0"/>
              </a:rPr>
              <a:t> than the air around it. Since the lifted air can rise on its own accord, the atmosphere is now </a:t>
            </a:r>
            <a:r>
              <a:rPr lang="en-US" sz="2000" u="sng" dirty="0">
                <a:latin typeface="Times New Roman" panose="02020603050405020304" pitchFamily="18" charset="0"/>
                <a:cs typeface="Times New Roman" panose="02020603050405020304" pitchFamily="18" charset="0"/>
              </a:rPr>
              <a:t>unstable</a:t>
            </a:r>
            <a:r>
              <a:rPr lang="en-US" sz="2000" dirty="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rPr>
              <a:t>The level in the atmosphere where the air parcel, after being lifted, becomes warmer than the air surrounding it, is called the level of free convection.</a:t>
            </a: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atmospheric layer from the surface up to 4000 meters has gone from stable to unstable because the rising air was humid enough to become saturated, form a cloud, and release latent heat, which warms the air. </a:t>
            </a:r>
          </a:p>
        </p:txBody>
      </p:sp>
      <p:pic>
        <p:nvPicPr>
          <p:cNvPr id="6" name="Picture 5">
            <a:extLst>
              <a:ext uri="{FF2B5EF4-FFF2-40B4-BE49-F238E27FC236}">
                <a16:creationId xmlns:a16="http://schemas.microsoft.com/office/drawing/2014/main" id="{4CBD8124-F312-4A4C-A55E-FEEA1950E04E}"/>
              </a:ext>
            </a:extLst>
          </p:cNvPr>
          <p:cNvPicPr>
            <a:picLocks noChangeAspect="1"/>
          </p:cNvPicPr>
          <p:nvPr/>
        </p:nvPicPr>
        <p:blipFill rotWithShape="1">
          <a:blip r:embed="rId2"/>
          <a:srcRect l="5037"/>
          <a:stretch/>
        </p:blipFill>
        <p:spPr>
          <a:xfrm>
            <a:off x="7488892" y="1746126"/>
            <a:ext cx="4598447" cy="3570158"/>
          </a:xfrm>
          <a:prstGeom prst="rect">
            <a:avLst/>
          </a:prstGeom>
        </p:spPr>
      </p:pic>
    </p:spTree>
    <p:extLst>
      <p:ext uri="{BB962C8B-B14F-4D97-AF65-F5344CB8AC3E}">
        <p14:creationId xmlns:p14="http://schemas.microsoft.com/office/powerpoint/2010/main" val="2029117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3DB9-5571-4450-B5F7-7F44FF3C6A6F}"/>
              </a:ext>
            </a:extLst>
          </p:cNvPr>
          <p:cNvSpPr>
            <a:spLocks noGrp="1"/>
          </p:cNvSpPr>
          <p:nvPr>
            <p:ph type="title"/>
          </p:nvPr>
        </p:nvSpPr>
        <p:spPr/>
        <p:txBody>
          <a:bodyPr/>
          <a:lstStyle/>
          <a:p>
            <a:pPr algn="ctr"/>
            <a:r>
              <a:rPr lang="en-US" sz="4400" dirty="0">
                <a:latin typeface="Times New Roman" panose="02020603050405020304" pitchFamily="18" charset="0"/>
                <a:cs typeface="Times New Roman" panose="02020603050405020304" pitchFamily="18" charset="0"/>
              </a:rPr>
              <a:t>Conditionally Unstable Atmosphere</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F7F9EA3-589B-4FB6-A95D-2669559DFD41}"/>
              </a:ext>
            </a:extLst>
          </p:cNvPr>
          <p:cNvSpPr txBox="1"/>
          <p:nvPr/>
        </p:nvSpPr>
        <p:spPr>
          <a:xfrm>
            <a:off x="838199" y="1582340"/>
            <a:ext cx="6338777" cy="44012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Had the cloud not formed, the rising air would have remained colder at each level than the air surrounding it. </a:t>
            </a: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From the surface to 4000 meters, we have what is said to be a </a:t>
            </a:r>
            <a:r>
              <a:rPr lang="en-US" sz="2000" u="sng" dirty="0">
                <a:latin typeface="Times New Roman" panose="02020603050405020304" pitchFamily="18" charset="0"/>
                <a:cs typeface="Times New Roman" panose="02020603050405020304" pitchFamily="18" charset="0"/>
              </a:rPr>
              <a:t>conditionally unstable atmosphere</a:t>
            </a:r>
            <a:r>
              <a:rPr lang="en-US" sz="2000" dirty="0">
                <a:latin typeface="Times New Roman" panose="02020603050405020304" pitchFamily="18" charset="0"/>
                <a:cs typeface="Times New Roman" panose="02020603050405020304" pitchFamily="18" charset="0"/>
              </a:rPr>
              <a:t>—the condition for instability being </a:t>
            </a:r>
            <a:r>
              <a:rPr lang="en-US" sz="2000" u="sng" dirty="0">
                <a:latin typeface="Times New Roman" panose="02020603050405020304" pitchFamily="18" charset="0"/>
                <a:cs typeface="Times New Roman" panose="02020603050405020304" pitchFamily="18" charset="0"/>
              </a:rPr>
              <a:t>whether or not the rising air becomes saturated</a:t>
            </a:r>
            <a:r>
              <a:rPr lang="en-US" sz="2000" dirty="0">
                <a:latin typeface="Times New Roman" panose="02020603050405020304" pitchFamily="18" charset="0"/>
                <a:cs typeface="Times New Roman" panose="02020603050405020304" pitchFamily="18" charset="0"/>
              </a:rPr>
              <a:t>. Therefore, conditional instability means that, if unsaturated stable air is somehow lifted to a level where it becomes saturated, instability may result.</a:t>
            </a: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environmental lapse rate is 9°C per 1000 meters. This value is between the dry adiabatic rate (10°C/1000 m) and the moist adiabatic rate (6°C/1000 m). Consequently, </a:t>
            </a:r>
            <a:r>
              <a:rPr lang="en-US" sz="2000" u="sng" dirty="0">
                <a:latin typeface="Times New Roman" panose="02020603050405020304" pitchFamily="18" charset="0"/>
                <a:cs typeface="Times New Roman" panose="02020603050405020304" pitchFamily="18" charset="0"/>
              </a:rPr>
              <a:t>conditional instability exists whenever the environmental lapse rate is between the dry and moist adiabatic rates.</a:t>
            </a:r>
          </a:p>
        </p:txBody>
      </p:sp>
      <p:pic>
        <p:nvPicPr>
          <p:cNvPr id="6" name="Picture 5">
            <a:extLst>
              <a:ext uri="{FF2B5EF4-FFF2-40B4-BE49-F238E27FC236}">
                <a16:creationId xmlns:a16="http://schemas.microsoft.com/office/drawing/2014/main" id="{4CBD8124-F312-4A4C-A55E-FEEA1950E04E}"/>
              </a:ext>
            </a:extLst>
          </p:cNvPr>
          <p:cNvPicPr>
            <a:picLocks noChangeAspect="1"/>
          </p:cNvPicPr>
          <p:nvPr/>
        </p:nvPicPr>
        <p:blipFill rotWithShape="1">
          <a:blip r:embed="rId2"/>
          <a:srcRect l="5037"/>
          <a:stretch/>
        </p:blipFill>
        <p:spPr>
          <a:xfrm>
            <a:off x="7488892" y="2139525"/>
            <a:ext cx="4598447" cy="3570158"/>
          </a:xfrm>
          <a:prstGeom prst="rect">
            <a:avLst/>
          </a:prstGeom>
        </p:spPr>
      </p:pic>
    </p:spTree>
    <p:extLst>
      <p:ext uri="{BB962C8B-B14F-4D97-AF65-F5344CB8AC3E}">
        <p14:creationId xmlns:p14="http://schemas.microsoft.com/office/powerpoint/2010/main" val="931934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5F6BFD-7079-4DDD-8EE4-AC7021DC15B3}"/>
              </a:ext>
            </a:extLst>
          </p:cNvPr>
          <p:cNvPicPr>
            <a:picLocks noChangeAspect="1"/>
          </p:cNvPicPr>
          <p:nvPr/>
        </p:nvPicPr>
        <p:blipFill>
          <a:blip r:embed="rId2"/>
          <a:stretch>
            <a:fillRect/>
          </a:stretch>
        </p:blipFill>
        <p:spPr>
          <a:xfrm>
            <a:off x="2205762" y="0"/>
            <a:ext cx="7780476" cy="6858000"/>
          </a:xfrm>
          <a:prstGeom prst="rect">
            <a:avLst/>
          </a:prstGeom>
        </p:spPr>
      </p:pic>
      <p:sp>
        <p:nvSpPr>
          <p:cNvPr id="5" name="Title 4">
            <a:extLst>
              <a:ext uri="{FF2B5EF4-FFF2-40B4-BE49-F238E27FC236}">
                <a16:creationId xmlns:a16="http://schemas.microsoft.com/office/drawing/2014/main" id="{B3B9D71C-33BB-40DA-A5CF-E4DC18AAD7E1}"/>
              </a:ext>
            </a:extLst>
          </p:cNvPr>
          <p:cNvSpPr>
            <a:spLocks noGrp="1"/>
          </p:cNvSpPr>
          <p:nvPr>
            <p:ph type="title"/>
          </p:nvPr>
        </p:nvSpPr>
        <p:spPr>
          <a:xfrm rot="16200000">
            <a:off x="-1152099" y="2949000"/>
            <a:ext cx="6051680" cy="664041"/>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GB" b="1" dirty="0">
                <a:latin typeface="Times New Roman" panose="02020603050405020304" pitchFamily="18" charset="0"/>
                <a:cs typeface="Times New Roman" panose="02020603050405020304" pitchFamily="18" charset="0"/>
              </a:rPr>
              <a:t>Just to remind YOU!!!!</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155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66CE3-AB38-4E38-885A-8E305FF27E8C}"/>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Exercise 1</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A6B0F94-4F84-4D27-9AB2-AAEC048203C6}"/>
              </a:ext>
            </a:extLst>
          </p:cNvPr>
          <p:cNvSpPr txBox="1"/>
          <p:nvPr/>
        </p:nvSpPr>
        <p:spPr>
          <a:xfrm>
            <a:off x="935665" y="1710164"/>
            <a:ext cx="10706985" cy="3444854"/>
          </a:xfrm>
          <a:prstGeom prst="rect">
            <a:avLst/>
          </a:prstGeom>
          <a:noFill/>
        </p:spPr>
        <p:txBody>
          <a:bodyPr wrap="square">
            <a:spAutoFit/>
          </a:bodyPr>
          <a:lstStyle/>
          <a:p>
            <a:pPr algn="just"/>
            <a:r>
              <a:rPr lang="en-US" sz="2400" dirty="0">
                <a:solidFill>
                  <a:srgbClr val="000000"/>
                </a:solidFill>
                <a:effectLst/>
                <a:latin typeface="Times New Roman" panose="02020603050405020304" pitchFamily="18" charset="0"/>
                <a:ea typeface="Calibri" panose="020F0502020204030204" pitchFamily="34" charset="0"/>
              </a:rPr>
              <a:t>Q1/ A dry air parcel has a temperature of 20°C. The environmental lapse rate is 5°C/km, and the dry adiabatic lapse rate is 10 ° C/km, the air parcel is forced to rise over a mountain that is 3 km high. </a:t>
            </a:r>
          </a:p>
          <a:p>
            <a:pPr marL="342900" lvl="0" indent="-342900" algn="just">
              <a:buFont typeface="+mj-lt"/>
              <a:buAutoNum type="arabicPeriod"/>
            </a:pPr>
            <a:r>
              <a:rPr lang="en-US" sz="2400" dirty="0">
                <a:solidFill>
                  <a:srgbClr val="000000"/>
                </a:solidFill>
                <a:effectLst/>
                <a:latin typeface="Times New Roman" panose="02020603050405020304" pitchFamily="18" charset="0"/>
                <a:ea typeface="Calibri" panose="020F0502020204030204" pitchFamily="34" charset="0"/>
              </a:rPr>
              <a:t>What is the temperature of the air parcel at the top of the mountain?  ( ans. -10 C)</a:t>
            </a:r>
          </a:p>
          <a:p>
            <a:pPr marL="342900" lvl="0" indent="-342900" algn="just">
              <a:buFont typeface="+mj-lt"/>
              <a:buAutoNum type="arabicPeriod"/>
            </a:pPr>
            <a:r>
              <a:rPr lang="en-US" sz="2400" dirty="0">
                <a:solidFill>
                  <a:srgbClr val="000000"/>
                </a:solidFill>
                <a:effectLst/>
                <a:latin typeface="Times New Roman" panose="02020603050405020304" pitchFamily="18" charset="0"/>
                <a:ea typeface="Calibri" panose="020F0502020204030204" pitchFamily="34" charset="0"/>
              </a:rPr>
              <a:t>What is the temperature of the environment at the top of the mountain? (ans. 5 C)</a:t>
            </a:r>
          </a:p>
          <a:p>
            <a:pPr marL="342900" lvl="0" indent="-342900" algn="just">
              <a:buFont typeface="+mj-lt"/>
              <a:buAutoNum type="arabicPeriod"/>
            </a:pPr>
            <a:r>
              <a:rPr lang="en-US" sz="2400" dirty="0">
                <a:solidFill>
                  <a:srgbClr val="000000"/>
                </a:solidFill>
                <a:effectLst/>
                <a:latin typeface="Times New Roman" panose="02020603050405020304" pitchFamily="18" charset="0"/>
                <a:ea typeface="Calibri" panose="020F0502020204030204" pitchFamily="34" charset="0"/>
              </a:rPr>
              <a:t>What is the buoyant acceleration of the air parcel at the top of the mountain?  (-30 m/s</a:t>
            </a:r>
            <a:r>
              <a:rPr lang="en-US" sz="2400" baseline="30000" dirty="0">
                <a:solidFill>
                  <a:srgbClr val="000000"/>
                </a:solidFill>
                <a:effectLst/>
                <a:latin typeface="Times New Roman" panose="02020603050405020304" pitchFamily="18" charset="0"/>
                <a:ea typeface="Calibri" panose="020F0502020204030204" pitchFamily="34" charset="0"/>
              </a:rPr>
              <a:t>2</a:t>
            </a:r>
            <a:r>
              <a:rPr lang="en-US" sz="2400" dirty="0">
                <a:solidFill>
                  <a:srgbClr val="000000"/>
                </a:solidFill>
                <a:effectLst/>
                <a:latin typeface="Times New Roman" panose="02020603050405020304" pitchFamily="18" charset="0"/>
                <a:ea typeface="Calibri" panose="020F0502020204030204" pitchFamily="34" charset="0"/>
              </a:rPr>
              <a:t>)</a:t>
            </a:r>
          </a:p>
          <a:p>
            <a:pPr marL="342900" lvl="0" indent="-342900" algn="just">
              <a:buFont typeface="+mj-lt"/>
              <a:buAutoNum type="arabicPeriod"/>
            </a:pPr>
            <a:r>
              <a:rPr lang="en-US" sz="2400" dirty="0">
                <a:solidFill>
                  <a:srgbClr val="000000"/>
                </a:solidFill>
                <a:effectLst/>
                <a:latin typeface="Times New Roman" panose="02020603050405020304" pitchFamily="18" charset="0"/>
                <a:ea typeface="Calibri" panose="020F0502020204030204" pitchFamily="34" charset="0"/>
              </a:rPr>
              <a:t>Is the atmosphere stable or unstable?  and why?</a:t>
            </a:r>
          </a:p>
          <a:p>
            <a:pPr algn="just">
              <a:lnSpc>
                <a:spcPct val="115000"/>
              </a:lnSpc>
              <a:spcAft>
                <a:spcPts val="1000"/>
              </a:spcAft>
            </a:pPr>
            <a:r>
              <a:rPr lang="en-US" sz="2400" dirty="0">
                <a:effectLst/>
                <a:latin typeface="Times New Roman" panose="02020603050405020304" pitchFamily="18" charset="0"/>
                <a:ea typeface="Calibri" panose="020F0502020204030204" pitchFamily="34"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2">
            <a:extLst>
              <a:ext uri="{FF2B5EF4-FFF2-40B4-BE49-F238E27FC236}">
                <a16:creationId xmlns:a16="http://schemas.microsoft.com/office/drawing/2014/main" id="{64B216A3-D79A-4863-A3E2-C90C8FE89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93" y="4255608"/>
            <a:ext cx="4643384" cy="2237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7C4A6D3E-68B5-4C03-A699-2EA9562501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118" t="85153" r="28984" b="6143"/>
          <a:stretch/>
        </p:blipFill>
        <p:spPr bwMode="auto">
          <a:xfrm>
            <a:off x="4307458" y="5816009"/>
            <a:ext cx="2402958" cy="517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C9809347-FCAB-489D-8F7E-16E39FE6B8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16" y="3669112"/>
            <a:ext cx="4643384" cy="301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923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1230</TotalTime>
  <Words>2509</Words>
  <Application>Microsoft Office PowerPoint</Application>
  <PresentationFormat>Widescreen</PresentationFormat>
  <Paragraphs>161</Paragraphs>
  <Slides>27</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-apple-system</vt:lpstr>
      <vt:lpstr>Arial</vt:lpstr>
      <vt:lpstr>Calibri</vt:lpstr>
      <vt:lpstr>Calibri Light</vt:lpstr>
      <vt:lpstr>Times New Roman</vt:lpstr>
      <vt:lpstr>Office Theme</vt:lpstr>
      <vt:lpstr>Equation</vt:lpstr>
      <vt:lpstr>PowerPoint Presentation</vt:lpstr>
      <vt:lpstr>This lecture including the following items</vt:lpstr>
      <vt:lpstr>The Parcel Method </vt:lpstr>
      <vt:lpstr>Environmental Lapse Rate</vt:lpstr>
      <vt:lpstr>Conditionally Unstable Atmosphere</vt:lpstr>
      <vt:lpstr>Conditionally Unstable Atmosphere</vt:lpstr>
      <vt:lpstr>Conditionally Unstable Atmosphere</vt:lpstr>
      <vt:lpstr>Just to remind YOU!!!!</vt:lpstr>
      <vt:lpstr>Exercise 1</vt:lpstr>
      <vt:lpstr>Exercise 1(hint)</vt:lpstr>
      <vt:lpstr>Exercise 2</vt:lpstr>
      <vt:lpstr>Why We Use Thermodynamic (Areological)Diagrams?</vt:lpstr>
      <vt:lpstr>What are the Properties of  a Useful Thermodynamic Diagrams?</vt:lpstr>
      <vt:lpstr>What are the Types of Diagrams?</vt:lpstr>
      <vt:lpstr>How to create a Useful diagram for Meteorologist? </vt:lpstr>
      <vt:lpstr>How to create a Useful diagram for Meteorologist? </vt:lpstr>
      <vt:lpstr>FYI: How to create a Useful diagram for Meteorologist?</vt:lpstr>
      <vt:lpstr>What is The EMAGRAM? What are the Properties of its Lines?</vt:lpstr>
      <vt:lpstr>STUVE (Pseudo-Adiabatic) DIAGRAM</vt:lpstr>
      <vt:lpstr>STUVE (Pseudo-Adiabatic) DIAGRAM</vt:lpstr>
      <vt:lpstr>STUVE (Pseudo-Adiabatic) DIAGRAM</vt:lpstr>
      <vt:lpstr>‘Skew T – ln P ’ chart</vt:lpstr>
      <vt:lpstr>‘Skew T – ln P ’ chart</vt:lpstr>
      <vt:lpstr>PowerPoint Presentation</vt:lpstr>
      <vt:lpstr>Dry Adiabats and Moist or Pseudo Adiabats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 Al-Dabbagh</dc:creator>
  <cp:lastModifiedBy>Sama Al-Dabbagh</cp:lastModifiedBy>
  <cp:revision>47</cp:revision>
  <dcterms:created xsi:type="dcterms:W3CDTF">2022-03-07T10:16:30Z</dcterms:created>
  <dcterms:modified xsi:type="dcterms:W3CDTF">2022-04-01T06:34:36Z</dcterms:modified>
</cp:coreProperties>
</file>