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3" r:id="rId2"/>
    <p:sldId id="265" r:id="rId3"/>
    <p:sldId id="274" r:id="rId4"/>
    <p:sldId id="311" r:id="rId5"/>
    <p:sldId id="275" r:id="rId6"/>
    <p:sldId id="276" r:id="rId7"/>
    <p:sldId id="277" r:id="rId8"/>
    <p:sldId id="302" r:id="rId9"/>
    <p:sldId id="31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015" autoAdjust="0"/>
  </p:normalViewPr>
  <p:slideViewPr>
    <p:cSldViewPr snapToGrid="0">
      <p:cViewPr varScale="1">
        <p:scale>
          <a:sx n="72" d="100"/>
          <a:sy n="72" d="100"/>
        </p:scale>
        <p:origin x="1027" y="72"/>
      </p:cViewPr>
      <p:guideLst/>
    </p:cSldViewPr>
  </p:slideViewPr>
  <p:notesTextViewPr>
    <p:cViewPr>
      <p:scale>
        <a:sx n="1" d="1"/>
        <a:sy n="1" d="1"/>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5DB232-5247-4B32-A599-81F88EA2DF01}" type="datetimeFigureOut">
              <a:rPr lang="en-US" smtClean="0"/>
              <a:t>3/23/2022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A48F22-473F-4DE6-822D-908824273137}" type="slidenum">
              <a:rPr lang="en-US" smtClean="0"/>
              <a:t>‹#›</a:t>
            </a:fld>
            <a:endParaRPr lang="en-US"/>
          </a:p>
        </p:txBody>
      </p:sp>
    </p:spTree>
    <p:extLst>
      <p:ext uri="{BB962C8B-B14F-4D97-AF65-F5344CB8AC3E}">
        <p14:creationId xmlns:p14="http://schemas.microsoft.com/office/powerpoint/2010/main" val="996140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855F6-42EA-451D-A6BD-4821FC5E4F01}" type="slidenum">
              <a:rPr lang="en-US" smtClean="0"/>
              <a:t>3</a:t>
            </a:fld>
            <a:endParaRPr lang="en-US" dirty="0"/>
          </a:p>
        </p:txBody>
      </p:sp>
    </p:spTree>
    <p:extLst>
      <p:ext uri="{BB962C8B-B14F-4D97-AF65-F5344CB8AC3E}">
        <p14:creationId xmlns:p14="http://schemas.microsoft.com/office/powerpoint/2010/main" val="3550283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855F6-42EA-451D-A6BD-4821FC5E4F01}" type="slidenum">
              <a:rPr lang="en-US" smtClean="0"/>
              <a:t>4</a:t>
            </a:fld>
            <a:endParaRPr lang="en-US" dirty="0"/>
          </a:p>
        </p:txBody>
      </p:sp>
    </p:spTree>
    <p:extLst>
      <p:ext uri="{BB962C8B-B14F-4D97-AF65-F5344CB8AC3E}">
        <p14:creationId xmlns:p14="http://schemas.microsoft.com/office/powerpoint/2010/main" val="2754579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855F6-42EA-451D-A6BD-4821FC5E4F01}" type="slidenum">
              <a:rPr lang="en-US" smtClean="0"/>
              <a:t>5</a:t>
            </a:fld>
            <a:endParaRPr lang="en-US" dirty="0"/>
          </a:p>
        </p:txBody>
      </p:sp>
    </p:spTree>
    <p:extLst>
      <p:ext uri="{BB962C8B-B14F-4D97-AF65-F5344CB8AC3E}">
        <p14:creationId xmlns:p14="http://schemas.microsoft.com/office/powerpoint/2010/main" val="983348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5064E-DE22-4192-8AA1-5F7F26CBBE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08E8CF-8C1D-42A2-B017-8B4EAA8402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B1BA02B-A853-455E-9F3D-100E6D83644F}"/>
              </a:ext>
            </a:extLst>
          </p:cNvPr>
          <p:cNvSpPr>
            <a:spLocks noGrp="1"/>
          </p:cNvSpPr>
          <p:nvPr>
            <p:ph type="dt" sz="half" idx="10"/>
          </p:nvPr>
        </p:nvSpPr>
        <p:spPr/>
        <p:txBody>
          <a:bodyPr/>
          <a:lstStyle/>
          <a:p>
            <a:fld id="{C70F763D-BDEF-4A14-91E4-82ED94276E1A}" type="datetimeFigureOut">
              <a:rPr lang="en-US" smtClean="0"/>
              <a:t>3/23/2022</a:t>
            </a:fld>
            <a:endParaRPr lang="en-US"/>
          </a:p>
        </p:txBody>
      </p:sp>
      <p:sp>
        <p:nvSpPr>
          <p:cNvPr id="5" name="Footer Placeholder 4">
            <a:extLst>
              <a:ext uri="{FF2B5EF4-FFF2-40B4-BE49-F238E27FC236}">
                <a16:creationId xmlns:a16="http://schemas.microsoft.com/office/drawing/2014/main" id="{8952C0E3-E474-4D22-8BF1-98332F4789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FE52C8-0D04-425E-9E83-C79307774AD1}"/>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3806252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B4761-A0B7-4880-A0B9-335AC74CF8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062422-9860-4450-B80B-CDCCBD8B60A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D73FE3-8D1C-4BCE-B76E-F24D23F49C9C}"/>
              </a:ext>
            </a:extLst>
          </p:cNvPr>
          <p:cNvSpPr>
            <a:spLocks noGrp="1"/>
          </p:cNvSpPr>
          <p:nvPr>
            <p:ph type="dt" sz="half" idx="10"/>
          </p:nvPr>
        </p:nvSpPr>
        <p:spPr/>
        <p:txBody>
          <a:bodyPr/>
          <a:lstStyle/>
          <a:p>
            <a:fld id="{C70F763D-BDEF-4A14-91E4-82ED94276E1A}" type="datetimeFigureOut">
              <a:rPr lang="en-US" smtClean="0"/>
              <a:t>3/23/2022</a:t>
            </a:fld>
            <a:endParaRPr lang="en-US"/>
          </a:p>
        </p:txBody>
      </p:sp>
      <p:sp>
        <p:nvSpPr>
          <p:cNvPr id="5" name="Footer Placeholder 4">
            <a:extLst>
              <a:ext uri="{FF2B5EF4-FFF2-40B4-BE49-F238E27FC236}">
                <a16:creationId xmlns:a16="http://schemas.microsoft.com/office/drawing/2014/main" id="{4BAA05C9-A80E-446B-8EA4-785F948D97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255D1E-5946-4480-91E2-81414A6C2238}"/>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3015120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7D845F-C45F-46A0-96CC-F29C778687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E9767C-100B-4BD1-B973-A90036DEECD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E9D539-1132-4A0F-8FCB-A871571FAA01}"/>
              </a:ext>
            </a:extLst>
          </p:cNvPr>
          <p:cNvSpPr>
            <a:spLocks noGrp="1"/>
          </p:cNvSpPr>
          <p:nvPr>
            <p:ph type="dt" sz="half" idx="10"/>
          </p:nvPr>
        </p:nvSpPr>
        <p:spPr/>
        <p:txBody>
          <a:bodyPr/>
          <a:lstStyle/>
          <a:p>
            <a:fld id="{C70F763D-BDEF-4A14-91E4-82ED94276E1A}" type="datetimeFigureOut">
              <a:rPr lang="en-US" smtClean="0"/>
              <a:t>3/23/2022</a:t>
            </a:fld>
            <a:endParaRPr lang="en-US"/>
          </a:p>
        </p:txBody>
      </p:sp>
      <p:sp>
        <p:nvSpPr>
          <p:cNvPr id="5" name="Footer Placeholder 4">
            <a:extLst>
              <a:ext uri="{FF2B5EF4-FFF2-40B4-BE49-F238E27FC236}">
                <a16:creationId xmlns:a16="http://schemas.microsoft.com/office/drawing/2014/main" id="{918B1BDC-B3BC-434C-9188-C5148A2FF3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2EFF98-942A-4C92-B1C5-D577D9166545}"/>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2079038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1AB03-57D1-4D34-B835-63D69A4DC1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49358C-2F05-4F76-A6EB-91AFEDA78C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4EDCC9-D95E-4099-A241-85C11D4CC217}"/>
              </a:ext>
            </a:extLst>
          </p:cNvPr>
          <p:cNvSpPr>
            <a:spLocks noGrp="1"/>
          </p:cNvSpPr>
          <p:nvPr>
            <p:ph type="dt" sz="half" idx="10"/>
          </p:nvPr>
        </p:nvSpPr>
        <p:spPr/>
        <p:txBody>
          <a:bodyPr/>
          <a:lstStyle/>
          <a:p>
            <a:fld id="{C70F763D-BDEF-4A14-91E4-82ED94276E1A}" type="datetimeFigureOut">
              <a:rPr lang="en-US" smtClean="0"/>
              <a:t>3/23/2022</a:t>
            </a:fld>
            <a:endParaRPr lang="en-US"/>
          </a:p>
        </p:txBody>
      </p:sp>
      <p:sp>
        <p:nvSpPr>
          <p:cNvPr id="5" name="Footer Placeholder 4">
            <a:extLst>
              <a:ext uri="{FF2B5EF4-FFF2-40B4-BE49-F238E27FC236}">
                <a16:creationId xmlns:a16="http://schemas.microsoft.com/office/drawing/2014/main" id="{3DC1AC3B-D2D6-4383-AE98-09672056C2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B2C7C1-43CC-4435-A764-E84C42ACB1DA}"/>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1365046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FB9C8-08CB-417F-8E43-D6853080D9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744F44-9350-406C-B232-CD71D27662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93A304-C3D2-46BC-8C51-F9E37E638787}"/>
              </a:ext>
            </a:extLst>
          </p:cNvPr>
          <p:cNvSpPr>
            <a:spLocks noGrp="1"/>
          </p:cNvSpPr>
          <p:nvPr>
            <p:ph type="dt" sz="half" idx="10"/>
          </p:nvPr>
        </p:nvSpPr>
        <p:spPr/>
        <p:txBody>
          <a:bodyPr/>
          <a:lstStyle/>
          <a:p>
            <a:fld id="{C70F763D-BDEF-4A14-91E4-82ED94276E1A}" type="datetimeFigureOut">
              <a:rPr lang="en-US" smtClean="0"/>
              <a:t>3/23/2022</a:t>
            </a:fld>
            <a:endParaRPr lang="en-US"/>
          </a:p>
        </p:txBody>
      </p:sp>
      <p:sp>
        <p:nvSpPr>
          <p:cNvPr id="5" name="Footer Placeholder 4">
            <a:extLst>
              <a:ext uri="{FF2B5EF4-FFF2-40B4-BE49-F238E27FC236}">
                <a16:creationId xmlns:a16="http://schemas.microsoft.com/office/drawing/2014/main" id="{44BFDC98-8117-43D9-9DA3-63AAE594B5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82B996-9D36-42E3-BE27-C89DD087D600}"/>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3556791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7975A-E348-4686-9D4A-0A60FC2094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61CBCF-C40C-4092-8B4F-855B27D314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268440-6CB3-4D3E-9942-1C74B63213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070333-7967-4B07-919E-BBC3870FB309}"/>
              </a:ext>
            </a:extLst>
          </p:cNvPr>
          <p:cNvSpPr>
            <a:spLocks noGrp="1"/>
          </p:cNvSpPr>
          <p:nvPr>
            <p:ph type="dt" sz="half" idx="10"/>
          </p:nvPr>
        </p:nvSpPr>
        <p:spPr/>
        <p:txBody>
          <a:bodyPr/>
          <a:lstStyle/>
          <a:p>
            <a:fld id="{C70F763D-BDEF-4A14-91E4-82ED94276E1A}" type="datetimeFigureOut">
              <a:rPr lang="en-US" smtClean="0"/>
              <a:t>3/23/2022</a:t>
            </a:fld>
            <a:endParaRPr lang="en-US"/>
          </a:p>
        </p:txBody>
      </p:sp>
      <p:sp>
        <p:nvSpPr>
          <p:cNvPr id="6" name="Footer Placeholder 5">
            <a:extLst>
              <a:ext uri="{FF2B5EF4-FFF2-40B4-BE49-F238E27FC236}">
                <a16:creationId xmlns:a16="http://schemas.microsoft.com/office/drawing/2014/main" id="{8AFC1FB7-A1F3-400C-AADF-F9D433215B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0D1D5A-704A-48D9-ACF3-B2418499F35D}"/>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799000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943AE-81B2-4F94-ACE9-F86FF8D030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0D7F60-EA65-4E6D-A0B9-56BD31F419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63604C-6F7E-4780-804E-B985155D93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95DD20-2CFF-455C-9FA6-D0D3449211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024667-A844-483E-A17C-41C3EAF953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86EFCAB-A70F-4DA0-9801-F2971A6FAEE8}"/>
              </a:ext>
            </a:extLst>
          </p:cNvPr>
          <p:cNvSpPr>
            <a:spLocks noGrp="1"/>
          </p:cNvSpPr>
          <p:nvPr>
            <p:ph type="dt" sz="half" idx="10"/>
          </p:nvPr>
        </p:nvSpPr>
        <p:spPr/>
        <p:txBody>
          <a:bodyPr/>
          <a:lstStyle/>
          <a:p>
            <a:fld id="{C70F763D-BDEF-4A14-91E4-82ED94276E1A}" type="datetimeFigureOut">
              <a:rPr lang="en-US" smtClean="0"/>
              <a:t>3/23/2022</a:t>
            </a:fld>
            <a:endParaRPr lang="en-US"/>
          </a:p>
        </p:txBody>
      </p:sp>
      <p:sp>
        <p:nvSpPr>
          <p:cNvPr id="8" name="Footer Placeholder 7">
            <a:extLst>
              <a:ext uri="{FF2B5EF4-FFF2-40B4-BE49-F238E27FC236}">
                <a16:creationId xmlns:a16="http://schemas.microsoft.com/office/drawing/2014/main" id="{1D8328F5-47A2-45D1-AEDF-521CD35DCB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5E353A-DAB7-4183-B1F0-5A8CC68B54C9}"/>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403017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360E8-34AA-456F-99F1-66F96212C2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21BE27-0725-4FDF-B05B-F2FD839BB84D}"/>
              </a:ext>
            </a:extLst>
          </p:cNvPr>
          <p:cNvSpPr>
            <a:spLocks noGrp="1"/>
          </p:cNvSpPr>
          <p:nvPr>
            <p:ph type="dt" sz="half" idx="10"/>
          </p:nvPr>
        </p:nvSpPr>
        <p:spPr/>
        <p:txBody>
          <a:bodyPr/>
          <a:lstStyle/>
          <a:p>
            <a:fld id="{C70F763D-BDEF-4A14-91E4-82ED94276E1A}" type="datetimeFigureOut">
              <a:rPr lang="en-US" smtClean="0"/>
              <a:t>3/23/2022</a:t>
            </a:fld>
            <a:endParaRPr lang="en-US"/>
          </a:p>
        </p:txBody>
      </p:sp>
      <p:sp>
        <p:nvSpPr>
          <p:cNvPr id="4" name="Footer Placeholder 3">
            <a:extLst>
              <a:ext uri="{FF2B5EF4-FFF2-40B4-BE49-F238E27FC236}">
                <a16:creationId xmlns:a16="http://schemas.microsoft.com/office/drawing/2014/main" id="{D3632EA7-1EF0-457A-901A-3256D60C03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9B32A6D-2DC9-4F6A-9954-3A864DD1AE5B}"/>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3293871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97D6EC-E2BE-4C82-ABD7-52013EBE4085}"/>
              </a:ext>
            </a:extLst>
          </p:cNvPr>
          <p:cNvSpPr>
            <a:spLocks noGrp="1"/>
          </p:cNvSpPr>
          <p:nvPr>
            <p:ph type="dt" sz="half" idx="10"/>
          </p:nvPr>
        </p:nvSpPr>
        <p:spPr/>
        <p:txBody>
          <a:bodyPr/>
          <a:lstStyle/>
          <a:p>
            <a:fld id="{C70F763D-BDEF-4A14-91E4-82ED94276E1A}" type="datetimeFigureOut">
              <a:rPr lang="en-US" smtClean="0"/>
              <a:t>3/23/2022</a:t>
            </a:fld>
            <a:endParaRPr lang="en-US"/>
          </a:p>
        </p:txBody>
      </p:sp>
      <p:sp>
        <p:nvSpPr>
          <p:cNvPr id="3" name="Footer Placeholder 2">
            <a:extLst>
              <a:ext uri="{FF2B5EF4-FFF2-40B4-BE49-F238E27FC236}">
                <a16:creationId xmlns:a16="http://schemas.microsoft.com/office/drawing/2014/main" id="{3C9084A1-B2EC-44F1-8AD5-8E93C7E11A7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408187-3B47-4661-973F-298D9A795293}"/>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3259362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1DA00-11C2-4597-85D1-6292A6CEF2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734242-C49D-46D2-8FEA-416A721EC1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96A721-709F-470F-9127-5AFE486C81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C8F082-3B48-428C-9EE7-27E8460409C2}"/>
              </a:ext>
            </a:extLst>
          </p:cNvPr>
          <p:cNvSpPr>
            <a:spLocks noGrp="1"/>
          </p:cNvSpPr>
          <p:nvPr>
            <p:ph type="dt" sz="half" idx="10"/>
          </p:nvPr>
        </p:nvSpPr>
        <p:spPr/>
        <p:txBody>
          <a:bodyPr/>
          <a:lstStyle/>
          <a:p>
            <a:fld id="{C70F763D-BDEF-4A14-91E4-82ED94276E1A}" type="datetimeFigureOut">
              <a:rPr lang="en-US" smtClean="0"/>
              <a:t>3/23/2022</a:t>
            </a:fld>
            <a:endParaRPr lang="en-US"/>
          </a:p>
        </p:txBody>
      </p:sp>
      <p:sp>
        <p:nvSpPr>
          <p:cNvPr id="6" name="Footer Placeholder 5">
            <a:extLst>
              <a:ext uri="{FF2B5EF4-FFF2-40B4-BE49-F238E27FC236}">
                <a16:creationId xmlns:a16="http://schemas.microsoft.com/office/drawing/2014/main" id="{8A3AD05C-C212-485F-9A8D-8861B0FA3F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D3C520-AC47-4A89-9864-D2E62EBFD34C}"/>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86754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07DD8-A37F-4D5E-B668-3C0109ADBD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BD9C15-0BB9-45FA-97DD-98D84651D1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334DB0-A14D-48C9-9BA5-B0F8F35342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19E479-F4C5-4AA6-B3B0-421B1C0A9C7A}"/>
              </a:ext>
            </a:extLst>
          </p:cNvPr>
          <p:cNvSpPr>
            <a:spLocks noGrp="1"/>
          </p:cNvSpPr>
          <p:nvPr>
            <p:ph type="dt" sz="half" idx="10"/>
          </p:nvPr>
        </p:nvSpPr>
        <p:spPr/>
        <p:txBody>
          <a:bodyPr/>
          <a:lstStyle/>
          <a:p>
            <a:fld id="{C70F763D-BDEF-4A14-91E4-82ED94276E1A}" type="datetimeFigureOut">
              <a:rPr lang="en-US" smtClean="0"/>
              <a:t>3/23/2022</a:t>
            </a:fld>
            <a:endParaRPr lang="en-US"/>
          </a:p>
        </p:txBody>
      </p:sp>
      <p:sp>
        <p:nvSpPr>
          <p:cNvPr id="6" name="Footer Placeholder 5">
            <a:extLst>
              <a:ext uri="{FF2B5EF4-FFF2-40B4-BE49-F238E27FC236}">
                <a16:creationId xmlns:a16="http://schemas.microsoft.com/office/drawing/2014/main" id="{B56FE94A-D3AA-4789-9F6B-A346D9CA22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D95B28-6689-4FC1-9880-AEE1A31FF5D7}"/>
              </a:ext>
            </a:extLst>
          </p:cNvPr>
          <p:cNvSpPr>
            <a:spLocks noGrp="1"/>
          </p:cNvSpPr>
          <p:nvPr>
            <p:ph type="sldNum" sz="quarter" idx="12"/>
          </p:nvPr>
        </p:nvSpPr>
        <p:spPr/>
        <p:txBody>
          <a:bodyPr/>
          <a:lstStyle/>
          <a:p>
            <a:fld id="{7CDA29B6-D666-4081-8DD4-2382D913BB65}" type="slidenum">
              <a:rPr lang="en-US" smtClean="0"/>
              <a:t>‹#›</a:t>
            </a:fld>
            <a:endParaRPr lang="en-US"/>
          </a:p>
        </p:txBody>
      </p:sp>
    </p:spTree>
    <p:extLst>
      <p:ext uri="{BB962C8B-B14F-4D97-AF65-F5344CB8AC3E}">
        <p14:creationId xmlns:p14="http://schemas.microsoft.com/office/powerpoint/2010/main" val="2248398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C647B-DD3D-410C-A7F8-28EB6E5D05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653FC1-4801-42A4-A329-51FEAAAA3C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1B4EEF-32A3-4C50-9E57-130C9A7825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0F763D-BDEF-4A14-91E4-82ED94276E1A}" type="datetimeFigureOut">
              <a:rPr lang="en-US" smtClean="0"/>
              <a:t>3/23/2022</a:t>
            </a:fld>
            <a:endParaRPr lang="en-US"/>
          </a:p>
        </p:txBody>
      </p:sp>
      <p:sp>
        <p:nvSpPr>
          <p:cNvPr id="5" name="Footer Placeholder 4">
            <a:extLst>
              <a:ext uri="{FF2B5EF4-FFF2-40B4-BE49-F238E27FC236}">
                <a16:creationId xmlns:a16="http://schemas.microsoft.com/office/drawing/2014/main" id="{30E019E0-EB77-4DCF-B618-BE8E49AE5B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396E940-DE9B-4E5A-8BBE-E5AE16F440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DA29B6-D666-4081-8DD4-2382D913BB65}" type="slidenum">
              <a:rPr lang="en-US" smtClean="0"/>
              <a:t>‹#›</a:t>
            </a:fld>
            <a:endParaRPr lang="en-US"/>
          </a:p>
        </p:txBody>
      </p:sp>
    </p:spTree>
    <p:extLst>
      <p:ext uri="{BB962C8B-B14F-4D97-AF65-F5344CB8AC3E}">
        <p14:creationId xmlns:p14="http://schemas.microsoft.com/office/powerpoint/2010/main" val="3360310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2282494" y="238780"/>
            <a:ext cx="7179531" cy="523220"/>
          </a:xfrm>
          <a:prstGeom prst="rect">
            <a:avLst/>
          </a:prstGeom>
          <a:noFill/>
          <a:ln w="9525">
            <a:noFill/>
            <a:miter lim="800000"/>
            <a:headEnd/>
            <a:tailEnd/>
          </a:ln>
        </p:spPr>
        <p:txBody>
          <a:bodyPr wrap="none">
            <a:spAutoFit/>
          </a:bodyPr>
          <a:lstStyle/>
          <a:p>
            <a:pPr algn="ctr"/>
            <a:r>
              <a:rPr lang="en-US" altLang="en-US" sz="2800" b="1" dirty="0">
                <a:latin typeface="Times New Roman" pitchFamily="18" charset="0"/>
                <a:cs typeface="Times New Roman" panose="02020603050405020304" pitchFamily="18" charset="0"/>
              </a:rPr>
              <a:t>The Course of </a:t>
            </a:r>
            <a:r>
              <a:rPr lang="en-US" sz="2800" b="1" dirty="0">
                <a:latin typeface="Times New Roman" panose="02020603050405020304" pitchFamily="18" charset="0"/>
                <a:cs typeface="Times New Roman" panose="02020603050405020304" pitchFamily="18" charset="0"/>
              </a:rPr>
              <a:t>Atmospheric Thermodynamics</a:t>
            </a:r>
            <a:endParaRPr lang="en-US" altLang="en-US" sz="2800" b="1" dirty="0">
              <a:latin typeface="Times New Roman" pitchFamily="18" charset="0"/>
              <a:cs typeface="Times New Roman" panose="02020603050405020304" pitchFamily="18" charset="0"/>
            </a:endParaRPr>
          </a:p>
        </p:txBody>
      </p:sp>
      <p:sp>
        <p:nvSpPr>
          <p:cNvPr id="10" name="Subtitle 2"/>
          <p:cNvSpPr txBox="1">
            <a:spLocks/>
          </p:cNvSpPr>
          <p:nvPr/>
        </p:nvSpPr>
        <p:spPr>
          <a:xfrm>
            <a:off x="2855640" y="4572000"/>
            <a:ext cx="6400800" cy="1752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a:latin typeface="Times New Roman" panose="02020603050405020304" pitchFamily="18" charset="0"/>
                <a:cs typeface="Times New Roman" panose="02020603050405020304" pitchFamily="18" charset="0"/>
              </a:rPr>
              <a:t>MUSTANSIRIYAH UNIVERSITY </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COLLEGE OF SCIENCES</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ATMOSPHERIC SCIENCES DEPARTMENT </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b="1" dirty="0">
                <a:latin typeface="Times New Roman" panose="02020603050405020304" pitchFamily="18" charset="0"/>
                <a:cs typeface="Times New Roman" panose="02020603050405020304" pitchFamily="18" charset="0"/>
              </a:rPr>
              <a:t>202</a:t>
            </a:r>
            <a:r>
              <a:rPr lang="ar-IQ" sz="8000" b="1" dirty="0">
                <a:latin typeface="Times New Roman" panose="02020603050405020304" pitchFamily="18" charset="0"/>
                <a:cs typeface="Times New Roman" panose="02020603050405020304" pitchFamily="18" charset="0"/>
              </a:rPr>
              <a:t>1</a:t>
            </a:r>
            <a:r>
              <a:rPr lang="en-US" sz="8000" b="1" dirty="0">
                <a:latin typeface="Times New Roman" panose="02020603050405020304" pitchFamily="18" charset="0"/>
                <a:cs typeface="Times New Roman" panose="02020603050405020304" pitchFamily="18" charset="0"/>
              </a:rPr>
              <a:t>-202</a:t>
            </a:r>
            <a:r>
              <a:rPr lang="ar-IQ" sz="8000" b="1">
                <a:latin typeface="Times New Roman" panose="02020603050405020304" pitchFamily="18" charset="0"/>
                <a:cs typeface="Times New Roman" panose="02020603050405020304" pitchFamily="18" charset="0"/>
              </a:rPr>
              <a:t>2</a:t>
            </a:r>
            <a:r>
              <a:rPr lang="en-US" sz="8000" b="1">
                <a:latin typeface="Times New Roman" panose="02020603050405020304" pitchFamily="18" charset="0"/>
                <a:cs typeface="Times New Roman" panose="02020603050405020304" pitchFamily="18" charset="0"/>
              </a:rPr>
              <a:t> </a:t>
            </a:r>
            <a:endParaRPr lang="en-GB" sz="8000" b="1"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Dr. </a:t>
            </a:r>
            <a:r>
              <a:rPr lang="en-US" sz="8000" dirty="0" err="1">
                <a:latin typeface="Times New Roman" panose="02020603050405020304" pitchFamily="18" charset="0"/>
                <a:cs typeface="Times New Roman" panose="02020603050405020304" pitchFamily="18" charset="0"/>
              </a:rPr>
              <a:t>Sama</a:t>
            </a:r>
            <a:r>
              <a:rPr lang="en-US" sz="8000" dirty="0">
                <a:latin typeface="Times New Roman" panose="02020603050405020304" pitchFamily="18" charset="0"/>
                <a:cs typeface="Times New Roman" panose="02020603050405020304" pitchFamily="18" charset="0"/>
              </a:rPr>
              <a:t> Khalid Mohammed</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b="1" cap="small" dirty="0">
                <a:latin typeface="Times New Roman" panose="02020603050405020304" pitchFamily="18" charset="0"/>
                <a:cs typeface="Times New Roman" panose="02020603050405020304" pitchFamily="18" charset="0"/>
              </a:rPr>
              <a:t>SECOND STAGE </a:t>
            </a:r>
          </a:p>
          <a:p>
            <a:pPr marL="0" indent="0" algn="ctr">
              <a:buNone/>
            </a:pPr>
            <a:r>
              <a:rPr lang="en-US" sz="8000" b="1" cap="small" dirty="0">
                <a:latin typeface="Times New Roman" panose="02020603050405020304" pitchFamily="18" charset="0"/>
                <a:cs typeface="Times New Roman" panose="02020603050405020304" pitchFamily="18" charset="0"/>
              </a:rPr>
              <a:t>Lecture </a:t>
            </a:r>
            <a:r>
              <a:rPr lang="ar-IQ" sz="8000" b="1" cap="small" dirty="0">
                <a:latin typeface="Times New Roman" panose="02020603050405020304" pitchFamily="18" charset="0"/>
                <a:cs typeface="Times New Roman" panose="02020603050405020304" pitchFamily="18" charset="0"/>
              </a:rPr>
              <a:t>4</a:t>
            </a:r>
            <a:endParaRPr lang="en-US" sz="8000" b="1" cap="small" dirty="0">
              <a:latin typeface="Times New Roman" panose="02020603050405020304" pitchFamily="18" charset="0"/>
              <a:cs typeface="Times New Roman" panose="02020603050405020304" pitchFamily="18" charset="0"/>
            </a:endParaRPr>
          </a:p>
          <a:p>
            <a:pPr marL="0" indent="0" algn="ctr">
              <a:buNone/>
            </a:pPr>
            <a:endParaRPr lang="en-GB" sz="8000" b="1" cap="small" dirty="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3" name="Picture 2"/>
          <p:cNvPicPr>
            <a:picLocks/>
          </p:cNvPicPr>
          <p:nvPr/>
        </p:nvPicPr>
        <p:blipFill rotWithShape="1">
          <a:blip r:embed="rId2">
            <a:extLst>
              <a:ext uri="{28A0092B-C50C-407E-A947-70E740481C1C}">
                <a14:useLocalDpi xmlns:a14="http://schemas.microsoft.com/office/drawing/2010/main" val="0"/>
              </a:ext>
            </a:extLst>
          </a:blip>
          <a:srcRect b="8890"/>
          <a:stretch/>
        </p:blipFill>
        <p:spPr>
          <a:xfrm>
            <a:off x="3078480" y="1295399"/>
            <a:ext cx="5760720" cy="3182112"/>
          </a:xfrm>
          <a:prstGeom prst="rect">
            <a:avLst/>
          </a:prstGeom>
        </p:spPr>
      </p:pic>
    </p:spTree>
    <p:extLst>
      <p:ext uri="{BB962C8B-B14F-4D97-AF65-F5344CB8AC3E}">
        <p14:creationId xmlns:p14="http://schemas.microsoft.com/office/powerpoint/2010/main" val="1503107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1752600"/>
            <a:ext cx="8610600" cy="1938992"/>
          </a:xfrm>
          <a:prstGeom prst="rect">
            <a:avLst/>
          </a:prstGeom>
        </p:spPr>
        <p:txBody>
          <a:bodyPr wrap="square">
            <a:spAutoFit/>
          </a:bodyPr>
          <a:lstStyle/>
          <a:p>
            <a:pPr marL="342900" indent="-342900" algn="just">
              <a:buFont typeface="Arial" panose="020B0604020202020204" pitchFamily="34" charset="0"/>
              <a:buChar char="•"/>
            </a:pPr>
            <a:r>
              <a:rPr lang="en-US" sz="2400" dirty="0">
                <a:solidFill>
                  <a:schemeClr val="tx1"/>
                </a:solidFill>
                <a:latin typeface="Times New Roman" panose="02020603050405020304" pitchFamily="18" charset="0"/>
                <a:ea typeface="+mj-ea"/>
                <a:cs typeface="Times New Roman" panose="02020603050405020304" pitchFamily="18" charset="0"/>
              </a:rPr>
              <a:t>Stability Using Potential Temperature</a:t>
            </a: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STABILITY IN A DRY ATMOSPHERE</a:t>
            </a:r>
          </a:p>
          <a:p>
            <a:pPr marL="342900" indent="-342900" algn="just">
              <a:buFont typeface="Arial" panose="020B0604020202020204" pitchFamily="34" charset="0"/>
              <a:buChar char="•"/>
            </a:pPr>
            <a:r>
              <a:rPr kumimoji="0" lang="en-US" sz="24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Saturated Adiabatic Lapse Rate</a:t>
            </a:r>
          </a:p>
          <a:p>
            <a:pPr marL="342900" indent="-342900" algn="just">
              <a:buFont typeface="Arial" panose="020B0604020202020204" pitchFamily="34" charset="0"/>
              <a:buChar char="•"/>
            </a:pPr>
            <a:r>
              <a:rPr kumimoji="0" lang="en-US" sz="24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Stability of Saturated Air</a:t>
            </a:r>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600" dirty="0">
                <a:latin typeface="Times New Roman" panose="02020603050405020304" pitchFamily="18" charset="0"/>
                <a:cs typeface="Times New Roman" panose="02020603050405020304" pitchFamily="18" charset="0"/>
              </a:rPr>
              <a:t>This lecture including the following items</a:t>
            </a:r>
          </a:p>
        </p:txBody>
      </p:sp>
    </p:spTree>
    <p:extLst>
      <p:ext uri="{BB962C8B-B14F-4D97-AF65-F5344CB8AC3E}">
        <p14:creationId xmlns:p14="http://schemas.microsoft.com/office/powerpoint/2010/main" val="151065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1400" y="0"/>
            <a:ext cx="7289799" cy="685800"/>
          </a:xfrm>
          <a:ln>
            <a:noFill/>
          </a:ln>
        </p:spPr>
        <p:style>
          <a:lnRef idx="2">
            <a:schemeClr val="accent5">
              <a:shade val="50000"/>
            </a:schemeClr>
          </a:lnRef>
          <a:fillRef idx="1001">
            <a:schemeClr val="lt1"/>
          </a:fillRef>
          <a:effectRef idx="0">
            <a:schemeClr val="accent5"/>
          </a:effectRef>
          <a:fontRef idx="minor">
            <a:schemeClr val="lt1"/>
          </a:fontRef>
        </p:style>
        <p:txBody>
          <a:bodyPr>
            <a:normAutofit/>
          </a:bodyPr>
          <a:lstStyle/>
          <a:p>
            <a:pPr algn="ctr"/>
            <a:r>
              <a:rPr lang="en-US" sz="2600" b="1" dirty="0">
                <a:solidFill>
                  <a:schemeClr val="tx1"/>
                </a:solidFill>
                <a:latin typeface="Times New Roman" panose="02020603050405020304" pitchFamily="18" charset="0"/>
                <a:ea typeface="+mj-ea"/>
                <a:cs typeface="Times New Roman" panose="02020603050405020304" pitchFamily="18" charset="0"/>
              </a:rPr>
              <a:t>Potential Temperature</a:t>
            </a:r>
          </a:p>
        </p:txBody>
      </p:sp>
      <p:sp>
        <p:nvSpPr>
          <p:cNvPr id="3" name="Rectangle 2"/>
          <p:cNvSpPr/>
          <p:nvPr/>
        </p:nvSpPr>
        <p:spPr>
          <a:xfrm>
            <a:off x="1543050" y="685801"/>
            <a:ext cx="9124950" cy="461665"/>
          </a:xfrm>
          <a:prstGeom prst="rect">
            <a:avLst/>
          </a:prstGeom>
        </p:spPr>
        <p:txBody>
          <a:bodyPr wrap="square">
            <a:spAutoFit/>
          </a:bodyPr>
          <a:lstStyle/>
          <a:p>
            <a:r>
              <a:rPr lang="en-US" sz="2400">
                <a:latin typeface="Times New Roman" panose="02020603050405020304" pitchFamily="18" charset="0"/>
                <a:ea typeface="Calibri"/>
                <a:cs typeface="Times New Roman" panose="02020603050405020304" pitchFamily="18" charset="0"/>
              </a:rPr>
              <a:t> </a:t>
            </a:r>
            <a:endParaRPr lang="en-US" sz="2400" baseline="30000"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B79D92CB-815F-440F-8606-81F7E9AF0967}"/>
              </a:ext>
            </a:extLst>
          </p:cNvPr>
          <p:cNvPicPr>
            <a:picLocks noChangeAspect="1"/>
          </p:cNvPicPr>
          <p:nvPr/>
        </p:nvPicPr>
        <p:blipFill>
          <a:blip r:embed="rId3"/>
          <a:stretch>
            <a:fillRect/>
          </a:stretch>
        </p:blipFill>
        <p:spPr>
          <a:xfrm>
            <a:off x="6105525" y="685800"/>
            <a:ext cx="5486400" cy="6114415"/>
          </a:xfrm>
          <a:prstGeom prst="rect">
            <a:avLst/>
          </a:prstGeom>
        </p:spPr>
      </p:pic>
      <p:sp>
        <p:nvSpPr>
          <p:cNvPr id="8" name="TextBox 7">
            <a:extLst>
              <a:ext uri="{FF2B5EF4-FFF2-40B4-BE49-F238E27FC236}">
                <a16:creationId xmlns:a16="http://schemas.microsoft.com/office/drawing/2014/main" id="{895AB852-395B-4363-AFA4-106148333AB8}"/>
              </a:ext>
            </a:extLst>
          </p:cNvPr>
          <p:cNvSpPr txBox="1"/>
          <p:nvPr/>
        </p:nvSpPr>
        <p:spPr>
          <a:xfrm>
            <a:off x="396063" y="685799"/>
            <a:ext cx="6492358" cy="5632311"/>
          </a:xfrm>
          <a:prstGeom prst="rect">
            <a:avLst/>
          </a:prstGeom>
          <a:noFill/>
        </p:spPr>
        <p:txBody>
          <a:bodyPr wrap="square">
            <a:spAutoFit/>
          </a:bodyPr>
          <a:lstStyle/>
          <a:p>
            <a:pPr algn="just"/>
            <a:r>
              <a:rPr lang="en-US" sz="2400" b="0" i="0" dirty="0">
                <a:solidFill>
                  <a:srgbClr val="2E2E2E"/>
                </a:solidFill>
                <a:effectLst/>
                <a:latin typeface="Times New Roman" panose="02020603050405020304" pitchFamily="18" charset="0"/>
                <a:cs typeface="Times New Roman" panose="02020603050405020304" pitchFamily="18" charset="0"/>
              </a:rPr>
              <a:t>The potential temperature is useful because it remains constant as a parcel undergoes an adiabatic change of pressure. The vertical gradient of potential temperature determines the dry static stability of the atmosphere. If the potential temperature increases with height, then parcels raised adiabatically from their initial height will always be colder and thus denser than their environment and will sink back to their original pressure. If the potential temperature decreases with height, then parcels raised up will be warmer than their environment and will be accelerated upward by buoyancy; therefore, if the potential temperature decreases with height, the temperature profile is unstable.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5106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1400" y="0"/>
            <a:ext cx="7289799" cy="685800"/>
          </a:xfrm>
          <a:ln>
            <a:noFill/>
          </a:ln>
        </p:spPr>
        <p:style>
          <a:lnRef idx="2">
            <a:schemeClr val="accent5">
              <a:shade val="50000"/>
            </a:schemeClr>
          </a:lnRef>
          <a:fillRef idx="1001">
            <a:schemeClr val="lt1"/>
          </a:fillRef>
          <a:effectRef idx="0">
            <a:schemeClr val="accent5"/>
          </a:effectRef>
          <a:fontRef idx="minor">
            <a:schemeClr val="lt1"/>
          </a:fontRef>
        </p:style>
        <p:txBody>
          <a:bodyPr>
            <a:normAutofit/>
          </a:bodyPr>
          <a:lstStyle/>
          <a:p>
            <a:pPr algn="ctr"/>
            <a:r>
              <a:rPr lang="en-US" sz="2600" b="1" dirty="0">
                <a:solidFill>
                  <a:schemeClr val="tx1"/>
                </a:solidFill>
                <a:latin typeface="Times New Roman" panose="02020603050405020304" pitchFamily="18" charset="0"/>
                <a:ea typeface="+mj-ea"/>
                <a:cs typeface="Times New Roman" panose="02020603050405020304" pitchFamily="18" charset="0"/>
              </a:rPr>
              <a:t>Stability Using Potential Temperature</a:t>
            </a:r>
          </a:p>
        </p:txBody>
      </p:sp>
      <p:sp>
        <p:nvSpPr>
          <p:cNvPr id="3" name="Rectangle 2"/>
          <p:cNvSpPr/>
          <p:nvPr/>
        </p:nvSpPr>
        <p:spPr>
          <a:xfrm>
            <a:off x="1543050" y="685801"/>
            <a:ext cx="9124950" cy="461665"/>
          </a:xfrm>
          <a:prstGeom prst="rect">
            <a:avLst/>
          </a:prstGeom>
        </p:spPr>
        <p:txBody>
          <a:bodyPr wrap="square">
            <a:spAutoFit/>
          </a:bodyPr>
          <a:lstStyle/>
          <a:p>
            <a:r>
              <a:rPr lang="en-US" sz="2400">
                <a:latin typeface="Times New Roman" panose="02020603050405020304" pitchFamily="18" charset="0"/>
                <a:ea typeface="Calibri"/>
                <a:cs typeface="Times New Roman" panose="02020603050405020304" pitchFamily="18" charset="0"/>
              </a:rPr>
              <a:t> </a:t>
            </a:r>
            <a:endParaRPr lang="en-US" sz="2400" baseline="30000" dirty="0">
              <a:latin typeface="Times New Roman" panose="02020603050405020304" pitchFamily="18" charset="0"/>
              <a:cs typeface="Times New Roman" panose="02020603050405020304" pitchFamily="18" charset="0"/>
            </a:endParaRPr>
          </a:p>
        </p:txBody>
      </p:sp>
      <p:pic>
        <p:nvPicPr>
          <p:cNvPr id="2560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13032"/>
          <a:stretch/>
        </p:blipFill>
        <p:spPr bwMode="auto">
          <a:xfrm>
            <a:off x="1905000" y="685801"/>
            <a:ext cx="8534400" cy="586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5717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2101" y="0"/>
            <a:ext cx="7226300" cy="685800"/>
          </a:xfrm>
          <a:ln>
            <a:noFill/>
          </a:ln>
        </p:spPr>
        <p:style>
          <a:lnRef idx="2">
            <a:schemeClr val="accent5">
              <a:shade val="50000"/>
            </a:schemeClr>
          </a:lnRef>
          <a:fillRef idx="1001">
            <a:schemeClr val="lt1"/>
          </a:fillRef>
          <a:effectRef idx="0">
            <a:schemeClr val="accent5"/>
          </a:effectRef>
          <a:fontRef idx="minor">
            <a:schemeClr val="lt1"/>
          </a:fontRef>
        </p:style>
        <p:txBody>
          <a:bodyPr>
            <a:normAutofit/>
          </a:bodyPr>
          <a:lstStyle/>
          <a:p>
            <a:pPr algn="ctr"/>
            <a:r>
              <a:rPr lang="en-US" sz="2600" b="1" dirty="0">
                <a:solidFill>
                  <a:schemeClr val="tx1"/>
                </a:solidFill>
                <a:latin typeface="Times New Roman" panose="02020603050405020304" pitchFamily="18" charset="0"/>
                <a:ea typeface="+mj-ea"/>
                <a:cs typeface="Times New Roman" panose="02020603050405020304" pitchFamily="18" charset="0"/>
              </a:rPr>
              <a:t>Stability Using Potential Temperature</a:t>
            </a:r>
            <a:endParaRPr lang="en-US" sz="2400" b="1" dirty="0">
              <a:solidFill>
                <a:schemeClr val="tx1"/>
              </a:solidFill>
              <a:latin typeface="Times New Roman" panose="02020603050405020304" pitchFamily="18" charset="0"/>
              <a:cs typeface="Times New Roman" panose="02020603050405020304" pitchFamily="18" charset="0"/>
            </a:endParaRPr>
          </a:p>
        </p:txBody>
      </p:sp>
      <p:sp>
        <p:nvSpPr>
          <p:cNvPr id="3" name="Rectangle 2"/>
          <p:cNvSpPr/>
          <p:nvPr/>
        </p:nvSpPr>
        <p:spPr>
          <a:xfrm>
            <a:off x="1543050" y="685801"/>
            <a:ext cx="9124950" cy="461665"/>
          </a:xfrm>
          <a:prstGeom prst="rect">
            <a:avLst/>
          </a:prstGeom>
        </p:spPr>
        <p:txBody>
          <a:bodyPr wrap="square">
            <a:spAutoFit/>
          </a:bodyPr>
          <a:lstStyle/>
          <a:p>
            <a:r>
              <a:rPr lang="en-US" sz="2400">
                <a:latin typeface="Times New Roman" panose="02020603050405020304" pitchFamily="18" charset="0"/>
                <a:ea typeface="Calibri"/>
                <a:cs typeface="Times New Roman" panose="02020603050405020304" pitchFamily="18" charset="0"/>
              </a:rPr>
              <a:t> </a:t>
            </a:r>
            <a:endParaRPr lang="en-US" sz="2400" baseline="30000" dirty="0">
              <a:latin typeface="Times New Roman" panose="02020603050405020304" pitchFamily="18" charset="0"/>
              <a:cs typeface="Times New Roman" panose="02020603050405020304" pitchFamily="18" charset="0"/>
            </a:endParaRPr>
          </a:p>
        </p:txBody>
      </p:sp>
      <p:pic>
        <p:nvPicPr>
          <p:cNvPr id="266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69614"/>
          <a:stretch/>
        </p:blipFill>
        <p:spPr bwMode="auto">
          <a:xfrm>
            <a:off x="2133600" y="916632"/>
            <a:ext cx="7924800" cy="11801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5146" t="30724" r="37202"/>
          <a:stretch/>
        </p:blipFill>
        <p:spPr bwMode="auto">
          <a:xfrm>
            <a:off x="2362200" y="2008352"/>
            <a:ext cx="2191408" cy="26906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02250" y="2236788"/>
            <a:ext cx="3079751" cy="2309813"/>
          </a:xfrm>
          <a:prstGeom prst="rect">
            <a:avLst/>
          </a:prstGeom>
        </p:spPr>
      </p:pic>
    </p:spTree>
    <p:extLst>
      <p:ext uri="{BB962C8B-B14F-4D97-AF65-F5344CB8AC3E}">
        <p14:creationId xmlns:p14="http://schemas.microsoft.com/office/powerpoint/2010/main" val="3611047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rotWithShape="1">
          <a:blip r:embed="rId2">
            <a:extLst>
              <a:ext uri="{28A0092B-C50C-407E-A947-70E740481C1C}">
                <a14:useLocalDpi xmlns:a14="http://schemas.microsoft.com/office/drawing/2010/main" val="0"/>
              </a:ext>
            </a:extLst>
          </a:blip>
          <a:srcRect b="19576"/>
          <a:stretch/>
        </p:blipFill>
        <p:spPr>
          <a:xfrm>
            <a:off x="3048000" y="1828800"/>
            <a:ext cx="5943600" cy="4717174"/>
          </a:xfrm>
          <a:prstGeom prst="rect">
            <a:avLst/>
          </a:prstGeom>
        </p:spPr>
      </p:pic>
      <p:sp>
        <p:nvSpPr>
          <p:cNvPr id="3" name="Rectangle 2"/>
          <p:cNvSpPr/>
          <p:nvPr/>
        </p:nvSpPr>
        <p:spPr>
          <a:xfrm>
            <a:off x="1524000" y="0"/>
            <a:ext cx="9144000" cy="1938992"/>
          </a:xfrm>
          <a:prstGeom prst="rect">
            <a:avLst/>
          </a:prstGeom>
        </p:spPr>
        <p:txBody>
          <a:bodyPr wrap="square">
            <a:spAutoFit/>
          </a:bodyPr>
          <a:lstStyle/>
          <a:p>
            <a:pPr algn="ctr"/>
            <a:r>
              <a:rPr lang="en-US" sz="2400" b="1" dirty="0">
                <a:latin typeface="Times New Roman" panose="02020603050405020304" pitchFamily="18" charset="0"/>
                <a:cs typeface="Times New Roman" panose="02020603050405020304" pitchFamily="18" charset="0"/>
              </a:rPr>
              <a:t>A stable atmosphere.</a:t>
            </a:r>
          </a:p>
          <a:p>
            <a:r>
              <a:rPr lang="en-US" sz="2400" dirty="0">
                <a:latin typeface="Times New Roman" panose="02020603050405020304" pitchFamily="18" charset="0"/>
                <a:cs typeface="Times New Roman" panose="02020603050405020304" pitchFamily="18" charset="0"/>
              </a:rPr>
              <a:t>An </a:t>
            </a:r>
            <a:r>
              <a:rPr lang="en-US" sz="2400" i="1" dirty="0">
                <a:latin typeface="Times New Roman" panose="02020603050405020304" pitchFamily="18" charset="0"/>
                <a:cs typeface="Times New Roman" panose="02020603050405020304" pitchFamily="18" charset="0"/>
              </a:rPr>
              <a:t>absolutely stable atmosphere </a:t>
            </a:r>
            <a:r>
              <a:rPr lang="en-US" sz="2400" dirty="0">
                <a:latin typeface="Times New Roman" panose="02020603050405020304" pitchFamily="18" charset="0"/>
                <a:cs typeface="Times New Roman" panose="02020603050405020304" pitchFamily="18" charset="0"/>
              </a:rPr>
              <a:t>exists when a rising air parcel is colder and heavier (i.e., more dense) than the air surrounding it. If given the chance (i.e., released), the air parcel in both situations would return to its original position, the surface.</a:t>
            </a:r>
          </a:p>
        </p:txBody>
      </p:sp>
    </p:spTree>
    <p:extLst>
      <p:ext uri="{BB962C8B-B14F-4D97-AF65-F5344CB8AC3E}">
        <p14:creationId xmlns:p14="http://schemas.microsoft.com/office/powerpoint/2010/main" val="1636183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p:cNvPicPr>
          <p:nvPr/>
        </p:nvPicPr>
        <p:blipFill rotWithShape="1">
          <a:blip r:embed="rId2">
            <a:extLst>
              <a:ext uri="{28A0092B-C50C-407E-A947-70E740481C1C}">
                <a14:useLocalDpi xmlns:a14="http://schemas.microsoft.com/office/drawing/2010/main" val="0"/>
              </a:ext>
            </a:extLst>
          </a:blip>
          <a:srcRect b="21315"/>
          <a:stretch/>
        </p:blipFill>
        <p:spPr>
          <a:xfrm>
            <a:off x="3048000" y="1938992"/>
            <a:ext cx="5943600" cy="4766608"/>
          </a:xfrm>
          <a:prstGeom prst="rect">
            <a:avLst/>
          </a:prstGeom>
        </p:spPr>
      </p:pic>
      <p:sp>
        <p:nvSpPr>
          <p:cNvPr id="4" name="Rectangle 3"/>
          <p:cNvSpPr/>
          <p:nvPr/>
        </p:nvSpPr>
        <p:spPr>
          <a:xfrm>
            <a:off x="1524000" y="0"/>
            <a:ext cx="9144000" cy="1938992"/>
          </a:xfrm>
          <a:prstGeom prst="rect">
            <a:avLst/>
          </a:prstGeom>
        </p:spPr>
        <p:txBody>
          <a:bodyPr wrap="square">
            <a:spAutoFit/>
          </a:bodyPr>
          <a:lstStyle/>
          <a:p>
            <a:pPr algn="ctr"/>
            <a:r>
              <a:rPr lang="en-US" sz="2400" b="1" dirty="0">
                <a:latin typeface="Times New Roman" panose="02020603050405020304" pitchFamily="18" charset="0"/>
                <a:cs typeface="Times New Roman" panose="02020603050405020304" pitchFamily="18" charset="0"/>
              </a:rPr>
              <a:t>An unstable atmosphere.</a:t>
            </a:r>
          </a:p>
          <a:p>
            <a:r>
              <a:rPr lang="en-US" sz="2400" dirty="0">
                <a:latin typeface="Times New Roman" panose="02020603050405020304" pitchFamily="18" charset="0"/>
                <a:cs typeface="Times New Roman" panose="02020603050405020304" pitchFamily="18" charset="0"/>
              </a:rPr>
              <a:t>An absolutely unstable atmosphere exists when a rising air parcel is warmer and lighter (i.e., less dense) than the air surrounding it. If given the chance (i.e., released), the lifted parcel in both (a) and (b) would continue to move away (accelerate) from its original position</a:t>
            </a:r>
          </a:p>
        </p:txBody>
      </p:sp>
    </p:spTree>
    <p:extLst>
      <p:ext uri="{BB962C8B-B14F-4D97-AF65-F5344CB8AC3E}">
        <p14:creationId xmlns:p14="http://schemas.microsoft.com/office/powerpoint/2010/main" val="3879144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1752600"/>
            <a:ext cx="8610600" cy="3046988"/>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contrast to the dry adiabatic lapse rate </a:t>
            </a:r>
            <a:r>
              <a:rPr lang="el-GR" sz="2400" dirty="0">
                <a:latin typeface="Times New Roman" panose="02020603050405020304" pitchFamily="18" charset="0"/>
                <a:cs typeface="Times New Roman" panose="02020603050405020304" pitchFamily="18" charset="0"/>
              </a:rPr>
              <a:t>Γ</a:t>
            </a:r>
            <a:r>
              <a:rPr lang="en-US" sz="2400" dirty="0">
                <a:latin typeface="Times New Roman" panose="02020603050405020304" pitchFamily="18" charset="0"/>
                <a:cs typeface="Times New Roman" panose="02020603050405020304" pitchFamily="18" charset="0"/>
              </a:rPr>
              <a:t>d, which is constant, the numerical value of the saturated adiabatic lapse rate </a:t>
            </a:r>
            <a:r>
              <a:rPr lang="el-GR" sz="2400" dirty="0">
                <a:latin typeface="Times New Roman" panose="02020603050405020304" pitchFamily="18" charset="0"/>
                <a:cs typeface="Times New Roman" panose="02020603050405020304" pitchFamily="18" charset="0"/>
              </a:rPr>
              <a:t>Γ</a:t>
            </a:r>
            <a:r>
              <a:rPr lang="en-US" sz="2400" dirty="0">
                <a:latin typeface="Times New Roman" panose="02020603050405020304" pitchFamily="18" charset="0"/>
                <a:cs typeface="Times New Roman" panose="02020603050405020304" pitchFamily="18" charset="0"/>
              </a:rPr>
              <a:t>s varies with pressure and temperature.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Because water vapor condenses when a saturated air parcel rises, it follows that </a:t>
            </a:r>
            <a:r>
              <a:rPr lang="el-GR" sz="2400" dirty="0">
                <a:latin typeface="Times New Roman" panose="02020603050405020304" pitchFamily="18" charset="0"/>
                <a:cs typeface="Times New Roman" panose="02020603050405020304" pitchFamily="18" charset="0"/>
              </a:rPr>
              <a:t>Γ</a:t>
            </a:r>
            <a:r>
              <a:rPr lang="en-US" sz="2400" dirty="0">
                <a:latin typeface="Times New Roman" panose="02020603050405020304" pitchFamily="18" charset="0"/>
                <a:cs typeface="Times New Roman" panose="02020603050405020304" pitchFamily="18" charset="0"/>
              </a:rPr>
              <a:t>s &lt; </a:t>
            </a:r>
            <a:r>
              <a:rPr lang="el-GR" sz="2400" dirty="0">
                <a:latin typeface="Times New Roman" panose="02020603050405020304" pitchFamily="18" charset="0"/>
                <a:cs typeface="Times New Roman" panose="02020603050405020304" pitchFamily="18" charset="0"/>
              </a:rPr>
              <a:t>Γ</a:t>
            </a:r>
            <a:r>
              <a:rPr lang="en-US" sz="2400" dirty="0">
                <a:latin typeface="Times New Roman" panose="02020603050405020304" pitchFamily="18" charset="0"/>
                <a:cs typeface="Times New Roman" panose="02020603050405020304" pitchFamily="18" charset="0"/>
              </a:rPr>
              <a:t>d.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Actual values of  </a:t>
            </a:r>
            <a:r>
              <a:rPr lang="el-GR" sz="2400" dirty="0">
                <a:latin typeface="Times New Roman" panose="02020603050405020304" pitchFamily="18" charset="0"/>
                <a:cs typeface="Times New Roman" panose="02020603050405020304" pitchFamily="18" charset="0"/>
              </a:rPr>
              <a:t>Γ</a:t>
            </a:r>
            <a:r>
              <a:rPr lang="en-US" sz="2400" dirty="0">
                <a:latin typeface="Times New Roman" panose="02020603050405020304" pitchFamily="18" charset="0"/>
                <a:cs typeface="Times New Roman" panose="02020603050405020304" pitchFamily="18" charset="0"/>
              </a:rPr>
              <a:t>s range from about 4 K/km near the ground in warm, humid air masses to typical values of 6-7 K/km in the middle troposphere. </a:t>
            </a:r>
          </a:p>
        </p:txBody>
      </p:sp>
      <p:sp>
        <p:nvSpPr>
          <p:cNvPr id="3" name="Title 2"/>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pPr algn="ctr"/>
            <a:r>
              <a:rPr lang="en-US" sz="3000" dirty="0">
                <a:latin typeface="Times New Roman" panose="02020603050405020304" pitchFamily="18" charset="0"/>
                <a:cs typeface="Times New Roman" panose="02020603050405020304" pitchFamily="18" charset="0"/>
              </a:rPr>
              <a:t>The Saturated Adiabatic Lapse Rate</a:t>
            </a:r>
          </a:p>
        </p:txBody>
      </p:sp>
    </p:spTree>
    <p:extLst>
      <p:ext uri="{BB962C8B-B14F-4D97-AF65-F5344CB8AC3E}">
        <p14:creationId xmlns:p14="http://schemas.microsoft.com/office/powerpoint/2010/main" val="4118907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1752601"/>
            <a:ext cx="8763000" cy="461665"/>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The parcels will be stable when </a:t>
            </a:r>
            <a:r>
              <a:rPr lang="el-GR" sz="2400" dirty="0">
                <a:latin typeface="Times New Roman" panose="02020603050405020304" pitchFamily="18" charset="0"/>
                <a:cs typeface="Times New Roman" panose="02020603050405020304" pitchFamily="18" charset="0"/>
              </a:rPr>
              <a:t>γ</a:t>
            </a:r>
            <a:r>
              <a:rPr lang="en-US" sz="2400" dirty="0">
                <a:latin typeface="Times New Roman" panose="02020603050405020304" pitchFamily="18" charset="0"/>
                <a:cs typeface="Times New Roman" panose="02020603050405020304" pitchFamily="18" charset="0"/>
              </a:rPr>
              <a:t> &lt; </a:t>
            </a:r>
            <a:r>
              <a:rPr lang="el-GR" sz="2400" dirty="0">
                <a:latin typeface="Times New Roman" panose="02020603050405020304" pitchFamily="18" charset="0"/>
                <a:cs typeface="Times New Roman" panose="02020603050405020304" pitchFamily="18" charset="0"/>
              </a:rPr>
              <a:t>Γ</a:t>
            </a:r>
            <a:r>
              <a:rPr lang="en-US" sz="2400" dirty="0">
                <a:latin typeface="Times New Roman" panose="02020603050405020304" pitchFamily="18" charset="0"/>
                <a:cs typeface="Times New Roman" panose="02020603050405020304" pitchFamily="18" charset="0"/>
              </a:rPr>
              <a:t>s, Neutral </a:t>
            </a:r>
            <a:r>
              <a:rPr lang="el-GR" sz="2400" dirty="0">
                <a:latin typeface="Times New Roman" panose="02020603050405020304" pitchFamily="18" charset="0"/>
                <a:cs typeface="Times New Roman" panose="02020603050405020304" pitchFamily="18" charset="0"/>
              </a:rPr>
              <a:t>γ </a:t>
            </a:r>
            <a:r>
              <a:rPr lang="en-US" sz="2400" dirty="0">
                <a:latin typeface="Times New Roman" panose="02020603050405020304" pitchFamily="18" charset="0"/>
                <a:cs typeface="Times New Roman" panose="02020603050405020304" pitchFamily="18" charset="0"/>
              </a:rPr>
              <a:t>=</a:t>
            </a:r>
            <a:r>
              <a:rPr lang="el-GR" sz="2400" dirty="0">
                <a:latin typeface="Times New Roman" panose="02020603050405020304" pitchFamily="18" charset="0"/>
                <a:cs typeface="Times New Roman" panose="02020603050405020304" pitchFamily="18" charset="0"/>
              </a:rPr>
              <a:t>Γ</a:t>
            </a:r>
            <a:r>
              <a:rPr lang="en-US" sz="2400" dirty="0">
                <a:latin typeface="Times New Roman" panose="02020603050405020304" pitchFamily="18" charset="0"/>
                <a:cs typeface="Times New Roman" panose="02020603050405020304" pitchFamily="18" charset="0"/>
              </a:rPr>
              <a:t>s ,Unstable </a:t>
            </a:r>
            <a:r>
              <a:rPr lang="el-GR" sz="2400" dirty="0">
                <a:latin typeface="Times New Roman" panose="02020603050405020304" pitchFamily="18" charset="0"/>
                <a:cs typeface="Times New Roman" panose="02020603050405020304" pitchFamily="18" charset="0"/>
              </a:rPr>
              <a:t>γ </a:t>
            </a:r>
            <a:r>
              <a:rPr lang="en-US" sz="2400" dirty="0">
                <a:latin typeface="Times New Roman" panose="02020603050405020304" pitchFamily="18" charset="0"/>
                <a:cs typeface="Times New Roman" panose="02020603050405020304" pitchFamily="18" charset="0"/>
              </a:rPr>
              <a:t>&gt; </a:t>
            </a:r>
            <a:r>
              <a:rPr lang="el-GR" sz="2400" dirty="0">
                <a:latin typeface="Times New Roman" panose="02020603050405020304" pitchFamily="18" charset="0"/>
                <a:cs typeface="Times New Roman" panose="02020603050405020304" pitchFamily="18" charset="0"/>
              </a:rPr>
              <a:t>Γ</a:t>
            </a:r>
            <a:r>
              <a:rPr lang="en-US" sz="2400" dirty="0">
                <a:latin typeface="Times New Roman" panose="02020603050405020304" pitchFamily="18" charset="0"/>
                <a:cs typeface="Times New Roman" panose="02020603050405020304" pitchFamily="18" charset="0"/>
              </a:rPr>
              <a:t>s</a:t>
            </a:r>
          </a:p>
        </p:txBody>
      </p:sp>
      <p:sp>
        <p:nvSpPr>
          <p:cNvPr id="3" name="Title 2"/>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en-US" sz="3000" b="1" dirty="0">
                <a:latin typeface="Times New Roman" panose="02020603050405020304" pitchFamily="18" charset="0"/>
                <a:cs typeface="Times New Roman" panose="02020603050405020304" pitchFamily="18" charset="0"/>
              </a:rPr>
              <a:t>Stability of Saturated Air</a:t>
            </a:r>
          </a:p>
        </p:txBody>
      </p:sp>
      <p:pic>
        <p:nvPicPr>
          <p:cNvPr id="4" name="Picture 3"/>
          <p:cNvPicPr>
            <a:picLocks/>
          </p:cNvPicPr>
          <p:nvPr/>
        </p:nvPicPr>
        <p:blipFill rotWithShape="1">
          <a:blip r:embed="rId2">
            <a:extLst>
              <a:ext uri="{28A0092B-C50C-407E-A947-70E740481C1C}">
                <a14:useLocalDpi xmlns:a14="http://schemas.microsoft.com/office/drawing/2010/main" val="0"/>
              </a:ext>
            </a:extLst>
          </a:blip>
          <a:srcRect b="19576"/>
          <a:stretch/>
        </p:blipFill>
        <p:spPr>
          <a:xfrm>
            <a:off x="1828800" y="2743200"/>
            <a:ext cx="4114800" cy="3657600"/>
          </a:xfrm>
          <a:prstGeom prst="rect">
            <a:avLst/>
          </a:prstGeom>
        </p:spPr>
      </p:pic>
      <p:pic>
        <p:nvPicPr>
          <p:cNvPr id="5" name="Picture 4"/>
          <p:cNvPicPr>
            <a:picLocks/>
          </p:cNvPicPr>
          <p:nvPr/>
        </p:nvPicPr>
        <p:blipFill rotWithShape="1">
          <a:blip r:embed="rId3">
            <a:extLst>
              <a:ext uri="{28A0092B-C50C-407E-A947-70E740481C1C}">
                <a14:useLocalDpi xmlns:a14="http://schemas.microsoft.com/office/drawing/2010/main" val="0"/>
              </a:ext>
            </a:extLst>
          </a:blip>
          <a:srcRect b="21315"/>
          <a:stretch/>
        </p:blipFill>
        <p:spPr>
          <a:xfrm>
            <a:off x="5943600" y="2819400"/>
            <a:ext cx="4114800" cy="3657600"/>
          </a:xfrm>
          <a:prstGeom prst="rect">
            <a:avLst/>
          </a:prstGeom>
        </p:spPr>
      </p:pic>
    </p:spTree>
    <p:extLst>
      <p:ext uri="{BB962C8B-B14F-4D97-AF65-F5344CB8AC3E}">
        <p14:creationId xmlns:p14="http://schemas.microsoft.com/office/powerpoint/2010/main" val="7538737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582</TotalTime>
  <Words>420</Words>
  <Application>Microsoft Office PowerPoint</Application>
  <PresentationFormat>Widescreen</PresentationFormat>
  <Paragraphs>33</Paragraphs>
  <Slides>9</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PowerPoint Presentation</vt:lpstr>
      <vt:lpstr>This lecture including the following items</vt:lpstr>
      <vt:lpstr>Potential Temperature</vt:lpstr>
      <vt:lpstr>Stability Using Potential Temperature</vt:lpstr>
      <vt:lpstr>Stability Using Potential Temperature</vt:lpstr>
      <vt:lpstr>PowerPoint Presentation</vt:lpstr>
      <vt:lpstr>PowerPoint Presentation</vt:lpstr>
      <vt:lpstr>The Saturated Adiabatic Lapse Rate</vt:lpstr>
      <vt:lpstr>Stability of Saturated Air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 Al-Dabbagh</dc:creator>
  <cp:lastModifiedBy>Sama Al-Dabbagh</cp:lastModifiedBy>
  <cp:revision>17</cp:revision>
  <dcterms:created xsi:type="dcterms:W3CDTF">2022-03-07T10:16:30Z</dcterms:created>
  <dcterms:modified xsi:type="dcterms:W3CDTF">2022-03-23T17:24:20Z</dcterms:modified>
</cp:coreProperties>
</file>