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3" r:id="rId2"/>
    <p:sldId id="265" r:id="rId3"/>
    <p:sldId id="288" r:id="rId4"/>
    <p:sldId id="294" r:id="rId5"/>
    <p:sldId id="296" r:id="rId6"/>
    <p:sldId id="297" r:id="rId7"/>
    <p:sldId id="298" r:id="rId8"/>
    <p:sldId id="299" r:id="rId9"/>
    <p:sldId id="300" r:id="rId10"/>
    <p:sldId id="301" r:id="rId11"/>
    <p:sldId id="273" r:id="rId12"/>
    <p:sldId id="264" r:id="rId13"/>
    <p:sldId id="266" r:id="rId14"/>
    <p:sldId id="267" r:id="rId15"/>
    <p:sldId id="268" r:id="rId16"/>
    <p:sldId id="269" r:id="rId17"/>
    <p:sldId id="270" r:id="rId18"/>
    <p:sldId id="278"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8015" autoAdjust="0"/>
  </p:normalViewPr>
  <p:slideViewPr>
    <p:cSldViewPr snapToGrid="0">
      <p:cViewPr varScale="1">
        <p:scale>
          <a:sx n="72" d="100"/>
          <a:sy n="72" d="100"/>
        </p:scale>
        <p:origin x="1027" y="96"/>
      </p:cViewPr>
      <p:guideLst/>
    </p:cSldViewPr>
  </p:slideViewPr>
  <p:notesTextViewPr>
    <p:cViewPr>
      <p:scale>
        <a:sx n="1" d="1"/>
        <a:sy n="1" d="1"/>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5DB232-5247-4B32-A599-81F88EA2DF01}" type="datetimeFigureOut">
              <a:rPr lang="en-US" smtClean="0"/>
              <a:t>3/15/2022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A48F22-473F-4DE6-822D-908824273137}" type="slidenum">
              <a:rPr lang="en-US" smtClean="0"/>
              <a:t>‹#›</a:t>
            </a:fld>
            <a:endParaRPr lang="en-US"/>
          </a:p>
        </p:txBody>
      </p:sp>
    </p:spTree>
    <p:extLst>
      <p:ext uri="{BB962C8B-B14F-4D97-AF65-F5344CB8AC3E}">
        <p14:creationId xmlns:p14="http://schemas.microsoft.com/office/powerpoint/2010/main" val="996140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glossary.ametsoc.org/wiki/Saturation_vapor_pressure"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glossary.ametsoc.org/wiki/Water_vapor" TargetMode="External"/><Relationship Id="rId4" Type="http://schemas.openxmlformats.org/officeDocument/2006/relationships/hyperlink" Target="http://glossary.ametsoc.org/wiki/Vapor_pressur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3</a:t>
            </a:fld>
            <a:endParaRPr lang="en-GB"/>
          </a:p>
        </p:txBody>
      </p:sp>
    </p:spTree>
    <p:extLst>
      <p:ext uri="{BB962C8B-B14F-4D97-AF65-F5344CB8AC3E}">
        <p14:creationId xmlns:p14="http://schemas.microsoft.com/office/powerpoint/2010/main" val="2778148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18</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19</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4</a:t>
            </a:fld>
            <a:endParaRPr lang="en-GB"/>
          </a:p>
        </p:txBody>
      </p:sp>
    </p:spTree>
    <p:extLst>
      <p:ext uri="{BB962C8B-B14F-4D97-AF65-F5344CB8AC3E}">
        <p14:creationId xmlns:p14="http://schemas.microsoft.com/office/powerpoint/2010/main" val="83485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dry adiabatic lapse rate  </a:t>
            </a:r>
            <a:r>
              <a:rPr lang="el-GR" baseline="0" dirty="0"/>
              <a:t>Γ</a:t>
            </a:r>
            <a:r>
              <a:rPr lang="en-US" baseline="0" dirty="0"/>
              <a:t>=-</a:t>
            </a:r>
            <a:r>
              <a:rPr lang="en-US" baseline="0" dirty="0" err="1"/>
              <a:t>dT</a:t>
            </a:r>
            <a:r>
              <a:rPr lang="en-US" baseline="0" dirty="0"/>
              <a:t>/</a:t>
            </a:r>
            <a:r>
              <a:rPr lang="en-US" baseline="0" dirty="0" err="1"/>
              <a:t>dz</a:t>
            </a:r>
            <a:r>
              <a:rPr lang="en-US" baseline="0" dirty="0"/>
              <a:t> = g/</a:t>
            </a:r>
            <a:r>
              <a:rPr lang="en-US" baseline="0" dirty="0" err="1"/>
              <a:t>cp</a:t>
            </a:r>
            <a:r>
              <a:rPr lang="en-US" baseline="0" dirty="0"/>
              <a:t> = 9.8 c/km</a:t>
            </a:r>
            <a:endParaRPr lang="en-US" dirty="0"/>
          </a:p>
        </p:txBody>
      </p:sp>
      <p:sp>
        <p:nvSpPr>
          <p:cNvPr id="4" name="Slide Number Placeholder 3"/>
          <p:cNvSpPr>
            <a:spLocks noGrp="1"/>
          </p:cNvSpPr>
          <p:nvPr>
            <p:ph type="sldNum" sz="quarter" idx="10"/>
          </p:nvPr>
        </p:nvSpPr>
        <p:spPr/>
        <p:txBody>
          <a:bodyPr/>
          <a:lstStyle/>
          <a:p>
            <a:fld id="{B7A855F6-42EA-451D-A6BD-4821FC5E4F01}" type="slidenum">
              <a:rPr lang="en-US" smtClean="0"/>
              <a:t>11</a:t>
            </a:fld>
            <a:endParaRPr lang="en-US" dirty="0"/>
          </a:p>
        </p:txBody>
      </p:sp>
    </p:spTree>
    <p:extLst>
      <p:ext uri="{BB962C8B-B14F-4D97-AF65-F5344CB8AC3E}">
        <p14:creationId xmlns:p14="http://schemas.microsoft.com/office/powerpoint/2010/main" val="3969671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a:t>
            </a:r>
            <a:r>
              <a:rPr lang="en-US" sz="1200" b="0" i="0" kern="1200" dirty="0" err="1">
                <a:solidFill>
                  <a:schemeClr val="tx1"/>
                </a:solidFill>
                <a:effectLst/>
                <a:latin typeface="+mn-lt"/>
                <a:ea typeface="+mn-ea"/>
                <a:cs typeface="+mn-cs"/>
              </a:rPr>
              <a:t>dewpoint</a:t>
            </a:r>
            <a:r>
              <a:rPr lang="en-US" sz="1200" b="0" i="0" kern="1200" dirty="0">
                <a:solidFill>
                  <a:schemeClr val="tx1"/>
                </a:solidFill>
                <a:effectLst/>
                <a:latin typeface="+mn-lt"/>
                <a:ea typeface="+mn-ea"/>
                <a:cs typeface="+mn-cs"/>
              </a:rPr>
              <a:t> may alternatively be defined as the temperature at which the </a:t>
            </a:r>
            <a:r>
              <a:rPr lang="en-US" sz="1200" b="0" i="0" u="none" strike="noStrike" kern="1200" dirty="0">
                <a:solidFill>
                  <a:schemeClr val="tx1"/>
                </a:solidFill>
                <a:effectLst/>
                <a:latin typeface="+mn-lt"/>
                <a:ea typeface="+mn-ea"/>
                <a:cs typeface="+mn-cs"/>
                <a:hlinkClick r:id="rId3" tooltip="Saturation vapor pressure"/>
              </a:rPr>
              <a:t>saturation vapor pressure</a:t>
            </a:r>
            <a:r>
              <a:rPr lang="en-US" sz="1200" b="0" i="0" kern="1200" dirty="0">
                <a:solidFill>
                  <a:schemeClr val="tx1"/>
                </a:solidFill>
                <a:effectLst/>
                <a:latin typeface="+mn-lt"/>
                <a:ea typeface="+mn-ea"/>
                <a:cs typeface="+mn-cs"/>
              </a:rPr>
              <a:t> of the parcel is equal to the actual </a:t>
            </a:r>
            <a:r>
              <a:rPr lang="en-US" sz="1200" b="0" i="0" u="none" strike="noStrike" kern="1200" dirty="0">
                <a:solidFill>
                  <a:schemeClr val="tx1"/>
                </a:solidFill>
                <a:effectLst/>
                <a:latin typeface="+mn-lt"/>
                <a:ea typeface="+mn-ea"/>
                <a:cs typeface="+mn-cs"/>
                <a:hlinkClick r:id="rId4" tooltip="Vapor pressure"/>
              </a:rPr>
              <a:t>vapor pressure</a:t>
            </a:r>
            <a:r>
              <a:rPr lang="en-US" sz="1200" b="0" i="0" kern="1200" dirty="0">
                <a:solidFill>
                  <a:schemeClr val="tx1"/>
                </a:solidFill>
                <a:effectLst/>
                <a:latin typeface="+mn-lt"/>
                <a:ea typeface="+mn-ea"/>
                <a:cs typeface="+mn-cs"/>
              </a:rPr>
              <a:t> of the contained </a:t>
            </a:r>
            <a:r>
              <a:rPr lang="en-US" sz="1200" b="0" i="0" u="none" strike="noStrike" kern="1200" dirty="0">
                <a:solidFill>
                  <a:schemeClr val="tx1"/>
                </a:solidFill>
                <a:effectLst/>
                <a:latin typeface="+mn-lt"/>
                <a:ea typeface="+mn-ea"/>
                <a:cs typeface="+mn-cs"/>
                <a:hlinkClick r:id="rId5" tooltip="Water vapor"/>
              </a:rPr>
              <a:t>water vapor</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relative humidity: The ratio of the </a:t>
            </a:r>
            <a:r>
              <a:rPr lang="en-US" sz="1200" b="0" i="0" u="none" strike="noStrike" kern="1200" dirty="0">
                <a:solidFill>
                  <a:schemeClr val="tx1"/>
                </a:solidFill>
                <a:effectLst/>
                <a:latin typeface="+mn-lt"/>
                <a:ea typeface="+mn-ea"/>
                <a:cs typeface="+mn-cs"/>
                <a:hlinkClick r:id="rId4" tooltip="Vapor pressure"/>
              </a:rPr>
              <a:t>vapor pressure</a:t>
            </a:r>
            <a:r>
              <a:rPr lang="en-US" sz="1200" b="0" i="0" kern="1200" dirty="0">
                <a:solidFill>
                  <a:schemeClr val="tx1"/>
                </a:solidFill>
                <a:effectLst/>
                <a:latin typeface="+mn-lt"/>
                <a:ea typeface="+mn-ea"/>
                <a:cs typeface="+mn-cs"/>
              </a:rPr>
              <a:t> to the </a:t>
            </a:r>
            <a:r>
              <a:rPr lang="en-US" sz="1200" b="0" i="0" u="none" strike="noStrike" kern="1200" dirty="0">
                <a:solidFill>
                  <a:schemeClr val="tx1"/>
                </a:solidFill>
                <a:effectLst/>
                <a:latin typeface="+mn-lt"/>
                <a:ea typeface="+mn-ea"/>
                <a:cs typeface="+mn-cs"/>
                <a:hlinkClick r:id="rId3" tooltip="Saturation vapor pressure"/>
              </a:rPr>
              <a:t>saturation vapor pressure</a:t>
            </a:r>
            <a:r>
              <a:rPr lang="en-US" sz="1200" b="0" i="0" kern="1200" dirty="0">
                <a:solidFill>
                  <a:schemeClr val="tx1"/>
                </a:solidFill>
                <a:effectLst/>
                <a:latin typeface="+mn-lt"/>
                <a:ea typeface="+mn-ea"/>
                <a:cs typeface="+mn-cs"/>
              </a:rPr>
              <a:t> with respect to water.</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t>
            </a:r>
            <a:r>
              <a:rPr lang="en-US" sz="1200" b="1" i="0" kern="1200" dirty="0">
                <a:solidFill>
                  <a:schemeClr val="tx1"/>
                </a:solidFill>
                <a:effectLst/>
                <a:latin typeface="+mn-lt"/>
                <a:ea typeface="+mn-ea"/>
                <a:cs typeface="+mn-cs"/>
              </a:rPr>
              <a:t>dew point</a:t>
            </a:r>
            <a:r>
              <a:rPr lang="en-US" sz="1200" b="0" i="0" kern="1200" dirty="0">
                <a:solidFill>
                  <a:schemeClr val="tx1"/>
                </a:solidFill>
                <a:effectLst/>
                <a:latin typeface="+mn-lt"/>
                <a:ea typeface="+mn-ea"/>
                <a:cs typeface="+mn-cs"/>
              </a:rPr>
              <a:t> is a temperature. If the </a:t>
            </a:r>
            <a:r>
              <a:rPr lang="en-US" sz="1200" b="1" i="0" kern="1200" dirty="0">
                <a:solidFill>
                  <a:schemeClr val="tx1"/>
                </a:solidFill>
                <a:effectLst/>
                <a:latin typeface="+mn-lt"/>
                <a:ea typeface="+mn-ea"/>
                <a:cs typeface="+mn-cs"/>
              </a:rPr>
              <a:t>air</a:t>
            </a:r>
            <a:r>
              <a:rPr lang="en-US" sz="1200" b="0" i="0" kern="1200" dirty="0">
                <a:solidFill>
                  <a:schemeClr val="tx1"/>
                </a:solidFill>
                <a:effectLst/>
                <a:latin typeface="+mn-lt"/>
                <a:ea typeface="+mn-ea"/>
                <a:cs typeface="+mn-cs"/>
              </a:rPr>
              <a:t> has no moisture in then no matter how much you cool it there will not be any condensation. </a:t>
            </a:r>
            <a:br>
              <a:rPr lang="en-US" sz="1200" b="0" i="0" kern="1200" dirty="0">
                <a:solidFill>
                  <a:schemeClr val="tx1"/>
                </a:solidFill>
                <a:effectLst/>
                <a:latin typeface="+mn-lt"/>
                <a:ea typeface="+mn-ea"/>
                <a:cs typeface="+mn-cs"/>
              </a:rPr>
            </a:br>
            <a:endParaRPr lang="en-US" sz="1200" b="0" i="0"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12</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13</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14</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15</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16</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17</a:t>
            </a:fld>
            <a:endParaRPr lang="en-GB"/>
          </a:p>
        </p:txBody>
      </p:sp>
    </p:spTree>
    <p:extLst>
      <p:ext uri="{BB962C8B-B14F-4D97-AF65-F5344CB8AC3E}">
        <p14:creationId xmlns:p14="http://schemas.microsoft.com/office/powerpoint/2010/main" val="236271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5064E-DE22-4192-8AA1-5F7F26CBBE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08E8CF-8C1D-42A2-B017-8B4EAA8402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1BA02B-A853-455E-9F3D-100E6D83644F}"/>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5" name="Footer Placeholder 4">
            <a:extLst>
              <a:ext uri="{FF2B5EF4-FFF2-40B4-BE49-F238E27FC236}">
                <a16:creationId xmlns:a16="http://schemas.microsoft.com/office/drawing/2014/main" id="{8952C0E3-E474-4D22-8BF1-98332F4789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E52C8-0D04-425E-9E83-C79307774AD1}"/>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80625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4761-A0B7-4880-A0B9-335AC74CF8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062422-9860-4450-B80B-CDCCBD8B60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D73FE3-8D1C-4BCE-B76E-F24D23F49C9C}"/>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5" name="Footer Placeholder 4">
            <a:extLst>
              <a:ext uri="{FF2B5EF4-FFF2-40B4-BE49-F238E27FC236}">
                <a16:creationId xmlns:a16="http://schemas.microsoft.com/office/drawing/2014/main" id="{4BAA05C9-A80E-446B-8EA4-785F948D97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255D1E-5946-4480-91E2-81414A6C2238}"/>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015120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7D845F-C45F-46A0-96CC-F29C778687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E9767C-100B-4BD1-B973-A90036DEEC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9D539-1132-4A0F-8FCB-A871571FAA01}"/>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5" name="Footer Placeholder 4">
            <a:extLst>
              <a:ext uri="{FF2B5EF4-FFF2-40B4-BE49-F238E27FC236}">
                <a16:creationId xmlns:a16="http://schemas.microsoft.com/office/drawing/2014/main" id="{918B1BDC-B3BC-434C-9188-C5148A2FF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EFF98-942A-4C92-B1C5-D577D9166545}"/>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2079038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1AB03-57D1-4D34-B835-63D69A4DC1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49358C-2F05-4F76-A6EB-91AFEDA78C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4EDCC9-D95E-4099-A241-85C11D4CC217}"/>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5" name="Footer Placeholder 4">
            <a:extLst>
              <a:ext uri="{FF2B5EF4-FFF2-40B4-BE49-F238E27FC236}">
                <a16:creationId xmlns:a16="http://schemas.microsoft.com/office/drawing/2014/main" id="{3DC1AC3B-D2D6-4383-AE98-09672056C2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B2C7C1-43CC-4435-A764-E84C42ACB1DA}"/>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1365046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B9C8-08CB-417F-8E43-D6853080D9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744F44-9350-406C-B232-CD71D27662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93A304-C3D2-46BC-8C51-F9E37E638787}"/>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5" name="Footer Placeholder 4">
            <a:extLst>
              <a:ext uri="{FF2B5EF4-FFF2-40B4-BE49-F238E27FC236}">
                <a16:creationId xmlns:a16="http://schemas.microsoft.com/office/drawing/2014/main" id="{44BFDC98-8117-43D9-9DA3-63AAE594B5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82B996-9D36-42E3-BE27-C89DD087D600}"/>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556791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7975A-E348-4686-9D4A-0A60FC2094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1CBCF-C40C-4092-8B4F-855B27D314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268440-6CB3-4D3E-9942-1C74B63213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070333-7967-4B07-919E-BBC3870FB309}"/>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6" name="Footer Placeholder 5">
            <a:extLst>
              <a:ext uri="{FF2B5EF4-FFF2-40B4-BE49-F238E27FC236}">
                <a16:creationId xmlns:a16="http://schemas.microsoft.com/office/drawing/2014/main" id="{8AFC1FB7-A1F3-400C-AADF-F9D433215B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0D1D5A-704A-48D9-ACF3-B2418499F35D}"/>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799000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43AE-81B2-4F94-ACE9-F86FF8D030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0D7F60-EA65-4E6D-A0B9-56BD31F419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63604C-6F7E-4780-804E-B985155D93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95DD20-2CFF-455C-9FA6-D0D3449211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024667-A844-483E-A17C-41C3EAF953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6EFCAB-A70F-4DA0-9801-F2971A6FAEE8}"/>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8" name="Footer Placeholder 7">
            <a:extLst>
              <a:ext uri="{FF2B5EF4-FFF2-40B4-BE49-F238E27FC236}">
                <a16:creationId xmlns:a16="http://schemas.microsoft.com/office/drawing/2014/main" id="{1D8328F5-47A2-45D1-AEDF-521CD35DCB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5E353A-DAB7-4183-B1F0-5A8CC68B54C9}"/>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403017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360E8-34AA-456F-99F1-66F96212C2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21BE27-0725-4FDF-B05B-F2FD839BB84D}"/>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4" name="Footer Placeholder 3">
            <a:extLst>
              <a:ext uri="{FF2B5EF4-FFF2-40B4-BE49-F238E27FC236}">
                <a16:creationId xmlns:a16="http://schemas.microsoft.com/office/drawing/2014/main" id="{D3632EA7-1EF0-457A-901A-3256D60C03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B32A6D-2DC9-4F6A-9954-3A864DD1AE5B}"/>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293871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97D6EC-E2BE-4C82-ABD7-52013EBE4085}"/>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3" name="Footer Placeholder 2">
            <a:extLst>
              <a:ext uri="{FF2B5EF4-FFF2-40B4-BE49-F238E27FC236}">
                <a16:creationId xmlns:a16="http://schemas.microsoft.com/office/drawing/2014/main" id="{3C9084A1-B2EC-44F1-8AD5-8E93C7E11A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408187-3B47-4661-973F-298D9A795293}"/>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259362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DA00-11C2-4597-85D1-6292A6CEF2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734242-C49D-46D2-8FEA-416A721EC1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96A721-709F-470F-9127-5AFE486C81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C8F082-3B48-428C-9EE7-27E8460409C2}"/>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6" name="Footer Placeholder 5">
            <a:extLst>
              <a:ext uri="{FF2B5EF4-FFF2-40B4-BE49-F238E27FC236}">
                <a16:creationId xmlns:a16="http://schemas.microsoft.com/office/drawing/2014/main" id="{8A3AD05C-C212-485F-9A8D-8861B0FA3F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D3C520-AC47-4A89-9864-D2E62EBFD34C}"/>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86754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07DD8-A37F-4D5E-B668-3C0109ADBD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D9C15-0BB9-45FA-97DD-98D84651D1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334DB0-A14D-48C9-9BA5-B0F8F3534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9E479-F4C5-4AA6-B3B0-421B1C0A9C7A}"/>
              </a:ext>
            </a:extLst>
          </p:cNvPr>
          <p:cNvSpPr>
            <a:spLocks noGrp="1"/>
          </p:cNvSpPr>
          <p:nvPr>
            <p:ph type="dt" sz="half" idx="10"/>
          </p:nvPr>
        </p:nvSpPr>
        <p:spPr/>
        <p:txBody>
          <a:bodyPr/>
          <a:lstStyle/>
          <a:p>
            <a:fld id="{C70F763D-BDEF-4A14-91E4-82ED94276E1A}" type="datetimeFigureOut">
              <a:rPr lang="en-US" smtClean="0"/>
              <a:t>3/15/2022</a:t>
            </a:fld>
            <a:endParaRPr lang="en-US"/>
          </a:p>
        </p:txBody>
      </p:sp>
      <p:sp>
        <p:nvSpPr>
          <p:cNvPr id="6" name="Footer Placeholder 5">
            <a:extLst>
              <a:ext uri="{FF2B5EF4-FFF2-40B4-BE49-F238E27FC236}">
                <a16:creationId xmlns:a16="http://schemas.microsoft.com/office/drawing/2014/main" id="{B56FE94A-D3AA-4789-9F6B-A346D9CA22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D95B28-6689-4FC1-9880-AEE1A31FF5D7}"/>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2248398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C647B-DD3D-410C-A7F8-28EB6E5D05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653FC1-4801-42A4-A329-51FEAAAA3C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1B4EEF-32A3-4C50-9E57-130C9A7825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F763D-BDEF-4A14-91E4-82ED94276E1A}" type="datetimeFigureOut">
              <a:rPr lang="en-US" smtClean="0"/>
              <a:t>3/15/2022</a:t>
            </a:fld>
            <a:endParaRPr lang="en-US"/>
          </a:p>
        </p:txBody>
      </p:sp>
      <p:sp>
        <p:nvSpPr>
          <p:cNvPr id="5" name="Footer Placeholder 4">
            <a:extLst>
              <a:ext uri="{FF2B5EF4-FFF2-40B4-BE49-F238E27FC236}">
                <a16:creationId xmlns:a16="http://schemas.microsoft.com/office/drawing/2014/main" id="{30E019E0-EB77-4DCF-B618-BE8E49AE5B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96E940-DE9B-4E5A-8BBE-E5AE16F440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A29B6-D666-4081-8DD4-2382D913BB65}" type="slidenum">
              <a:rPr lang="en-US" smtClean="0"/>
              <a:t>‹#›</a:t>
            </a:fld>
            <a:endParaRPr lang="en-US"/>
          </a:p>
        </p:txBody>
      </p:sp>
    </p:spTree>
    <p:extLst>
      <p:ext uri="{BB962C8B-B14F-4D97-AF65-F5344CB8AC3E}">
        <p14:creationId xmlns:p14="http://schemas.microsoft.com/office/powerpoint/2010/main" val="3360310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hyperlink" Target="http://www.theweatherprediction.com/habyhints/190/"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3.jp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yC7EMtRCqBM"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yC7EMtRCqBM"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2282494" y="238780"/>
            <a:ext cx="7179531" cy="523220"/>
          </a:xfrm>
          <a:prstGeom prst="rect">
            <a:avLst/>
          </a:prstGeom>
          <a:noFill/>
          <a:ln w="9525">
            <a:noFill/>
            <a:miter lim="800000"/>
            <a:headEnd/>
            <a:tailEnd/>
          </a:ln>
        </p:spPr>
        <p:txBody>
          <a:bodyPr wrap="none">
            <a:spAutoFit/>
          </a:bodyPr>
          <a:lstStyle/>
          <a:p>
            <a:pPr algn="ctr"/>
            <a:r>
              <a:rPr lang="en-US" altLang="en-US" sz="2800" b="1" dirty="0">
                <a:latin typeface="Times New Roman" pitchFamily="18" charset="0"/>
                <a:cs typeface="Times New Roman" panose="02020603050405020304" pitchFamily="18" charset="0"/>
              </a:rPr>
              <a:t>The Course of </a:t>
            </a:r>
            <a:r>
              <a:rPr lang="en-US" sz="2800" b="1" dirty="0">
                <a:latin typeface="Times New Roman" panose="02020603050405020304" pitchFamily="18" charset="0"/>
                <a:cs typeface="Times New Roman" panose="02020603050405020304" pitchFamily="18" charset="0"/>
              </a:rPr>
              <a:t>Atmospheric Thermodynamics</a:t>
            </a:r>
            <a:endParaRPr lang="en-US" altLang="en-US" sz="2800" b="1" dirty="0">
              <a:latin typeface="Times New Roman" pitchFamily="18" charset="0"/>
              <a:cs typeface="Times New Roman" panose="02020603050405020304" pitchFamily="18" charset="0"/>
            </a:endParaRPr>
          </a:p>
        </p:txBody>
      </p:sp>
      <p:sp>
        <p:nvSpPr>
          <p:cNvPr id="10" name="Subtitle 2"/>
          <p:cNvSpPr txBox="1">
            <a:spLocks/>
          </p:cNvSpPr>
          <p:nvPr/>
        </p:nvSpPr>
        <p:spPr>
          <a:xfrm>
            <a:off x="2855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a:latin typeface="Times New Roman" panose="02020603050405020304" pitchFamily="18" charset="0"/>
                <a:cs typeface="Times New Roman" panose="02020603050405020304" pitchFamily="18" charset="0"/>
              </a:rPr>
              <a:t>MUSTANSIRIYAH UNIVERSITY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COLLEGE OF SCIENCES</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ATMOSPHERIC SCIENCES DEPARTMENT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dirty="0">
                <a:latin typeface="Times New Roman" panose="02020603050405020304" pitchFamily="18" charset="0"/>
                <a:cs typeface="Times New Roman" panose="02020603050405020304" pitchFamily="18" charset="0"/>
              </a:rPr>
              <a:t>2020-2021 </a:t>
            </a:r>
            <a:endParaRPr lang="en-GB" sz="8000" b="1"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Dr. </a:t>
            </a:r>
            <a:r>
              <a:rPr lang="en-US" sz="8000" dirty="0" err="1">
                <a:latin typeface="Times New Roman" panose="02020603050405020304" pitchFamily="18" charset="0"/>
                <a:cs typeface="Times New Roman" panose="02020603050405020304" pitchFamily="18" charset="0"/>
              </a:rPr>
              <a:t>Sama</a:t>
            </a:r>
            <a:r>
              <a:rPr lang="en-US" sz="8000" dirty="0">
                <a:latin typeface="Times New Roman" panose="02020603050405020304" pitchFamily="18" charset="0"/>
                <a:cs typeface="Times New Roman" panose="02020603050405020304" pitchFamily="18" charset="0"/>
              </a:rPr>
              <a:t> Khalid Mohammed</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cap="small" dirty="0">
                <a:latin typeface="Times New Roman" panose="02020603050405020304" pitchFamily="18" charset="0"/>
                <a:cs typeface="Times New Roman" panose="02020603050405020304" pitchFamily="18" charset="0"/>
              </a:rPr>
              <a:t>SECOND STAGE </a:t>
            </a:r>
          </a:p>
          <a:p>
            <a:pPr marL="0" indent="0" algn="ctr">
              <a:buNone/>
            </a:pPr>
            <a:r>
              <a:rPr lang="en-US" sz="8000" b="1" cap="small">
                <a:latin typeface="Times New Roman" panose="02020603050405020304" pitchFamily="18" charset="0"/>
                <a:cs typeface="Times New Roman" panose="02020603050405020304" pitchFamily="18" charset="0"/>
              </a:rPr>
              <a:t>Lecture 3</a:t>
            </a:r>
            <a:endParaRPr lang="en-US" sz="8000" b="1" cap="small" dirty="0">
              <a:latin typeface="Times New Roman" panose="02020603050405020304" pitchFamily="18" charset="0"/>
              <a:cs typeface="Times New Roman" panose="02020603050405020304" pitchFamily="18" charset="0"/>
            </a:endParaRPr>
          </a:p>
          <a:p>
            <a:pPr marL="0" indent="0" algn="ctr">
              <a:buNone/>
            </a:pPr>
            <a:endParaRPr lang="en-GB" sz="8000" b="1" cap="small" dirty="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3" name="Picture 2"/>
          <p:cNvPicPr>
            <a:picLocks/>
          </p:cNvPicPr>
          <p:nvPr/>
        </p:nvPicPr>
        <p:blipFill rotWithShape="1">
          <a:blip r:embed="rId2">
            <a:extLst>
              <a:ext uri="{28A0092B-C50C-407E-A947-70E740481C1C}">
                <a14:useLocalDpi xmlns:a14="http://schemas.microsoft.com/office/drawing/2010/main" val="0"/>
              </a:ext>
            </a:extLst>
          </a:blip>
          <a:srcRect b="8890"/>
          <a:stretch/>
        </p:blipFill>
        <p:spPr>
          <a:xfrm>
            <a:off x="3078480" y="1295399"/>
            <a:ext cx="5760720" cy="3182112"/>
          </a:xfrm>
          <a:prstGeom prst="rect">
            <a:avLst/>
          </a:prstGeom>
        </p:spPr>
      </p:pic>
    </p:spTree>
    <p:extLst>
      <p:ext uri="{BB962C8B-B14F-4D97-AF65-F5344CB8AC3E}">
        <p14:creationId xmlns:p14="http://schemas.microsoft.com/office/powerpoint/2010/main" val="1503107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7850" y="1752601"/>
            <a:ext cx="8610600" cy="4524315"/>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Recall that, </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So, A simple rule of thumb for converting RH to a </a:t>
            </a:r>
            <a:r>
              <a:rPr lang="en-US" sz="2400" u="sng" dirty="0">
                <a:latin typeface="Times New Roman" panose="02020603050405020304" pitchFamily="18" charset="0"/>
                <a:cs typeface="Times New Roman" panose="02020603050405020304" pitchFamily="18" charset="0"/>
              </a:rPr>
              <a:t>dew point depression (T - T</a:t>
            </a:r>
            <a:r>
              <a:rPr lang="en-US" sz="2400" u="sng" baseline="-25000" dirty="0">
                <a:latin typeface="Times New Roman" panose="02020603050405020304" pitchFamily="18" charset="0"/>
                <a:cs typeface="Times New Roman" panose="02020603050405020304" pitchFamily="18" charset="0"/>
              </a:rPr>
              <a:t>d</a:t>
            </a:r>
            <a:r>
              <a:rPr lang="en-US" sz="2400" u="sng"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for moist air (RH &gt;50%) is that T</a:t>
            </a:r>
            <a:r>
              <a:rPr lang="en-US" sz="2400" baseline="-25000"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 decreases by 1 °C for every 5% decrease in RH (starting at T</a:t>
            </a:r>
            <a:r>
              <a:rPr lang="en-US" sz="2400" baseline="-25000"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 = T (dry bulb temperature), where RH = 100%).</a:t>
            </a:r>
          </a:p>
          <a:p>
            <a:pPr algn="just"/>
            <a:r>
              <a:rPr lang="en-US" sz="2400" dirty="0">
                <a:latin typeface="Times New Roman" panose="02020603050405020304" pitchFamily="18" charset="0"/>
                <a:cs typeface="Times New Roman" panose="02020603050405020304" pitchFamily="18" charset="0"/>
              </a:rPr>
              <a:t>For example, if the RH is 85%, </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and the dew point depression is T - T</a:t>
            </a:r>
            <a:r>
              <a:rPr lang="en-US" sz="2400" baseline="-25000"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 = 3 °C.</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1" y="5038437"/>
            <a:ext cx="2195071" cy="5958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2"/>
          <p:cNvSpPr>
            <a:spLocks noGrp="1"/>
          </p:cNvSpPr>
          <p:nvPr>
            <p:ph type="title"/>
          </p:nvPr>
        </p:nvSpPr>
        <p:spPr>
          <a:xfrm>
            <a:off x="609600" y="274638"/>
            <a:ext cx="11188700" cy="1143000"/>
          </a:xfrm>
          <a:ln/>
        </p:spPr>
        <p:style>
          <a:lnRef idx="2">
            <a:schemeClr val="accent1"/>
          </a:lnRef>
          <a:fillRef idx="1">
            <a:schemeClr val="lt1"/>
          </a:fillRef>
          <a:effectRef idx="0">
            <a:schemeClr val="accent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The relative humidity can be converted to dew point depression as follows: </a:t>
            </a:r>
          </a:p>
        </p:txBody>
      </p:sp>
      <p:grpSp>
        <p:nvGrpSpPr>
          <p:cNvPr id="6" name="Group 5">
            <a:extLst>
              <a:ext uri="{FF2B5EF4-FFF2-40B4-BE49-F238E27FC236}">
                <a16:creationId xmlns:a16="http://schemas.microsoft.com/office/drawing/2014/main" id="{109CEE82-CB96-480D-9E87-049D94ABE54A}"/>
              </a:ext>
            </a:extLst>
          </p:cNvPr>
          <p:cNvGrpSpPr/>
          <p:nvPr/>
        </p:nvGrpSpPr>
        <p:grpSpPr>
          <a:xfrm>
            <a:off x="4038600" y="1905001"/>
            <a:ext cx="4038600" cy="1187823"/>
            <a:chOff x="2514600" y="2971800"/>
            <a:chExt cx="4038600" cy="1187823"/>
          </a:xfrm>
        </p:grpSpPr>
        <p:pic>
          <p:nvPicPr>
            <p:cNvPr id="8" name="Picture 2">
              <a:extLst>
                <a:ext uri="{FF2B5EF4-FFF2-40B4-BE49-F238E27FC236}">
                  <a16:creationId xmlns:a16="http://schemas.microsoft.com/office/drawing/2014/main" id="{834699B6-B841-4FDD-BD6E-4D57231876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971800"/>
              <a:ext cx="4038600" cy="1187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a:extLst>
                <a:ext uri="{FF2B5EF4-FFF2-40B4-BE49-F238E27FC236}">
                  <a16:creationId xmlns:a16="http://schemas.microsoft.com/office/drawing/2014/main" id="{63648A2D-8258-4315-9163-672581D48A45}"/>
                </a:ext>
              </a:extLst>
            </p:cNvPr>
            <p:cNvSpPr txBox="1"/>
            <p:nvPr/>
          </p:nvSpPr>
          <p:spPr>
            <a:xfrm>
              <a:off x="3733800" y="3516868"/>
              <a:ext cx="457200" cy="369332"/>
            </a:xfrm>
            <a:prstGeom prst="rect">
              <a:avLst/>
            </a:prstGeom>
            <a:solidFill>
              <a:schemeClr val="bg1"/>
            </a:solidFill>
          </p:spPr>
          <p:txBody>
            <a:bodyPr wrap="square" rtlCol="0">
              <a:spAutoFit/>
            </a:bodyPr>
            <a:lstStyle/>
            <a:p>
              <a:r>
                <a:rPr lang="en-US" dirty="0"/>
                <a:t>e</a:t>
              </a:r>
              <a:r>
                <a:rPr lang="en-US" baseline="-25000" dirty="0"/>
                <a:t>s</a:t>
              </a:r>
            </a:p>
          </p:txBody>
        </p:sp>
      </p:grpSp>
    </p:spTree>
    <p:extLst>
      <p:ext uri="{BB962C8B-B14F-4D97-AF65-F5344CB8AC3E}">
        <p14:creationId xmlns:p14="http://schemas.microsoft.com/office/powerpoint/2010/main" val="2128316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1" y="0"/>
            <a:ext cx="4675893" cy="685800"/>
          </a:xfrm>
          <a:ln>
            <a:noFill/>
          </a:ln>
        </p:spPr>
        <p:style>
          <a:lnRef idx="2">
            <a:schemeClr val="accent5">
              <a:shade val="50000"/>
            </a:schemeClr>
          </a:lnRef>
          <a:fillRef idx="1001">
            <a:schemeClr val="lt1"/>
          </a:fillRef>
          <a:effectRef idx="0">
            <a:schemeClr val="accent5"/>
          </a:effectRef>
          <a:fontRef idx="minor">
            <a:schemeClr val="lt1"/>
          </a:fontRef>
        </p:style>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POTENTIAL TEMPERATURE</a:t>
            </a:r>
          </a:p>
        </p:txBody>
      </p:sp>
      <p:sp>
        <p:nvSpPr>
          <p:cNvPr id="3" name="Rectangle 2"/>
          <p:cNvSpPr/>
          <p:nvPr/>
        </p:nvSpPr>
        <p:spPr>
          <a:xfrm>
            <a:off x="1543050" y="685801"/>
            <a:ext cx="9124950" cy="461665"/>
          </a:xfrm>
          <a:prstGeom prst="rect">
            <a:avLst/>
          </a:prstGeom>
        </p:spPr>
        <p:txBody>
          <a:bodyPr wrap="square">
            <a:spAutoFit/>
          </a:bodyPr>
          <a:lstStyle/>
          <a:p>
            <a:r>
              <a:rPr lang="en-US" sz="2400">
                <a:latin typeface="Times New Roman" panose="02020603050405020304" pitchFamily="18" charset="0"/>
                <a:ea typeface="Calibri"/>
                <a:cs typeface="Times New Roman" panose="02020603050405020304" pitchFamily="18" charset="0"/>
              </a:rPr>
              <a:t> </a:t>
            </a:r>
            <a:endParaRPr lang="en-US" sz="2400" baseline="30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Rectangle 3"/>
              <p:cNvSpPr/>
              <p:nvPr/>
            </p:nvSpPr>
            <p:spPr>
              <a:xfrm>
                <a:off x="1543050" y="685800"/>
                <a:ext cx="9124950" cy="474347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potential temperature θ of an air parcel is the temperature that an unsaturated parcel of dry air would have if brought adiabatically from its initial state to a standard pressure, of p</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 1000 </a:t>
                </a:r>
                <a:r>
                  <a:rPr lang="en-US" sz="2400" dirty="0" err="1">
                    <a:latin typeface="Times New Roman" panose="02020603050405020304" pitchFamily="18" charset="0"/>
                    <a:cs typeface="Times New Roman" panose="02020603050405020304" pitchFamily="18" charset="0"/>
                  </a:rPr>
                  <a:t>hPa</a:t>
                </a:r>
                <a:r>
                  <a:rPr lang="en-US" sz="2400" dirty="0">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From the Poisson relation for T and p [Eqn. (4) in course 1] we get </a:t>
                </a:r>
              </a:p>
              <a:p>
                <a:r>
                  <a:rPr lang="en-US"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Θ</a:t>
                </a:r>
                <a:r>
                  <a:rPr lang="en-US" sz="2400" dirty="0">
                    <a:latin typeface="Times New Roman" panose="02020603050405020304" pitchFamily="18" charset="0"/>
                    <a:cs typeface="Times New Roman" panose="02020603050405020304" pitchFamily="18" charset="0"/>
                  </a:rPr>
                  <a:t>=T </a:t>
                </a:r>
                <a14:m>
                  <m:oMath xmlns:m="http://schemas.openxmlformats.org/officeDocument/2006/math">
                    <m:d>
                      <m:dPr>
                        <m:ctrlPr>
                          <a:rPr lang="en-US" sz="2400" i="1">
                            <a:latin typeface="Cambria Math" panose="02040503050406030204" pitchFamily="18" charset="0"/>
                            <a:cs typeface="Times New Roman" panose="02020603050405020304" pitchFamily="18" charset="0"/>
                          </a:rPr>
                        </m:ctrlPr>
                      </m:dPr>
                      <m:e>
                        <m:f>
                          <m:fPr>
                            <m:ctrlPr>
                              <a:rPr lang="en-US" sz="2400" i="1">
                                <a:latin typeface="Cambria Math" panose="02040503050406030204" pitchFamily="18" charset="0"/>
                                <a:cs typeface="Times New Roman" panose="02020603050405020304" pitchFamily="18" charset="0"/>
                              </a:rPr>
                            </m:ctrlPr>
                          </m:fPr>
                          <m:num>
                            <m:r>
                              <m:rPr>
                                <m:sty m:val="p"/>
                              </m:rPr>
                              <a:rPr lang="en-US" sz="2400">
                                <a:latin typeface="Cambria Math"/>
                                <a:cs typeface="Times New Roman" panose="02020603050405020304" pitchFamily="18" charset="0"/>
                              </a:rPr>
                              <m:t>p</m:t>
                            </m:r>
                            <m:r>
                              <a:rPr lang="en-US" sz="2400" baseline="-30000">
                                <a:latin typeface="Cambria Math"/>
                                <a:cs typeface="Times New Roman" panose="02020603050405020304" pitchFamily="18" charset="0"/>
                              </a:rPr>
                              <m:t>0</m:t>
                            </m:r>
                          </m:num>
                          <m:den>
                            <m:r>
                              <m:rPr>
                                <m:sty m:val="p"/>
                              </m:rPr>
                              <a:rPr lang="en-US" sz="2400">
                                <a:latin typeface="Cambria Math"/>
                                <a:cs typeface="Times New Roman" panose="02020603050405020304" pitchFamily="18" charset="0"/>
                              </a:rPr>
                              <m:t>p</m:t>
                            </m:r>
                          </m:den>
                        </m:f>
                      </m:e>
                    </m:d>
                    <m:f>
                      <m:fPr>
                        <m:type m:val="skw"/>
                        <m:ctrlPr>
                          <a:rPr lang="en-US" sz="2400" i="1">
                            <a:latin typeface="Cambria Math" panose="02040503050406030204" pitchFamily="18" charset="0"/>
                            <a:cs typeface="Times New Roman" panose="02020603050405020304" pitchFamily="18" charset="0"/>
                          </a:rPr>
                        </m:ctrlPr>
                      </m:fPr>
                      <m:num>
                        <m:sSub>
                          <m:sSubPr>
                            <m:ctrlPr>
                              <a:rPr lang="en-US" sz="2400" i="1">
                                <a:latin typeface="Cambria Math" panose="02040503050406030204" pitchFamily="18" charset="0"/>
                                <a:cs typeface="Times New Roman" panose="02020603050405020304" pitchFamily="18" charset="0"/>
                              </a:rPr>
                            </m:ctrlPr>
                          </m:sSubPr>
                          <m:e>
                            <m:r>
                              <m:rPr>
                                <m:sty m:val="p"/>
                              </m:rPr>
                              <a:rPr lang="en-US" sz="2400">
                                <a:latin typeface="Cambria Math"/>
                                <a:cs typeface="Times New Roman" panose="02020603050405020304" pitchFamily="18" charset="0"/>
                              </a:rPr>
                              <m:t>R</m:t>
                            </m:r>
                          </m:e>
                          <m:sub>
                            <m:r>
                              <m:rPr>
                                <m:sty m:val="p"/>
                              </m:rPr>
                              <a:rPr lang="en-US" sz="2400">
                                <a:latin typeface="Cambria Math"/>
                                <a:cs typeface="Times New Roman" panose="02020603050405020304" pitchFamily="18" charset="0"/>
                              </a:rPr>
                              <m:t>d</m:t>
                            </m:r>
                          </m:sub>
                        </m:sSub>
                      </m:num>
                      <m:den>
                        <m:sSub>
                          <m:sSubPr>
                            <m:ctrlPr>
                              <a:rPr lang="en-US" sz="2400" i="1">
                                <a:latin typeface="Cambria Math" panose="02040503050406030204" pitchFamily="18" charset="0"/>
                                <a:cs typeface="Times New Roman" panose="02020603050405020304" pitchFamily="18" charset="0"/>
                              </a:rPr>
                            </m:ctrlPr>
                          </m:sSubPr>
                          <m:e>
                            <m:r>
                              <m:rPr>
                                <m:sty m:val="p"/>
                              </m:rPr>
                              <a:rPr lang="en-US" sz="2400">
                                <a:latin typeface="Cambria Math"/>
                                <a:cs typeface="Times New Roman" panose="02020603050405020304" pitchFamily="18" charset="0"/>
                              </a:rPr>
                              <m:t>c</m:t>
                            </m:r>
                          </m:e>
                          <m:sub>
                            <m:r>
                              <m:rPr>
                                <m:sty m:val="p"/>
                              </m:rPr>
                              <a:rPr lang="en-US" sz="2400">
                                <a:latin typeface="Cambria Math"/>
                                <a:cs typeface="Times New Roman" panose="02020603050405020304" pitchFamily="18" charset="0"/>
                              </a:rPr>
                              <m:t>p</m:t>
                            </m:r>
                          </m:sub>
                        </m:sSub>
                      </m:den>
                    </m:f>
                  </m:oMath>
                </a14:m>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l-GR" sz="2400" dirty="0">
                    <a:latin typeface="Times New Roman" panose="02020603050405020304" pitchFamily="18" charset="0"/>
                    <a:cs typeface="Times New Roman" panose="02020603050405020304" pitchFamily="18" charset="0"/>
                  </a:rPr>
                  <a:t>θ= </a:t>
                </a:r>
                <a:r>
                  <a:rPr lang="en-US" sz="2400" dirty="0">
                    <a:latin typeface="Times New Roman" panose="02020603050405020304" pitchFamily="18" charset="0"/>
                    <a:cs typeface="Times New Roman" panose="02020603050405020304" pitchFamily="18" charset="0"/>
                  </a:rPr>
                  <a:t>potential temperature</a:t>
                </a:r>
              </a:p>
              <a:p>
                <a:pPr algn="just"/>
                <a:r>
                  <a:rPr lang="en-US" sz="2400" dirty="0">
                    <a:latin typeface="Times New Roman" panose="02020603050405020304" pitchFamily="18" charset="0"/>
                    <a:cs typeface="Times New Roman" panose="02020603050405020304" pitchFamily="18" charset="0"/>
                  </a:rPr>
                  <a:t>T = original temperature</a:t>
                </a:r>
              </a:p>
              <a:p>
                <a:pPr algn="just"/>
                <a:r>
                  <a:rPr lang="en-US" sz="2400" dirty="0">
                    <a:latin typeface="Times New Roman" panose="02020603050405020304" pitchFamily="18" charset="0"/>
                    <a:cs typeface="Times New Roman" panose="02020603050405020304" pitchFamily="18" charset="0"/>
                  </a:rPr>
                  <a:t>P = original pressure</a:t>
                </a:r>
              </a:p>
              <a:p>
                <a:pPr algn="just"/>
                <a:r>
                  <a:rPr lang="en-US" sz="2400" dirty="0">
                    <a:latin typeface="Times New Roman" panose="02020603050405020304" pitchFamily="18" charset="0"/>
                    <a:cs typeface="Times New Roman" panose="02020603050405020304" pitchFamily="18" charset="0"/>
                  </a:rPr>
                  <a:t>P</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standard pressure = 1000 </a:t>
                </a:r>
                <a:r>
                  <a:rPr lang="en-US" sz="2400" dirty="0" err="1">
                    <a:latin typeface="Times New Roman" panose="02020603050405020304" pitchFamily="18" charset="0"/>
                    <a:cs typeface="Times New Roman" panose="02020603050405020304" pitchFamily="18" charset="0"/>
                  </a:rPr>
                  <a:t>hPa</a:t>
                </a:r>
                <a:r>
                  <a:rPr lang="en-US" sz="2400" dirty="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an air parcel undergoes an adiabatic process its potential temperature is conserved.</a:t>
                </a:r>
              </a:p>
            </p:txBody>
          </p:sp>
        </mc:Choice>
        <mc:Fallback xmlns="">
          <p:sp>
            <p:nvSpPr>
              <p:cNvPr id="4" name="Rectangle 3"/>
              <p:cNvSpPr>
                <a:spLocks noRot="1" noChangeAspect="1" noMove="1" noResize="1" noEditPoints="1" noAdjustHandles="1" noChangeArrowheads="1" noChangeShapeType="1" noTextEdit="1"/>
              </p:cNvSpPr>
              <p:nvPr/>
            </p:nvSpPr>
            <p:spPr>
              <a:xfrm>
                <a:off x="1543050" y="685800"/>
                <a:ext cx="9124950" cy="4743478"/>
              </a:xfrm>
              <a:prstGeom prst="rect">
                <a:avLst/>
              </a:prstGeom>
              <a:blipFill>
                <a:blip r:embed="rId3"/>
                <a:stretch>
                  <a:fillRect l="-1002" t="-1028" r="-1069" b="-19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762500" y="2353180"/>
                <a:ext cx="5715000" cy="187038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200" b="1" dirty="0">
                    <a:latin typeface="Times New Roman" panose="02020603050405020304" pitchFamily="18" charset="0"/>
                    <a:cs typeface="Times New Roman" panose="02020603050405020304" pitchFamily="18" charset="0"/>
                  </a:rPr>
                  <a:t>Use the equation above and find out  the potential temperature for different pressure levels ( p=800,700,1016) and for temperature (T= 288 Kelvin), and </a:t>
                </a:r>
                <a14:m>
                  <m:oMath xmlns:m="http://schemas.openxmlformats.org/officeDocument/2006/math">
                    <m:f>
                      <m:fPr>
                        <m:type m:val="skw"/>
                        <m:ctrlPr>
                          <a:rPr lang="en-US" sz="2200" i="1">
                            <a:latin typeface="Cambria Math" panose="02040503050406030204" pitchFamily="18" charset="0"/>
                            <a:cs typeface="Times New Roman" panose="02020603050405020304" pitchFamily="18" charset="0"/>
                          </a:rPr>
                        </m:ctrlPr>
                      </m:fPr>
                      <m:num>
                        <m:sSub>
                          <m:sSubPr>
                            <m:ctrlPr>
                              <a:rPr lang="en-US" sz="2200" i="1">
                                <a:latin typeface="Cambria Math" panose="02040503050406030204" pitchFamily="18" charset="0"/>
                                <a:cs typeface="Times New Roman" panose="02020603050405020304" pitchFamily="18" charset="0"/>
                              </a:rPr>
                            </m:ctrlPr>
                          </m:sSubPr>
                          <m:e>
                            <m:r>
                              <m:rPr>
                                <m:sty m:val="p"/>
                              </m:rPr>
                              <a:rPr lang="en-US" sz="2200">
                                <a:latin typeface="Cambria Math"/>
                                <a:cs typeface="Times New Roman" panose="02020603050405020304" pitchFamily="18" charset="0"/>
                              </a:rPr>
                              <m:t>R</m:t>
                            </m:r>
                          </m:e>
                          <m:sub>
                            <m:r>
                              <m:rPr>
                                <m:sty m:val="p"/>
                              </m:rPr>
                              <a:rPr lang="en-US" sz="2200">
                                <a:latin typeface="Cambria Math"/>
                                <a:cs typeface="Times New Roman" panose="02020603050405020304" pitchFamily="18" charset="0"/>
                              </a:rPr>
                              <m:t>d</m:t>
                            </m:r>
                          </m:sub>
                        </m:sSub>
                      </m:num>
                      <m:den>
                        <m:sSub>
                          <m:sSubPr>
                            <m:ctrlPr>
                              <a:rPr lang="en-US" sz="2200" i="1">
                                <a:latin typeface="Cambria Math" panose="02040503050406030204" pitchFamily="18" charset="0"/>
                                <a:cs typeface="Times New Roman" panose="02020603050405020304" pitchFamily="18" charset="0"/>
                              </a:rPr>
                            </m:ctrlPr>
                          </m:sSubPr>
                          <m:e>
                            <m:r>
                              <m:rPr>
                                <m:sty m:val="p"/>
                              </m:rPr>
                              <a:rPr lang="en-US" sz="2200">
                                <a:latin typeface="Cambria Math"/>
                                <a:cs typeface="Times New Roman" panose="02020603050405020304" pitchFamily="18" charset="0"/>
                              </a:rPr>
                              <m:t>c</m:t>
                            </m:r>
                          </m:e>
                          <m:sub>
                            <m:r>
                              <m:rPr>
                                <m:sty m:val="p"/>
                              </m:rPr>
                              <a:rPr lang="en-US" sz="2200">
                                <a:latin typeface="Cambria Math"/>
                                <a:cs typeface="Times New Roman" panose="02020603050405020304" pitchFamily="18" charset="0"/>
                              </a:rPr>
                              <m:t>p</m:t>
                            </m:r>
                          </m:sub>
                        </m:sSub>
                      </m:den>
                    </m:f>
                  </m:oMath>
                </a14:m>
                <a:r>
                  <a:rPr lang="en-US" sz="2200" b="1" dirty="0">
                    <a:latin typeface="Times New Roman" panose="02020603050405020304" pitchFamily="18" charset="0"/>
                    <a:cs typeface="Times New Roman" panose="02020603050405020304" pitchFamily="18" charset="0"/>
                  </a:rPr>
                  <a:t> = 0.2 </a:t>
                </a:r>
              </a:p>
              <a:p>
                <a:pPr algn="just"/>
                <a:r>
                  <a:rPr lang="en-US" sz="2200" b="1" dirty="0">
                    <a:latin typeface="Times New Roman" panose="02020603050405020304" pitchFamily="18" charset="0"/>
                    <a:cs typeface="Times New Roman" panose="02020603050405020304" pitchFamily="18" charset="0"/>
                  </a:rPr>
                  <a:t>you will find the same value for each level </a:t>
                </a:r>
                <a:r>
                  <a:rPr lang="en-US" sz="2200" b="1" dirty="0">
                    <a:latin typeface="Times New Roman" panose="02020603050405020304" pitchFamily="18" charset="0"/>
                    <a:cs typeface="Times New Roman" panose="02020603050405020304" pitchFamily="18" charset="0"/>
                    <a:sym typeface="Wingdings" panose="05000000000000000000" pitchFamily="2" charset="2"/>
                  </a:rPr>
                  <a:t></a:t>
                </a:r>
                <a:endParaRPr lang="en-US" sz="2200" b="1" dirty="0">
                  <a:latin typeface="Times New Roman" panose="02020603050405020304" pitchFamily="18" charset="0"/>
                  <a:cs typeface="Times New Roman" panose="02020603050405020304" pitchFamily="18"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4762500" y="2353180"/>
                <a:ext cx="5715000" cy="1870384"/>
              </a:xfrm>
              <a:prstGeom prst="rect">
                <a:avLst/>
              </a:prstGeom>
              <a:blipFill>
                <a:blip r:embed="rId4"/>
                <a:stretch>
                  <a:fillRect l="-1277" t="-1942" r="-1170" b="-5502"/>
                </a:stretch>
              </a:blipFill>
            </p:spPr>
            <p:txBody>
              <a:bodyPr/>
              <a:lstStyle/>
              <a:p>
                <a:r>
                  <a:rPr lang="en-US">
                    <a:noFill/>
                  </a:rPr>
                  <a:t> </a:t>
                </a:r>
              </a:p>
            </p:txBody>
          </p:sp>
        </mc:Fallback>
      </mc:AlternateContent>
    </p:spTree>
    <p:extLst>
      <p:ext uri="{BB962C8B-B14F-4D97-AF65-F5344CB8AC3E}">
        <p14:creationId xmlns:p14="http://schemas.microsoft.com/office/powerpoint/2010/main" val="3072240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1981200" y="274638"/>
            <a:ext cx="8229600" cy="715962"/>
          </a:xfrm>
        </p:spPr>
        <p:txBody>
          <a:bodyPr>
            <a:normAutofit/>
          </a:bodyPr>
          <a:lstStyle/>
          <a:p>
            <a:r>
              <a:rPr lang="en-US" sz="3000" dirty="0">
                <a:latin typeface="Times New Roman" panose="02020603050405020304" pitchFamily="18" charset="0"/>
                <a:cs typeface="Times New Roman" panose="02020603050405020304" pitchFamily="18" charset="0"/>
              </a:rPr>
              <a:t>Dry Air Definition </a:t>
            </a:r>
          </a:p>
        </p:txBody>
      </p:sp>
      <p:sp>
        <p:nvSpPr>
          <p:cNvPr id="7" name="Rectangle 6"/>
          <p:cNvSpPr/>
          <p:nvPr/>
        </p:nvSpPr>
        <p:spPr>
          <a:xfrm>
            <a:off x="1828800" y="1097340"/>
            <a:ext cx="8610600" cy="1569660"/>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In meteorology, there are two ways in which dry air is referenced:</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sample of air that has no water vapor (The amount of water vapor in the air depends on the </a:t>
            </a:r>
            <a:r>
              <a:rPr lang="en-US" sz="2400" dirty="0" err="1">
                <a:latin typeface="Times New Roman" panose="02020603050405020304" pitchFamily="18" charset="0"/>
                <a:cs typeface="Times New Roman" panose="02020603050405020304" pitchFamily="18" charset="0"/>
                <a:hlinkClick r:id="rId3"/>
              </a:rPr>
              <a:t>dewpoint</a:t>
            </a:r>
            <a:r>
              <a:rPr lang="en-US" sz="2400" dirty="0">
                <a:latin typeface="Times New Roman" panose="02020603050405020304" pitchFamily="18" charset="0"/>
                <a:cs typeface="Times New Roman" panose="02020603050405020304" pitchFamily="18" charset="0"/>
              </a:rPr>
              <a:t> of the air).</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sample of air that has a low relative humidity</a:t>
            </a:r>
          </a:p>
        </p:txBody>
      </p:sp>
      <p:sp>
        <p:nvSpPr>
          <p:cNvPr id="3" name="Rectangle 2"/>
          <p:cNvSpPr/>
          <p:nvPr/>
        </p:nvSpPr>
        <p:spPr>
          <a:xfrm>
            <a:off x="1679576" y="2895600"/>
            <a:ext cx="6778625" cy="144655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gn="just">
              <a:buFont typeface="Arial" panose="020B0604020202020204" pitchFamily="34" charset="0"/>
              <a:buChar char="•"/>
            </a:pPr>
            <a:r>
              <a:rPr lang="en-US" sz="2200" b="1" dirty="0">
                <a:latin typeface="Times New Roman" panose="02020603050405020304" pitchFamily="18" charset="0"/>
                <a:cs typeface="Times New Roman" panose="02020603050405020304" pitchFamily="18" charset="0"/>
              </a:rPr>
              <a:t>At a temperature of 30° C with a relative humidity (RH) of 50% the dew point is 18.45 ° C. </a:t>
            </a:r>
          </a:p>
          <a:p>
            <a:pPr marL="342900" indent="-342900" algn="just">
              <a:buFont typeface="Arial" panose="020B0604020202020204" pitchFamily="34" charset="0"/>
              <a:buChar char="•"/>
            </a:pPr>
            <a:r>
              <a:rPr lang="en-US" sz="2200" b="1" dirty="0">
                <a:latin typeface="Times New Roman" panose="02020603050405020304" pitchFamily="18" charset="0"/>
                <a:cs typeface="Times New Roman" panose="02020603050405020304" pitchFamily="18" charset="0"/>
              </a:rPr>
              <a:t>For drier air with temperature of 30 ° C and RH of 20 the dew point is 4.61 ° C.</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10600" y="2286000"/>
            <a:ext cx="1828800" cy="2286000"/>
          </a:xfrm>
          <a:prstGeom prst="rect">
            <a:avLst/>
          </a:prstGeom>
        </p:spPr>
      </p:pic>
    </p:spTree>
    <p:extLst>
      <p:ext uri="{BB962C8B-B14F-4D97-AF65-F5344CB8AC3E}">
        <p14:creationId xmlns:p14="http://schemas.microsoft.com/office/powerpoint/2010/main" val="2263259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143000"/>
            <a:ext cx="7848600"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5"/>
          <p:cNvSpPr txBox="1">
            <a:spLocks/>
          </p:cNvSpPr>
          <p:nvPr/>
        </p:nvSpPr>
        <p:spPr>
          <a:xfrm>
            <a:off x="1679576" y="7938"/>
            <a:ext cx="8531225" cy="1135063"/>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Stability of Dry Air</a:t>
            </a:r>
          </a:p>
          <a:p>
            <a:endParaRPr lang="en-US" sz="37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DRY ADIABATIC LAPSE RATE</a:t>
            </a:r>
          </a:p>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199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945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20463"/>
          <a:stretch/>
        </p:blipFill>
        <p:spPr bwMode="auto">
          <a:xfrm>
            <a:off x="2086864" y="990601"/>
            <a:ext cx="7666736" cy="460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itle 5"/>
          <p:cNvSpPr txBox="1">
            <a:spLocks/>
          </p:cNvSpPr>
          <p:nvPr/>
        </p:nvSpPr>
        <p:spPr>
          <a:xfrm>
            <a:off x="1679576" y="7938"/>
            <a:ext cx="8531225" cy="1135063"/>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Stability of Dry Air</a:t>
            </a:r>
          </a:p>
          <a:p>
            <a:endParaRPr lang="en-US" sz="37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DRY ADIABATIC LAPSE RATE</a:t>
            </a:r>
          </a:p>
          <a:p>
            <a:endParaRPr lang="en-US" sz="3000" dirty="0">
              <a:latin typeface="Times New Roman" panose="02020603050405020304" pitchFamily="18" charset="0"/>
              <a:cs typeface="Times New Roman" panose="02020603050405020304" pitchFamily="18" charset="0"/>
            </a:endParaRPr>
          </a:p>
        </p:txBody>
      </p:sp>
      <p:sp>
        <p:nvSpPr>
          <p:cNvPr id="4" name="Rectangle 3"/>
          <p:cNvSpPr/>
          <p:nvPr/>
        </p:nvSpPr>
        <p:spPr>
          <a:xfrm>
            <a:off x="1858264" y="5581472"/>
            <a:ext cx="8428736"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b="1" dirty="0">
                <a:latin typeface="Times New Roman" panose="02020603050405020304" pitchFamily="18" charset="0"/>
                <a:cs typeface="Times New Roman" panose="02020603050405020304" pitchFamily="18" charset="0"/>
              </a:rPr>
              <a:t>This formula says that if you lift an air parcel adiabatically, its temperature will decrease, which makes physical sense because the parcel will be expanding.</a:t>
            </a:r>
          </a:p>
        </p:txBody>
      </p:sp>
    </p:spTree>
    <p:extLst>
      <p:ext uri="{BB962C8B-B14F-4D97-AF65-F5344CB8AC3E}">
        <p14:creationId xmlns:p14="http://schemas.microsoft.com/office/powerpoint/2010/main" val="2207335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itle 5"/>
          <p:cNvSpPr txBox="1">
            <a:spLocks/>
          </p:cNvSpPr>
          <p:nvPr/>
        </p:nvSpPr>
        <p:spPr>
          <a:xfrm>
            <a:off x="1679576" y="7938"/>
            <a:ext cx="8531225" cy="1135063"/>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Stability of Dry Air</a:t>
            </a:r>
          </a:p>
          <a:p>
            <a:endParaRPr lang="en-US" sz="37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DRY ADIABATIC LAPSE RATE</a:t>
            </a:r>
          </a:p>
          <a:p>
            <a:endParaRPr lang="en-US" sz="3000" dirty="0">
              <a:latin typeface="Times New Roman" panose="02020603050405020304" pitchFamily="18" charset="0"/>
              <a:cs typeface="Times New Roman" panose="02020603050405020304" pitchFamily="18" charset="0"/>
            </a:endParaRPr>
          </a:p>
        </p:txBody>
      </p:sp>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1370" y="3886200"/>
            <a:ext cx="8860430" cy="281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15755" t="13890" r="14718" b="21147"/>
          <a:stretch/>
        </p:blipFill>
        <p:spPr>
          <a:xfrm>
            <a:off x="4014952" y="998482"/>
            <a:ext cx="4225158" cy="2963918"/>
          </a:xfrm>
          <a:prstGeom prst="rect">
            <a:avLst/>
          </a:prstGeom>
        </p:spPr>
      </p:pic>
    </p:spTree>
    <p:extLst>
      <p:ext uri="{BB962C8B-B14F-4D97-AF65-F5344CB8AC3E}">
        <p14:creationId xmlns:p14="http://schemas.microsoft.com/office/powerpoint/2010/main" val="1525019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itle 5"/>
          <p:cNvSpPr txBox="1">
            <a:spLocks/>
          </p:cNvSpPr>
          <p:nvPr/>
        </p:nvSpPr>
        <p:spPr>
          <a:xfrm>
            <a:off x="1679576" y="160338"/>
            <a:ext cx="8531225"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dirty="0">
                <a:latin typeface="Times New Roman" panose="02020603050405020304" pitchFamily="18" charset="0"/>
                <a:cs typeface="Times New Roman" panose="02020603050405020304" pitchFamily="18" charset="0"/>
              </a:rPr>
              <a:t>BUOYANCY</a:t>
            </a:r>
            <a:endParaRPr lang="en-US" sz="2600" dirty="0">
              <a:latin typeface="Times New Roman" panose="02020603050405020304" pitchFamily="18" charset="0"/>
              <a:cs typeface="Times New Roman" panose="02020603050405020304" pitchFamily="18" charset="0"/>
            </a:endParaRPr>
          </a:p>
        </p:txBody>
      </p:sp>
      <p:pic>
        <p:nvPicPr>
          <p:cNvPr id="2150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305" y="914400"/>
            <a:ext cx="7777095"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990601"/>
            <a:ext cx="2743200" cy="2315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2493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itle 5"/>
          <p:cNvSpPr txBox="1">
            <a:spLocks/>
          </p:cNvSpPr>
          <p:nvPr/>
        </p:nvSpPr>
        <p:spPr>
          <a:xfrm>
            <a:off x="1679576" y="160338"/>
            <a:ext cx="8531225"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dirty="0">
                <a:latin typeface="Times New Roman" panose="02020603050405020304" pitchFamily="18" charset="0"/>
                <a:cs typeface="Times New Roman" panose="02020603050405020304" pitchFamily="18" charset="0"/>
              </a:rPr>
              <a:t>STABILITY IN A DRY ATMOSPHERE</a:t>
            </a:r>
          </a:p>
        </p:txBody>
      </p:sp>
      <p:sp>
        <p:nvSpPr>
          <p:cNvPr id="3" name="Rectangle 2"/>
          <p:cNvSpPr/>
          <p:nvPr/>
        </p:nvSpPr>
        <p:spPr>
          <a:xfrm>
            <a:off x="2133600" y="914401"/>
            <a:ext cx="8229600" cy="1200329"/>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Stability refers to whether an air parcel, one moved vertically, will continue to accelerate in the direction that it was pushed (unstable), or return in the direction from which it came (stable).</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0018" y="2438400"/>
            <a:ext cx="4865783"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9026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itle 5"/>
          <p:cNvSpPr txBox="1">
            <a:spLocks/>
          </p:cNvSpPr>
          <p:nvPr/>
        </p:nvSpPr>
        <p:spPr>
          <a:xfrm>
            <a:off x="1679576" y="160338"/>
            <a:ext cx="8531225"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dirty="0">
                <a:latin typeface="Times New Roman" panose="02020603050405020304" pitchFamily="18" charset="0"/>
                <a:cs typeface="Times New Roman" panose="02020603050405020304" pitchFamily="18" charset="0"/>
              </a:rPr>
              <a:t>STABILITY IN A DRY ATMOSPHERE</a:t>
            </a:r>
          </a:p>
        </p:txBody>
      </p:sp>
      <p:pic>
        <p:nvPicPr>
          <p:cNvPr id="225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371600"/>
            <a:ext cx="838200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7266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itle 5"/>
          <p:cNvSpPr txBox="1">
            <a:spLocks/>
          </p:cNvSpPr>
          <p:nvPr/>
        </p:nvSpPr>
        <p:spPr>
          <a:xfrm>
            <a:off x="1679576" y="160338"/>
            <a:ext cx="8531225"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dirty="0">
                <a:latin typeface="Times New Roman" panose="02020603050405020304" pitchFamily="18" charset="0"/>
                <a:cs typeface="Times New Roman" panose="02020603050405020304" pitchFamily="18" charset="0"/>
              </a:rPr>
              <a:t>STABILITY IN A DRY ATMOSPHERE</a:t>
            </a:r>
          </a:p>
        </p:txBody>
      </p:sp>
      <p:pic>
        <p:nvPicPr>
          <p:cNvPr id="235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4376" y="914400"/>
            <a:ext cx="8226424"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r="24402" b="16930"/>
          <a:stretch/>
        </p:blipFill>
        <p:spPr>
          <a:xfrm>
            <a:off x="6400800" y="4738152"/>
            <a:ext cx="2285312" cy="1967449"/>
          </a:xfrm>
          <a:prstGeom prst="rect">
            <a:avLst/>
          </a:prstGeom>
        </p:spPr>
      </p:pic>
    </p:spTree>
    <p:extLst>
      <p:ext uri="{BB962C8B-B14F-4D97-AF65-F5344CB8AC3E}">
        <p14:creationId xmlns:p14="http://schemas.microsoft.com/office/powerpoint/2010/main" val="2193804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752600"/>
            <a:ext cx="8610600" cy="4524315"/>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VIRTUAL TEMPERATURE</a:t>
            </a:r>
          </a:p>
          <a:p>
            <a:pPr marL="342900" indent="-342900" algn="just">
              <a:buFont typeface="Arial" panose="020B0604020202020204" pitchFamily="34" charset="0"/>
              <a:buChar char="•"/>
            </a:pP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Wet Bulb Temperature T</a:t>
            </a:r>
            <a:r>
              <a:rPr kumimoji="0" lang="en-US" sz="30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a:t>
            </a:r>
          </a:p>
          <a:p>
            <a:pPr marL="342900" indent="-342900" algn="just">
              <a:buFont typeface="Arial" panose="020B0604020202020204" pitchFamily="34" charset="0"/>
              <a:buChar char="•"/>
            </a:pP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Wet Bulb Depression</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POTENTIAL TEMPERATURE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DRY AIR DEFINITION</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STABILITY OF DRY AIR / DRY ADIABATIC LAPSE RATE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BUOYANCY</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STABILITY IN A DRY ATMOSPHERE</a:t>
            </a:r>
          </a:p>
          <a:p>
            <a:pPr marL="342900" indent="-342900" algn="just">
              <a:buFont typeface="Arial" panose="020B0604020202020204" pitchFamily="34" charset="0"/>
              <a:buChar char="•"/>
            </a:pP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Saturated Adiabatic Lapse Rate</a:t>
            </a:r>
          </a:p>
          <a:p>
            <a:pPr marL="342900" indent="-342900" algn="just">
              <a:buFont typeface="Arial" panose="020B0604020202020204" pitchFamily="34" charset="0"/>
              <a:buChar char="•"/>
            </a:pPr>
            <a:r>
              <a:rPr kumimoji="0" lang="en-US" sz="30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Stability of Saturated Air</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a:latin typeface="Times New Roman" panose="02020603050405020304" pitchFamily="18" charset="0"/>
                <a:cs typeface="Times New Roman" panose="02020603050405020304" pitchFamily="18" charset="0"/>
              </a:rPr>
              <a:t>This lecture including the following items</a:t>
            </a:r>
          </a:p>
        </p:txBody>
      </p:sp>
    </p:spTree>
    <p:extLst>
      <p:ext uri="{BB962C8B-B14F-4D97-AF65-F5344CB8AC3E}">
        <p14:creationId xmlns:p14="http://schemas.microsoft.com/office/powerpoint/2010/main" val="151065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6381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1981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lgn="ctr"/>
            <a:r>
              <a:rPr lang="en-US" sz="3200" dirty="0">
                <a:latin typeface="Times New Roman" panose="02020603050405020304" pitchFamily="18" charset="0"/>
                <a:cs typeface="Times New Roman" panose="02020603050405020304" pitchFamily="18" charset="0"/>
              </a:rPr>
              <a:t>VIRTUAL TEMPERATURE</a:t>
            </a:r>
          </a:p>
        </p:txBody>
      </p:sp>
      <p:sp>
        <p:nvSpPr>
          <p:cNvPr id="7" name="Rectangle 6"/>
          <p:cNvSpPr/>
          <p:nvPr/>
        </p:nvSpPr>
        <p:spPr>
          <a:xfrm>
            <a:off x="787400" y="1097340"/>
            <a:ext cx="8610600" cy="2677656"/>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Moist air can be considered a mixture of two ideal gases (dry air and water vapor).</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ideal gas law for moist air is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By manipulate the above equation , we can define a new temperature, </a:t>
            </a:r>
            <a:r>
              <a:rPr lang="en-US" sz="2400" dirty="0" err="1">
                <a:latin typeface="Times New Roman" panose="02020603050405020304" pitchFamily="18" charset="0"/>
                <a:cs typeface="Times New Roman" panose="02020603050405020304" pitchFamily="18" charset="0"/>
              </a:rPr>
              <a:t>T</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 the virtual temperature) </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7001" y="1752601"/>
            <a:ext cx="4132063" cy="549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787400" y="3506212"/>
            <a:ext cx="8686800" cy="3416320"/>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moist air we can use the ideal gas law for dry air, only using the virtual temperature in place of the actual temperature.</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The virtual temperature is the temperature that dry air would have if its density were equal to that of a given sample of moist air at constant pressure , and it can be expressed as:</a:t>
            </a:r>
          </a:p>
          <a:p>
            <a:pPr algn="just"/>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a:t>
            </a:r>
            <a:r>
              <a:rPr lang="en-US" sz="2400" i="1"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 (1 + 0.61 </a:t>
            </a:r>
            <a:r>
              <a:rPr lang="en-US" sz="2400" i="1" dirty="0">
                <a:latin typeface="Times New Roman" panose="02020603050405020304" pitchFamily="18" charset="0"/>
                <a:cs typeface="Times New Roman" panose="02020603050405020304" pitchFamily="18" charset="0"/>
              </a:rPr>
              <a:t>q </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T</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u="sng" dirty="0">
                <a:latin typeface="Times New Roman" panose="02020603050405020304" pitchFamily="18" charset="0"/>
                <a:cs typeface="Times New Roman" panose="02020603050405020304" pitchFamily="18" charset="0"/>
              </a:rPr>
              <a:t>Virtual temperature is always greater than or equal to the actual temperature.</a:t>
            </a:r>
          </a:p>
        </p:txBody>
      </p:sp>
      <p:pic>
        <p:nvPicPr>
          <p:cNvPr id="4" name="Picture 3">
            <a:extLst>
              <a:ext uri="{FF2B5EF4-FFF2-40B4-BE49-F238E27FC236}">
                <a16:creationId xmlns:a16="http://schemas.microsoft.com/office/drawing/2014/main" id="{0919EFD7-D97B-46D5-9AD7-C84EA635CC6C}"/>
              </a:ext>
            </a:extLst>
          </p:cNvPr>
          <p:cNvPicPr>
            <a:picLocks noChangeAspect="1"/>
          </p:cNvPicPr>
          <p:nvPr/>
        </p:nvPicPr>
        <p:blipFill>
          <a:blip r:embed="rId4"/>
          <a:stretch>
            <a:fillRect/>
          </a:stretch>
        </p:blipFill>
        <p:spPr>
          <a:xfrm>
            <a:off x="9613900" y="2544903"/>
            <a:ext cx="2374900" cy="2120979"/>
          </a:xfrm>
          <a:prstGeom prst="rect">
            <a:avLst/>
          </a:prstGeom>
        </p:spPr>
      </p:pic>
    </p:spTree>
    <p:extLst>
      <p:ext uri="{BB962C8B-B14F-4D97-AF65-F5344CB8AC3E}">
        <p14:creationId xmlns:p14="http://schemas.microsoft.com/office/powerpoint/2010/main" val="2116639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1981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VIRTUAL TEMPERATURE</a:t>
            </a:r>
          </a:p>
        </p:txBody>
      </p:sp>
      <mc:AlternateContent xmlns:mc="http://schemas.openxmlformats.org/markup-compatibility/2006" xmlns:a14="http://schemas.microsoft.com/office/drawing/2010/main">
        <mc:Choice Requires="a14">
          <p:sp>
            <p:nvSpPr>
              <p:cNvPr id="9" name="Rectangle 8"/>
              <p:cNvSpPr/>
              <p:nvPr/>
            </p:nvSpPr>
            <p:spPr>
              <a:xfrm>
                <a:off x="1981200" y="1308081"/>
                <a:ext cx="8229600" cy="5593839"/>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addition of water vapor causes the air to behave as though it is warmer. This makes sense, because moist air is lighter than dry air.</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 can  write virtual temperature using mixing ratio as                      </a:t>
                </a:r>
              </a:p>
              <a:p>
                <a:pPr algn="ct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a:t>
                </a:r>
                <a:r>
                  <a:rPr lang="en-US" sz="2400" i="1"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 (1 + 0.61 </a:t>
                </a:r>
                <a:r>
                  <a:rPr lang="en-US" sz="2400" i="1" dirty="0">
                    <a:latin typeface="Times New Roman" panose="02020603050405020304" pitchFamily="18" charset="0"/>
                    <a:cs typeface="Times New Roman" panose="02020603050405020304" pitchFamily="18" charset="0"/>
                  </a:rPr>
                  <a:t>r </a:t>
                </a:r>
                <a:r>
                  <a:rPr lang="en-US" sz="2400" dirty="0">
                    <a:latin typeface="Times New Roman" panose="02020603050405020304" pitchFamily="18" charset="0"/>
                    <a:cs typeface="Times New Roman" panose="02020603050405020304" pitchFamily="18" charset="0"/>
                  </a:rPr>
                  <a:t>) </a:t>
                </a:r>
              </a:p>
              <a:p>
                <a:pPr algn="just"/>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all of the preceding equations for virtual temperature we must use the absolute (Kelvin) temperature and the dimensionless form of mixing ratio or specific humidity.</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However, there is an approximate formula for virtual temperature in Celsius that uses the dimensional (g/kg) form of mixing ratio or specific humidity. This formula is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a:t>
                </a:r>
                <a:r>
                  <a:rPr lang="en-US" sz="2400" i="1" baseline="-25000" dirty="0" err="1">
                    <a:latin typeface="Times New Roman" panose="02020603050405020304" pitchFamily="18" charset="0"/>
                    <a:cs typeface="Times New Roman" panose="02020603050405020304" pitchFamily="18" charset="0"/>
                  </a:rPr>
                  <a:t>v</a:t>
                </a:r>
                <a:r>
                  <a:rPr lang="en-US" sz="2400" i="1" baseline="-25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 C )  ≈ T (° C)  + </a:t>
                </a:r>
                <a14:m>
                  <m:oMath xmlns:m="http://schemas.openxmlformats.org/officeDocument/2006/math">
                    <m:f>
                      <m:fPr>
                        <m:ctrlPr>
                          <a:rPr lang="en-US" sz="2800" i="1">
                            <a:latin typeface="Cambria Math" panose="02040503050406030204" pitchFamily="18" charset="0"/>
                            <a:cs typeface="Times New Roman" panose="02020603050405020304" pitchFamily="18" charset="0"/>
                          </a:rPr>
                        </m:ctrlPr>
                      </m:fPr>
                      <m:num>
                        <m:r>
                          <m:rPr>
                            <m:nor/>
                          </m:rPr>
                          <a:rPr lang="en-US" sz="2800" dirty="0">
                            <a:latin typeface="Times New Roman" panose="02020603050405020304" pitchFamily="18" charset="0"/>
                            <a:cs typeface="Times New Roman" panose="02020603050405020304" pitchFamily="18" charset="0"/>
                          </a:rPr>
                          <m:t>r</m:t>
                        </m:r>
                        <m:r>
                          <m:rPr>
                            <m:nor/>
                          </m:rPr>
                          <a:rPr lang="en-US" sz="2800" dirty="0">
                            <a:latin typeface="Times New Roman" panose="02020603050405020304" pitchFamily="18" charset="0"/>
                            <a:cs typeface="Times New Roman" panose="02020603050405020304" pitchFamily="18" charset="0"/>
                          </a:rPr>
                          <m:t> (</m:t>
                        </m:r>
                        <m:r>
                          <m:rPr>
                            <m:nor/>
                          </m:rPr>
                          <a:rPr lang="en-US" sz="2800" dirty="0">
                            <a:latin typeface="Times New Roman" panose="02020603050405020304" pitchFamily="18" charset="0"/>
                            <a:cs typeface="Times New Roman" panose="02020603050405020304" pitchFamily="18" charset="0"/>
                          </a:rPr>
                          <m:t>g</m:t>
                        </m:r>
                        <m:r>
                          <m:rPr>
                            <m:nor/>
                          </m:rPr>
                          <a:rPr lang="en-US" sz="2800" dirty="0">
                            <a:latin typeface="Times New Roman" panose="02020603050405020304" pitchFamily="18" charset="0"/>
                            <a:cs typeface="Times New Roman" panose="02020603050405020304" pitchFamily="18" charset="0"/>
                          </a:rPr>
                          <m:t>/</m:t>
                        </m:r>
                        <m:r>
                          <m:rPr>
                            <m:nor/>
                          </m:rPr>
                          <a:rPr lang="en-US" sz="2800" dirty="0">
                            <a:latin typeface="Times New Roman" panose="02020603050405020304" pitchFamily="18" charset="0"/>
                            <a:cs typeface="Times New Roman" panose="02020603050405020304" pitchFamily="18" charset="0"/>
                          </a:rPr>
                          <m:t>kg</m:t>
                        </m:r>
                        <m:r>
                          <m:rPr>
                            <m:nor/>
                          </m:rPr>
                          <a:rPr lang="en-US" sz="2800" dirty="0">
                            <a:latin typeface="Times New Roman" panose="02020603050405020304" pitchFamily="18" charset="0"/>
                            <a:cs typeface="Times New Roman" panose="02020603050405020304" pitchFamily="18" charset="0"/>
                          </a:rPr>
                          <m:t>)</m:t>
                        </m:r>
                      </m:num>
                      <m:den>
                        <m:r>
                          <a:rPr lang="en-US" sz="2800" i="1">
                            <a:latin typeface="Cambria Math"/>
                            <a:cs typeface="Times New Roman" panose="02020603050405020304" pitchFamily="18" charset="0"/>
                          </a:rPr>
                          <m:t>6</m:t>
                        </m:r>
                      </m:den>
                    </m:f>
                  </m:oMath>
                </a14:m>
                <a:r>
                  <a:rPr lang="en-US" sz="2400" dirty="0">
                    <a:latin typeface="Times New Roman" panose="02020603050405020304" pitchFamily="18" charset="0"/>
                    <a:cs typeface="Times New Roman" panose="02020603050405020304" pitchFamily="18" charset="0"/>
                  </a:rPr>
                  <a:t>  </a:t>
                </a:r>
              </a:p>
            </p:txBody>
          </p:sp>
        </mc:Choice>
        <mc:Fallback xmlns="">
          <p:sp>
            <p:nvSpPr>
              <p:cNvPr id="9" name="Rectangle 8"/>
              <p:cNvSpPr>
                <a:spLocks noRot="1" noChangeAspect="1" noMove="1" noResize="1" noEditPoints="1" noAdjustHandles="1" noChangeArrowheads="1" noChangeShapeType="1" noTextEdit="1"/>
              </p:cNvSpPr>
              <p:nvPr/>
            </p:nvSpPr>
            <p:spPr>
              <a:xfrm>
                <a:off x="1981200" y="1308081"/>
                <a:ext cx="8229600" cy="5593839"/>
              </a:xfrm>
              <a:prstGeom prst="rect">
                <a:avLst/>
              </a:prstGeom>
              <a:blipFill>
                <a:blip r:embed="rId3"/>
                <a:stretch>
                  <a:fillRect l="-963" t="-872" r="-1111"/>
                </a:stretch>
              </a:blipFill>
            </p:spPr>
            <p:txBody>
              <a:bodyPr/>
              <a:lstStyle/>
              <a:p>
                <a:r>
                  <a:rPr lang="en-US">
                    <a:noFill/>
                  </a:rPr>
                  <a:t> </a:t>
                </a:r>
              </a:p>
            </p:txBody>
          </p:sp>
        </mc:Fallback>
      </mc:AlternateContent>
    </p:spTree>
    <p:extLst>
      <p:ext uri="{BB962C8B-B14F-4D97-AF65-F5344CB8AC3E}">
        <p14:creationId xmlns:p14="http://schemas.microsoft.com/office/powerpoint/2010/main" val="1485363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752600"/>
            <a:ext cx="8610600" cy="304698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Meteorologists commonly measure humidity by measuring the wet-bulb temperature.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wet-bulb temperature is the lowest temperature that can be achieved by evaporating water into the air parcel at constant pressure (the evaporation requires heat, which is supplied by the air parcel).</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It is measured using </a:t>
            </a:r>
          </a:p>
          <a:p>
            <a:pPr algn="just"/>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 PSYCHROMETER.</a:t>
            </a: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Wet Bulb Temperature T</a:t>
            </a:r>
            <a:r>
              <a:rPr lang="en-US" sz="3000" baseline="-25000" dirty="0">
                <a:latin typeface="Times New Roman" panose="02020603050405020304" pitchFamily="18" charset="0"/>
                <a:cs typeface="Times New Roman" panose="02020603050405020304" pitchFamily="18" charset="0"/>
              </a:rPr>
              <a:t>w</a:t>
            </a:r>
          </a:p>
        </p:txBody>
      </p:sp>
      <p:sp>
        <p:nvSpPr>
          <p:cNvPr id="11" name="AutoShape 4" descr="What is a Sling Psychrometer? – Instrumentation and Control ..."/>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6" descr="What is a Sling Psychrometer? – Instrumentation and Control ..."/>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4188" y="4114800"/>
            <a:ext cx="4581413" cy="2723658"/>
          </a:xfrm>
          <a:prstGeom prst="rect">
            <a:avLst/>
          </a:prstGeom>
        </p:spPr>
      </p:pic>
    </p:spTree>
    <p:extLst>
      <p:ext uri="{BB962C8B-B14F-4D97-AF65-F5344CB8AC3E}">
        <p14:creationId xmlns:p14="http://schemas.microsoft.com/office/powerpoint/2010/main" val="3889870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0700" y="1690688"/>
            <a:ext cx="8610600" cy="304698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difference between the air temperature (dry-bulb temperature) and the wet-bulb temperature is called </a:t>
            </a:r>
            <a:r>
              <a:rPr lang="en-US" sz="2400" b="1" dirty="0">
                <a:latin typeface="Times New Roman" panose="02020603050405020304" pitchFamily="18" charset="0"/>
                <a:cs typeface="Times New Roman" panose="02020603050405020304" pitchFamily="18" charset="0"/>
              </a:rPr>
              <a:t>WET-BULB DEPRESSION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wet-bulb depression is a relative measure of the moisture content of the air.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Dry air can be cooled much further by evaporation than moist air, so a larger wet-bulb depression means less humidity (for the same dry-bulb temperature).</a:t>
            </a: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Wet Bulb Depression</a:t>
            </a:r>
          </a:p>
        </p:txBody>
      </p:sp>
      <p:sp>
        <p:nvSpPr>
          <p:cNvPr id="7" name="TextBox 6">
            <a:extLst>
              <a:ext uri="{FF2B5EF4-FFF2-40B4-BE49-F238E27FC236}">
                <a16:creationId xmlns:a16="http://schemas.microsoft.com/office/drawing/2014/main" id="{6874A3D8-0B81-4ADC-A607-D77F520C9C06}"/>
              </a:ext>
            </a:extLst>
          </p:cNvPr>
          <p:cNvSpPr txBox="1"/>
          <p:nvPr/>
        </p:nvSpPr>
        <p:spPr>
          <a:xfrm>
            <a:off x="1790700" y="4661406"/>
            <a:ext cx="8496300" cy="19389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FYI: The dew-point temperature and relative humidity are found by using psychrometric tables, with dry-bulb temperature and wet-bulb depression as the independent variables ( watch this video and do the exercise using the charts in the following slides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hlinkClick r:id="rId2"/>
              </a:rPr>
              <a:t>https://www.youtube.com/watch?v=yC7EMtRCqBM</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791715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752600"/>
            <a:ext cx="8610600" cy="4154984"/>
          </a:xfrm>
          <a:prstGeom prst="rect">
            <a:avLst/>
          </a:prstGeom>
        </p:spPr>
        <p:txBody>
          <a:bodyPr wrap="squar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The dew-point temperature and relative humidity are found by using</a:t>
            </a:r>
          </a:p>
          <a:p>
            <a:pPr algn="just">
              <a:lnSpc>
                <a:spcPct val="150000"/>
              </a:lnSpc>
            </a:pPr>
            <a:r>
              <a:rPr lang="en-US" sz="2400" dirty="0">
                <a:latin typeface="Times New Roman" panose="02020603050405020304" pitchFamily="18" charset="0"/>
                <a:cs typeface="Times New Roman" panose="02020603050405020304" pitchFamily="18" charset="0"/>
              </a:rPr>
              <a:t>psychrometric tables, with dry-bulb temperature and wet-bulb depression as the independent variables ( watch this video and do the exercise using the charts in the following slides, assuming T=12°C and T</a:t>
            </a:r>
            <a:r>
              <a:rPr lang="en-US" sz="2400" baseline="-25000" dirty="0">
                <a:latin typeface="Times New Roman" panose="02020603050405020304" pitchFamily="18" charset="0"/>
                <a:cs typeface="Times New Roman" panose="02020603050405020304" pitchFamily="18" charset="0"/>
              </a:rPr>
              <a:t>w</a:t>
            </a:r>
            <a:r>
              <a:rPr lang="en-US" sz="2400" dirty="0">
                <a:latin typeface="Times New Roman" panose="02020603050405020304" pitchFamily="18" charset="0"/>
                <a:cs typeface="Times New Roman" panose="02020603050405020304" pitchFamily="18" charset="0"/>
              </a:rPr>
              <a:t>=14°C and find the relative humidity and dew point </a:t>
            </a:r>
            <a:r>
              <a:rPr lang="en-US" sz="2400" dirty="0" err="1">
                <a:latin typeface="Times New Roman" panose="02020603050405020304" pitchFamily="18" charset="0"/>
                <a:cs typeface="Times New Roman" panose="02020603050405020304" pitchFamily="18" charset="0"/>
              </a:rPr>
              <a:t>temperture</a:t>
            </a:r>
            <a:r>
              <a:rPr lang="en-US" sz="2400" dirty="0">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hlinkClick r:id="rId2"/>
              </a:rPr>
              <a:t>https://www.youtube.com/watch?v=yC7EMtRCqBM</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3000" dirty="0">
                <a:latin typeface="Times New Roman" panose="02020603050405020304" pitchFamily="18" charset="0"/>
                <a:cs typeface="Times New Roman" panose="02020603050405020304" pitchFamily="18" charset="0"/>
              </a:rPr>
              <a:t>FYI: THE DEW-POINT TEMPERATURE AND RELATIVE HUMIDITY</a:t>
            </a:r>
          </a:p>
        </p:txBody>
      </p:sp>
    </p:spTree>
    <p:extLst>
      <p:ext uri="{BB962C8B-B14F-4D97-AF65-F5344CB8AC3E}">
        <p14:creationId xmlns:p14="http://schemas.microsoft.com/office/powerpoint/2010/main" val="1468201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274638"/>
            <a:ext cx="8458200" cy="1143000"/>
          </a:xfrm>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l"/>
            <a:r>
              <a:rPr lang="en-US" sz="2400" dirty="0">
                <a:latin typeface="Times New Roman" panose="02020603050405020304" pitchFamily="18" charset="0"/>
                <a:cs typeface="Times New Roman" panose="02020603050405020304" pitchFamily="18" charset="0"/>
              </a:rPr>
              <a:t>FYI: The relative humidity can be found using the dry bulb temperature and wet bulb depression </a:t>
            </a:r>
          </a:p>
        </p:txBody>
      </p:sp>
      <p:pic>
        <p:nvPicPr>
          <p:cNvPr id="6" name="Picture 5"/>
          <p:cNvPicPr>
            <a:picLocks/>
          </p:cNvPicPr>
          <p:nvPr/>
        </p:nvPicPr>
        <p:blipFill rotWithShape="1">
          <a:blip r:embed="rId2">
            <a:extLst>
              <a:ext uri="{28A0092B-C50C-407E-A947-70E740481C1C}">
                <a14:useLocalDpi xmlns:a14="http://schemas.microsoft.com/office/drawing/2010/main" val="0"/>
              </a:ext>
            </a:extLst>
          </a:blip>
          <a:srcRect t="50000"/>
          <a:stretch/>
        </p:blipFill>
        <p:spPr>
          <a:xfrm>
            <a:off x="3206496" y="1672734"/>
            <a:ext cx="5486400" cy="4572000"/>
          </a:xfrm>
          <a:prstGeom prst="rect">
            <a:avLst/>
          </a:prstGeom>
        </p:spPr>
      </p:pic>
    </p:spTree>
    <p:extLst>
      <p:ext uri="{BB962C8B-B14F-4D97-AF65-F5344CB8AC3E}">
        <p14:creationId xmlns:p14="http://schemas.microsoft.com/office/powerpoint/2010/main" val="1805843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p:cNvPicPr>
          <p:nvPr/>
        </p:nvPicPr>
        <p:blipFill rotWithShape="1">
          <a:blip r:embed="rId2">
            <a:extLst>
              <a:ext uri="{28A0092B-C50C-407E-A947-70E740481C1C}">
                <a14:useLocalDpi xmlns:a14="http://schemas.microsoft.com/office/drawing/2010/main" val="0"/>
              </a:ext>
            </a:extLst>
          </a:blip>
          <a:srcRect b="50000"/>
          <a:stretch/>
        </p:blipFill>
        <p:spPr>
          <a:xfrm>
            <a:off x="3276600" y="1676400"/>
            <a:ext cx="5486400" cy="4572000"/>
          </a:xfrm>
          <a:prstGeom prst="rect">
            <a:avLst/>
          </a:prstGeom>
        </p:spPr>
      </p:pic>
      <p:sp>
        <p:nvSpPr>
          <p:cNvPr id="7" name="Title 2"/>
          <p:cNvSpPr>
            <a:spLocks noGrp="1"/>
          </p:cNvSpPr>
          <p:nvPr>
            <p:ph type="title"/>
          </p:nvPr>
        </p:nvSpPr>
        <p:spPr>
          <a:xfrm>
            <a:off x="1981200" y="274638"/>
            <a:ext cx="8458200" cy="1143000"/>
          </a:xfrm>
          <a:ln/>
        </p:spPr>
        <p:style>
          <a:lnRef idx="3">
            <a:schemeClr val="lt1"/>
          </a:lnRef>
          <a:fillRef idx="1">
            <a:schemeClr val="accent2"/>
          </a:fillRef>
          <a:effectRef idx="1">
            <a:schemeClr val="accent2"/>
          </a:effectRef>
          <a:fontRef idx="minor">
            <a:schemeClr val="lt1"/>
          </a:fontRef>
        </p:style>
        <p:txBody>
          <a:bodyPr>
            <a:normAutofit/>
          </a:bodyPr>
          <a:lstStyle/>
          <a:p>
            <a:pPr algn="l"/>
            <a:r>
              <a:rPr lang="en-US" sz="2400" dirty="0">
                <a:latin typeface="Times New Roman" panose="02020603050405020304" pitchFamily="18" charset="0"/>
                <a:cs typeface="Times New Roman" panose="02020603050405020304" pitchFamily="18" charset="0"/>
              </a:rPr>
              <a:t>FYI: The dew point can be found using the dry bulb temperature and wet bulb depression </a:t>
            </a:r>
          </a:p>
        </p:txBody>
      </p:sp>
    </p:spTree>
    <p:extLst>
      <p:ext uri="{BB962C8B-B14F-4D97-AF65-F5344CB8AC3E}">
        <p14:creationId xmlns:p14="http://schemas.microsoft.com/office/powerpoint/2010/main" val="537619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1177</Words>
  <Application>Microsoft Office PowerPoint</Application>
  <PresentationFormat>Widescreen</PresentationFormat>
  <Paragraphs>143</Paragraphs>
  <Slides>19</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 Math</vt:lpstr>
      <vt:lpstr>Times New Roman</vt:lpstr>
      <vt:lpstr>Office Theme</vt:lpstr>
      <vt:lpstr>PowerPoint Presentation</vt:lpstr>
      <vt:lpstr>This lecture including the following items</vt:lpstr>
      <vt:lpstr>VIRTUAL TEMPERATURE</vt:lpstr>
      <vt:lpstr>VIRTUAL TEMPERATURE</vt:lpstr>
      <vt:lpstr>Wet Bulb Temperature Tw</vt:lpstr>
      <vt:lpstr>Wet Bulb Depression</vt:lpstr>
      <vt:lpstr>FYI: THE DEW-POINT TEMPERATURE AND RELATIVE HUMIDITY</vt:lpstr>
      <vt:lpstr>FYI: The relative humidity can be found using the dry bulb temperature and wet bulb depression </vt:lpstr>
      <vt:lpstr>FYI: The dew point can be found using the dry bulb temperature and wet bulb depression </vt:lpstr>
      <vt:lpstr>The relative humidity can be converted to dew point depression as follows: </vt:lpstr>
      <vt:lpstr>POTENTIAL TEMPERATURE</vt:lpstr>
      <vt:lpstr>Dry Air Definition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 Al-Dabbagh</dc:creator>
  <cp:lastModifiedBy>Sama Al-Dabbagh</cp:lastModifiedBy>
  <cp:revision>14</cp:revision>
  <dcterms:created xsi:type="dcterms:W3CDTF">2022-03-07T10:16:30Z</dcterms:created>
  <dcterms:modified xsi:type="dcterms:W3CDTF">2022-03-15T17:58:27Z</dcterms:modified>
</cp:coreProperties>
</file>