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3" r:id="rId2"/>
    <p:sldId id="265" r:id="rId3"/>
    <p:sldId id="291" r:id="rId4"/>
    <p:sldId id="264" r:id="rId5"/>
    <p:sldId id="279" r:id="rId6"/>
    <p:sldId id="280" r:id="rId7"/>
    <p:sldId id="281" r:id="rId8"/>
    <p:sldId id="292" r:id="rId9"/>
    <p:sldId id="282" r:id="rId10"/>
    <p:sldId id="283" r:id="rId11"/>
    <p:sldId id="284" r:id="rId12"/>
    <p:sldId id="285" r:id="rId13"/>
    <p:sldId id="286" r:id="rId14"/>
    <p:sldId id="293" r:id="rId15"/>
    <p:sldId id="287" r:id="rId16"/>
    <p:sldId id="302" r:id="rId17"/>
    <p:sldId id="303" r:id="rId18"/>
    <p:sldId id="304" r:id="rId19"/>
    <p:sldId id="30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2895" autoAdjust="0"/>
  </p:normalViewPr>
  <p:slideViewPr>
    <p:cSldViewPr>
      <p:cViewPr varScale="1">
        <p:scale>
          <a:sx n="77" d="100"/>
          <a:sy n="77" d="100"/>
        </p:scale>
        <p:origin x="1546"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3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85349D-B4CB-491F-96A7-C6EB6675BA53}" type="datetimeFigureOut">
              <a:rPr lang="en-GB" smtClean="0"/>
              <a:t>07/03/2022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483DBF-C64A-42F8-8C11-FB435BE15CF9}" type="slidenum">
              <a:rPr lang="en-GB" smtClean="0"/>
              <a:t>‹#›</a:t>
            </a:fld>
            <a:endParaRPr lang="en-GB"/>
          </a:p>
        </p:txBody>
      </p:sp>
    </p:spTree>
    <p:extLst>
      <p:ext uri="{BB962C8B-B14F-4D97-AF65-F5344CB8AC3E}">
        <p14:creationId xmlns:p14="http://schemas.microsoft.com/office/powerpoint/2010/main" val="979453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4</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13</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14</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15</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u="none" strike="noStrike" kern="1200" baseline="0" dirty="0">
                <a:solidFill>
                  <a:schemeClr val="tx1"/>
                </a:solidFill>
                <a:latin typeface="+mn-lt"/>
                <a:ea typeface="+mn-ea"/>
                <a:cs typeface="+mn-cs"/>
              </a:rPr>
              <a:t>High dew points indicate high water vapor content; low dew points, low water vapor content. </a:t>
            </a:r>
            <a:r>
              <a:rPr lang="en-US" sz="1200" b="0" i="0" u="none" strike="noStrike" kern="1200" baseline="0" dirty="0">
                <a:solidFill>
                  <a:schemeClr val="tx1"/>
                </a:solidFill>
                <a:latin typeface="+mn-lt"/>
                <a:ea typeface="+mn-ea"/>
                <a:cs typeface="+mn-cs"/>
              </a:rPr>
              <a:t>Addition of water vapor to the air </a:t>
            </a:r>
            <a:r>
              <a:rPr lang="en-US" sz="1200" b="0" i="0" u="none" strike="noStrike" kern="1200" baseline="0">
                <a:solidFill>
                  <a:schemeClr val="tx1"/>
                </a:solidFill>
                <a:latin typeface="+mn-lt"/>
                <a:ea typeface="+mn-ea"/>
                <a:cs typeface="+mn-cs"/>
              </a:rPr>
              <a:t>increases the dew </a:t>
            </a:r>
            <a:r>
              <a:rPr lang="en-US" sz="1200" b="0" i="0" u="none" strike="noStrike" kern="1200" baseline="0" dirty="0">
                <a:solidFill>
                  <a:schemeClr val="tx1"/>
                </a:solidFill>
                <a:latin typeface="+mn-lt"/>
                <a:ea typeface="+mn-ea"/>
                <a:cs typeface="+mn-cs"/>
              </a:rPr>
              <a:t>point; removing water vapor lowers it.</a:t>
            </a: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16</a:t>
            </a:fld>
            <a:endParaRPr lang="en-GB"/>
          </a:p>
        </p:txBody>
      </p:sp>
    </p:spTree>
    <p:extLst>
      <p:ext uri="{BB962C8B-B14F-4D97-AF65-F5344CB8AC3E}">
        <p14:creationId xmlns:p14="http://schemas.microsoft.com/office/powerpoint/2010/main" val="4012450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5</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6</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Latent heat is an important source of atmospheric energy. Once vapor molecules become separated from the  earth’s surface, they are swept away by the wind, like dust before a broom. Rising to high altitudes where the air is cold, the vapor changes into liquid and ice cloud particles. During these processes, a tremendous amount of heat energy is released into the environment</a:t>
            </a: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7</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Times New Roman" panose="02020603050405020304" pitchFamily="18" charset="0"/>
                <a:cs typeface="Times New Roman" panose="02020603050405020304" pitchFamily="18" charset="0"/>
              </a:rPr>
              <a:t>Internal energy</a:t>
            </a:r>
            <a:r>
              <a:rPr lang="en-US" sz="1200" dirty="0">
                <a:latin typeface="Times New Roman" panose="02020603050405020304" pitchFamily="18" charset="0"/>
                <a:cs typeface="Times New Roman" panose="02020603050405020304" pitchFamily="18" charset="0"/>
              </a:rPr>
              <a:t> associated </a:t>
            </a:r>
            <a:r>
              <a:rPr lang="en-US" sz="1200" u="sng" dirty="0">
                <a:latin typeface="Times New Roman" panose="02020603050405020304" pitchFamily="18" charset="0"/>
                <a:cs typeface="Times New Roman" panose="02020603050405020304" pitchFamily="18" charset="0"/>
              </a:rPr>
              <a:t>with the phase of a system </a:t>
            </a:r>
            <a:r>
              <a:rPr lang="en-US" sz="1200" dirty="0">
                <a:latin typeface="Times New Roman" panose="02020603050405020304" pitchFamily="18" charset="0"/>
                <a:cs typeface="Times New Roman" panose="02020603050405020304" pitchFamily="18" charset="0"/>
              </a:rPr>
              <a:t>is called </a:t>
            </a:r>
            <a:r>
              <a:rPr lang="en-US" sz="1200" b="1" dirty="0">
                <a:latin typeface="Times New Roman" panose="02020603050405020304" pitchFamily="18" charset="0"/>
                <a:cs typeface="Times New Roman" panose="02020603050405020304" pitchFamily="18" charset="0"/>
              </a:rPr>
              <a:t>latent heat</a:t>
            </a:r>
            <a:r>
              <a:rPr lang="en-US" sz="1200" dirty="0">
                <a:latin typeface="Times New Roman" panose="02020603050405020304" pitchFamily="18" charset="0"/>
                <a:cs typeface="Times New Roman" panose="02020603050405020304" pitchFamily="18" charset="0"/>
              </a:rPr>
              <a:t>. The intermolecular forces are strongest in solids and weakest in gases.</a:t>
            </a:r>
          </a:p>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8</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9</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10</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11</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12</a:t>
            </a:fld>
            <a:endParaRPr lang="en-GB"/>
          </a:p>
        </p:txBody>
      </p:sp>
    </p:spTree>
    <p:extLst>
      <p:ext uri="{BB962C8B-B14F-4D97-AF65-F5344CB8AC3E}">
        <p14:creationId xmlns:p14="http://schemas.microsoft.com/office/powerpoint/2010/main" val="2362711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484424-E9E7-44EF-9948-A6D5BCE2C5B3}" type="datetimeFigureOut">
              <a:rPr lang="en-US" smtClean="0"/>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2035861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484424-E9E7-44EF-9948-A6D5BCE2C5B3}" type="datetimeFigureOut">
              <a:rPr lang="en-US" smtClean="0"/>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207990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484424-E9E7-44EF-9948-A6D5BCE2C5B3}" type="datetimeFigureOut">
              <a:rPr lang="en-US" smtClean="0"/>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585664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484424-E9E7-44EF-9948-A6D5BCE2C5B3}" type="datetimeFigureOut">
              <a:rPr lang="en-US" smtClean="0"/>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5523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484424-E9E7-44EF-9948-A6D5BCE2C5B3}" type="datetimeFigureOut">
              <a:rPr lang="en-US" smtClean="0"/>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86283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484424-E9E7-44EF-9948-A6D5BCE2C5B3}" type="datetimeFigureOut">
              <a:rPr lang="en-US" smtClean="0"/>
              <a:t>3/7/2022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382817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484424-E9E7-44EF-9948-A6D5BCE2C5B3}" type="datetimeFigureOut">
              <a:rPr lang="en-US" smtClean="0"/>
              <a:t>3/7/2022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255756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484424-E9E7-44EF-9948-A6D5BCE2C5B3}" type="datetimeFigureOut">
              <a:rPr lang="en-US" smtClean="0"/>
              <a:t>3/7/2022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126262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84424-E9E7-44EF-9948-A6D5BCE2C5B3}" type="datetimeFigureOut">
              <a:rPr lang="en-US" smtClean="0"/>
              <a:t>3/7/2022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866516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484424-E9E7-44EF-9948-A6D5BCE2C5B3}" type="datetimeFigureOut">
              <a:rPr lang="en-US" smtClean="0"/>
              <a:t>3/7/2022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850025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484424-E9E7-44EF-9948-A6D5BCE2C5B3}" type="datetimeFigureOut">
              <a:rPr lang="en-US" smtClean="0"/>
              <a:t>3/7/2022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1964671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484424-E9E7-44EF-9948-A6D5BCE2C5B3}" type="datetimeFigureOut">
              <a:rPr lang="en-US" smtClean="0"/>
              <a:t>3/7/2022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14191-0198-4DAF-A171-7985C9BC1F41}" type="slidenum">
              <a:rPr lang="en-US" smtClean="0"/>
              <a:t>‹#›</a:t>
            </a:fld>
            <a:endParaRPr lang="en-US"/>
          </a:p>
        </p:txBody>
      </p:sp>
    </p:spTree>
    <p:extLst>
      <p:ext uri="{BB962C8B-B14F-4D97-AF65-F5344CB8AC3E}">
        <p14:creationId xmlns:p14="http://schemas.microsoft.com/office/powerpoint/2010/main" val="399209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12.png"/><Relationship Id="rId5" Type="http://schemas.openxmlformats.org/officeDocument/2006/relationships/image" Target="../media/image11.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758493" y="238780"/>
            <a:ext cx="7179531" cy="523220"/>
          </a:xfrm>
          <a:prstGeom prst="rect">
            <a:avLst/>
          </a:prstGeom>
          <a:noFill/>
          <a:ln w="9525">
            <a:noFill/>
            <a:miter lim="800000"/>
            <a:headEnd/>
            <a:tailEnd/>
          </a:ln>
        </p:spPr>
        <p:txBody>
          <a:bodyPr wrap="none">
            <a:spAutoFit/>
          </a:bodyPr>
          <a:lstStyle/>
          <a:p>
            <a:pPr algn="ctr"/>
            <a:r>
              <a:rPr lang="en-US" altLang="en-US" sz="2800" b="1" dirty="0">
                <a:latin typeface="Times New Roman" pitchFamily="18" charset="0"/>
                <a:cs typeface="Times New Roman" panose="02020603050405020304" pitchFamily="18" charset="0"/>
              </a:rPr>
              <a:t>The Course of </a:t>
            </a:r>
            <a:r>
              <a:rPr lang="en-US" sz="2800" b="1" dirty="0">
                <a:latin typeface="Times New Roman" panose="02020603050405020304" pitchFamily="18" charset="0"/>
                <a:cs typeface="Times New Roman" panose="02020603050405020304" pitchFamily="18" charset="0"/>
              </a:rPr>
              <a:t>Atmospheric Thermodynamics</a:t>
            </a:r>
            <a:endParaRPr lang="en-US" altLang="en-US" sz="2800" b="1" dirty="0">
              <a:latin typeface="Times New Roman" pitchFamily="18" charset="0"/>
              <a:cs typeface="Times New Roman" panose="02020603050405020304" pitchFamily="18" charset="0"/>
            </a:endParaRPr>
          </a:p>
        </p:txBody>
      </p:sp>
      <p:sp>
        <p:nvSpPr>
          <p:cNvPr id="10" name="Subtitle 2"/>
          <p:cNvSpPr txBox="1">
            <a:spLocks/>
          </p:cNvSpPr>
          <p:nvPr/>
        </p:nvSpPr>
        <p:spPr>
          <a:xfrm>
            <a:off x="1331640" y="4572000"/>
            <a:ext cx="6400800" cy="1752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a:latin typeface="Times New Roman" panose="02020603050405020304" pitchFamily="18" charset="0"/>
                <a:cs typeface="Times New Roman" panose="02020603050405020304" pitchFamily="18" charset="0"/>
              </a:rPr>
              <a:t>MUSTANSIRIYAH UNIVERSITY </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COLLEGE OF SCIENCES</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ATMOSPHERIC SCIENCES DEPARTMENT </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b="1" dirty="0">
                <a:latin typeface="Times New Roman" panose="02020603050405020304" pitchFamily="18" charset="0"/>
                <a:cs typeface="Times New Roman" panose="02020603050405020304" pitchFamily="18" charset="0"/>
              </a:rPr>
              <a:t>2021-2022 </a:t>
            </a:r>
            <a:endParaRPr lang="en-GB" sz="8000" b="1"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Dr. </a:t>
            </a:r>
            <a:r>
              <a:rPr lang="en-US" sz="8000" dirty="0" err="1">
                <a:latin typeface="Times New Roman" panose="02020603050405020304" pitchFamily="18" charset="0"/>
                <a:cs typeface="Times New Roman" panose="02020603050405020304" pitchFamily="18" charset="0"/>
              </a:rPr>
              <a:t>Sama</a:t>
            </a:r>
            <a:r>
              <a:rPr lang="en-US" sz="8000" dirty="0">
                <a:latin typeface="Times New Roman" panose="02020603050405020304" pitchFamily="18" charset="0"/>
                <a:cs typeface="Times New Roman" panose="02020603050405020304" pitchFamily="18" charset="0"/>
              </a:rPr>
              <a:t> Khalid Mohammed</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b="1" cap="small" dirty="0">
                <a:latin typeface="Times New Roman" panose="02020603050405020304" pitchFamily="18" charset="0"/>
                <a:cs typeface="Times New Roman" panose="02020603050405020304" pitchFamily="18" charset="0"/>
              </a:rPr>
              <a:t>SECOND STAGE </a:t>
            </a:r>
          </a:p>
          <a:p>
            <a:pPr marL="0" indent="0" algn="ctr">
              <a:buNone/>
            </a:pPr>
            <a:r>
              <a:rPr lang="en-US" sz="8000" b="1" cap="small" dirty="0">
                <a:latin typeface="Times New Roman" panose="02020603050405020304" pitchFamily="18" charset="0"/>
                <a:cs typeface="Times New Roman" panose="02020603050405020304" pitchFamily="18" charset="0"/>
              </a:rPr>
              <a:t>Lecture 2</a:t>
            </a:r>
          </a:p>
          <a:p>
            <a:pPr marL="0" indent="0" algn="ctr">
              <a:buNone/>
            </a:pPr>
            <a:endParaRPr lang="en-GB" sz="8000" b="1" cap="small" dirty="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3" name="Picture 2"/>
          <p:cNvPicPr>
            <a:picLocks/>
          </p:cNvPicPr>
          <p:nvPr/>
        </p:nvPicPr>
        <p:blipFill rotWithShape="1">
          <a:blip r:embed="rId2">
            <a:extLst>
              <a:ext uri="{28A0092B-C50C-407E-A947-70E740481C1C}">
                <a14:useLocalDpi xmlns:a14="http://schemas.microsoft.com/office/drawing/2010/main" val="0"/>
              </a:ext>
            </a:extLst>
          </a:blip>
          <a:srcRect b="8890"/>
          <a:stretch/>
        </p:blipFill>
        <p:spPr>
          <a:xfrm>
            <a:off x="1554480" y="1295399"/>
            <a:ext cx="5760720" cy="3182112"/>
          </a:xfrm>
          <a:prstGeom prst="rect">
            <a:avLst/>
          </a:prstGeom>
        </p:spPr>
      </p:pic>
    </p:spTree>
    <p:extLst>
      <p:ext uri="{BB962C8B-B14F-4D97-AF65-F5344CB8AC3E}">
        <p14:creationId xmlns:p14="http://schemas.microsoft.com/office/powerpoint/2010/main" val="1503107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SPECIFIC HUMIDITY AND MIXING RATIO</a:t>
            </a:r>
          </a:p>
        </p:txBody>
      </p:sp>
      <p:sp>
        <p:nvSpPr>
          <p:cNvPr id="7" name="Rectangle 6"/>
          <p:cNvSpPr/>
          <p:nvPr/>
        </p:nvSpPr>
        <p:spPr>
          <a:xfrm>
            <a:off x="304800" y="1097340"/>
            <a:ext cx="8610600" cy="4154984"/>
          </a:xfrm>
          <a:prstGeom prst="rect">
            <a:avLst/>
          </a:prstGeom>
        </p:spPr>
        <p:txBody>
          <a:bodyPr wrap="square">
            <a:spAutoFit/>
          </a:bodyPr>
          <a:lstStyle/>
          <a:p>
            <a:pPr algn="just"/>
            <a:r>
              <a:rPr lang="en-US" sz="2400" b="1" u="sng" dirty="0">
                <a:latin typeface="Times New Roman" panose="02020603050405020304" pitchFamily="18" charset="0"/>
                <a:cs typeface="Times New Roman" panose="02020603050405020304" pitchFamily="18" charset="0"/>
              </a:rPr>
              <a:t>Specific humidity: The mass of water vapor per mass of air, it is very close to mixing ratio</a:t>
            </a:r>
            <a:r>
              <a:rPr lang="en-US" sz="2400" dirty="0">
                <a:latin typeface="Times New Roman" panose="02020603050405020304" pitchFamily="18" charset="0"/>
                <a:cs typeface="Times New Roman" panose="02020603050405020304" pitchFamily="18" charset="0"/>
              </a:rPr>
              <a:t>, since r &lt;&lt; 1 (expressed as g/g or kg/kg).</a:t>
            </a:r>
          </a:p>
          <a:p>
            <a:pPr algn="just"/>
            <a:r>
              <a:rPr lang="en-US" sz="2400" dirty="0">
                <a:latin typeface="Times New Roman" panose="02020603050405020304" pitchFamily="18" charset="0"/>
                <a:cs typeface="Times New Roman" panose="02020603050405020304" pitchFamily="18" charset="0"/>
              </a:rPr>
              <a:t> as shown in the following equation </a:t>
            </a: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In meteorology, mixing ratio is used far more than specific humidity, and for most purposes the two can be considered as equivalent.</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6976" y="2333625"/>
            <a:ext cx="4541437" cy="1400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381000" y="5257800"/>
            <a:ext cx="8534400" cy="738664"/>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Absolute and specific humidity are quite similar in concept.</a:t>
            </a:r>
          </a:p>
          <a:p>
            <a:endParaRPr lang="en-US" dirty="0"/>
          </a:p>
        </p:txBody>
      </p:sp>
    </p:spTree>
    <p:extLst>
      <p:ext uri="{BB962C8B-B14F-4D97-AF65-F5344CB8AC3E}">
        <p14:creationId xmlns:p14="http://schemas.microsoft.com/office/powerpoint/2010/main" val="22026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DEW POINT TEMPERATURE</a:t>
            </a:r>
          </a:p>
        </p:txBody>
      </p:sp>
      <p:sp>
        <p:nvSpPr>
          <p:cNvPr id="7" name="Rectangle 6"/>
          <p:cNvSpPr/>
          <p:nvPr/>
        </p:nvSpPr>
        <p:spPr>
          <a:xfrm>
            <a:off x="304800" y="1097340"/>
            <a:ext cx="8610600" cy="3785652"/>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saturation vapor pressure is a function of temperature, and decreases with decreasing temperature.</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If you cool moist air, eventually the saturation vapor pressure will equal the vapor pressure, and saturation will be reached. The temperature at which this occurs is called the dew point, or dew point temperature.</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dew point temperature can be found from the </a:t>
            </a:r>
            <a:r>
              <a:rPr lang="en-US" sz="2400" dirty="0" err="1">
                <a:latin typeface="Times New Roman" panose="02020603050405020304" pitchFamily="18" charset="0"/>
                <a:cs typeface="Times New Roman" panose="02020603050405020304" pitchFamily="18" charset="0"/>
              </a:rPr>
              <a:t>Clausius-Clapeyron</a:t>
            </a:r>
            <a:r>
              <a:rPr lang="en-US" sz="2400" dirty="0">
                <a:latin typeface="Times New Roman" panose="02020603050405020304" pitchFamily="18" charset="0"/>
                <a:cs typeface="Times New Roman" panose="02020603050405020304" pitchFamily="18" charset="0"/>
              </a:rPr>
              <a:t> equation by using the actual vapor pressure instead of the saturation vapor pressure, and solving for T. This gives</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grpSp>
        <p:nvGrpSpPr>
          <p:cNvPr id="4" name="Group 3">
            <a:extLst>
              <a:ext uri="{FF2B5EF4-FFF2-40B4-BE49-F238E27FC236}">
                <a16:creationId xmlns:a16="http://schemas.microsoft.com/office/drawing/2014/main" id="{BDA331DB-CDE7-4D7B-B08B-88A8CA4D6662}"/>
              </a:ext>
            </a:extLst>
          </p:cNvPr>
          <p:cNvGrpSpPr/>
          <p:nvPr/>
        </p:nvGrpSpPr>
        <p:grpSpPr>
          <a:xfrm>
            <a:off x="579120" y="4876800"/>
            <a:ext cx="8260080" cy="1219200"/>
            <a:chOff x="579120" y="4876800"/>
            <a:chExt cx="8260080" cy="121920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6434" y="4876800"/>
              <a:ext cx="3622766"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a:extLst>
                <a:ext uri="{FF2B5EF4-FFF2-40B4-BE49-F238E27FC236}">
                  <a16:creationId xmlns:a16="http://schemas.microsoft.com/office/drawing/2014/main" id="{A36BEE2A-C705-4C4B-AC8A-D74F37F37D9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11451"/>
            <a:stretch/>
          </p:blipFill>
          <p:spPr bwMode="auto">
            <a:xfrm>
              <a:off x="579120" y="4999257"/>
              <a:ext cx="353568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Arrow: Right 2">
              <a:extLst>
                <a:ext uri="{FF2B5EF4-FFF2-40B4-BE49-F238E27FC236}">
                  <a16:creationId xmlns:a16="http://schemas.microsoft.com/office/drawing/2014/main" id="{F92483B6-06F0-48A1-956F-F357C15AF2A5}"/>
                </a:ext>
              </a:extLst>
            </p:cNvPr>
            <p:cNvSpPr/>
            <p:nvPr/>
          </p:nvSpPr>
          <p:spPr>
            <a:xfrm>
              <a:off x="4267200" y="5410200"/>
              <a:ext cx="990600" cy="228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537292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FYI: STOP &amp; THINK !</a:t>
            </a:r>
          </a:p>
        </p:txBody>
      </p:sp>
      <p:sp>
        <p:nvSpPr>
          <p:cNvPr id="7" name="Rectangle 6"/>
          <p:cNvSpPr/>
          <p:nvPr/>
        </p:nvSpPr>
        <p:spPr>
          <a:xfrm>
            <a:off x="304800" y="1097340"/>
            <a:ext cx="8610600" cy="4893647"/>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Specific humidity, mixing ratio, vapor pressure, and dew point remain unchanged if the air parcel is heated or cooled at constant pressure.</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other words, if I want to compare two air samples to find which has more water vapor, I can directly compare their mixing ratios, vapor pressures, specific humidity, or dew points. The one with the higher number will have more water vapor.</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 can compare the samples without worrying about whether they are at the same temperature or not (however, vapor pressure will have to be compared at the same air pressure)!</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This is not true of absolute humidity, which will change as the air parcel is heated or cooled.</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Thus, we are going to use another expression !!! </a:t>
            </a:r>
          </a:p>
        </p:txBody>
      </p:sp>
    </p:spTree>
    <p:extLst>
      <p:ext uri="{BB962C8B-B14F-4D97-AF65-F5344CB8AC3E}">
        <p14:creationId xmlns:p14="http://schemas.microsoft.com/office/powerpoint/2010/main" val="218971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RELATIVE HUMIDITY</a:t>
            </a:r>
          </a:p>
        </p:txBody>
      </p:sp>
      <p:sp>
        <p:nvSpPr>
          <p:cNvPr id="7" name="Rectangle 6"/>
          <p:cNvSpPr/>
          <p:nvPr/>
        </p:nvSpPr>
        <p:spPr>
          <a:xfrm>
            <a:off x="304800" y="1097340"/>
            <a:ext cx="8610600" cy="5632311"/>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Relative humidity, as its name implies, is a relative measure of humidity. It is defined as the ratio of the vapor pressure to the saturation vapor pressure,</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terms of mixing ratio, relative humidity becomes</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lvl="1" algn="just"/>
            <a:r>
              <a:rPr lang="en-US" sz="2400" dirty="0">
                <a:latin typeface="Times New Roman" panose="02020603050405020304" pitchFamily="18" charset="0"/>
                <a:cs typeface="Times New Roman" panose="02020603050405020304" pitchFamily="18" charset="0"/>
              </a:rPr>
              <a:t>This means we can use mixing ratio rather than vapor pressure to find relative humidity.</a:t>
            </a:r>
          </a:p>
          <a:p>
            <a:pPr marL="342900" indent="-342900"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Relative humidity (RH) (expressed as a percent) also measures water vapor, but RELATIVE to the temperature of the air</a:t>
            </a:r>
            <a:r>
              <a:rPr lang="en-US" sz="2400" dirty="0">
                <a:latin typeface="Times New Roman" panose="02020603050405020304" pitchFamily="18" charset="0"/>
                <a:cs typeface="Times New Roman" panose="02020603050405020304" pitchFamily="18" charset="0"/>
              </a:rPr>
              <a:t>. </a:t>
            </a:r>
          </a:p>
          <a:p>
            <a:pPr algn="just"/>
            <a:endParaRPr lang="en-US" sz="2400" dirty="0">
              <a:latin typeface="Times New Roman" panose="02020603050405020304" pitchFamily="18" charset="0"/>
              <a:cs typeface="Times New Roman" panose="02020603050405020304"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847478364"/>
              </p:ext>
            </p:extLst>
          </p:nvPr>
        </p:nvGraphicFramePr>
        <p:xfrm>
          <a:off x="3886200" y="1752600"/>
          <a:ext cx="2057400" cy="864017"/>
        </p:xfrm>
        <a:graphic>
          <a:graphicData uri="http://schemas.openxmlformats.org/presentationml/2006/ole">
            <mc:AlternateContent xmlns:mc="http://schemas.openxmlformats.org/markup-compatibility/2006">
              <mc:Choice xmlns:v="urn:schemas-microsoft-com:vml" Requires="v">
                <p:oleObj spid="_x0000_s7199" name="Equation" r:id="rId4" imgW="1028254" imgH="431613" progId="Equation.3">
                  <p:embed/>
                </p:oleObj>
              </mc:Choice>
              <mc:Fallback>
                <p:oleObj name="Equation" r:id="rId4" imgW="1028254" imgH="431613"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1752600"/>
                        <a:ext cx="2057400" cy="864017"/>
                      </a:xfrm>
                      <a:prstGeom prst="rect">
                        <a:avLst/>
                      </a:prstGeom>
                      <a:noFill/>
                      <a:ln>
                        <a:noFill/>
                      </a:ln>
                    </p:spPr>
                  </p:pic>
                </p:oleObj>
              </mc:Fallback>
            </mc:AlternateContent>
          </a:graphicData>
        </a:graphic>
      </p:graphicFrame>
      <p:grpSp>
        <p:nvGrpSpPr>
          <p:cNvPr id="5" name="Group 4">
            <a:extLst>
              <a:ext uri="{FF2B5EF4-FFF2-40B4-BE49-F238E27FC236}">
                <a16:creationId xmlns:a16="http://schemas.microsoft.com/office/drawing/2014/main" id="{F8A8735D-C523-431B-AB24-B3F9C8B81813}"/>
              </a:ext>
            </a:extLst>
          </p:cNvPr>
          <p:cNvGrpSpPr/>
          <p:nvPr/>
        </p:nvGrpSpPr>
        <p:grpSpPr>
          <a:xfrm>
            <a:off x="2514600" y="2971800"/>
            <a:ext cx="4038600" cy="1187823"/>
            <a:chOff x="2514600" y="2971800"/>
            <a:chExt cx="4038600" cy="1187823"/>
          </a:xfrm>
        </p:grpSpPr>
        <p:pic>
          <p:nvPicPr>
            <p:cNvPr id="717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4600" y="2971800"/>
              <a:ext cx="4038600" cy="11878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a:extLst>
                <a:ext uri="{FF2B5EF4-FFF2-40B4-BE49-F238E27FC236}">
                  <a16:creationId xmlns:a16="http://schemas.microsoft.com/office/drawing/2014/main" id="{52D995D5-9269-45A4-A578-015979E9C0B6}"/>
                </a:ext>
              </a:extLst>
            </p:cNvPr>
            <p:cNvSpPr txBox="1"/>
            <p:nvPr/>
          </p:nvSpPr>
          <p:spPr>
            <a:xfrm>
              <a:off x="3733800" y="3516868"/>
              <a:ext cx="457200" cy="369332"/>
            </a:xfrm>
            <a:prstGeom prst="rect">
              <a:avLst/>
            </a:prstGeom>
            <a:solidFill>
              <a:schemeClr val="bg1"/>
            </a:solidFill>
          </p:spPr>
          <p:txBody>
            <a:bodyPr wrap="square" rtlCol="0">
              <a:spAutoFit/>
            </a:bodyPr>
            <a:lstStyle/>
            <a:p>
              <a:r>
                <a:rPr lang="en-US" dirty="0"/>
                <a:t>e</a:t>
              </a:r>
              <a:r>
                <a:rPr lang="en-US" baseline="-25000" dirty="0"/>
                <a:t>s</a:t>
              </a:r>
            </a:p>
          </p:txBody>
        </p:sp>
      </p:grpSp>
    </p:spTree>
    <p:extLst>
      <p:ext uri="{BB962C8B-B14F-4D97-AF65-F5344CB8AC3E}">
        <p14:creationId xmlns:p14="http://schemas.microsoft.com/office/powerpoint/2010/main" val="1360809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RELATIVE HUMIDITY</a:t>
            </a:r>
          </a:p>
        </p:txBody>
      </p:sp>
      <p:sp>
        <p:nvSpPr>
          <p:cNvPr id="7" name="Rectangle 6"/>
          <p:cNvSpPr/>
          <p:nvPr/>
        </p:nvSpPr>
        <p:spPr>
          <a:xfrm>
            <a:off x="304800" y="1097340"/>
            <a:ext cx="8610600" cy="4893647"/>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other words, it is a measure of the actual amount of water vapor in the air compared to the total amount of vapor </a:t>
            </a:r>
            <a:r>
              <a:rPr lang="en-US" sz="2400" b="1" u="sng" dirty="0">
                <a:latin typeface="Times New Roman" panose="02020603050405020304" pitchFamily="18" charset="0"/>
                <a:cs typeface="Times New Roman" panose="02020603050405020304" pitchFamily="18" charset="0"/>
              </a:rPr>
              <a:t>that can exist in the air at its current temperature. </a:t>
            </a:r>
          </a:p>
          <a:p>
            <a:pPr marL="342900" indent="-342900"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It tells us how close an air parcel is to saturation( It does not directly tell us how much water vapor is in the parcel!)</a:t>
            </a:r>
          </a:p>
          <a:p>
            <a:pPr marL="342900" indent="-342900"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A parcel with higher relative humidity may actually have less water vapor than another parcel with lower relative humidity!</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Warm air can possess more water vapor (moisture) than cold air, so with the same amount of absolute/specific humidity, air will have a HIGHER relative humidity if the air is cooler, and a LOWER relative humidity if the air is warmer.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What we "feel" outside is the actual amount of moisture (absolute humidity) in the air.</a:t>
            </a:r>
          </a:p>
        </p:txBody>
      </p:sp>
    </p:spTree>
    <p:extLst>
      <p:ext uri="{BB962C8B-B14F-4D97-AF65-F5344CB8AC3E}">
        <p14:creationId xmlns:p14="http://schemas.microsoft.com/office/powerpoint/2010/main" val="3918524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1096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KEY DIFFERENCE BETWEEN THE MEASURES OF HUMIDITY</a:t>
            </a:r>
          </a:p>
        </p:txBody>
      </p:sp>
      <p:sp>
        <p:nvSpPr>
          <p:cNvPr id="7" name="Rectangle 6"/>
          <p:cNvSpPr/>
          <p:nvPr/>
        </p:nvSpPr>
        <p:spPr>
          <a:xfrm>
            <a:off x="304800" y="1753612"/>
            <a:ext cx="8610600" cy="3046988"/>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There are two ways to change the relative humidity, or absolute humidity of an air parcel:</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Add or subtract water vapor.</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Change the temperature.</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There is only one way to change mixing ratio, specific humidity, vapor pressure, or dew point (assuming pressure is constant):</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Add or subtract water vapor.</a:t>
            </a:r>
          </a:p>
        </p:txBody>
      </p:sp>
    </p:spTree>
    <p:extLst>
      <p:ext uri="{BB962C8B-B14F-4D97-AF65-F5344CB8AC3E}">
        <p14:creationId xmlns:p14="http://schemas.microsoft.com/office/powerpoint/2010/main" val="3642760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600200"/>
            <a:ext cx="8610600" cy="2308324"/>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At the </a:t>
            </a:r>
            <a:r>
              <a:rPr lang="en-US" sz="2400" b="1" dirty="0">
                <a:latin typeface="Times New Roman" panose="02020603050405020304" pitchFamily="18" charset="0"/>
                <a:cs typeface="Times New Roman" panose="02020603050405020304" pitchFamily="18" charset="0"/>
              </a:rPr>
              <a:t>Earth’s surface</a:t>
            </a:r>
            <a:r>
              <a:rPr lang="en-US" sz="2400" dirty="0">
                <a:latin typeface="Times New Roman" panose="02020603050405020304" pitchFamily="18" charset="0"/>
                <a:cs typeface="Times New Roman" panose="02020603050405020304" pitchFamily="18" charset="0"/>
              </a:rPr>
              <a:t>, the </a:t>
            </a:r>
            <a:r>
              <a:rPr lang="en-US" sz="2400" b="1" dirty="0">
                <a:latin typeface="Times New Roman" panose="02020603050405020304" pitchFamily="18" charset="0"/>
                <a:cs typeface="Times New Roman" panose="02020603050405020304" pitchFamily="18" charset="0"/>
              </a:rPr>
              <a:t>pressure</a:t>
            </a:r>
            <a:r>
              <a:rPr lang="en-US" sz="2400" dirty="0">
                <a:latin typeface="Times New Roman" panose="02020603050405020304" pitchFamily="18" charset="0"/>
                <a:cs typeface="Times New Roman" panose="02020603050405020304" pitchFamily="18" charset="0"/>
              </a:rPr>
              <a:t> typically </a:t>
            </a:r>
            <a:r>
              <a:rPr lang="en-US" sz="2400" b="1" dirty="0">
                <a:latin typeface="Times New Roman" panose="02020603050405020304" pitchFamily="18" charset="0"/>
                <a:cs typeface="Times New Roman" panose="02020603050405020304" pitchFamily="18" charset="0"/>
              </a:rPr>
              <a:t>varies</a:t>
            </a:r>
            <a:r>
              <a:rPr lang="en-US" sz="2400" dirty="0">
                <a:latin typeface="Times New Roman" panose="02020603050405020304" pitchFamily="18" charset="0"/>
                <a:cs typeface="Times New Roman" panose="02020603050405020304" pitchFamily="18" charset="0"/>
              </a:rPr>
              <a:t> by only a </a:t>
            </a:r>
            <a:r>
              <a:rPr lang="en-US" sz="2400" b="1" dirty="0">
                <a:latin typeface="Times New Roman" panose="02020603050405020304" pitchFamily="18" charset="0"/>
                <a:cs typeface="Times New Roman" panose="02020603050405020304" pitchFamily="18" charset="0"/>
              </a:rPr>
              <a:t>few percent </a:t>
            </a:r>
            <a:r>
              <a:rPr lang="en-US" sz="2400" dirty="0">
                <a:latin typeface="Times New Roman" panose="02020603050405020304" pitchFamily="18" charset="0"/>
                <a:cs typeface="Times New Roman" panose="02020603050405020304" pitchFamily="18" charset="0"/>
              </a:rPr>
              <a:t>from place to place and from time to time. Therefore, the </a:t>
            </a:r>
            <a:r>
              <a:rPr lang="en-US" sz="2400" b="1" dirty="0">
                <a:latin typeface="Times New Roman" panose="02020603050405020304" pitchFamily="18" charset="0"/>
                <a:cs typeface="Times New Roman" panose="02020603050405020304" pitchFamily="18" charset="0"/>
              </a:rPr>
              <a:t>dew point </a:t>
            </a:r>
            <a:r>
              <a:rPr lang="en-US" sz="2400" dirty="0">
                <a:latin typeface="Times New Roman" panose="02020603050405020304" pitchFamily="18" charset="0"/>
                <a:cs typeface="Times New Roman" panose="02020603050405020304" pitchFamily="18" charset="0"/>
              </a:rPr>
              <a:t>is a </a:t>
            </a:r>
            <a:r>
              <a:rPr lang="en-US" sz="2400" b="1" dirty="0">
                <a:latin typeface="Times New Roman" panose="02020603050405020304" pitchFamily="18" charset="0"/>
                <a:cs typeface="Times New Roman" panose="02020603050405020304" pitchFamily="18" charset="0"/>
              </a:rPr>
              <a:t>good indicator </a:t>
            </a:r>
            <a:r>
              <a:rPr lang="en-US" sz="2400" dirty="0">
                <a:latin typeface="Times New Roman" panose="02020603050405020304" pitchFamily="18" charset="0"/>
                <a:cs typeface="Times New Roman" panose="02020603050405020304" pitchFamily="18" charset="0"/>
              </a:rPr>
              <a:t>of the </a:t>
            </a:r>
            <a:r>
              <a:rPr lang="en-US" sz="2400" b="1" dirty="0">
                <a:latin typeface="Times New Roman" panose="02020603050405020304" pitchFamily="18" charset="0"/>
                <a:cs typeface="Times New Roman" panose="02020603050405020304" pitchFamily="18" charset="0"/>
              </a:rPr>
              <a:t>moisture</a:t>
            </a:r>
            <a:r>
              <a:rPr lang="en-US" sz="2400" dirty="0">
                <a:latin typeface="Times New Roman" panose="02020603050405020304" pitchFamily="18" charset="0"/>
                <a:cs typeface="Times New Roman" panose="02020603050405020304" pitchFamily="18" charset="0"/>
              </a:rPr>
              <a:t> content of the air.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warm, humid weather the dew point is also a convenient indicator of the level of human discomfort. </a:t>
            </a:r>
          </a:p>
        </p:txBody>
      </p:sp>
      <p:sp>
        <p:nvSpPr>
          <p:cNvPr id="3" name="Title 2"/>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3000" dirty="0">
                <a:latin typeface="Times New Roman" panose="02020603050405020304" pitchFamily="18" charset="0"/>
                <a:cs typeface="Times New Roman" panose="02020603050405020304" pitchFamily="18" charset="0"/>
              </a:rPr>
              <a:t>THE DEW-POINT TEMPERATURE AND RELATIVE HUMIDITY</a:t>
            </a:r>
          </a:p>
        </p:txBody>
      </p:sp>
      <p:sp>
        <p:nvSpPr>
          <p:cNvPr id="4" name="Rectangle 3"/>
          <p:cNvSpPr/>
          <p:nvPr/>
        </p:nvSpPr>
        <p:spPr>
          <a:xfrm>
            <a:off x="304799" y="3811012"/>
            <a:ext cx="5591503" cy="3046988"/>
          </a:xfrm>
          <a:prstGeom prst="rect">
            <a:avLst/>
          </a:prstGeom>
        </p:spPr>
        <p:txBody>
          <a:bodyPr wrap="square">
            <a:spAutoFit/>
          </a:bodyPr>
          <a:lstStyle/>
          <a:p>
            <a:pPr marL="342900" lvl="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For example, most people begin to feel uncomfortable when the dew point rises above 20 °C, and air with a dew point above about 22 °C is generally regarded as extremely humid or “sticky.” Fortunately, dew points much above this temperature are rarely observed even in the tropics. </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8850" y="3657600"/>
            <a:ext cx="2724150" cy="2362200"/>
          </a:xfrm>
          <a:prstGeom prst="rect">
            <a:avLst/>
          </a:prstGeom>
        </p:spPr>
      </p:pic>
    </p:spTree>
    <p:extLst>
      <p:ext uri="{BB962C8B-B14F-4D97-AF65-F5344CB8AC3E}">
        <p14:creationId xmlns:p14="http://schemas.microsoft.com/office/powerpoint/2010/main" val="1575220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2677656"/>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contrast to the dew point, </a:t>
            </a:r>
            <a:r>
              <a:rPr lang="en-US" sz="2400" b="1" dirty="0">
                <a:latin typeface="Times New Roman" panose="02020603050405020304" pitchFamily="18" charset="0"/>
                <a:cs typeface="Times New Roman" panose="02020603050405020304" pitchFamily="18" charset="0"/>
              </a:rPr>
              <a:t>relative humidity </a:t>
            </a:r>
            <a:r>
              <a:rPr lang="en-US" sz="2400" u="sng" dirty="0">
                <a:latin typeface="Times New Roman" panose="02020603050405020304" pitchFamily="18" charset="0"/>
                <a:cs typeface="Times New Roman" panose="02020603050405020304" pitchFamily="18" charset="0"/>
              </a:rPr>
              <a:t>depends</a:t>
            </a:r>
            <a:r>
              <a:rPr lang="en-US" sz="2400" dirty="0">
                <a:latin typeface="Times New Roman" panose="02020603050405020304" pitchFamily="18" charset="0"/>
                <a:cs typeface="Times New Roman" panose="02020603050405020304" pitchFamily="18" charset="0"/>
              </a:rPr>
              <a:t> as much upon the </a:t>
            </a:r>
            <a:r>
              <a:rPr lang="en-US" sz="2400" b="1" dirty="0">
                <a:latin typeface="Times New Roman" panose="02020603050405020304" pitchFamily="18" charset="0"/>
                <a:cs typeface="Times New Roman" panose="02020603050405020304" pitchFamily="18" charset="0"/>
              </a:rPr>
              <a:t>temperature</a:t>
            </a:r>
            <a:r>
              <a:rPr lang="en-US" sz="2400" dirty="0">
                <a:latin typeface="Times New Roman" panose="02020603050405020304" pitchFamily="18" charset="0"/>
                <a:cs typeface="Times New Roman" panose="02020603050405020304" pitchFamily="18" charset="0"/>
              </a:rPr>
              <a:t> of the air as upon its moisture content.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On a sunny day the relative humidity may drop by as much as 50% from morning to afternoon, just because of a rise in air temperature.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Neither is relative humidity a good indicator of the level of human discomfort. </a:t>
            </a:r>
          </a:p>
        </p:txBody>
      </p:sp>
      <p:sp>
        <p:nvSpPr>
          <p:cNvPr id="3" name="Title 2"/>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3000" dirty="0">
                <a:latin typeface="Times New Roman" panose="02020603050405020304" pitchFamily="18" charset="0"/>
                <a:cs typeface="Times New Roman" panose="02020603050405020304" pitchFamily="18" charset="0"/>
              </a:rPr>
              <a:t>THE DEW-POINT TEMPERATURE AND RELATIVE HUMIDITY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1225" y="4191000"/>
            <a:ext cx="2847975" cy="2286000"/>
          </a:xfrm>
          <a:prstGeom prst="rect">
            <a:avLst/>
          </a:prstGeom>
        </p:spPr>
      </p:pic>
      <p:sp>
        <p:nvSpPr>
          <p:cNvPr id="5" name="Rectangle 4"/>
          <p:cNvSpPr/>
          <p:nvPr/>
        </p:nvSpPr>
        <p:spPr>
          <a:xfrm>
            <a:off x="228600" y="4419600"/>
            <a:ext cx="5228897" cy="1938992"/>
          </a:xfrm>
          <a:prstGeom prst="rect">
            <a:avLst/>
          </a:prstGeom>
        </p:spPr>
        <p:txBody>
          <a:bodyPr wrap="square">
            <a:spAutoFit/>
          </a:bodyPr>
          <a:lstStyle/>
          <a:p>
            <a:pPr marL="342900" lvl="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For example, a relative humidity of 70% may feel quite comfortable at a temperature of 20 °C, but it would cause considerable discomfort to most people at a temperature of 30 °C.</a:t>
            </a:r>
          </a:p>
        </p:txBody>
      </p:sp>
    </p:spTree>
    <p:extLst>
      <p:ext uri="{BB962C8B-B14F-4D97-AF65-F5344CB8AC3E}">
        <p14:creationId xmlns:p14="http://schemas.microsoft.com/office/powerpoint/2010/main" val="1860713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3416320"/>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The highest dew points occur over warm bodies of water or vegetated surfaces from which water is evaporating. </a:t>
            </a:r>
          </a:p>
          <a:p>
            <a:pPr algn="just"/>
            <a:r>
              <a:rPr lang="en-US" sz="2400" dirty="0">
                <a:latin typeface="Times New Roman" panose="02020603050405020304" pitchFamily="18" charset="0"/>
                <a:cs typeface="Times New Roman" panose="02020603050405020304" pitchFamily="18" charset="0"/>
              </a:rPr>
              <a:t>In the absence of vertical mixing, the air just above these surfaces would become saturated with water vapor, at which point the dew point would be the same as the temperature of the underlying surface. </a:t>
            </a:r>
          </a:p>
          <a:p>
            <a:pPr algn="just"/>
            <a:r>
              <a:rPr lang="en-US" sz="2400" dirty="0">
                <a:latin typeface="Times New Roman" panose="02020603050405020304" pitchFamily="18" charset="0"/>
                <a:cs typeface="Times New Roman" panose="02020603050405020304" pitchFamily="18" charset="0"/>
              </a:rPr>
              <a:t>Complete saturation is rarely achieved over hot surfaces, but dew points in excess of 25 °C are sometimes observed over the warmest regions of the oceans.</a:t>
            </a:r>
          </a:p>
        </p:txBody>
      </p:sp>
      <p:sp>
        <p:nvSpPr>
          <p:cNvPr id="3" name="Title 2"/>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sz="3000" dirty="0">
                <a:latin typeface="Times New Roman" panose="02020603050405020304" pitchFamily="18" charset="0"/>
                <a:cs typeface="Times New Roman" panose="02020603050405020304" pitchFamily="18" charset="0"/>
              </a:rPr>
              <a:t>FYI: THE DEW-POINT TEMPERATURE AND RELATIVE HUMIDITY</a:t>
            </a:r>
          </a:p>
        </p:txBody>
      </p:sp>
    </p:spTree>
    <p:extLst>
      <p:ext uri="{BB962C8B-B14F-4D97-AF65-F5344CB8AC3E}">
        <p14:creationId xmlns:p14="http://schemas.microsoft.com/office/powerpoint/2010/main" val="738303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91C4A-8BAE-4B73-9E3D-EA11CC66A62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Exercises</a:t>
            </a:r>
          </a:p>
        </p:txBody>
      </p:sp>
      <p:sp>
        <p:nvSpPr>
          <p:cNvPr id="6" name="TextBox 5">
            <a:extLst>
              <a:ext uri="{FF2B5EF4-FFF2-40B4-BE49-F238E27FC236}">
                <a16:creationId xmlns:a16="http://schemas.microsoft.com/office/drawing/2014/main" id="{DC8274F1-93E9-45D3-AC79-6FB55F64C81B}"/>
              </a:ext>
            </a:extLst>
          </p:cNvPr>
          <p:cNvSpPr txBox="1"/>
          <p:nvPr/>
        </p:nvSpPr>
        <p:spPr>
          <a:xfrm>
            <a:off x="304800" y="1417638"/>
            <a:ext cx="8839200" cy="646331"/>
          </a:xfrm>
          <a:prstGeom prst="rect">
            <a:avLst/>
          </a:prstGeom>
          <a:noFill/>
        </p:spPr>
        <p:txBody>
          <a:bodyPr wrap="square">
            <a:spAutoFit/>
          </a:bodyPr>
          <a:lstStyle/>
          <a:p>
            <a:pPr marL="396875" marR="0" indent="-396875">
              <a:spcBef>
                <a:spcPts val="0"/>
              </a:spcBef>
            </a:pPr>
            <a:r>
              <a:rPr lang="en-US" sz="1800" u="sng" dirty="0">
                <a:effectLst/>
                <a:latin typeface="Times New Roman" panose="02020603050405020304" pitchFamily="18" charset="0"/>
                <a:ea typeface="Calibri" panose="020F0502020204030204" pitchFamily="34" charset="0"/>
                <a:cs typeface="Arial" panose="020B0604020202020204" pitchFamily="34" charset="0"/>
              </a:rPr>
              <a:t>Q1/ </a:t>
            </a:r>
            <a:r>
              <a:rPr lang="en-US" sz="1800" dirty="0">
                <a:effectLst/>
                <a:latin typeface="Times New Roman" panose="02020603050405020304" pitchFamily="18" charset="0"/>
                <a:ea typeface="Calibri" panose="020F0502020204030204" pitchFamily="34" charset="0"/>
                <a:cs typeface="Arial" panose="020B0604020202020204" pitchFamily="34" charset="0"/>
              </a:rPr>
              <a:t>Use the Clausius-Clapeyron equation to find the saturation vapor pressure at T = 1</a:t>
            </a:r>
            <a:r>
              <a:rPr lang="en-US" sz="18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1800" dirty="0">
                <a:effectLst/>
                <a:latin typeface="Times New Roman" panose="02020603050405020304" pitchFamily="18" charset="0"/>
                <a:ea typeface="Calibri" panose="020F0502020204030204" pitchFamily="34" charset="0"/>
                <a:cs typeface="Arial" panose="020B0604020202020204" pitchFamily="34" charset="0"/>
              </a:rPr>
              <a:t>C , and T</a:t>
            </a:r>
            <a:r>
              <a:rPr lang="en-US" sz="1800" baseline="-25000" dirty="0">
                <a:effectLst/>
                <a:latin typeface="Times New Roman" panose="02020603050405020304" pitchFamily="18" charset="0"/>
                <a:ea typeface="Calibri" panose="020F0502020204030204" pitchFamily="34" charset="0"/>
                <a:cs typeface="Arial" panose="020B0604020202020204" pitchFamily="34" charset="0"/>
              </a:rPr>
              <a:t>0</a:t>
            </a:r>
            <a:r>
              <a:rPr lang="en-US" sz="1800" dirty="0">
                <a:effectLst/>
                <a:latin typeface="Times New Roman" panose="02020603050405020304" pitchFamily="18" charset="0"/>
                <a:ea typeface="Calibri" panose="020F0502020204030204" pitchFamily="34" charset="0"/>
                <a:cs typeface="Arial" panose="020B0604020202020204" pitchFamily="34" charset="0"/>
              </a:rPr>
              <a:t> = 273K, e</a:t>
            </a:r>
            <a:r>
              <a:rPr lang="en-US" sz="1800" baseline="-25000" dirty="0">
                <a:effectLst/>
                <a:latin typeface="Times New Roman" panose="02020603050405020304" pitchFamily="18" charset="0"/>
                <a:ea typeface="Calibri" panose="020F0502020204030204" pitchFamily="34" charset="0"/>
                <a:cs typeface="Arial" panose="020B0604020202020204" pitchFamily="34" charset="0"/>
              </a:rPr>
              <a:t>0</a:t>
            </a:r>
            <a:r>
              <a:rPr lang="en-US" sz="1800" dirty="0">
                <a:effectLst/>
                <a:latin typeface="Times New Roman" panose="02020603050405020304" pitchFamily="18" charset="0"/>
                <a:ea typeface="Calibri" panose="020F0502020204030204" pitchFamily="34" charset="0"/>
                <a:cs typeface="Arial" panose="020B0604020202020204" pitchFamily="34" charset="0"/>
              </a:rPr>
              <a:t> = 611 Pa, and </a:t>
            </a:r>
            <a:r>
              <a:rPr lang="en-US" sz="1800" dirty="0" err="1">
                <a:effectLst/>
                <a:latin typeface="Times New Roman" panose="02020603050405020304" pitchFamily="18" charset="0"/>
                <a:ea typeface="Calibri" panose="020F0502020204030204" pitchFamily="34" charset="0"/>
                <a:cs typeface="Arial" panose="020B0604020202020204" pitchFamily="34" charset="0"/>
              </a:rPr>
              <a:t>L</a:t>
            </a:r>
            <a:r>
              <a:rPr lang="en-US" sz="1800" baseline="-25000" dirty="0" err="1">
                <a:effectLst/>
                <a:latin typeface="Times New Roman" panose="02020603050405020304" pitchFamily="18" charset="0"/>
                <a:ea typeface="Calibri" panose="020F0502020204030204" pitchFamily="34" charset="0"/>
                <a:cs typeface="Arial" panose="020B0604020202020204" pitchFamily="34" charset="0"/>
              </a:rPr>
              <a:t>v</a:t>
            </a:r>
            <a:r>
              <a:rPr lang="en-US" sz="1800" dirty="0">
                <a:effectLst/>
                <a:latin typeface="Times New Roman" panose="02020603050405020304" pitchFamily="18" charset="0"/>
                <a:ea typeface="Calibri" panose="020F0502020204030204" pitchFamily="34" charset="0"/>
                <a:cs typeface="Arial" panose="020B0604020202020204" pitchFamily="34" charset="0"/>
              </a:rPr>
              <a:t> = 2.5x10</a:t>
            </a:r>
            <a:r>
              <a:rPr lang="en-US" sz="1800" baseline="30000" dirty="0">
                <a:effectLst/>
                <a:latin typeface="Times New Roman" panose="02020603050405020304" pitchFamily="18" charset="0"/>
                <a:ea typeface="Calibri" panose="020F0502020204030204" pitchFamily="34" charset="0"/>
                <a:cs typeface="Arial" panose="020B0604020202020204" pitchFamily="34" charset="0"/>
              </a:rPr>
              <a:t>6</a:t>
            </a:r>
            <a:r>
              <a:rPr lang="en-US" sz="1800" dirty="0">
                <a:effectLst/>
                <a:latin typeface="Times New Roman" panose="02020603050405020304" pitchFamily="18" charset="0"/>
                <a:ea typeface="Calibri" panose="020F0502020204030204" pitchFamily="34" charset="0"/>
                <a:cs typeface="Arial" panose="020B0604020202020204" pitchFamily="34" charset="0"/>
              </a:rPr>
              <a:t> J/kg, </a:t>
            </a:r>
            <a:r>
              <a:rPr lang="en-US" sz="1800" dirty="0" err="1">
                <a:effectLst/>
                <a:latin typeface="Times New Roman" panose="02020603050405020304" pitchFamily="18" charset="0"/>
                <a:ea typeface="Calibri" panose="020F0502020204030204" pitchFamily="34" charset="0"/>
                <a:cs typeface="Arial" panose="020B0604020202020204" pitchFamily="34" charset="0"/>
              </a:rPr>
              <a:t>R</a:t>
            </a:r>
            <a:r>
              <a:rPr lang="en-US" sz="1800" baseline="-25000" dirty="0" err="1">
                <a:effectLst/>
                <a:latin typeface="Times New Roman" panose="02020603050405020304" pitchFamily="18" charset="0"/>
                <a:ea typeface="Calibri" panose="020F0502020204030204" pitchFamily="34" charset="0"/>
                <a:cs typeface="Arial" panose="020B0604020202020204" pitchFamily="34" charset="0"/>
              </a:rPr>
              <a:t>v</a:t>
            </a:r>
            <a:r>
              <a:rPr lang="en-US" sz="1800" dirty="0">
                <a:effectLst/>
                <a:latin typeface="Times New Roman" panose="02020603050405020304" pitchFamily="18" charset="0"/>
                <a:ea typeface="Calibri" panose="020F0502020204030204" pitchFamily="34" charset="0"/>
                <a:cs typeface="Arial" panose="020B0604020202020204" pitchFamily="34" charset="0"/>
              </a:rPr>
              <a:t> is 461 J/kg K) . Answer: 657 Pa</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F66719C0-75F2-4970-909E-A594F740FA0E}"/>
                  </a:ext>
                </a:extLst>
              </p:cNvPr>
              <p:cNvSpPr txBox="1"/>
              <p:nvPr/>
            </p:nvSpPr>
            <p:spPr>
              <a:xfrm>
                <a:off x="304800" y="2057400"/>
                <a:ext cx="8534400" cy="3951274"/>
              </a:xfrm>
              <a:prstGeom prst="rect">
                <a:avLst/>
              </a:prstGeom>
              <a:noFill/>
            </p:spPr>
            <p:txBody>
              <a:bodyPr wrap="square">
                <a:spAutoFit/>
              </a:bodyPr>
              <a:lstStyle/>
              <a:p>
                <a:pPr marL="396875" marR="0" indent="-396875" algn="just">
                  <a:spcBef>
                    <a:spcPts val="0"/>
                  </a:spcBef>
                  <a:spcAft>
                    <a:spcPts val="100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Q2/ </a:t>
                </a:r>
                <a:r>
                  <a:rPr lang="en-US" sz="1800" dirty="0">
                    <a:effectLst/>
                    <a:latin typeface="Times New Roman" panose="02020603050405020304" pitchFamily="18" charset="0"/>
                    <a:ea typeface="Calibri" panose="020F0502020204030204" pitchFamily="34" charset="0"/>
                    <a:cs typeface="Arial" panose="020B0604020202020204" pitchFamily="34" charset="0"/>
                  </a:rPr>
                  <a:t>An air sample at standard sea level pressure (1013 </a:t>
                </a:r>
                <a:r>
                  <a:rPr lang="en-US" sz="1800" dirty="0" err="1">
                    <a:effectLst/>
                    <a:latin typeface="Times New Roman" panose="02020603050405020304" pitchFamily="18" charset="0"/>
                    <a:ea typeface="Calibri" panose="020F0502020204030204" pitchFamily="34" charset="0"/>
                    <a:cs typeface="Arial" panose="020B0604020202020204" pitchFamily="34" charset="0"/>
                  </a:rPr>
                  <a:t>hPa</a:t>
                </a:r>
                <a:r>
                  <a:rPr lang="en-US" sz="1800" dirty="0">
                    <a:effectLst/>
                    <a:latin typeface="Times New Roman" panose="02020603050405020304" pitchFamily="18" charset="0"/>
                    <a:ea typeface="Calibri" panose="020F0502020204030204" pitchFamily="34" charset="0"/>
                    <a:cs typeface="Arial" panose="020B0604020202020204" pitchFamily="34" charset="0"/>
                  </a:rPr>
                  <a:t>), and with a volume of 1m</a:t>
                </a:r>
                <a:r>
                  <a:rPr lang="en-US" sz="1800" baseline="30000" dirty="0">
                    <a:effectLst/>
                    <a:latin typeface="Times New Roman" panose="02020603050405020304" pitchFamily="18" charset="0"/>
                    <a:ea typeface="Calibri" panose="020F0502020204030204" pitchFamily="34" charset="0"/>
                    <a:cs typeface="Arial" panose="020B0604020202020204" pitchFamily="34" charset="0"/>
                  </a:rPr>
                  <a:t>3</a:t>
                </a:r>
                <a:r>
                  <a:rPr lang="en-US" sz="1800" dirty="0">
                    <a:effectLst/>
                    <a:latin typeface="Times New Roman" panose="02020603050405020304" pitchFamily="18" charset="0"/>
                    <a:ea typeface="Calibri" panose="020F0502020204030204" pitchFamily="34" charset="0"/>
                    <a:cs typeface="Arial" panose="020B0604020202020204" pitchFamily="34" charset="0"/>
                  </a:rPr>
                  <a:t> at  20°C, contains 7 grams of water vapor, use the following when you need(T</a:t>
                </a:r>
                <a:r>
                  <a:rPr lang="en-US" sz="1800" baseline="-25000" dirty="0">
                    <a:effectLst/>
                    <a:latin typeface="Times New Roman" panose="02020603050405020304" pitchFamily="18" charset="0"/>
                    <a:ea typeface="Calibri" panose="020F0502020204030204" pitchFamily="34" charset="0"/>
                    <a:cs typeface="Arial" panose="020B0604020202020204" pitchFamily="34" charset="0"/>
                  </a:rPr>
                  <a:t>0</a:t>
                </a:r>
                <a:r>
                  <a:rPr lang="en-US" sz="1800" dirty="0">
                    <a:effectLst/>
                    <a:latin typeface="Times New Roman" panose="02020603050405020304" pitchFamily="18" charset="0"/>
                    <a:ea typeface="Calibri" panose="020F0502020204030204" pitchFamily="34" charset="0"/>
                    <a:cs typeface="Arial" panose="020B0604020202020204" pitchFamily="34" charset="0"/>
                  </a:rPr>
                  <a:t> = 273K, e</a:t>
                </a:r>
                <a:r>
                  <a:rPr lang="en-US" sz="1800" baseline="-25000" dirty="0">
                    <a:effectLst/>
                    <a:latin typeface="Times New Roman" panose="02020603050405020304" pitchFamily="18" charset="0"/>
                    <a:ea typeface="Calibri" panose="020F0502020204030204" pitchFamily="34" charset="0"/>
                    <a:cs typeface="Arial" panose="020B0604020202020204" pitchFamily="34" charset="0"/>
                  </a:rPr>
                  <a:t>0</a:t>
                </a:r>
                <a:r>
                  <a:rPr lang="en-US" sz="1800" dirty="0">
                    <a:effectLst/>
                    <a:latin typeface="Times New Roman" panose="02020603050405020304" pitchFamily="18" charset="0"/>
                    <a:ea typeface="Calibri" panose="020F0502020204030204" pitchFamily="34" charset="0"/>
                    <a:cs typeface="Arial" panose="020B0604020202020204" pitchFamily="34" charset="0"/>
                  </a:rPr>
                  <a:t> = 611 Pa, and </a:t>
                </a:r>
                <a:r>
                  <a:rPr lang="en-US" sz="1800" dirty="0" err="1">
                    <a:effectLst/>
                    <a:latin typeface="Times New Roman" panose="02020603050405020304" pitchFamily="18" charset="0"/>
                    <a:ea typeface="Calibri" panose="020F0502020204030204" pitchFamily="34" charset="0"/>
                    <a:cs typeface="Arial" panose="020B0604020202020204" pitchFamily="34" charset="0"/>
                  </a:rPr>
                  <a:t>L</a:t>
                </a:r>
                <a:r>
                  <a:rPr lang="en-US" sz="1800" baseline="-25000" dirty="0" err="1">
                    <a:effectLst/>
                    <a:latin typeface="Times New Roman" panose="02020603050405020304" pitchFamily="18" charset="0"/>
                    <a:ea typeface="Calibri" panose="020F0502020204030204" pitchFamily="34" charset="0"/>
                    <a:cs typeface="Arial" panose="020B0604020202020204" pitchFamily="34" charset="0"/>
                  </a:rPr>
                  <a:t>v</a:t>
                </a:r>
                <a:r>
                  <a:rPr lang="en-US" sz="1800" dirty="0">
                    <a:effectLst/>
                    <a:latin typeface="Times New Roman" panose="02020603050405020304" pitchFamily="18" charset="0"/>
                    <a:ea typeface="Calibri" panose="020F0502020204030204" pitchFamily="34" charset="0"/>
                    <a:cs typeface="Arial" panose="020B0604020202020204" pitchFamily="34" charset="0"/>
                  </a:rPr>
                  <a:t> = 2.5x10</a:t>
                </a:r>
                <a:r>
                  <a:rPr lang="en-US" sz="1800" baseline="30000" dirty="0">
                    <a:effectLst/>
                    <a:latin typeface="Times New Roman" panose="02020603050405020304" pitchFamily="18" charset="0"/>
                    <a:ea typeface="Calibri" panose="020F0502020204030204" pitchFamily="34" charset="0"/>
                    <a:cs typeface="Arial" panose="020B0604020202020204" pitchFamily="34" charset="0"/>
                  </a:rPr>
                  <a:t>6</a:t>
                </a:r>
                <a:r>
                  <a:rPr lang="en-US" sz="1800" dirty="0">
                    <a:effectLst/>
                    <a:latin typeface="Times New Roman" panose="02020603050405020304" pitchFamily="18" charset="0"/>
                    <a:ea typeface="Calibri" panose="020F0502020204030204" pitchFamily="34" charset="0"/>
                    <a:cs typeface="Arial" panose="020B0604020202020204" pitchFamily="34" charset="0"/>
                  </a:rPr>
                  <a:t> J/kg, </a:t>
                </a:r>
                <a:r>
                  <a:rPr lang="en-US" sz="1800" dirty="0" err="1">
                    <a:effectLst/>
                    <a:latin typeface="Times New Roman" panose="02020603050405020304" pitchFamily="18" charset="0"/>
                    <a:ea typeface="Calibri" panose="020F0502020204030204" pitchFamily="34" charset="0"/>
                    <a:cs typeface="Arial" panose="020B0604020202020204" pitchFamily="34" charset="0"/>
                  </a:rPr>
                  <a:t>R</a:t>
                </a:r>
                <a:r>
                  <a:rPr lang="en-US" sz="1800" baseline="-25000" dirty="0" err="1">
                    <a:effectLst/>
                    <a:latin typeface="Times New Roman" panose="02020603050405020304" pitchFamily="18" charset="0"/>
                    <a:ea typeface="Calibri" panose="020F0502020204030204" pitchFamily="34" charset="0"/>
                    <a:cs typeface="Arial" panose="020B0604020202020204" pitchFamily="34" charset="0"/>
                  </a:rPr>
                  <a:t>v</a:t>
                </a:r>
                <a:r>
                  <a:rPr lang="en-US" sz="1800" dirty="0">
                    <a:effectLst/>
                    <a:latin typeface="Times New Roman" panose="02020603050405020304" pitchFamily="18" charset="0"/>
                    <a:ea typeface="Calibri" panose="020F0502020204030204" pitchFamily="34" charset="0"/>
                    <a:cs typeface="Arial" panose="020B0604020202020204" pitchFamily="34" charset="0"/>
                  </a:rPr>
                  <a:t> is 461 J/kg </a:t>
                </a:r>
                <a:r>
                  <a:rPr lang="en-US" sz="1800" dirty="0" err="1">
                    <a:effectLst/>
                    <a:latin typeface="Times New Roman" panose="02020603050405020304" pitchFamily="18" charset="0"/>
                    <a:ea typeface="Calibri" panose="020F0502020204030204" pitchFamily="34" charset="0"/>
                    <a:cs typeface="Arial" panose="020B0604020202020204" pitchFamily="34" charset="0"/>
                  </a:rPr>
                  <a:t>K,R</a:t>
                </a:r>
                <a:r>
                  <a:rPr lang="en-US" sz="1800" baseline="-25000" dirty="0" err="1">
                    <a:effectLst/>
                    <a:latin typeface="Times New Roman" panose="02020603050405020304" pitchFamily="18" charset="0"/>
                    <a:ea typeface="Calibri" panose="020F0502020204030204" pitchFamily="34" charset="0"/>
                    <a:cs typeface="Arial" panose="020B0604020202020204" pitchFamily="34" charset="0"/>
                  </a:rPr>
                  <a:t>d</a:t>
                </a:r>
                <a:r>
                  <a:rPr lang="en-US" sz="1800" dirty="0">
                    <a:effectLst/>
                    <a:latin typeface="Times New Roman" panose="02020603050405020304" pitchFamily="18" charset="0"/>
                    <a:ea typeface="Calibri" panose="020F0502020204030204" pitchFamily="34" charset="0"/>
                    <a:cs typeface="Arial" panose="020B0604020202020204" pitchFamily="34" charset="0"/>
                  </a:rPr>
                  <a:t>=287.1J/</a:t>
                </a:r>
                <a:r>
                  <a:rPr lang="en-US" sz="1800" dirty="0" err="1">
                    <a:effectLst/>
                    <a:latin typeface="Times New Roman" panose="02020603050405020304" pitchFamily="18" charset="0"/>
                    <a:ea typeface="Calibri" panose="020F0502020204030204" pitchFamily="34" charset="0"/>
                    <a:cs typeface="Arial" panose="020B0604020202020204" pitchFamily="34" charset="0"/>
                  </a:rPr>
                  <a:t>kg.k</a:t>
                </a:r>
                <a:r>
                  <a:rPr lang="en-US" sz="1800" dirty="0">
                    <a:effectLst/>
                    <a:latin typeface="Times New Roman" panose="02020603050405020304" pitchFamily="18" charset="0"/>
                    <a:ea typeface="Calibri" panose="020F0502020204030204" pitchFamily="34"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576263" marR="0" indent="-228600" algn="just">
                  <a:spcBef>
                    <a:spcPts val="0"/>
                  </a:spcBef>
                  <a:spcAft>
                    <a:spcPts val="10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a. What is the vapor pressure (use the ideal gas law and don’t forget to convert to kg)?  Answer: 946 Pa</a:t>
                </a:r>
              </a:p>
              <a:p>
                <a:pPr marL="576263" marR="0" indent="-228600" algn="just">
                  <a:spcBef>
                    <a:spcPts val="0"/>
                  </a:spcBef>
                  <a:spcAft>
                    <a:spcPts val="10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b. What is the relative humidity (you need to find the saturation vapor pressure)? Answer: 39.9%</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685800" marR="0" indent="-338138" algn="just">
                  <a:spcBef>
                    <a:spcPts val="0"/>
                  </a:spcBef>
                </a:pPr>
                <a:r>
                  <a:rPr lang="en-US" sz="1800" dirty="0">
                    <a:effectLst/>
                    <a:latin typeface="Times New Roman" panose="02020603050405020304" pitchFamily="18" charset="0"/>
                    <a:ea typeface="Calibri" panose="020F0502020204030204" pitchFamily="34" charset="0"/>
                    <a:cs typeface="Arial" panose="020B0604020202020204" pitchFamily="34" charset="0"/>
                  </a:rPr>
                  <a:t>c. What is the absolute humidity? (Absolute humidity is merely the density of the water vapor, </a:t>
                </a:r>
                <a:r>
                  <a:rPr lang="el-GR" sz="1800" dirty="0">
                    <a:effectLst/>
                    <a:latin typeface="Times New Roman" panose="02020603050405020304" pitchFamily="18" charset="0"/>
                    <a:ea typeface="Calibri" panose="020F0502020204030204" pitchFamily="34" charset="0"/>
                    <a:cs typeface="Arial" panose="020B0604020202020204" pitchFamily="34" charset="0"/>
                  </a:rPr>
                  <a:t>ρ</a:t>
                </a:r>
                <a:r>
                  <a:rPr lang="en-US" sz="1800" baseline="-25000" dirty="0">
                    <a:effectLst/>
                    <a:latin typeface="Times New Roman" panose="02020603050405020304" pitchFamily="18" charset="0"/>
                    <a:ea typeface="Calibri" panose="020F0502020204030204" pitchFamily="34" charset="0"/>
                    <a:cs typeface="Arial" panose="020B0604020202020204" pitchFamily="34" charset="0"/>
                  </a:rPr>
                  <a:t>v ) </a:t>
                </a:r>
                <a:r>
                  <a:rPr lang="en-US" sz="1800" dirty="0">
                    <a:effectLst/>
                    <a:latin typeface="Times New Roman" panose="02020603050405020304" pitchFamily="18" charset="0"/>
                    <a:ea typeface="Calibri" panose="020F0502020204030204" pitchFamily="34" charset="0"/>
                    <a:cs typeface="Arial" panose="020B0604020202020204" pitchFamily="34" charset="0"/>
                  </a:rPr>
                  <a:t> Answer: 7 g/m3</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96875" marR="0" algn="just">
                  <a:spcBef>
                    <a:spcPts val="0"/>
                  </a:spcBef>
                </a:pPr>
                <a:r>
                  <a:rPr lang="en-US" sz="1800" dirty="0">
                    <a:effectLst/>
                    <a:latin typeface="Times New Roman" panose="02020603050405020304" pitchFamily="18" charset="0"/>
                    <a:ea typeface="Calibri" panose="020F0502020204030204" pitchFamily="34" charset="0"/>
                    <a:cs typeface="Arial" panose="020B0604020202020204" pitchFamily="34" charset="0"/>
                  </a:rPr>
                  <a:t>d. What is the mixing ratio? Answer: 0.0058 kg/kg</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96875" marR="0" algn="just">
                  <a:spcBef>
                    <a:spcPts val="0"/>
                  </a:spcBef>
                </a:pPr>
                <a:r>
                  <a:rPr lang="en-US" sz="1800" dirty="0">
                    <a:effectLst/>
                    <a:latin typeface="Times New Roman" panose="02020603050405020304" pitchFamily="18" charset="0"/>
                    <a:ea typeface="Calibri" panose="020F0502020204030204" pitchFamily="34" charset="0"/>
                    <a:cs typeface="Arial" panose="020B0604020202020204" pitchFamily="34" charset="0"/>
                  </a:rPr>
                  <a:t>e. What is the specific humidity? (Use the equation </a:t>
                </a:r>
                <a14:m>
                  <m:oMath xmlns:m="http://schemas.openxmlformats.org/officeDocument/2006/math">
                    <m:r>
                      <a:rPr lang="en-US" i="1">
                        <a:effectLst/>
                        <a:latin typeface="Cambria Math" panose="02040503050406030204" pitchFamily="18" charset="0"/>
                        <a:ea typeface="Calibri" panose="020F0502020204030204" pitchFamily="34" charset="0"/>
                        <a:cs typeface="Times New Roman" panose="02020603050405020304" pitchFamily="18" charset="0"/>
                      </a:rPr>
                      <m:t>𝑞</m:t>
                    </m:r>
                    <m:r>
                      <a:rPr lang="en-US"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𝑑</m:t>
                            </m:r>
                          </m:sub>
                        </m:sSub>
                      </m:num>
                      <m:den>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𝑣</m:t>
                            </m:r>
                          </m:sub>
                        </m:sSub>
                      </m:den>
                    </m:f>
                    <m:f>
                      <m:fPr>
                        <m:ctrlPr>
                          <a:rPr lang="en-US"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i="1">
                            <a:effectLst/>
                            <a:latin typeface="Cambria Math" panose="02040503050406030204" pitchFamily="18" charset="0"/>
                            <a:ea typeface="Calibri" panose="020F0502020204030204" pitchFamily="34" charset="0"/>
                            <a:cs typeface="Times New Roman" panose="02020603050405020304" pitchFamily="18" charset="0"/>
                          </a:rPr>
                          <m:t>𝑒</m:t>
                        </m:r>
                      </m:num>
                      <m:den>
                        <m:r>
                          <a:rPr lang="en-US" i="1">
                            <a:effectLst/>
                            <a:latin typeface="Cambria Math" panose="02040503050406030204" pitchFamily="18" charset="0"/>
                            <a:ea typeface="Calibri" panose="020F0502020204030204" pitchFamily="34" charset="0"/>
                            <a:cs typeface="Times New Roman" panose="02020603050405020304" pitchFamily="18" charset="0"/>
                          </a:rPr>
                          <m:t>𝑝</m:t>
                        </m:r>
                      </m:den>
                    </m:f>
                  </m:oMath>
                </a14:m>
                <a:r>
                  <a:rPr lang="en-US" sz="1800" dirty="0">
                    <a:effectLst/>
                    <a:latin typeface="Times New Roman" panose="02020603050405020304" pitchFamily="18" charset="0"/>
                    <a:ea typeface="Calibri" panose="020F0502020204030204" pitchFamily="34" charset="0"/>
                    <a:cs typeface="Arial" panose="020B0604020202020204" pitchFamily="34" charset="0"/>
                  </a:rPr>
                  <a:t>), answer: 0.00581 kg/kg</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96875" marR="0" algn="just">
                  <a:spcBef>
                    <a:spcPts val="0"/>
                  </a:spcBef>
                  <a:spcAft>
                    <a:spcPts val="10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f. What is the dew-point temperature? Answer: 279°K</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mc:Choice>
        <mc:Fallback>
          <p:sp>
            <p:nvSpPr>
              <p:cNvPr id="8" name="TextBox 7">
                <a:extLst>
                  <a:ext uri="{FF2B5EF4-FFF2-40B4-BE49-F238E27FC236}">
                    <a16:creationId xmlns:a16="http://schemas.microsoft.com/office/drawing/2014/main" id="{F66719C0-75F2-4970-909E-A594F740FA0E}"/>
                  </a:ext>
                </a:extLst>
              </p:cNvPr>
              <p:cNvSpPr txBox="1">
                <a:spLocks noRot="1" noChangeAspect="1" noMove="1" noResize="1" noEditPoints="1" noAdjustHandles="1" noChangeArrowheads="1" noChangeShapeType="1" noTextEdit="1"/>
              </p:cNvSpPr>
              <p:nvPr/>
            </p:nvSpPr>
            <p:spPr>
              <a:xfrm>
                <a:off x="304800" y="2057400"/>
                <a:ext cx="8534400" cy="3951274"/>
              </a:xfrm>
              <a:prstGeom prst="rect">
                <a:avLst/>
              </a:prstGeom>
              <a:blipFill>
                <a:blip r:embed="rId2"/>
                <a:stretch>
                  <a:fillRect l="-571" t="-926" r="-571" b="-1389"/>
                </a:stretch>
              </a:blipFill>
            </p:spPr>
            <p:txBody>
              <a:bodyPr/>
              <a:lstStyle/>
              <a:p>
                <a:r>
                  <a:rPr lang="en-US">
                    <a:noFill/>
                  </a:rPr>
                  <a:t> </a:t>
                </a:r>
              </a:p>
            </p:txBody>
          </p:sp>
        </mc:Fallback>
      </mc:AlternateContent>
    </p:spTree>
    <p:extLst>
      <p:ext uri="{BB962C8B-B14F-4D97-AF65-F5344CB8AC3E}">
        <p14:creationId xmlns:p14="http://schemas.microsoft.com/office/powerpoint/2010/main" val="3099243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3785652"/>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MOIST AIR</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Partial pressure</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Vapor pressure</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Saturation vapor pressure</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Specific humidity and mixing ratio</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Dew point temperature</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Relative humidity</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Key difference between the measures of humidity</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Dew-point temperature &amp; relative humidity</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Exercises</a:t>
            </a:r>
          </a:p>
        </p:txBody>
      </p:sp>
      <p:sp>
        <p:nvSpPr>
          <p:cNvPr id="3" name="Title 2"/>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sz="2600" dirty="0">
                <a:latin typeface="Times New Roman" panose="02020603050405020304" pitchFamily="18" charset="0"/>
                <a:cs typeface="Times New Roman" panose="02020603050405020304" pitchFamily="18" charset="0"/>
              </a:rPr>
              <a:t>THIS LECTURE INCLUDING THE FOLLOWING ITEMS</a:t>
            </a:r>
          </a:p>
        </p:txBody>
      </p:sp>
      <p:pic>
        <p:nvPicPr>
          <p:cNvPr id="16387" name="Picture 3" descr="C:\Users\sama\AppData\Local\Microsoft\Windows\Temporary Internet Files\Content.IE5\8H9U7NI9\supermemoria-478x6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1566863"/>
            <a:ext cx="1850823" cy="2319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065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1200329"/>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atmospheric thermodynamics, moist air  is a mixture of dry air and any amount of water vapor, in which dry air is assumed to contain no water vapor, or with low relative humidity. </a:t>
            </a:r>
          </a:p>
        </p:txBody>
      </p:sp>
      <p:sp>
        <p:nvSpPr>
          <p:cNvPr id="3" name="Title 2"/>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3000" dirty="0">
                <a:latin typeface="Times New Roman" panose="02020603050405020304" pitchFamily="18" charset="0"/>
                <a:cs typeface="Times New Roman" panose="02020603050405020304" pitchFamily="18" charset="0"/>
              </a:rPr>
              <a:t>MOIST AIR</a:t>
            </a:r>
          </a:p>
        </p:txBody>
      </p:sp>
      <p:pic>
        <p:nvPicPr>
          <p:cNvPr id="11266" name="Picture 2" descr="Aaron Ward on Twitter: &quot;Low level warm/moist air advecting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0575" y="3077888"/>
            <a:ext cx="3510026" cy="217991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04800" y="2908280"/>
            <a:ext cx="4572000" cy="3416320"/>
          </a:xfrm>
          <a:prstGeom prst="rect">
            <a:avLst/>
          </a:prstGeom>
        </p:spPr>
        <p:txBody>
          <a:bodyPr>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There are many expressions that  can be used for moist air and they are: </a:t>
            </a:r>
          </a:p>
          <a:p>
            <a:pPr marL="800100" lvl="1"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Vapor Pressure</a:t>
            </a:r>
          </a:p>
          <a:p>
            <a:pPr marL="800100" lvl="1"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Absolute Humidity</a:t>
            </a:r>
          </a:p>
          <a:p>
            <a:pPr marL="800100" lvl="1"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Specific Humidity </a:t>
            </a:r>
          </a:p>
          <a:p>
            <a:pPr marL="800100" lvl="1"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Mixing ratio </a:t>
            </a:r>
          </a:p>
          <a:p>
            <a:pPr marL="800100" lvl="1"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Dew point Temperature</a:t>
            </a:r>
          </a:p>
          <a:p>
            <a:pPr marL="800100" lvl="1"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Relative humidity</a:t>
            </a:r>
            <a:endParaRPr lang="en-US" dirty="0"/>
          </a:p>
        </p:txBody>
      </p:sp>
    </p:spTree>
    <p:extLst>
      <p:ext uri="{BB962C8B-B14F-4D97-AF65-F5344CB8AC3E}">
        <p14:creationId xmlns:p14="http://schemas.microsoft.com/office/powerpoint/2010/main" val="197458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r>
              <a:rPr lang="en-US" sz="3000" dirty="0">
                <a:latin typeface="Times New Roman" panose="02020603050405020304" pitchFamily="18" charset="0"/>
                <a:cs typeface="Times New Roman" panose="02020603050405020304" pitchFamily="18" charset="0"/>
              </a:rPr>
              <a:t>PARTIAL PRESSURE</a:t>
            </a:r>
          </a:p>
        </p:txBody>
      </p:sp>
      <p:sp>
        <p:nvSpPr>
          <p:cNvPr id="7" name="Rectangle 6"/>
          <p:cNvSpPr/>
          <p:nvPr/>
        </p:nvSpPr>
        <p:spPr>
          <a:xfrm>
            <a:off x="304800" y="1097340"/>
            <a:ext cx="8610600" cy="5262979"/>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a mixture of gases, each gas species contributes to the total pressure.</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pressure exerted by a single gas species is known as the partial pressure for that species.</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 a mixture of ideal gases, the partial pressure of any species can be found from the ideal gas law applied to that species only. </a:t>
            </a:r>
            <a:r>
              <a:rPr lang="en-US" sz="2400" b="1" dirty="0">
                <a:latin typeface="Times New Roman" panose="02020603050405020304" pitchFamily="18" charset="0"/>
                <a:cs typeface="Times New Roman" panose="02020603050405020304" pitchFamily="18" charset="0"/>
              </a:rPr>
              <a:t>For example, in air the partial pressures of O</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N</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and </a:t>
            </a:r>
            <a:r>
              <a:rPr lang="en-US" sz="2400" b="1" dirty="0" err="1">
                <a:latin typeface="Times New Roman" panose="02020603050405020304" pitchFamily="18" charset="0"/>
                <a:cs typeface="Times New Roman" panose="02020603050405020304" pitchFamily="18" charset="0"/>
              </a:rPr>
              <a:t>A</a:t>
            </a:r>
            <a:r>
              <a:rPr lang="en-US" sz="2400" b="1" baseline="-25000" dirty="0" err="1">
                <a:latin typeface="Times New Roman" panose="02020603050405020304" pitchFamily="18" charset="0"/>
                <a:cs typeface="Times New Roman" panose="02020603050405020304" pitchFamily="18" charset="0"/>
              </a:rPr>
              <a:t>r</a:t>
            </a:r>
            <a:r>
              <a:rPr lang="en-US" sz="2400" b="1" dirty="0">
                <a:latin typeface="Times New Roman" panose="02020603050405020304" pitchFamily="18" charset="0"/>
                <a:cs typeface="Times New Roman" panose="02020603050405020304" pitchFamily="18" charset="0"/>
              </a:rPr>
              <a:t> would be</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densities used in the above equations are partial densities.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4038600"/>
            <a:ext cx="5105400" cy="1606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3259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r>
              <a:rPr lang="en-US" sz="3000" dirty="0">
                <a:latin typeface="Times New Roman" panose="02020603050405020304" pitchFamily="18" charset="0"/>
                <a:cs typeface="Times New Roman" panose="02020603050405020304" pitchFamily="18" charset="0"/>
              </a:rPr>
              <a:t>PARTIAL PRESSURE</a:t>
            </a:r>
          </a:p>
        </p:txBody>
      </p:sp>
      <p:sp>
        <p:nvSpPr>
          <p:cNvPr id="7" name="Rectangle 6"/>
          <p:cNvSpPr/>
          <p:nvPr/>
        </p:nvSpPr>
        <p:spPr>
          <a:xfrm>
            <a:off x="304800" y="1097340"/>
            <a:ext cx="8610600" cy="4154984"/>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total pressure is equal to the sum of the partial pressures, and the total density is equal to the sum of the partial densities.</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partial pressure of a species is proportional to the number of moles of the species.</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partial pressure of a species can be found by multiplying the total pressure by the volume (or mole) fraction of the species.</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For example, the partial pressure of O</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is found by multiplying atmospheric pressure by 0.21 (21%).</a:t>
            </a:r>
          </a:p>
        </p:txBody>
      </p:sp>
    </p:spTree>
    <p:extLst>
      <p:ext uri="{BB962C8B-B14F-4D97-AF65-F5344CB8AC3E}">
        <p14:creationId xmlns:p14="http://schemas.microsoft.com/office/powerpoint/2010/main" val="64071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r>
              <a:rPr lang="en-US" sz="3000" dirty="0">
                <a:latin typeface="Times New Roman" panose="02020603050405020304" pitchFamily="18" charset="0"/>
                <a:cs typeface="Times New Roman" panose="02020603050405020304" pitchFamily="18" charset="0"/>
              </a:rPr>
              <a:t>VAPOR PRESSURE</a:t>
            </a:r>
          </a:p>
        </p:txBody>
      </p:sp>
      <p:sp>
        <p:nvSpPr>
          <p:cNvPr id="7" name="Rectangle 6"/>
          <p:cNvSpPr/>
          <p:nvPr/>
        </p:nvSpPr>
        <p:spPr>
          <a:xfrm>
            <a:off x="304800" y="1097340"/>
            <a:ext cx="8610600" cy="4524315"/>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If you have a substance in liquid form, some of the molecules will escape into the vapor phase. The partial pressure due to these vapor molecules is known as the </a:t>
            </a:r>
            <a:r>
              <a:rPr lang="en-US" sz="2400" b="1" u="sng" dirty="0">
                <a:latin typeface="Times New Roman" panose="02020603050405020304" pitchFamily="18" charset="0"/>
                <a:cs typeface="Times New Roman" panose="02020603050405020304" pitchFamily="18" charset="0"/>
              </a:rPr>
              <a:t>vapor pressure</a:t>
            </a:r>
            <a:r>
              <a:rPr lang="en-US" sz="24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Since the vapor pressure due to water molecules is proportional to the number of water vapor molecules in the atmosphere, </a:t>
            </a:r>
            <a:r>
              <a:rPr lang="en-US" sz="2400" b="1" u="sng" dirty="0">
                <a:latin typeface="Times New Roman" panose="02020603050405020304" pitchFamily="18" charset="0"/>
                <a:cs typeface="Times New Roman" panose="02020603050405020304" pitchFamily="18" charset="0"/>
              </a:rPr>
              <a:t>vapor pressure is one measure of humidity</a:t>
            </a:r>
            <a:r>
              <a:rPr lang="en-US" sz="2400" dirty="0">
                <a:latin typeface="Times New Roman" panose="02020603050405020304" pitchFamily="18" charset="0"/>
                <a:cs typeface="Times New Roman" panose="02020603050405020304" pitchFamily="18" charset="0"/>
              </a:rPr>
              <a:t>, we usually denote vapor pressure as e </a:t>
            </a:r>
          </a:p>
          <a:p>
            <a:pPr marL="342900" indent="-342900" algn="just">
              <a:buFont typeface="Arial" panose="020B0604020202020204" pitchFamily="34" charset="0"/>
              <a:buChar char="•"/>
            </a:pPr>
            <a:r>
              <a:rPr lang="en-US" sz="2400" b="1" u="sng" dirty="0">
                <a:latin typeface="Times New Roman" panose="02020603050405020304" pitchFamily="18" charset="0"/>
                <a:cs typeface="Times New Roman" panose="02020603050405020304" pitchFamily="18" charset="0"/>
              </a:rPr>
              <a:t>Absolute humidity is defined as the mass of water vapor per unit volume.</a:t>
            </a:r>
            <a:r>
              <a:rPr lang="en-US" sz="2400" dirty="0">
                <a:latin typeface="Times New Roman" panose="02020603050405020304" pitchFamily="18" charset="0"/>
                <a:cs typeface="Times New Roman" panose="02020603050405020304" pitchFamily="18" charset="0"/>
              </a:rPr>
              <a:t> It is merely the density of the water vapor, </a:t>
            </a:r>
            <a:r>
              <a:rPr lang="el-GR" sz="2400" dirty="0">
                <a:latin typeface="Times New Roman" panose="02020603050405020304" pitchFamily="18" charset="0"/>
                <a:cs typeface="Times New Roman" panose="02020603050405020304" pitchFamily="18" charset="0"/>
              </a:rPr>
              <a:t>ρ</a:t>
            </a:r>
            <a:r>
              <a:rPr lang="en-US" sz="2400" baseline="-25000" dirty="0">
                <a:latin typeface="Times New Roman" panose="02020603050405020304" pitchFamily="18" charset="0"/>
                <a:cs typeface="Times New Roman" panose="02020603050405020304" pitchFamily="18" charset="0"/>
              </a:rPr>
              <a:t>v</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Vapor pressure is related to absolute humidity via the ideal gas law,  e = </a:t>
            </a:r>
            <a:r>
              <a:rPr lang="el-GR" sz="2400" dirty="0">
                <a:latin typeface="Times New Roman" panose="02020603050405020304" pitchFamily="18" charset="0"/>
                <a:cs typeface="Times New Roman" panose="02020603050405020304" pitchFamily="18" charset="0"/>
              </a:rPr>
              <a:t>ρ</a:t>
            </a:r>
            <a:r>
              <a:rPr lang="en-US" sz="2400" baseline="-25000" dirty="0">
                <a:latin typeface="Times New Roman" panose="02020603050405020304" pitchFamily="18" charset="0"/>
                <a:cs typeface="Times New Roman" panose="02020603050405020304" pitchFamily="18" charset="0"/>
              </a:rPr>
              <a:t>v </a:t>
            </a:r>
            <a:r>
              <a:rPr lang="en-US" sz="2400" dirty="0" err="1">
                <a:latin typeface="Times New Roman" panose="02020603050405020304" pitchFamily="18" charset="0"/>
                <a:cs typeface="Times New Roman" panose="02020603050405020304" pitchFamily="18" charset="0"/>
              </a:rPr>
              <a:t>R</a:t>
            </a:r>
            <a:r>
              <a:rPr lang="en-US" sz="2400" baseline="-25000" dirty="0" err="1">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T , where </a:t>
            </a:r>
            <a:r>
              <a:rPr lang="en-US" sz="2400" dirty="0" err="1">
                <a:latin typeface="Times New Roman" panose="02020603050405020304" pitchFamily="18" charset="0"/>
                <a:cs typeface="Times New Roman" panose="02020603050405020304" pitchFamily="18" charset="0"/>
              </a:rPr>
              <a:t>R</a:t>
            </a:r>
            <a:r>
              <a:rPr lang="en-US" sz="2400" baseline="-25000" dirty="0" err="1">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is the specific gas constant for water vapor (461 J/kg K).</a:t>
            </a:r>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14552" r="50000"/>
          <a:stretch/>
        </p:blipFill>
        <p:spPr>
          <a:xfrm>
            <a:off x="7315200" y="5181600"/>
            <a:ext cx="1742584" cy="1713186"/>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57200" y="5602069"/>
            <a:ext cx="6858000" cy="830997"/>
          </a:xfrm>
          <a:prstGeom prst="rect">
            <a:avLst/>
          </a:prstGeom>
        </p:spPr>
        <p:txBody>
          <a:bodyPr wrap="square">
            <a:spAutoFit/>
          </a:bodyPr>
          <a:lstStyle/>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higher the amount of water vapor, the higher the absolute humidity.</a:t>
            </a:r>
          </a:p>
        </p:txBody>
      </p:sp>
    </p:spTree>
    <p:extLst>
      <p:ext uri="{BB962C8B-B14F-4D97-AF65-F5344CB8AC3E}">
        <p14:creationId xmlns:p14="http://schemas.microsoft.com/office/powerpoint/2010/main" val="917740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SATURATION VAPOR PRESSURE</a:t>
            </a:r>
          </a:p>
        </p:txBody>
      </p:sp>
      <p:sp>
        <p:nvSpPr>
          <p:cNvPr id="7" name="Rectangle 6"/>
          <p:cNvSpPr/>
          <p:nvPr/>
        </p:nvSpPr>
        <p:spPr>
          <a:xfrm>
            <a:off x="304800" y="1097340"/>
            <a:ext cx="8610600" cy="3416320"/>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vapor molecules are colliding with each other. Some may stick together briefly to form tiny water droplets. However, these tiny water droplets are also constantly breaking apart.</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If enough vapor molecules are present, there may be enough collisions to form a stable population of liquid water droplets. This is called saturation, and the vapor pressure at this point is called the saturation vapor pressure (</a:t>
            </a:r>
            <a:r>
              <a:rPr lang="en-US" sz="2400" dirty="0" err="1">
                <a:latin typeface="Times New Roman" panose="02020603050405020304" pitchFamily="18" charset="0"/>
                <a:cs typeface="Times New Roman" panose="02020603050405020304" pitchFamily="18" charset="0"/>
              </a:rPr>
              <a:t>e</a:t>
            </a:r>
            <a:r>
              <a:rPr lang="en-US" sz="2400" baseline="-25000" dirty="0" err="1">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40" t="14552" r="-7143"/>
          <a:stretch/>
        </p:blipFill>
        <p:spPr>
          <a:xfrm>
            <a:off x="4019905" y="3894191"/>
            <a:ext cx="4971695" cy="2278009"/>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1">
            <a:extLst>
              <a:ext uri="{FF2B5EF4-FFF2-40B4-BE49-F238E27FC236}">
                <a16:creationId xmlns:a16="http://schemas.microsoft.com/office/drawing/2014/main" id="{5742188B-5114-4623-84BD-F908881DF8BB}"/>
              </a:ext>
            </a:extLst>
          </p:cNvPr>
          <p:cNvSpPr txBox="1">
            <a:spLocks noChangeArrowheads="1"/>
          </p:cNvSpPr>
          <p:nvPr/>
        </p:nvSpPr>
        <p:spPr bwMode="auto">
          <a:xfrm>
            <a:off x="762000" y="4159717"/>
            <a:ext cx="32004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800" b="0" dirty="0">
                <a:latin typeface="Arial" charset="0"/>
              </a:rPr>
              <a:t>For unsaturated air,</a:t>
            </a:r>
            <a:r>
              <a:rPr lang="en-US" altLang="en-US" sz="1800" dirty="0">
                <a:latin typeface="Arial" charset="0"/>
              </a:rPr>
              <a:t> </a:t>
            </a:r>
            <a:r>
              <a:rPr lang="en-US" altLang="en-US" sz="2000" i="1" dirty="0">
                <a:latin typeface="Arial" charset="0"/>
              </a:rPr>
              <a:t>e</a:t>
            </a:r>
            <a:r>
              <a:rPr lang="en-US" altLang="en-US" sz="2000" dirty="0">
                <a:latin typeface="Arial" charset="0"/>
              </a:rPr>
              <a:t> &lt; </a:t>
            </a:r>
            <a:r>
              <a:rPr lang="en-US" altLang="en-US" sz="2000" i="1" dirty="0">
                <a:latin typeface="Arial" charset="0"/>
              </a:rPr>
              <a:t>e</a:t>
            </a:r>
            <a:r>
              <a:rPr lang="en-US" altLang="en-US" sz="2000" i="1" baseline="-25000" dirty="0">
                <a:latin typeface="Arial" charset="0"/>
              </a:rPr>
              <a: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charset="0"/>
                <a:ea typeface="+mn-ea"/>
                <a:cs typeface="+mn-cs"/>
              </a:rPr>
              <a:t>For saturated air, </a:t>
            </a:r>
            <a:r>
              <a:rPr kumimoji="0" lang="en-US" altLang="en-US" sz="2000" b="0" i="1" u="none" strike="noStrike" kern="1200" cap="none" spc="0" normalizeH="0" baseline="0" noProof="0" dirty="0">
                <a:ln>
                  <a:noFill/>
                </a:ln>
                <a:solidFill>
                  <a:prstClr val="black"/>
                </a:solidFill>
                <a:effectLst/>
                <a:uLnTx/>
                <a:uFillTx/>
                <a:latin typeface="Arial" charset="0"/>
                <a:ea typeface="+mn-ea"/>
                <a:cs typeface="+mn-cs"/>
              </a:rPr>
              <a:t>e</a:t>
            </a:r>
            <a:r>
              <a:rPr kumimoji="0" lang="en-US" altLang="en-US" sz="2000" b="0" i="0" u="none" strike="noStrike" kern="1200" cap="none" spc="0" normalizeH="0" baseline="0" noProof="0" dirty="0">
                <a:ln>
                  <a:noFill/>
                </a:ln>
                <a:solidFill>
                  <a:prstClr val="black"/>
                </a:solidFill>
                <a:effectLst/>
                <a:uLnTx/>
                <a:uFillTx/>
                <a:latin typeface="Arial" charset="0"/>
                <a:ea typeface="+mn-ea"/>
                <a:cs typeface="+mn-cs"/>
              </a:rPr>
              <a:t> =</a:t>
            </a:r>
            <a:r>
              <a:rPr kumimoji="0" lang="en-US" altLang="en-US" sz="2000" b="0" i="1" u="none" strike="noStrike" kern="1200" cap="none" spc="0" normalizeH="0" baseline="0" noProof="0" dirty="0">
                <a:ln>
                  <a:noFill/>
                </a:ln>
                <a:solidFill>
                  <a:prstClr val="black"/>
                </a:solidFill>
                <a:effectLst/>
                <a:uLnTx/>
                <a:uFillTx/>
                <a:latin typeface="Arial" charset="0"/>
                <a:ea typeface="+mn-ea"/>
                <a:cs typeface="+mn-cs"/>
              </a:rPr>
              <a:t>e</a:t>
            </a:r>
            <a:r>
              <a:rPr kumimoji="0" lang="en-US" altLang="en-US" sz="2000" b="0" i="1" u="none" strike="noStrike" kern="1200" cap="none" spc="0" normalizeH="0" baseline="-25000" noProof="0" dirty="0">
                <a:ln>
                  <a:noFill/>
                </a:ln>
                <a:solidFill>
                  <a:prstClr val="black"/>
                </a:solidFill>
                <a:effectLst/>
                <a:uLnTx/>
                <a:uFillTx/>
                <a:latin typeface="Arial" charset="0"/>
                <a:ea typeface="+mn-ea"/>
                <a:cs typeface="+mn-cs"/>
              </a:rPr>
              <a:t>s</a:t>
            </a:r>
          </a:p>
          <a:p>
            <a:r>
              <a:rPr lang="en-US" altLang="en-US" sz="1800" b="0" dirty="0">
                <a:latin typeface="Arial" charset="0"/>
              </a:rPr>
              <a:t>For supersaturated </a:t>
            </a:r>
            <a:r>
              <a:rPr lang="en-US" altLang="en-US" sz="2000" i="1" dirty="0">
                <a:latin typeface="Arial" charset="0"/>
              </a:rPr>
              <a:t>e</a:t>
            </a:r>
            <a:r>
              <a:rPr lang="en-US" altLang="en-US" sz="2000" dirty="0">
                <a:latin typeface="Arial" charset="0"/>
              </a:rPr>
              <a:t> &gt; </a:t>
            </a:r>
            <a:r>
              <a:rPr lang="en-US" altLang="en-US" sz="2000" i="1" dirty="0">
                <a:latin typeface="Arial" charset="0"/>
              </a:rPr>
              <a:t>e</a:t>
            </a:r>
            <a:r>
              <a:rPr lang="en-US" altLang="en-US" sz="2000" i="1" baseline="-25000" dirty="0">
                <a:latin typeface="Arial" charset="0"/>
              </a:rPr>
              <a:t>s</a:t>
            </a:r>
            <a:endParaRPr lang="en-GB" altLang="en-US" sz="1800" b="0" dirty="0">
              <a:latin typeface="Arial" charset="0"/>
            </a:endParaRPr>
          </a:p>
        </p:txBody>
      </p:sp>
    </p:spTree>
    <p:extLst>
      <p:ext uri="{BB962C8B-B14F-4D97-AF65-F5344CB8AC3E}">
        <p14:creationId xmlns:p14="http://schemas.microsoft.com/office/powerpoint/2010/main" val="2274794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SATURATION VAPOR PRESSURE</a:t>
            </a:r>
          </a:p>
        </p:txBody>
      </p:sp>
      <p:sp>
        <p:nvSpPr>
          <p:cNvPr id="7" name="Rectangle 6"/>
          <p:cNvSpPr/>
          <p:nvPr/>
        </p:nvSpPr>
        <p:spPr>
          <a:xfrm>
            <a:off x="304800" y="1097340"/>
            <a:ext cx="8610600" cy="3416320"/>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saturation vapor pressure is a function of temperature, and is given by the </a:t>
            </a:r>
            <a:r>
              <a:rPr lang="en-US" sz="2400" dirty="0" err="1">
                <a:latin typeface="Times New Roman" panose="02020603050405020304" pitchFamily="18" charset="0"/>
                <a:cs typeface="Times New Roman" panose="02020603050405020304" pitchFamily="18" charset="0"/>
              </a:rPr>
              <a:t>Clausius-Clapeyron</a:t>
            </a:r>
            <a:r>
              <a:rPr lang="en-US" sz="2400" dirty="0">
                <a:latin typeface="Times New Roman" panose="02020603050405020304" pitchFamily="18" charset="0"/>
                <a:cs typeface="Times New Roman" panose="02020603050405020304" pitchFamily="18" charset="0"/>
              </a:rPr>
              <a:t> equation</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where e</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is the vapor pressure at some known temperature T</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and L is the latent heat of vaporization. We typically use T</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 273K, e</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 611 Pa, and </a:t>
            </a:r>
            <a:r>
              <a:rPr lang="en-US" sz="2400" dirty="0" err="1">
                <a:latin typeface="Times New Roman" panose="02020603050405020304" pitchFamily="18" charset="0"/>
                <a:cs typeface="Times New Roman" panose="02020603050405020304" pitchFamily="18" charset="0"/>
              </a:rPr>
              <a:t>L</a:t>
            </a:r>
            <a:r>
              <a:rPr lang="en-US" sz="2400" baseline="-25000" dirty="0" err="1">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 2.5x10</a:t>
            </a:r>
            <a:r>
              <a:rPr lang="en-US" sz="2400" baseline="30000" dirty="0">
                <a:latin typeface="Times New Roman" panose="02020603050405020304" pitchFamily="18" charset="0"/>
                <a:cs typeface="Times New Roman" panose="02020603050405020304" pitchFamily="18" charset="0"/>
              </a:rPr>
              <a:t>6</a:t>
            </a:r>
            <a:r>
              <a:rPr lang="en-US" sz="2400" dirty="0">
                <a:latin typeface="Times New Roman" panose="02020603050405020304" pitchFamily="18" charset="0"/>
                <a:cs typeface="Times New Roman" panose="02020603050405020304" pitchFamily="18" charset="0"/>
              </a:rPr>
              <a:t> J/kg.</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981200"/>
            <a:ext cx="399288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descr="Saturation vapor pressu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54383" y="3810000"/>
            <a:ext cx="3361017" cy="265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4610100" y="6488668"/>
            <a:ext cx="4572000" cy="369332"/>
          </a:xfrm>
          <a:prstGeom prst="rect">
            <a:avLst/>
          </a:prstGeom>
        </p:spPr>
        <p:txBody>
          <a:bodyPr>
            <a:spAutoFit/>
          </a:bodyPr>
          <a:lstStyle/>
          <a:p>
            <a:pPr algn="ctr"/>
            <a:r>
              <a:rPr lang="en-US" altLang="en-US" dirty="0">
                <a:latin typeface="Arial" charset="0"/>
              </a:rPr>
              <a:t>SVP (saturation vapor pressure) Curve</a:t>
            </a:r>
            <a:endParaRPr lang="en-GB" altLang="en-US" dirty="0">
              <a:latin typeface="Arial" charset="0"/>
            </a:endParaRPr>
          </a:p>
        </p:txBody>
      </p:sp>
      <p:sp>
        <p:nvSpPr>
          <p:cNvPr id="11" name="Rectangle 10"/>
          <p:cNvSpPr/>
          <p:nvPr/>
        </p:nvSpPr>
        <p:spPr>
          <a:xfrm>
            <a:off x="384175" y="4343400"/>
            <a:ext cx="5026025"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n-US" altLang="en-US" sz="2400" dirty="0">
                <a:latin typeface="Times New Roman" panose="02020603050405020304" pitchFamily="18" charset="0"/>
                <a:cs typeface="Times New Roman" panose="02020603050405020304" pitchFamily="18" charset="0"/>
              </a:rPr>
              <a:t>Riddles </a:t>
            </a:r>
          </a:p>
          <a:p>
            <a:r>
              <a:rPr lang="en-US" sz="2400" dirty="0">
                <a:latin typeface="Times New Roman" panose="02020603050405020304" pitchFamily="18" charset="0"/>
                <a:cs typeface="Times New Roman" panose="02020603050405020304" pitchFamily="18" charset="0"/>
              </a:rPr>
              <a:t>Heat energy ………(released /taken)  in ……….. (evaporation/condensation) ……..(from/into) the environment.</a:t>
            </a:r>
            <a:endParaRPr lang="en-GB"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7068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SPECIFIC HUMIDITY AND MIXING RATIO</a:t>
            </a:r>
          </a:p>
        </p:txBody>
      </p:sp>
      <p:sp>
        <p:nvSpPr>
          <p:cNvPr id="7" name="Rectangle 6"/>
          <p:cNvSpPr/>
          <p:nvPr/>
        </p:nvSpPr>
        <p:spPr>
          <a:xfrm>
            <a:off x="304800" y="1097340"/>
            <a:ext cx="8610600" cy="4893647"/>
          </a:xfrm>
          <a:prstGeom prst="rect">
            <a:avLst/>
          </a:prstGeom>
        </p:spPr>
        <p:txBody>
          <a:bodyPr wrap="square">
            <a:spAutoFit/>
          </a:bodyPr>
          <a:lstStyle/>
          <a:p>
            <a:pPr algn="just"/>
            <a:r>
              <a:rPr lang="en-US" sz="2400" b="1" u="sng" dirty="0">
                <a:latin typeface="Times New Roman" panose="02020603050405020304" pitchFamily="18" charset="0"/>
                <a:cs typeface="Times New Roman" panose="02020603050405020304" pitchFamily="18" charset="0"/>
              </a:rPr>
              <a:t>Vapor pressure and absolute humidity are not very convenient expressions for humidity (at least for meteorologists). </a:t>
            </a:r>
          </a:p>
          <a:p>
            <a:pPr algn="just"/>
            <a:r>
              <a:rPr lang="en-US" sz="2400" dirty="0">
                <a:latin typeface="Times New Roman" panose="02020603050405020304" pitchFamily="18" charset="0"/>
                <a:cs typeface="Times New Roman" panose="02020603050405020304" pitchFamily="18" charset="0"/>
              </a:rPr>
              <a:t>We define some other measures of humidity.</a:t>
            </a:r>
          </a:p>
          <a:p>
            <a:pPr marL="342900" indent="-342900"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Mixing ratio: The mass of water vapor per mass of dry air. </a:t>
            </a:r>
            <a:r>
              <a:rPr lang="en-US" sz="2400" dirty="0">
                <a:latin typeface="Times New Roman" panose="02020603050405020304" pitchFamily="18" charset="0"/>
                <a:cs typeface="Times New Roman" panose="02020603050405020304" pitchFamily="18" charset="0"/>
              </a:rPr>
              <a:t>This would be dimensionless (if expressed as kg/kg, or g/g). However, it is more often expressed as grams of water vapor per kg of dry air, so the units of mixing ratio are usually expressed as g/kg. Mixing ratio can be related to vapor pressure via</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algn="just"/>
            <a:r>
              <a:rPr lang="en-US" sz="2400" dirty="0">
                <a:solidFill>
                  <a:srgbClr val="000000"/>
                </a:solidFill>
                <a:latin typeface="Times New Roman"/>
              </a:rPr>
              <a:t> where ε = </a:t>
            </a:r>
            <a:r>
              <a:rPr lang="en-US" sz="2400" i="1" dirty="0">
                <a:solidFill>
                  <a:srgbClr val="000000"/>
                </a:solidFill>
                <a:latin typeface="Times New Roman"/>
              </a:rPr>
              <a:t>R</a:t>
            </a:r>
            <a:r>
              <a:rPr lang="en-US" sz="1400" i="1" dirty="0">
                <a:solidFill>
                  <a:srgbClr val="000000"/>
                </a:solidFill>
                <a:latin typeface="Times New Roman"/>
              </a:rPr>
              <a:t>d</a:t>
            </a:r>
            <a:r>
              <a:rPr lang="en-US" sz="2400" dirty="0">
                <a:solidFill>
                  <a:srgbClr val="000000"/>
                </a:solidFill>
                <a:latin typeface="Times New Roman"/>
              </a:rPr>
              <a:t>/</a:t>
            </a:r>
            <a:r>
              <a:rPr lang="en-US" sz="2400" i="1" dirty="0">
                <a:solidFill>
                  <a:srgbClr val="000000"/>
                </a:solidFill>
                <a:latin typeface="Times New Roman"/>
              </a:rPr>
              <a:t>R</a:t>
            </a:r>
            <a:r>
              <a:rPr lang="en-US" sz="1400" i="1" dirty="0">
                <a:solidFill>
                  <a:srgbClr val="000000"/>
                </a:solidFill>
                <a:latin typeface="Times New Roman"/>
              </a:rPr>
              <a:t>v</a:t>
            </a:r>
            <a:r>
              <a:rPr lang="en-US" sz="2400" dirty="0">
                <a:solidFill>
                  <a:srgbClr val="000000"/>
                </a:solidFill>
                <a:latin typeface="Times New Roman"/>
              </a:rPr>
              <a:t>. </a:t>
            </a: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saturation mixing ratio, </a:t>
            </a:r>
            <a:r>
              <a:rPr lang="en-US" sz="2400" dirty="0" err="1">
                <a:latin typeface="Times New Roman" panose="02020603050405020304" pitchFamily="18" charset="0"/>
                <a:cs typeface="Times New Roman" panose="02020603050405020304" pitchFamily="18" charset="0"/>
              </a:rPr>
              <a:t>r</a:t>
            </a:r>
            <a:r>
              <a:rPr lang="en-US" sz="2400" baseline="-25000" dirty="0" err="1">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is found by using </a:t>
            </a:r>
            <a:r>
              <a:rPr lang="en-US" sz="2400" dirty="0" err="1">
                <a:latin typeface="Times New Roman" panose="02020603050405020304" pitchFamily="18" charset="0"/>
                <a:cs typeface="Times New Roman" panose="02020603050405020304" pitchFamily="18" charset="0"/>
              </a:rPr>
              <a:t>e</a:t>
            </a:r>
            <a:r>
              <a:rPr lang="en-US" sz="2400" baseline="-25000" dirty="0" err="1">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in the formula.</a:t>
            </a:r>
          </a:p>
        </p:txBody>
      </p:sp>
      <p:grpSp>
        <p:nvGrpSpPr>
          <p:cNvPr id="4" name="Group 3">
            <a:extLst>
              <a:ext uri="{FF2B5EF4-FFF2-40B4-BE49-F238E27FC236}">
                <a16:creationId xmlns:a16="http://schemas.microsoft.com/office/drawing/2014/main" id="{2F3C10B8-4C02-4D50-9951-1C335A8C4BAF}"/>
              </a:ext>
            </a:extLst>
          </p:cNvPr>
          <p:cNvGrpSpPr/>
          <p:nvPr/>
        </p:nvGrpSpPr>
        <p:grpSpPr>
          <a:xfrm>
            <a:off x="2590800" y="4114800"/>
            <a:ext cx="5943600" cy="1447800"/>
            <a:chOff x="2590800" y="4114800"/>
            <a:chExt cx="5943600" cy="1447800"/>
          </a:xfrm>
        </p:grpSpPr>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4114800"/>
              <a:ext cx="4172296"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a:extLst>
                <a:ext uri="{FF2B5EF4-FFF2-40B4-BE49-F238E27FC236}">
                  <a16:creationId xmlns:a16="http://schemas.microsoft.com/office/drawing/2014/main" id="{E32B7EAA-9F97-43F2-B56A-80976F89CF18}"/>
                </a:ext>
              </a:extLst>
            </p:cNvPr>
            <p:cNvSpPr txBox="1"/>
            <p:nvPr/>
          </p:nvSpPr>
          <p:spPr>
            <a:xfrm>
              <a:off x="6763096" y="4343400"/>
              <a:ext cx="1771304" cy="923330"/>
            </a:xfrm>
            <a:prstGeom prst="rect">
              <a:avLst/>
            </a:prstGeom>
            <a:no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where:</a:t>
              </a:r>
            </a:p>
            <a:p>
              <a:r>
                <a:rPr lang="en-US" dirty="0">
                  <a:latin typeface="Times New Roman" panose="02020603050405020304" pitchFamily="18" charset="0"/>
                  <a:cs typeface="Times New Roman" panose="02020603050405020304" pitchFamily="18" charset="0"/>
                </a:rPr>
                <a:t>e: vapor pressure</a:t>
              </a:r>
            </a:p>
            <a:p>
              <a:r>
                <a:rPr lang="en-US" dirty="0">
                  <a:latin typeface="Times New Roman" panose="02020603050405020304" pitchFamily="18" charset="0"/>
                  <a:cs typeface="Times New Roman" panose="02020603050405020304" pitchFamily="18" charset="0"/>
                </a:rPr>
                <a:t>P: total pressure</a:t>
              </a:r>
            </a:p>
          </p:txBody>
        </p:sp>
      </p:grpSp>
    </p:spTree>
    <p:extLst>
      <p:ext uri="{BB962C8B-B14F-4D97-AF65-F5344CB8AC3E}">
        <p14:creationId xmlns:p14="http://schemas.microsoft.com/office/powerpoint/2010/main" val="15689737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4098</TotalTime>
  <Words>2128</Words>
  <Application>Microsoft Office PowerPoint</Application>
  <PresentationFormat>On-screen Show (4:3)</PresentationFormat>
  <Paragraphs>161</Paragraphs>
  <Slides>19</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Cambria Math</vt:lpstr>
      <vt:lpstr>Times New Roman</vt:lpstr>
      <vt:lpstr>Wingdings</vt:lpstr>
      <vt:lpstr>Office Theme</vt:lpstr>
      <vt:lpstr>Equation</vt:lpstr>
      <vt:lpstr>PowerPoint Presentation</vt:lpstr>
      <vt:lpstr>THIS LECTURE INCLUDING THE FOLLOWING ITEMS</vt:lpstr>
      <vt:lpstr>MOIST AIR</vt:lpstr>
      <vt:lpstr>PARTIAL PRESSURE</vt:lpstr>
      <vt:lpstr>PARTIAL PRESSURE</vt:lpstr>
      <vt:lpstr>VAPOR PRESSURE</vt:lpstr>
      <vt:lpstr>SATURATION VAPOR PRESSURE</vt:lpstr>
      <vt:lpstr>SATURATION VAPOR PRESSURE</vt:lpstr>
      <vt:lpstr>SPECIFIC HUMIDITY AND MIXING RATIO</vt:lpstr>
      <vt:lpstr>SPECIFIC HUMIDITY AND MIXING RATIO</vt:lpstr>
      <vt:lpstr>DEW POINT TEMPERATURE</vt:lpstr>
      <vt:lpstr>FYI: STOP &amp; THINK !</vt:lpstr>
      <vt:lpstr>RELATIVE HUMIDITY</vt:lpstr>
      <vt:lpstr>RELATIVE HUMIDITY</vt:lpstr>
      <vt:lpstr>KEY DIFFERENCE BETWEEN THE MEASURES OF HUMIDITY</vt:lpstr>
      <vt:lpstr>THE DEW-POINT TEMPERATURE AND RELATIVE HUMIDITY</vt:lpstr>
      <vt:lpstr>THE DEW-POINT TEMPERATURE AND RELATIVE HUMIDITY</vt:lpstr>
      <vt:lpstr>FYI: THE DEW-POINT TEMPERATURE AND RELATIVE HUMIDITY</vt:lpstr>
      <vt:lpstr>Exercises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dc:creator>
  <cp:lastModifiedBy>Sama Al-Dabbagh</cp:lastModifiedBy>
  <cp:revision>56</cp:revision>
  <dcterms:created xsi:type="dcterms:W3CDTF">2020-02-11T20:05:07Z</dcterms:created>
  <dcterms:modified xsi:type="dcterms:W3CDTF">2022-03-07T11:06:09Z</dcterms:modified>
</cp:coreProperties>
</file>