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304" r:id="rId2"/>
    <p:sldId id="306" r:id="rId3"/>
    <p:sldId id="265" r:id="rId4"/>
    <p:sldId id="256" r:id="rId5"/>
    <p:sldId id="259" r:id="rId6"/>
    <p:sldId id="305" r:id="rId7"/>
    <p:sldId id="261" r:id="rId8"/>
    <p:sldId id="266" r:id="rId9"/>
    <p:sldId id="263" r:id="rId10"/>
    <p:sldId id="264" r:id="rId11"/>
    <p:sldId id="267" r:id="rId12"/>
    <p:sldId id="303" r:id="rId13"/>
    <p:sldId id="296" r:id="rId14"/>
    <p:sldId id="297" r:id="rId15"/>
    <p:sldId id="298" r:id="rId16"/>
    <p:sldId id="299" r:id="rId17"/>
    <p:sldId id="30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764" autoAdjust="0"/>
  </p:normalViewPr>
  <p:slideViewPr>
    <p:cSldViewPr>
      <p:cViewPr varScale="1">
        <p:scale>
          <a:sx n="76" d="100"/>
          <a:sy n="76" d="100"/>
        </p:scale>
        <p:origin x="1642" y="-10"/>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85349D-B4CB-491F-96A7-C6EB6675BA53}" type="datetimeFigureOut">
              <a:rPr lang="en-GB" smtClean="0"/>
              <a:t>02/03/2022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483DBF-C64A-42F8-8C11-FB435BE15CF9}" type="slidenum">
              <a:rPr lang="en-GB" smtClean="0"/>
              <a:t>‹#›</a:t>
            </a:fld>
            <a:endParaRPr lang="en-GB"/>
          </a:p>
        </p:txBody>
      </p:sp>
    </p:spTree>
    <p:extLst>
      <p:ext uri="{BB962C8B-B14F-4D97-AF65-F5344CB8AC3E}">
        <p14:creationId xmlns:p14="http://schemas.microsoft.com/office/powerpoint/2010/main" val="9794530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apollo.lsc.vsc.edu/classes/met130/index.html"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glossary.ametsoc.org/wiki/Main_Page"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glossary.ametsoc.org/wiki/Main_Page"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glossary.ametsoc.org/wiki/Equator"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apollo.lsc.vsc.edu/classes/met130/index.html"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apollo.lsc.vsc.edu/classes/met130/index.html"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apollo.lsc.vsc.edu/classes/met130/index.html"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https://byjus.com/jee/acceleration-due-to-gravity/#:~:text=The%20above%20acceleration%20is%20due,by%20%3D%20GM%2Fr2.</a:t>
            </a:r>
          </a:p>
          <a:p>
            <a:endParaRPr lang="en-US" dirty="0"/>
          </a:p>
        </p:txBody>
      </p:sp>
      <p:sp>
        <p:nvSpPr>
          <p:cNvPr id="4" name="Slide Number Placeholder 3"/>
          <p:cNvSpPr>
            <a:spLocks noGrp="1"/>
          </p:cNvSpPr>
          <p:nvPr>
            <p:ph type="sldNum" sz="quarter" idx="5"/>
          </p:nvPr>
        </p:nvSpPr>
        <p:spPr/>
        <p:txBody>
          <a:bodyPr/>
          <a:lstStyle/>
          <a:p>
            <a:fld id="{06483DBF-C64A-42F8-8C11-FB435BE15CF9}" type="slidenum">
              <a:rPr lang="en-GB" smtClean="0"/>
              <a:t>4</a:t>
            </a:fld>
            <a:endParaRPr lang="en-GB"/>
          </a:p>
        </p:txBody>
      </p:sp>
    </p:spTree>
    <p:extLst>
      <p:ext uri="{BB962C8B-B14F-4D97-AF65-F5344CB8AC3E}">
        <p14:creationId xmlns:p14="http://schemas.microsoft.com/office/powerpoint/2010/main" val="30945347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http://apollo.lsc.vsc.edu/classes/met130/index.html</a:t>
            </a:r>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16</a:t>
            </a:fld>
            <a:endParaRPr lang="en-GB"/>
          </a:p>
        </p:txBody>
      </p:sp>
    </p:spTree>
    <p:extLst>
      <p:ext uri="{BB962C8B-B14F-4D97-AF65-F5344CB8AC3E}">
        <p14:creationId xmlns:p14="http://schemas.microsoft.com/office/powerpoint/2010/main" val="1884657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3"/>
              </a:rPr>
              <a:t>http://glossary.ametsoc.org/wiki/Main_Page</a:t>
            </a:r>
            <a:endParaRPr lang="en-US" dirty="0"/>
          </a:p>
          <a:p>
            <a:endParaRPr lang="en-US" dirty="0"/>
          </a:p>
        </p:txBody>
      </p:sp>
      <p:sp>
        <p:nvSpPr>
          <p:cNvPr id="4" name="Slide Number Placeholder 3"/>
          <p:cNvSpPr>
            <a:spLocks noGrp="1"/>
          </p:cNvSpPr>
          <p:nvPr>
            <p:ph type="sldNum" sz="quarter" idx="10"/>
          </p:nvPr>
        </p:nvSpPr>
        <p:spPr/>
        <p:txBody>
          <a:bodyPr/>
          <a:lstStyle/>
          <a:p>
            <a:fld id="{2597A19E-D2A2-46F8-A484-CC60A8CC19B9}" type="slidenum">
              <a:rPr lang="en-US" smtClean="0"/>
              <a:t>5</a:t>
            </a:fld>
            <a:endParaRPr lang="en-US"/>
          </a:p>
        </p:txBody>
      </p:sp>
    </p:spTree>
    <p:extLst>
      <p:ext uri="{BB962C8B-B14F-4D97-AF65-F5344CB8AC3E}">
        <p14:creationId xmlns:p14="http://schemas.microsoft.com/office/powerpoint/2010/main" val="3160529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3"/>
              </a:rPr>
              <a:t>http://glossary.ametsoc.org/wiki/Main_Page</a:t>
            </a:r>
            <a:endParaRPr lang="en-US" dirty="0"/>
          </a:p>
          <a:p>
            <a:endParaRPr lang="en-US" dirty="0"/>
          </a:p>
          <a:p>
            <a:r>
              <a:rPr lang="en-US" dirty="0"/>
              <a:t>https://home.chpc.utah.edu/~hallar/Thermo/Lectures/Lecture5.pdf</a:t>
            </a:r>
          </a:p>
          <a:p>
            <a:endParaRPr lang="en-US" dirty="0"/>
          </a:p>
          <a:p>
            <a:r>
              <a:rPr lang="en-US" dirty="0"/>
              <a:t>https://www.mathpages.com/home/kmath054/kmath054.htm</a:t>
            </a:r>
          </a:p>
          <a:p>
            <a:endParaRPr lang="en-US" dirty="0"/>
          </a:p>
        </p:txBody>
      </p:sp>
      <p:sp>
        <p:nvSpPr>
          <p:cNvPr id="4" name="Slide Number Placeholder 3"/>
          <p:cNvSpPr>
            <a:spLocks noGrp="1"/>
          </p:cNvSpPr>
          <p:nvPr>
            <p:ph type="sldNum" sz="quarter" idx="10"/>
          </p:nvPr>
        </p:nvSpPr>
        <p:spPr/>
        <p:txBody>
          <a:bodyPr/>
          <a:lstStyle/>
          <a:p>
            <a:fld id="{2597A19E-D2A2-46F8-A484-CC60A8CC19B9}" type="slidenum">
              <a:rPr lang="en-US" smtClean="0"/>
              <a:t>6</a:t>
            </a:fld>
            <a:endParaRPr lang="en-US"/>
          </a:p>
        </p:txBody>
      </p:sp>
    </p:spTree>
    <p:extLst>
      <p:ext uri="{BB962C8B-B14F-4D97-AF65-F5344CB8AC3E}">
        <p14:creationId xmlns:p14="http://schemas.microsoft.com/office/powerpoint/2010/main" val="199239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333333"/>
                </a:solidFill>
                <a:effectLst/>
                <a:latin typeface="Helvetica Neue"/>
              </a:rPr>
              <a:t>Geopotential (from the dynamic point of view) is a better measure of height in the atmosphere than geometric height, since energy is, in general, lost or gained when air moves along a geometrically level surface, but not when it moves along an </a:t>
            </a:r>
            <a:r>
              <a:rPr lang="en-US" b="0" i="0" dirty="0" err="1">
                <a:solidFill>
                  <a:srgbClr val="333333"/>
                </a:solidFill>
                <a:effectLst/>
                <a:latin typeface="Helvetica Neue"/>
              </a:rPr>
              <a:t>equigeopotential</a:t>
            </a:r>
            <a:r>
              <a:rPr lang="en-US" b="0" i="0" dirty="0">
                <a:solidFill>
                  <a:srgbClr val="333333"/>
                </a:solidFill>
                <a:effectLst/>
                <a:latin typeface="Helvetica Neue"/>
              </a:rPr>
              <a:t> surface.</a:t>
            </a:r>
          </a:p>
          <a:p>
            <a:pPr algn="l"/>
            <a:r>
              <a:rPr lang="en-US" b="0" i="0" dirty="0">
                <a:solidFill>
                  <a:srgbClr val="333333"/>
                </a:solidFill>
                <a:effectLst/>
                <a:latin typeface="Helvetica Neue"/>
              </a:rPr>
              <a:t> </a:t>
            </a:r>
          </a:p>
          <a:p>
            <a:endParaRPr lang="en-US" dirty="0"/>
          </a:p>
        </p:txBody>
      </p:sp>
      <p:sp>
        <p:nvSpPr>
          <p:cNvPr id="4" name="Slide Number Placeholder 3"/>
          <p:cNvSpPr>
            <a:spLocks noGrp="1"/>
          </p:cNvSpPr>
          <p:nvPr>
            <p:ph type="sldNum" sz="quarter" idx="5"/>
          </p:nvPr>
        </p:nvSpPr>
        <p:spPr/>
        <p:txBody>
          <a:bodyPr/>
          <a:lstStyle/>
          <a:p>
            <a:fld id="{06483DBF-C64A-42F8-8C11-FB435BE15CF9}" type="slidenum">
              <a:rPr lang="en-GB" smtClean="0"/>
              <a:t>7</a:t>
            </a:fld>
            <a:endParaRPr lang="en-GB"/>
          </a:p>
        </p:txBody>
      </p:sp>
    </p:spTree>
    <p:extLst>
      <p:ext uri="{BB962C8B-B14F-4D97-AF65-F5344CB8AC3E}">
        <p14:creationId xmlns:p14="http://schemas.microsoft.com/office/powerpoint/2010/main" val="24618493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 magnitude of the force of gravity at sea level decreases from the poles, where the centrifugal force is zero, to the </a:t>
            </a:r>
            <a:r>
              <a:rPr lang="en-US" sz="1200" b="0" i="0" u="none" strike="noStrike" kern="1200" dirty="0">
                <a:solidFill>
                  <a:schemeClr val="tx1"/>
                </a:solidFill>
                <a:effectLst/>
                <a:latin typeface="+mn-lt"/>
                <a:ea typeface="+mn-ea"/>
                <a:cs typeface="+mn-cs"/>
                <a:hlinkClick r:id="rId3" tooltip="Equator"/>
              </a:rPr>
              <a:t>equator</a:t>
            </a:r>
            <a:r>
              <a:rPr lang="en-US" sz="1200" b="0" i="0" kern="1200" dirty="0">
                <a:solidFill>
                  <a:schemeClr val="tx1"/>
                </a:solidFill>
                <a:effectLst/>
                <a:latin typeface="+mn-lt"/>
                <a:ea typeface="+mn-ea"/>
                <a:cs typeface="+mn-cs"/>
              </a:rPr>
              <a:t>, where the centrifugal force is a maximum but directed opposite to the force of gravitation. </a:t>
            </a:r>
          </a:p>
          <a:p>
            <a:r>
              <a:rPr lang="en-US" sz="1200" b="0" i="0" kern="1200" dirty="0">
                <a:solidFill>
                  <a:schemeClr val="tx1"/>
                </a:solidFill>
                <a:effectLst/>
                <a:latin typeface="+mn-lt"/>
                <a:ea typeface="+mn-ea"/>
                <a:cs typeface="+mn-cs"/>
              </a:rPr>
              <a:t>Gravity is often assumed to be the same everywhere on Earth, but it varies because the planet is not perfectly spherical or uniformly dense. In addition, gravity is weaker at the equator due to centrifugal forces produced by the planet’s rotation. It’s also weaker at higher altitudes, further from Earth’s </a:t>
            </a:r>
            <a:r>
              <a:rPr lang="en-US" sz="1200" b="0" i="0" kern="1200" dirty="0" err="1">
                <a:solidFill>
                  <a:schemeClr val="tx1"/>
                </a:solidFill>
                <a:effectLst/>
                <a:latin typeface="+mn-lt"/>
                <a:ea typeface="+mn-ea"/>
                <a:cs typeface="+mn-cs"/>
              </a:rPr>
              <a:t>centre</a:t>
            </a:r>
            <a:r>
              <a:rPr lang="en-US" sz="1200" b="0" i="0" kern="1200" dirty="0">
                <a:solidFill>
                  <a:schemeClr val="tx1"/>
                </a:solidFill>
                <a:effectLst/>
                <a:latin typeface="+mn-lt"/>
                <a:ea typeface="+mn-ea"/>
                <a:cs typeface="+mn-cs"/>
              </a:rPr>
              <a:t>, such as at the summit of Mount Everest.</a:t>
            </a:r>
            <a:br>
              <a:rPr lang="en-US" sz="1200" b="0" i="0" kern="1200" dirty="0">
                <a:solidFill>
                  <a:schemeClr val="tx1"/>
                </a:solidFill>
                <a:effectLst/>
                <a:latin typeface="+mn-lt"/>
                <a:ea typeface="+mn-ea"/>
                <a:cs typeface="+mn-cs"/>
              </a:rPr>
            </a:br>
            <a:br>
              <a:rPr lang="en-US" sz="1200" b="0" i="0" kern="1200" dirty="0">
                <a:solidFill>
                  <a:schemeClr val="tx1"/>
                </a:solidFill>
                <a:effectLst/>
                <a:latin typeface="+mn-lt"/>
                <a:ea typeface="+mn-ea"/>
                <a:cs typeface="+mn-cs"/>
              </a:rPr>
            </a:br>
            <a:endParaRPr lang="en-US" dirty="0"/>
          </a:p>
          <a:p>
            <a:endParaRPr lang="en-US" dirty="0"/>
          </a:p>
        </p:txBody>
      </p:sp>
      <p:sp>
        <p:nvSpPr>
          <p:cNvPr id="4" name="Slide Number Placeholder 3"/>
          <p:cNvSpPr>
            <a:spLocks noGrp="1"/>
          </p:cNvSpPr>
          <p:nvPr>
            <p:ph type="sldNum" sz="quarter" idx="10"/>
          </p:nvPr>
        </p:nvSpPr>
        <p:spPr/>
        <p:txBody>
          <a:bodyPr/>
          <a:lstStyle/>
          <a:p>
            <a:fld id="{2597A19E-D2A2-46F8-A484-CC60A8CC19B9}" type="slidenum">
              <a:rPr lang="en-US" smtClean="0"/>
              <a:t>10</a:t>
            </a:fld>
            <a:endParaRPr lang="en-US"/>
          </a:p>
        </p:txBody>
      </p:sp>
    </p:spTree>
    <p:extLst>
      <p:ext uri="{BB962C8B-B14F-4D97-AF65-F5344CB8AC3E}">
        <p14:creationId xmlns:p14="http://schemas.microsoft.com/office/powerpoint/2010/main" val="223087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97A19E-D2A2-46F8-A484-CC60A8CC19B9}" type="slidenum">
              <a:rPr lang="en-US" smtClean="0"/>
              <a:t>11</a:t>
            </a:fld>
            <a:endParaRPr lang="en-US"/>
          </a:p>
        </p:txBody>
      </p:sp>
    </p:spTree>
    <p:extLst>
      <p:ext uri="{BB962C8B-B14F-4D97-AF65-F5344CB8AC3E}">
        <p14:creationId xmlns:p14="http://schemas.microsoft.com/office/powerpoint/2010/main" val="32943561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http://apollo.lsc.vsc.edu/classes/met130/index.html</a:t>
            </a:r>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13</a:t>
            </a:fld>
            <a:endParaRPr lang="en-GB"/>
          </a:p>
        </p:txBody>
      </p:sp>
    </p:spTree>
    <p:extLst>
      <p:ext uri="{BB962C8B-B14F-4D97-AF65-F5344CB8AC3E}">
        <p14:creationId xmlns:p14="http://schemas.microsoft.com/office/powerpoint/2010/main" val="18846571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http://apollo.lsc.vsc.edu/classes/met130/index.html</a:t>
            </a:r>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14</a:t>
            </a:fld>
            <a:endParaRPr lang="en-GB"/>
          </a:p>
        </p:txBody>
      </p:sp>
    </p:spTree>
    <p:extLst>
      <p:ext uri="{BB962C8B-B14F-4D97-AF65-F5344CB8AC3E}">
        <p14:creationId xmlns:p14="http://schemas.microsoft.com/office/powerpoint/2010/main" val="18846571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http://apollo.lsc.vsc.edu/classes/met130/index.html</a:t>
            </a:r>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15</a:t>
            </a:fld>
            <a:endParaRPr lang="en-GB"/>
          </a:p>
        </p:txBody>
      </p:sp>
    </p:spTree>
    <p:extLst>
      <p:ext uri="{BB962C8B-B14F-4D97-AF65-F5344CB8AC3E}">
        <p14:creationId xmlns:p14="http://schemas.microsoft.com/office/powerpoint/2010/main" val="1884657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4484424-E9E7-44EF-9948-A6D5BCE2C5B3}" type="datetimeFigureOut">
              <a:rPr lang="en-US" smtClean="0"/>
              <a:t>3/2/2022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2035861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484424-E9E7-44EF-9948-A6D5BCE2C5B3}" type="datetimeFigureOut">
              <a:rPr lang="en-US" smtClean="0"/>
              <a:t>3/2/2022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207990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484424-E9E7-44EF-9948-A6D5BCE2C5B3}" type="datetimeFigureOut">
              <a:rPr lang="en-US" smtClean="0"/>
              <a:t>3/2/2022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3585664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484424-E9E7-44EF-9948-A6D5BCE2C5B3}" type="datetimeFigureOut">
              <a:rPr lang="en-US" smtClean="0"/>
              <a:t>3/2/2022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55238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484424-E9E7-44EF-9948-A6D5BCE2C5B3}" type="datetimeFigureOut">
              <a:rPr lang="en-US" smtClean="0"/>
              <a:t>3/2/2022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862836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4484424-E9E7-44EF-9948-A6D5BCE2C5B3}" type="datetimeFigureOut">
              <a:rPr lang="en-US" smtClean="0"/>
              <a:t>3/2/2022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3382817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4484424-E9E7-44EF-9948-A6D5BCE2C5B3}" type="datetimeFigureOut">
              <a:rPr lang="en-US" smtClean="0"/>
              <a:t>3/2/2022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3255756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4484424-E9E7-44EF-9948-A6D5BCE2C5B3}" type="datetimeFigureOut">
              <a:rPr lang="en-US" smtClean="0"/>
              <a:t>3/2/2022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1262624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484424-E9E7-44EF-9948-A6D5BCE2C5B3}" type="datetimeFigureOut">
              <a:rPr lang="en-US" smtClean="0"/>
              <a:t>3/2/2022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3866516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484424-E9E7-44EF-9948-A6D5BCE2C5B3}" type="datetimeFigureOut">
              <a:rPr lang="en-US" smtClean="0"/>
              <a:t>3/2/2022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850025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484424-E9E7-44EF-9948-A6D5BCE2C5B3}" type="datetimeFigureOut">
              <a:rPr lang="en-US" smtClean="0"/>
              <a:t>3/2/2022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1964671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484424-E9E7-44EF-9948-A6D5BCE2C5B3}" type="datetimeFigureOut">
              <a:rPr lang="en-US" smtClean="0"/>
              <a:t>3/2/2022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B14191-0198-4DAF-A171-7985C9BC1F41}" type="slidenum">
              <a:rPr lang="en-US" smtClean="0"/>
              <a:t>‹#›</a:t>
            </a:fld>
            <a:endParaRPr lang="en-US"/>
          </a:p>
        </p:txBody>
      </p:sp>
    </p:spTree>
    <p:extLst>
      <p:ext uri="{BB962C8B-B14F-4D97-AF65-F5344CB8AC3E}">
        <p14:creationId xmlns:p14="http://schemas.microsoft.com/office/powerpoint/2010/main" val="399209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s://byjus.com/jee/acceleration-due-to-gravity/#:~:text=The%20above%20acceleration%20is%20due,by%20%3D%20GM%2Fr2."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notesSlide" Target="../notesSlides/notesSlide3.xml"/><Relationship Id="rId7"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oleObject" Target="../embeddings/oleObject1.bin"/><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7.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0"/>
          <p:cNvSpPr>
            <a:spLocks noChangeArrowheads="1"/>
          </p:cNvSpPr>
          <p:nvPr/>
        </p:nvSpPr>
        <p:spPr bwMode="auto">
          <a:xfrm>
            <a:off x="758493" y="238780"/>
            <a:ext cx="7179531" cy="523220"/>
          </a:xfrm>
          <a:prstGeom prst="rect">
            <a:avLst/>
          </a:prstGeom>
          <a:noFill/>
          <a:ln w="9525">
            <a:noFill/>
            <a:miter lim="800000"/>
            <a:headEnd/>
            <a:tailEnd/>
          </a:ln>
        </p:spPr>
        <p:txBody>
          <a:bodyPr wrap="none">
            <a:spAutoFit/>
          </a:bodyPr>
          <a:lstStyle/>
          <a:p>
            <a:pPr algn="ctr"/>
            <a:r>
              <a:rPr lang="en-US" altLang="en-US" sz="2800" b="1" dirty="0">
                <a:latin typeface="Times New Roman" pitchFamily="18" charset="0"/>
                <a:cs typeface="Times New Roman" panose="02020603050405020304" pitchFamily="18" charset="0"/>
              </a:rPr>
              <a:t>The Course of </a:t>
            </a:r>
            <a:r>
              <a:rPr lang="en-US" sz="2800" b="1" dirty="0">
                <a:latin typeface="Times New Roman" panose="02020603050405020304" pitchFamily="18" charset="0"/>
                <a:cs typeface="Times New Roman" panose="02020603050405020304" pitchFamily="18" charset="0"/>
              </a:rPr>
              <a:t>Atmospheric Thermodynamics</a:t>
            </a:r>
            <a:endParaRPr lang="en-US" altLang="en-US" sz="2800" b="1" dirty="0">
              <a:latin typeface="Times New Roman" pitchFamily="18" charset="0"/>
              <a:cs typeface="Times New Roman" panose="02020603050405020304" pitchFamily="18" charset="0"/>
            </a:endParaRPr>
          </a:p>
        </p:txBody>
      </p:sp>
      <p:sp>
        <p:nvSpPr>
          <p:cNvPr id="10" name="Subtitle 2"/>
          <p:cNvSpPr txBox="1">
            <a:spLocks/>
          </p:cNvSpPr>
          <p:nvPr/>
        </p:nvSpPr>
        <p:spPr>
          <a:xfrm>
            <a:off x="1331640" y="4572000"/>
            <a:ext cx="6400800" cy="1752600"/>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8000" dirty="0">
                <a:latin typeface="Times New Roman" panose="02020603050405020304" pitchFamily="18" charset="0"/>
                <a:cs typeface="Times New Roman" panose="02020603050405020304" pitchFamily="18" charset="0"/>
              </a:rPr>
              <a:t>MUSTANSIRIYAH UNIVERSITY </a:t>
            </a:r>
            <a:endParaRPr lang="en-GB" sz="8000" dirty="0">
              <a:latin typeface="Times New Roman" panose="02020603050405020304" pitchFamily="18" charset="0"/>
              <a:cs typeface="Times New Roman" panose="02020603050405020304" pitchFamily="18" charset="0"/>
            </a:endParaRPr>
          </a:p>
          <a:p>
            <a:pPr marL="0" indent="0" algn="ctr">
              <a:buNone/>
            </a:pPr>
            <a:r>
              <a:rPr lang="en-US" sz="8000" dirty="0">
                <a:latin typeface="Times New Roman" panose="02020603050405020304" pitchFamily="18" charset="0"/>
                <a:cs typeface="Times New Roman" panose="02020603050405020304" pitchFamily="18" charset="0"/>
              </a:rPr>
              <a:t>COLLEGE OF SCIENCES</a:t>
            </a:r>
            <a:endParaRPr lang="en-GB" sz="8000" dirty="0">
              <a:latin typeface="Times New Roman" panose="02020603050405020304" pitchFamily="18" charset="0"/>
              <a:cs typeface="Times New Roman" panose="02020603050405020304" pitchFamily="18" charset="0"/>
            </a:endParaRPr>
          </a:p>
          <a:p>
            <a:pPr marL="0" indent="0" algn="ctr">
              <a:buNone/>
            </a:pPr>
            <a:r>
              <a:rPr lang="en-US" sz="8000" dirty="0">
                <a:latin typeface="Times New Roman" panose="02020603050405020304" pitchFamily="18" charset="0"/>
                <a:cs typeface="Times New Roman" panose="02020603050405020304" pitchFamily="18" charset="0"/>
              </a:rPr>
              <a:t>ATMOSPHERIC SCIENCES DEPARTMENT </a:t>
            </a:r>
            <a:endParaRPr lang="en-GB" sz="8000" dirty="0">
              <a:latin typeface="Times New Roman" panose="02020603050405020304" pitchFamily="18" charset="0"/>
              <a:cs typeface="Times New Roman" panose="02020603050405020304" pitchFamily="18" charset="0"/>
            </a:endParaRPr>
          </a:p>
          <a:p>
            <a:pPr marL="0" indent="0" algn="ctr">
              <a:buNone/>
            </a:pPr>
            <a:r>
              <a:rPr lang="en-US" sz="8000" b="1" dirty="0">
                <a:latin typeface="Times New Roman" panose="02020603050405020304" pitchFamily="18" charset="0"/>
                <a:cs typeface="Times New Roman" panose="02020603050405020304" pitchFamily="18" charset="0"/>
              </a:rPr>
              <a:t>2021-2022 </a:t>
            </a:r>
            <a:endParaRPr lang="en-GB" sz="8000" b="1" dirty="0">
              <a:latin typeface="Times New Roman" panose="02020603050405020304" pitchFamily="18" charset="0"/>
              <a:cs typeface="Times New Roman" panose="02020603050405020304" pitchFamily="18" charset="0"/>
            </a:endParaRPr>
          </a:p>
          <a:p>
            <a:pPr marL="0" indent="0" algn="ctr">
              <a:buNone/>
            </a:pPr>
            <a:r>
              <a:rPr lang="en-US" sz="8000" dirty="0">
                <a:latin typeface="Times New Roman" panose="02020603050405020304" pitchFamily="18" charset="0"/>
                <a:cs typeface="Times New Roman" panose="02020603050405020304" pitchFamily="18" charset="0"/>
              </a:rPr>
              <a:t>Dr. </a:t>
            </a:r>
            <a:r>
              <a:rPr lang="en-US" sz="8000" dirty="0" err="1">
                <a:latin typeface="Times New Roman" panose="02020603050405020304" pitchFamily="18" charset="0"/>
                <a:cs typeface="Times New Roman" panose="02020603050405020304" pitchFamily="18" charset="0"/>
              </a:rPr>
              <a:t>Sama</a:t>
            </a:r>
            <a:r>
              <a:rPr lang="en-US" sz="8000" dirty="0">
                <a:latin typeface="Times New Roman" panose="02020603050405020304" pitchFamily="18" charset="0"/>
                <a:cs typeface="Times New Roman" panose="02020603050405020304" pitchFamily="18" charset="0"/>
              </a:rPr>
              <a:t> Khalid Mohammed</a:t>
            </a:r>
            <a:endParaRPr lang="en-GB" sz="8000" dirty="0">
              <a:latin typeface="Times New Roman" panose="02020603050405020304" pitchFamily="18" charset="0"/>
              <a:cs typeface="Times New Roman" panose="02020603050405020304" pitchFamily="18" charset="0"/>
            </a:endParaRPr>
          </a:p>
          <a:p>
            <a:pPr marL="0" indent="0" algn="ctr">
              <a:buNone/>
            </a:pPr>
            <a:r>
              <a:rPr lang="en-US" sz="8000" b="1" cap="small" dirty="0">
                <a:latin typeface="Times New Roman" panose="02020603050405020304" pitchFamily="18" charset="0"/>
                <a:cs typeface="Times New Roman" panose="02020603050405020304" pitchFamily="18" charset="0"/>
              </a:rPr>
              <a:t>SECOND STAGE </a:t>
            </a:r>
          </a:p>
          <a:p>
            <a:pPr marL="0" indent="0" algn="ctr">
              <a:buNone/>
            </a:pPr>
            <a:r>
              <a:rPr lang="en-US" sz="8000" b="1" cap="small" dirty="0">
                <a:latin typeface="Times New Roman" panose="02020603050405020304" pitchFamily="18" charset="0"/>
                <a:cs typeface="Times New Roman" panose="02020603050405020304" pitchFamily="18" charset="0"/>
              </a:rPr>
              <a:t>Lecture 1</a:t>
            </a:r>
          </a:p>
          <a:p>
            <a:pPr marL="0" indent="0" algn="ctr">
              <a:buNone/>
            </a:pPr>
            <a:endParaRPr lang="en-GB" sz="8000" b="1" cap="small" dirty="0">
              <a:latin typeface="Times New Roman" panose="02020603050405020304" pitchFamily="18" charset="0"/>
              <a:cs typeface="Times New Roman" panose="02020603050405020304" pitchFamily="18" charset="0"/>
            </a:endParaRPr>
          </a:p>
          <a:p>
            <a:pPr marL="0" indent="0" algn="ctr">
              <a:buNone/>
            </a:pPr>
            <a:endParaRPr lang="en-GB" dirty="0"/>
          </a:p>
        </p:txBody>
      </p:sp>
      <p:pic>
        <p:nvPicPr>
          <p:cNvPr id="3" name="Picture 2"/>
          <p:cNvPicPr>
            <a:picLocks/>
          </p:cNvPicPr>
          <p:nvPr/>
        </p:nvPicPr>
        <p:blipFill rotWithShape="1">
          <a:blip r:embed="rId2">
            <a:extLst>
              <a:ext uri="{28A0092B-C50C-407E-A947-70E740481C1C}">
                <a14:useLocalDpi xmlns:a14="http://schemas.microsoft.com/office/drawing/2010/main" val="0"/>
              </a:ext>
            </a:extLst>
          </a:blip>
          <a:srcRect b="8890"/>
          <a:stretch/>
        </p:blipFill>
        <p:spPr>
          <a:xfrm>
            <a:off x="1554480" y="1295399"/>
            <a:ext cx="5760720" cy="3182112"/>
          </a:xfrm>
          <a:prstGeom prst="rect">
            <a:avLst/>
          </a:prstGeom>
        </p:spPr>
      </p:pic>
    </p:spTree>
    <p:extLst>
      <p:ext uri="{BB962C8B-B14F-4D97-AF65-F5344CB8AC3E}">
        <p14:creationId xmlns:p14="http://schemas.microsoft.com/office/powerpoint/2010/main" val="1503107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itle 2"/>
          <p:cNvSpPr>
            <a:spLocks noGrp="1"/>
          </p:cNvSpPr>
          <p:nvPr>
            <p:ph type="title"/>
          </p:nvPr>
        </p:nvSpPr>
        <p:spPr>
          <a:xfrm>
            <a:off x="457200" y="76200"/>
            <a:ext cx="8229600" cy="762000"/>
          </a:xfrm>
        </p:spPr>
        <p:txBody>
          <a:bodyPr>
            <a:normAutofit/>
          </a:bodyPr>
          <a:lstStyle/>
          <a:p>
            <a:pPr marL="342900" indent="-342900"/>
            <a:r>
              <a:rPr lang="en-US" sz="2600" b="1" dirty="0">
                <a:latin typeface="Times New Roman" panose="02020603050405020304" pitchFamily="18" charset="0"/>
                <a:cs typeface="Times New Roman" panose="02020603050405020304" pitchFamily="18" charset="0"/>
              </a:rPr>
              <a:t>Geopotential Height Z</a:t>
            </a:r>
          </a:p>
        </p:txBody>
      </p:sp>
      <p:sp>
        <p:nvSpPr>
          <p:cNvPr id="21" name="Rectangle 20"/>
          <p:cNvSpPr/>
          <p:nvPr/>
        </p:nvSpPr>
        <p:spPr>
          <a:xfrm>
            <a:off x="228600" y="838200"/>
            <a:ext cx="8769927" cy="4524315"/>
          </a:xfrm>
          <a:prstGeom prst="rect">
            <a:avLst/>
          </a:prstGeom>
        </p:spPr>
        <p:txBody>
          <a:bodyPr wrap="square">
            <a:spAutoFit/>
          </a:bodyPr>
          <a:lstStyle/>
          <a:p>
            <a:pPr marL="342900" lvl="0" indent="-342900" algn="just">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If the change in gravity with height is ignored, geopotential height and geometric height are related via </a:t>
            </a:r>
          </a:p>
          <a:p>
            <a:pPr marL="342900" lvl="0" indent="-342900" algn="just">
              <a:buFont typeface="Arial" panose="020B0604020202020204" pitchFamily="34" charset="0"/>
              <a:buChar char="•"/>
            </a:pPr>
            <a:endParaRPr lang="en-US" sz="2400" dirty="0">
              <a:solidFill>
                <a:prstClr val="black"/>
              </a:solidFill>
              <a:latin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If the </a:t>
            </a:r>
            <a:r>
              <a:rPr lang="en-US" sz="2400" b="0" i="0" u="none" strike="noStrike" baseline="0" dirty="0">
                <a:solidFill>
                  <a:srgbClr val="000000"/>
                </a:solidFill>
                <a:latin typeface="Times New Roman"/>
              </a:rPr>
              <a:t>g</a:t>
            </a:r>
            <a:r>
              <a:rPr lang="ar-SA" sz="2400" baseline="-25000" dirty="0">
                <a:solidFill>
                  <a:srgbClr val="000000"/>
                </a:solidFill>
                <a:latin typeface="Times New Roman"/>
              </a:rPr>
              <a:t> </a:t>
            </a:r>
            <a:r>
              <a:rPr lang="en-US" sz="2400" dirty="0">
                <a:solidFill>
                  <a:prstClr val="black"/>
                </a:solidFill>
                <a:latin typeface="Times New Roman" panose="02020603050405020304" pitchFamily="18" charset="0"/>
                <a:cs typeface="Times New Roman" panose="02020603050405020304" pitchFamily="18" charset="0"/>
              </a:rPr>
              <a:t>is stronger than </a:t>
            </a:r>
            <a:r>
              <a:rPr lang="en-US" sz="2400" b="0" i="0" u="none" strike="noStrike" baseline="0" dirty="0">
                <a:solidFill>
                  <a:srgbClr val="000000"/>
                </a:solidFill>
                <a:latin typeface="Times New Roman"/>
              </a:rPr>
              <a:t>g</a:t>
            </a:r>
            <a:r>
              <a:rPr lang="en-US" sz="2400" b="0" i="0" u="none" strike="noStrike" baseline="-25000" dirty="0">
                <a:solidFill>
                  <a:srgbClr val="000000"/>
                </a:solidFill>
                <a:latin typeface="Times New Roman"/>
              </a:rPr>
              <a:t>o</a:t>
            </a:r>
            <a:r>
              <a:rPr lang="en-US" sz="2400" dirty="0">
                <a:solidFill>
                  <a:prstClr val="black"/>
                </a:solidFill>
                <a:latin typeface="Times New Roman" panose="02020603050405020304" pitchFamily="18" charset="0"/>
                <a:cs typeface="Times New Roman" panose="02020603050405020304" pitchFamily="18" charset="0"/>
              </a:rPr>
              <a:t>, then Z &gt; z.</a:t>
            </a:r>
          </a:p>
          <a:p>
            <a:pPr marL="342900" lvl="0" indent="-342900" algn="just">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If the </a:t>
            </a:r>
            <a:r>
              <a:rPr lang="en-US" sz="2400" b="0" i="0" u="none" strike="noStrike" baseline="0" dirty="0">
                <a:solidFill>
                  <a:srgbClr val="000000"/>
                </a:solidFill>
                <a:latin typeface="Times New Roman"/>
              </a:rPr>
              <a:t>g</a:t>
            </a:r>
            <a:r>
              <a:rPr lang="ar-SA" sz="2400" baseline="-25000" dirty="0">
                <a:solidFill>
                  <a:srgbClr val="000000"/>
                </a:solidFill>
                <a:latin typeface="Times New Roman"/>
              </a:rPr>
              <a:t> </a:t>
            </a:r>
            <a:r>
              <a:rPr lang="en-US" sz="2400" dirty="0">
                <a:solidFill>
                  <a:prstClr val="black"/>
                </a:solidFill>
                <a:latin typeface="Times New Roman" panose="02020603050405020304" pitchFamily="18" charset="0"/>
                <a:cs typeface="Times New Roman" panose="02020603050405020304" pitchFamily="18" charset="0"/>
              </a:rPr>
              <a:t>is weaker than </a:t>
            </a:r>
            <a:r>
              <a:rPr lang="en-US" sz="2400" b="0" i="0" u="none" strike="noStrike" baseline="0" dirty="0">
                <a:solidFill>
                  <a:srgbClr val="000000"/>
                </a:solidFill>
                <a:latin typeface="Times New Roman"/>
              </a:rPr>
              <a:t>g</a:t>
            </a:r>
            <a:r>
              <a:rPr lang="en-US" sz="2400" b="0" i="0" u="none" strike="noStrike" baseline="-25000" dirty="0">
                <a:solidFill>
                  <a:srgbClr val="000000"/>
                </a:solidFill>
                <a:latin typeface="Times New Roman"/>
              </a:rPr>
              <a:t>o</a:t>
            </a:r>
            <a:r>
              <a:rPr lang="ar-SA" sz="2400" b="0" i="0" u="none" strike="noStrike" baseline="-25000" dirty="0">
                <a:solidFill>
                  <a:srgbClr val="000000"/>
                </a:solidFill>
                <a:latin typeface="Times New Roman"/>
              </a:rPr>
              <a:t> </a:t>
            </a:r>
            <a:r>
              <a:rPr lang="en-US" sz="2400" dirty="0">
                <a:solidFill>
                  <a:prstClr val="black"/>
                </a:solidFill>
                <a:latin typeface="Times New Roman" panose="02020603050405020304" pitchFamily="18" charset="0"/>
                <a:cs typeface="Times New Roman" panose="02020603050405020304" pitchFamily="18" charset="0"/>
              </a:rPr>
              <a:t>, then Z &lt; z.</a:t>
            </a:r>
          </a:p>
          <a:p>
            <a:pPr marL="342900" lvl="0" indent="-342900" algn="just">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Gravity varies, at the North Pole is approximately 9.83 m/s</a:t>
            </a:r>
            <a:r>
              <a:rPr lang="en-US" sz="2400" baseline="30000" dirty="0">
                <a:solidFill>
                  <a:prstClr val="black"/>
                </a:solidFill>
                <a:latin typeface="Times New Roman" panose="02020603050405020304" pitchFamily="18" charset="0"/>
                <a:cs typeface="Times New Roman" panose="02020603050405020304" pitchFamily="18" charset="0"/>
              </a:rPr>
              <a:t>2</a:t>
            </a:r>
            <a:r>
              <a:rPr lang="en-US" sz="2400" dirty="0">
                <a:solidFill>
                  <a:prstClr val="black"/>
                </a:solidFill>
                <a:latin typeface="Times New Roman" panose="02020603050405020304" pitchFamily="18" charset="0"/>
                <a:cs typeface="Times New Roman" panose="02020603050405020304" pitchFamily="18" charset="0"/>
              </a:rPr>
              <a:t>, while at the Equator it is about 9.78 m/s</a:t>
            </a:r>
            <a:r>
              <a:rPr lang="en-US" sz="2400" baseline="30000" dirty="0">
                <a:solidFill>
                  <a:prstClr val="black"/>
                </a:solidFill>
                <a:latin typeface="Times New Roman" panose="02020603050405020304" pitchFamily="18" charset="0"/>
                <a:cs typeface="Times New Roman" panose="02020603050405020304" pitchFamily="18" charset="0"/>
              </a:rPr>
              <a:t>2</a:t>
            </a:r>
            <a:r>
              <a:rPr lang="en-US" sz="2400" dirty="0">
                <a:solidFill>
                  <a:prstClr val="black"/>
                </a:solidFill>
                <a:latin typeface="Times New Roman" panose="02020603050405020304" pitchFamily="18" charset="0"/>
                <a:cs typeface="Times New Roman" panose="02020603050405020304" pitchFamily="18" charset="0"/>
              </a:rPr>
              <a:t>.</a:t>
            </a:r>
          </a:p>
          <a:p>
            <a:pPr marL="342900" lvl="0" indent="-342900" algn="just">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Therefore, g/g</a:t>
            </a:r>
            <a:r>
              <a:rPr lang="en-US" sz="2400" baseline="-25000" dirty="0">
                <a:solidFill>
                  <a:prstClr val="black"/>
                </a:solidFill>
                <a:latin typeface="Times New Roman" panose="02020603050405020304" pitchFamily="18" charset="0"/>
                <a:cs typeface="Times New Roman" panose="02020603050405020304" pitchFamily="18" charset="0"/>
              </a:rPr>
              <a:t>0</a:t>
            </a:r>
            <a:r>
              <a:rPr lang="en-US" sz="2400" dirty="0">
                <a:solidFill>
                  <a:prstClr val="black"/>
                </a:solidFill>
                <a:latin typeface="Times New Roman" panose="02020603050405020304" pitchFamily="18" charset="0"/>
                <a:cs typeface="Times New Roman" panose="02020603050405020304" pitchFamily="18" charset="0"/>
              </a:rPr>
              <a:t> ~ 1, and for many applications we can ignore the difference between geopotential and geometric height, since Z ~ z.</a:t>
            </a:r>
          </a:p>
          <a:p>
            <a:pPr marL="342900" lvl="0" indent="-342900" algn="just">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But, keep in mind that they are different, and at times this difference, though small, is very important and cannot be neglected.</a:t>
            </a:r>
            <a:endParaRPr lang="en-US" sz="2400" dirty="0">
              <a:latin typeface="Times New Roman" panose="02020603050405020304" pitchFamily="18" charset="0"/>
              <a:cs typeface="Times New Roman" panose="02020603050405020304" pitchFamily="18" charset="0"/>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1295400"/>
            <a:ext cx="1302774" cy="76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a:extLst>
              <a:ext uri="{FF2B5EF4-FFF2-40B4-BE49-F238E27FC236}">
                <a16:creationId xmlns:a16="http://schemas.microsoft.com/office/drawing/2014/main" id="{93DFB20F-0E7F-48AD-8D6F-20C680F63652}"/>
              </a:ext>
            </a:extLst>
          </p:cNvPr>
          <p:cNvSpPr txBox="1"/>
          <p:nvPr/>
        </p:nvSpPr>
        <p:spPr>
          <a:xfrm>
            <a:off x="533399" y="5362515"/>
            <a:ext cx="8465127" cy="92333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n-US" dirty="0">
                <a:latin typeface="Times New Roman" panose="02020603050405020304" pitchFamily="18" charset="0"/>
                <a:cs typeface="Times New Roman" panose="02020603050405020304" pitchFamily="18" charset="0"/>
              </a:rPr>
              <a:t>FYI: the acceleration due to gravity is inversely proportional to the square of the radius of the earth, and it is more at poles and less at the equator. So if a person moves from the equator to poles his weight decreases as the value of g decreases</a:t>
            </a:r>
          </a:p>
        </p:txBody>
      </p:sp>
    </p:spTree>
    <p:extLst>
      <p:ext uri="{BB962C8B-B14F-4D97-AF65-F5344CB8AC3E}">
        <p14:creationId xmlns:p14="http://schemas.microsoft.com/office/powerpoint/2010/main" val="35430178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itle 2"/>
          <p:cNvSpPr>
            <a:spLocks noGrp="1"/>
          </p:cNvSpPr>
          <p:nvPr>
            <p:ph type="title"/>
          </p:nvPr>
        </p:nvSpPr>
        <p:spPr>
          <a:xfrm>
            <a:off x="457200" y="76200"/>
            <a:ext cx="8229600" cy="762000"/>
          </a:xfrm>
        </p:spPr>
        <p:txBody>
          <a:bodyPr>
            <a:normAutofit/>
          </a:bodyPr>
          <a:lstStyle/>
          <a:p>
            <a:pPr marL="342900" indent="-342900"/>
            <a:r>
              <a:rPr lang="en-US" sz="2600" b="1" dirty="0">
                <a:latin typeface="Times New Roman" panose="02020603050405020304" pitchFamily="18" charset="0"/>
                <a:cs typeface="Times New Roman" panose="02020603050405020304" pitchFamily="18" charset="0"/>
              </a:rPr>
              <a:t>Thickness and the hypsometric equation</a:t>
            </a:r>
          </a:p>
        </p:txBody>
      </p:sp>
      <p:pic>
        <p:nvPicPr>
          <p:cNvPr id="1536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3334" y="762000"/>
            <a:ext cx="4410075" cy="1057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7"/>
          <p:cNvSpPr/>
          <p:nvPr/>
        </p:nvSpPr>
        <p:spPr>
          <a:xfrm>
            <a:off x="228600" y="1752600"/>
            <a:ext cx="8686800" cy="3046988"/>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hypsometric equation tells us that the thickness between two pressure levels is directly proportional to the average temperature within the layer.</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We can use thickness as a measure of the </a:t>
            </a:r>
            <a:r>
              <a:rPr lang="en-US" sz="2400" u="sng" dirty="0">
                <a:latin typeface="Times New Roman" panose="02020603050405020304" pitchFamily="18" charset="0"/>
                <a:cs typeface="Times New Roman" panose="02020603050405020304" pitchFamily="18" charset="0"/>
              </a:rPr>
              <a:t>average temperature of a layer</a:t>
            </a:r>
            <a:r>
              <a:rPr lang="en-US" sz="2400" dirty="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We can use contours of thickness in a similar manner to how we use isotherms.</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Colder layers are thinner, warmer layers are thicker.</a:t>
            </a:r>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71914" y="4757664"/>
            <a:ext cx="3676486" cy="2100336"/>
          </a:xfrm>
          <a:prstGeom prst="rect">
            <a:avLst/>
          </a:prstGeom>
        </p:spPr>
      </p:pic>
    </p:spTree>
    <p:extLst>
      <p:ext uri="{BB962C8B-B14F-4D97-AF65-F5344CB8AC3E}">
        <p14:creationId xmlns:p14="http://schemas.microsoft.com/office/powerpoint/2010/main" val="2892603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itle 2"/>
          <p:cNvSpPr>
            <a:spLocks noGrp="1"/>
          </p:cNvSpPr>
          <p:nvPr>
            <p:ph type="title"/>
          </p:nvPr>
        </p:nvSpPr>
        <p:spPr>
          <a:xfrm>
            <a:off x="457200" y="76200"/>
            <a:ext cx="8229600" cy="762000"/>
          </a:xfrm>
        </p:spPr>
        <p:txBody>
          <a:bodyPr>
            <a:normAutofit/>
          </a:bodyPr>
          <a:lstStyle/>
          <a:p>
            <a:pPr marL="342900" indent="-342900"/>
            <a:r>
              <a:rPr lang="en-US" sz="2600" b="1" dirty="0">
                <a:latin typeface="Times New Roman" panose="02020603050405020304" pitchFamily="18" charset="0"/>
                <a:cs typeface="Times New Roman" panose="02020603050405020304" pitchFamily="18" charset="0"/>
              </a:rPr>
              <a:t>Why using hypsometric equation</a:t>
            </a:r>
          </a:p>
        </p:txBody>
      </p:sp>
      <p:sp>
        <p:nvSpPr>
          <p:cNvPr id="8" name="Rectangle 7"/>
          <p:cNvSpPr/>
          <p:nvPr/>
        </p:nvSpPr>
        <p:spPr>
          <a:xfrm>
            <a:off x="228600" y="821353"/>
            <a:ext cx="8686800" cy="6001643"/>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Weather observing stations measure station pressure, which must be converted to sea-level pressure for reporting and plotting on weather charts.</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method of calculating the sea-level pressure is called </a:t>
            </a:r>
            <a:r>
              <a:rPr lang="en-US" sz="2400" b="1" u="sng" dirty="0">
                <a:latin typeface="Times New Roman" panose="02020603050405020304" pitchFamily="18" charset="0"/>
                <a:cs typeface="Times New Roman" panose="02020603050405020304" pitchFamily="18" charset="0"/>
              </a:rPr>
              <a:t>pressure reduction or reducing the pressure to sea-level </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Sea-level pressure reduction is accomplished via the hypsometric equation, treating Z</a:t>
            </a:r>
            <a:r>
              <a:rPr lang="en-US" sz="2400" baseline="-25000" dirty="0">
                <a:latin typeface="Times New Roman" panose="02020603050405020304" pitchFamily="18" charset="0"/>
                <a:cs typeface="Times New Roman" panose="02020603050405020304" pitchFamily="18" charset="0"/>
              </a:rPr>
              <a:t>1</a:t>
            </a:r>
            <a:r>
              <a:rPr lang="en-US" sz="2400" dirty="0">
                <a:latin typeface="Times New Roman" panose="02020603050405020304" pitchFamily="18" charset="0"/>
                <a:cs typeface="Times New Roman" panose="02020603050405020304" pitchFamily="18" charset="0"/>
              </a:rPr>
              <a:t> = 0 as sea level, and Z</a:t>
            </a:r>
            <a:r>
              <a:rPr lang="en-US" sz="2400" baseline="-25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Z</a:t>
            </a:r>
            <a:r>
              <a:rPr lang="en-US" sz="2400" baseline="-25000" dirty="0" err="1">
                <a:latin typeface="Times New Roman" panose="02020603050405020304" pitchFamily="18" charset="0"/>
                <a:cs typeface="Times New Roman" panose="02020603050405020304" pitchFamily="18" charset="0"/>
              </a:rPr>
              <a:t>sta</a:t>
            </a:r>
            <a:r>
              <a:rPr lang="en-US" sz="2400" dirty="0">
                <a:latin typeface="Times New Roman" panose="02020603050405020304" pitchFamily="18" charset="0"/>
                <a:cs typeface="Times New Roman" panose="02020603050405020304" pitchFamily="18" charset="0"/>
              </a:rPr>
              <a:t> as the geopotential height of the station.</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This means p1 = </a:t>
            </a:r>
            <a:r>
              <a:rPr lang="en-US" sz="2400" dirty="0" err="1">
                <a:latin typeface="Times New Roman" panose="02020603050405020304" pitchFamily="18" charset="0"/>
                <a:cs typeface="Times New Roman" panose="02020603050405020304" pitchFamily="18" charset="0"/>
              </a:rPr>
              <a:t>p</a:t>
            </a:r>
            <a:r>
              <a:rPr lang="en-US" sz="2400" baseline="-25000" dirty="0" err="1">
                <a:latin typeface="Times New Roman" panose="02020603050405020304" pitchFamily="18" charset="0"/>
                <a:cs typeface="Times New Roman" panose="02020603050405020304" pitchFamily="18" charset="0"/>
              </a:rPr>
              <a:t>sl</a:t>
            </a:r>
            <a:r>
              <a:rPr lang="en-US" sz="2400" dirty="0">
                <a:latin typeface="Times New Roman" panose="02020603050405020304" pitchFamily="18" charset="0"/>
                <a:cs typeface="Times New Roman" panose="02020603050405020304" pitchFamily="18" charset="0"/>
              </a:rPr>
              <a:t>, the sea-level pressure, P</a:t>
            </a:r>
            <a:r>
              <a:rPr lang="en-US" sz="2400" baseline="-25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P</a:t>
            </a:r>
            <a:r>
              <a:rPr lang="en-US" sz="2400" baseline="-25000" dirty="0" err="1">
                <a:latin typeface="Times New Roman" panose="02020603050405020304" pitchFamily="18" charset="0"/>
                <a:cs typeface="Times New Roman" panose="02020603050405020304" pitchFamily="18" charset="0"/>
              </a:rPr>
              <a:t>sta</a:t>
            </a:r>
            <a:r>
              <a:rPr lang="en-US" sz="2400" dirty="0">
                <a:latin typeface="Times New Roman" panose="02020603050405020304" pitchFamily="18" charset="0"/>
                <a:cs typeface="Times New Roman" panose="02020603050405020304" pitchFamily="18" charset="0"/>
              </a:rPr>
              <a:t>, the station pressure, and by Rearranging hypsometric equation with these definitions give:</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There are different formulas used in various applications according to the layer-average temperature in the hypothetical atmospheric layer between the surface and sea level.</a:t>
            </a:r>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24370" y="4636055"/>
            <a:ext cx="3095430" cy="10027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02125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762000"/>
          </a:xfrm>
        </p:spPr>
        <p:txBody>
          <a:bodyPr>
            <a:normAutofit/>
          </a:bodyPr>
          <a:lstStyle/>
          <a:p>
            <a:r>
              <a:rPr lang="en-US" sz="2800" b="1" dirty="0">
                <a:latin typeface="Times New Roman" panose="02020603050405020304" pitchFamily="18" charset="0"/>
                <a:cs typeface="Times New Roman" panose="02020603050405020304" pitchFamily="18" charset="0"/>
              </a:rPr>
              <a:t>IS THE UPPER ATMOSPHERE WELL MIXED? </a:t>
            </a:r>
          </a:p>
        </p:txBody>
      </p:sp>
      <p:sp>
        <p:nvSpPr>
          <p:cNvPr id="2" name="Rectangle 1"/>
          <p:cNvSpPr/>
          <p:nvPr/>
        </p:nvSpPr>
        <p:spPr>
          <a:xfrm>
            <a:off x="685800" y="990600"/>
            <a:ext cx="8001000" cy="1200329"/>
          </a:xfrm>
          <a:prstGeom prst="rect">
            <a:avLst/>
          </a:prstGeom>
        </p:spPr>
        <p:txBody>
          <a:bodyPr wrap="square">
            <a:spAutoFit/>
          </a:bodyPr>
          <a:lstStyle/>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atmosphere is a mixture of several different gases. The most abundant are N2, O2, </a:t>
            </a:r>
            <a:r>
              <a:rPr lang="en-US" sz="2400" dirty="0" err="1">
                <a:latin typeface="Times New Roman" panose="02020603050405020304" pitchFamily="18" charset="0"/>
                <a:cs typeface="Times New Roman" panose="02020603050405020304" pitchFamily="18" charset="0"/>
              </a:rPr>
              <a:t>Ar</a:t>
            </a:r>
            <a:r>
              <a:rPr lang="en-US" sz="2400" dirty="0">
                <a:latin typeface="Times New Roman" panose="02020603050405020304" pitchFamily="18" charset="0"/>
                <a:cs typeface="Times New Roman" panose="02020603050405020304" pitchFamily="18" charset="0"/>
              </a:rPr>
              <a:t>, and CO2. </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In order of molecular weight we have </a:t>
            </a:r>
          </a:p>
        </p:txBody>
      </p:sp>
      <p:pic>
        <p:nvPicPr>
          <p:cNvPr id="1843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8438" y="3048000"/>
            <a:ext cx="3667125" cy="2276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4962545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762000"/>
          </a:xfrm>
        </p:spPr>
        <p:txBody>
          <a:bodyPr>
            <a:normAutofit/>
          </a:bodyPr>
          <a:lstStyle/>
          <a:p>
            <a:r>
              <a:rPr lang="en-US" sz="2800" b="1" dirty="0">
                <a:latin typeface="Times New Roman" panose="02020603050405020304" pitchFamily="18" charset="0"/>
                <a:cs typeface="Times New Roman" panose="02020603050405020304" pitchFamily="18" charset="0"/>
              </a:rPr>
              <a:t>IS THE UPPER ATMOSPHERE WELL MIXED? </a:t>
            </a:r>
          </a:p>
        </p:txBody>
      </p:sp>
      <p:sp>
        <p:nvSpPr>
          <p:cNvPr id="2" name="Rectangle 1"/>
          <p:cNvSpPr/>
          <p:nvPr/>
        </p:nvSpPr>
        <p:spPr>
          <a:xfrm>
            <a:off x="685800" y="990600"/>
            <a:ext cx="8001000" cy="4893647"/>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You would think that the atmosphere would stratify according to weight, with the heaviest molecules having the greatest concentration near the surface. Therefore, we would expect most of the CO2 and </a:t>
            </a:r>
            <a:r>
              <a:rPr lang="en-US" sz="2400" dirty="0" err="1">
                <a:latin typeface="Times New Roman" panose="02020603050405020304" pitchFamily="18" charset="0"/>
                <a:cs typeface="Times New Roman" panose="02020603050405020304" pitchFamily="18" charset="0"/>
              </a:rPr>
              <a:t>Ar</a:t>
            </a:r>
            <a:r>
              <a:rPr lang="en-US" sz="2400" dirty="0">
                <a:latin typeface="Times New Roman" panose="02020603050405020304" pitchFamily="18" charset="0"/>
                <a:cs typeface="Times New Roman" panose="02020603050405020304" pitchFamily="18" charset="0"/>
              </a:rPr>
              <a:t> to be found near the surface.</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Without turbulence, molecular diffusion would dominate any vertical transport processes.</a:t>
            </a:r>
          </a:p>
          <a:p>
            <a:pPr marL="800100" lvl="1" indent="-342900" algn="just">
              <a:buFont typeface="Arial" panose="020B0604020202020204" pitchFamily="34" charset="0"/>
              <a:buChar char="•"/>
            </a:pPr>
            <a:r>
              <a:rPr lang="en-US" sz="2400" u="sng" dirty="0">
                <a:solidFill>
                  <a:srgbClr val="FF0000"/>
                </a:solidFill>
                <a:latin typeface="Times New Roman" panose="02020603050405020304" pitchFamily="18" charset="0"/>
                <a:cs typeface="Times New Roman" panose="02020603050405020304" pitchFamily="18" charset="0"/>
              </a:rPr>
              <a:t>Molecular diffusion </a:t>
            </a:r>
            <a:r>
              <a:rPr lang="en-US" sz="2400" u="sng" dirty="0">
                <a:latin typeface="Times New Roman" panose="02020603050405020304" pitchFamily="18" charset="0"/>
                <a:cs typeface="Times New Roman" panose="02020603050405020304" pitchFamily="18" charset="0"/>
              </a:rPr>
              <a:t>favors lighter molecules over heavier ones</a:t>
            </a:r>
            <a:r>
              <a:rPr lang="en-US" sz="2400" dirty="0">
                <a:latin typeface="Times New Roman" panose="02020603050405020304" pitchFamily="18" charset="0"/>
                <a:cs typeface="Times New Roman" panose="02020603050405020304" pitchFamily="18" charset="0"/>
              </a:rPr>
              <a:t>. Therefore, the lighter molecules would be better mixed through a layer than would the heavier molecules, which would remain near the bottom due to gravity.</a:t>
            </a:r>
          </a:p>
          <a:p>
            <a:pPr marL="800100" lvl="1" indent="-342900" algn="just">
              <a:buFont typeface="Arial" panose="020B0604020202020204" pitchFamily="34" charset="0"/>
              <a:buChar char="•"/>
            </a:pPr>
            <a:r>
              <a:rPr lang="en-US" sz="2400" u="sng" dirty="0">
                <a:latin typeface="Times New Roman" panose="02020603050405020304" pitchFamily="18" charset="0"/>
                <a:cs typeface="Times New Roman" panose="02020603050405020304" pitchFamily="18" charset="0"/>
              </a:rPr>
              <a:t>Molecular diffusion is characterized by </a:t>
            </a:r>
            <a:r>
              <a:rPr lang="en-US" sz="2400" b="1" u="sng" dirty="0">
                <a:latin typeface="Times New Roman" panose="02020603050405020304" pitchFamily="18" charset="0"/>
                <a:cs typeface="Times New Roman" panose="02020603050405020304" pitchFamily="18" charset="0"/>
              </a:rPr>
              <a:t>the mean free path</a:t>
            </a:r>
            <a:r>
              <a:rPr lang="en-US" sz="2400" dirty="0">
                <a:latin typeface="Times New Roman" panose="02020603050405020304" pitchFamily="18" charset="0"/>
                <a:cs typeface="Times New Roman" panose="02020603050405020304" pitchFamily="18" charset="0"/>
              </a:rPr>
              <a:t>, which is the average distance between collisions.</a:t>
            </a:r>
          </a:p>
        </p:txBody>
      </p:sp>
    </p:spTree>
    <p:extLst>
      <p:ext uri="{BB962C8B-B14F-4D97-AF65-F5344CB8AC3E}">
        <p14:creationId xmlns:p14="http://schemas.microsoft.com/office/powerpoint/2010/main" val="27951831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762000"/>
          </a:xfrm>
        </p:spPr>
        <p:txBody>
          <a:bodyPr>
            <a:normAutofit/>
          </a:bodyPr>
          <a:lstStyle/>
          <a:p>
            <a:r>
              <a:rPr lang="en-US" sz="2800" b="1" dirty="0">
                <a:latin typeface="Times New Roman" panose="02020603050405020304" pitchFamily="18" charset="0"/>
                <a:cs typeface="Times New Roman" panose="02020603050405020304" pitchFamily="18" charset="0"/>
              </a:rPr>
              <a:t>IS THE UPPER ATMOSPHERE WELL MIXED? </a:t>
            </a:r>
          </a:p>
        </p:txBody>
      </p:sp>
      <p:sp>
        <p:nvSpPr>
          <p:cNvPr id="2" name="Rectangle 1"/>
          <p:cNvSpPr/>
          <p:nvPr/>
        </p:nvSpPr>
        <p:spPr>
          <a:xfrm>
            <a:off x="685800" y="990600"/>
            <a:ext cx="8001000" cy="5262979"/>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shorter the mean free path, the less effective molecular diffusion becomes.</a:t>
            </a:r>
          </a:p>
          <a:p>
            <a:pPr marL="342900" indent="-342900" algn="just">
              <a:buFont typeface="Arial" panose="020B0604020202020204" pitchFamily="34" charset="0"/>
              <a:buChar char="•"/>
            </a:pPr>
            <a:r>
              <a:rPr lang="en-US" sz="2400" b="1" u="sng" dirty="0">
                <a:latin typeface="Times New Roman" panose="02020603050405020304" pitchFamily="18" charset="0"/>
                <a:cs typeface="Times New Roman" panose="02020603050405020304" pitchFamily="18" charset="0"/>
              </a:rPr>
              <a:t>Mean free path increases as pressure (and density) decrease</a:t>
            </a:r>
            <a:r>
              <a:rPr lang="en-US" sz="2400" dirty="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If turbulence is present, mixing is accomplished very efficiently.</a:t>
            </a:r>
          </a:p>
          <a:p>
            <a:pPr marL="800100" lvl="1" indent="-342900" algn="just">
              <a:buFont typeface="Arial" panose="020B0604020202020204" pitchFamily="34" charset="0"/>
              <a:buChar char="•"/>
            </a:pPr>
            <a:r>
              <a:rPr lang="en-US" sz="2400" dirty="0">
                <a:solidFill>
                  <a:srgbClr val="FF0000"/>
                </a:solidFill>
                <a:latin typeface="Times New Roman" panose="02020603050405020304" pitchFamily="18" charset="0"/>
                <a:cs typeface="Times New Roman" panose="02020603050405020304" pitchFamily="18" charset="0"/>
              </a:rPr>
              <a:t>Turbulent mixing </a:t>
            </a:r>
            <a:r>
              <a:rPr lang="en-US" sz="2400" dirty="0">
                <a:latin typeface="Times New Roman" panose="02020603050405020304" pitchFamily="18" charset="0"/>
                <a:cs typeface="Times New Roman" panose="02020603050405020304" pitchFamily="18" charset="0"/>
              </a:rPr>
              <a:t>does not discriminate based on mass. All molecules are mixed just as effectively.</a:t>
            </a:r>
          </a:p>
          <a:p>
            <a:pPr marL="800100" lvl="1" indent="-342900" algn="just">
              <a:buFont typeface="Arial" panose="020B0604020202020204" pitchFamily="34" charset="0"/>
              <a:buChar char="•"/>
            </a:pPr>
            <a:r>
              <a:rPr lang="en-US" sz="2400" b="1" u="sng" dirty="0">
                <a:latin typeface="Times New Roman" panose="02020603050405020304" pitchFamily="18" charset="0"/>
                <a:cs typeface="Times New Roman" panose="02020603050405020304" pitchFamily="18" charset="0"/>
              </a:rPr>
              <a:t>Turbulent mixing is characterized by the mixing length</a:t>
            </a:r>
            <a:r>
              <a:rPr lang="en-US" sz="2400" dirty="0">
                <a:latin typeface="Times New Roman" panose="02020603050405020304" pitchFamily="18" charset="0"/>
                <a:cs typeface="Times New Roman" panose="02020603050405020304" pitchFamily="18" charset="0"/>
              </a:rPr>
              <a:t>, which is the average length that an air parcel can travel and still retain its identity.</a:t>
            </a:r>
          </a:p>
          <a:p>
            <a:pPr marL="342900" indent="-342900" algn="just">
              <a:buFont typeface="Arial" panose="020B0604020202020204" pitchFamily="34" charset="0"/>
              <a:buChar char="•"/>
            </a:pPr>
            <a:r>
              <a:rPr lang="en-US" sz="2400" u="sng" dirty="0">
                <a:latin typeface="Times New Roman" panose="02020603050405020304" pitchFamily="18" charset="0"/>
                <a:cs typeface="Times New Roman" panose="02020603050405020304" pitchFamily="18" charset="0"/>
              </a:rPr>
              <a:t>If the mixing length is greater than the mean free path, turbulent mixing will dominate and all molecules will be well mixed.</a:t>
            </a:r>
          </a:p>
        </p:txBody>
      </p:sp>
    </p:spTree>
    <p:extLst>
      <p:ext uri="{BB962C8B-B14F-4D97-AF65-F5344CB8AC3E}">
        <p14:creationId xmlns:p14="http://schemas.microsoft.com/office/powerpoint/2010/main" val="17798064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762000"/>
          </a:xfrm>
        </p:spPr>
        <p:txBody>
          <a:bodyPr>
            <a:normAutofit/>
          </a:bodyPr>
          <a:lstStyle/>
          <a:p>
            <a:r>
              <a:rPr lang="en-US" sz="2800" b="1" dirty="0">
                <a:latin typeface="Times New Roman" panose="02020603050405020304" pitchFamily="18" charset="0"/>
                <a:cs typeface="Times New Roman" panose="02020603050405020304" pitchFamily="18" charset="0"/>
              </a:rPr>
              <a:t>IS THE UPPER ATMOSPHERE WELL MIXED? </a:t>
            </a:r>
          </a:p>
        </p:txBody>
      </p:sp>
      <p:sp>
        <p:nvSpPr>
          <p:cNvPr id="2" name="Rectangle 1"/>
          <p:cNvSpPr/>
          <p:nvPr/>
        </p:nvSpPr>
        <p:spPr>
          <a:xfrm>
            <a:off x="685800" y="990600"/>
            <a:ext cx="8001000" cy="5632311"/>
          </a:xfrm>
          <a:prstGeom prst="rect">
            <a:avLst/>
          </a:prstGeom>
        </p:spPr>
        <p:txBody>
          <a:bodyPr wrap="square">
            <a:spAutoFit/>
          </a:bodyPr>
          <a:lstStyle/>
          <a:p>
            <a:pPr marL="342900" indent="-342900" algn="just">
              <a:buFont typeface="Arial" panose="020B0604020202020204" pitchFamily="34" charset="0"/>
              <a:buChar char="•"/>
            </a:pPr>
            <a:r>
              <a:rPr lang="en-US" sz="2400" u="sng" dirty="0">
                <a:latin typeface="Times New Roman" panose="02020603050405020304" pitchFamily="18" charset="0"/>
                <a:cs typeface="Times New Roman" panose="02020603050405020304" pitchFamily="18" charset="0"/>
              </a:rPr>
              <a:t>If the mean free path is greater than the mixing length, molecular diffusion will dominate and the heavier molecules will be found toward the bottom.</a:t>
            </a:r>
          </a:p>
          <a:p>
            <a:pPr marL="342900" indent="-342900" algn="just">
              <a:buFont typeface="Arial" panose="020B0604020202020204" pitchFamily="34" charset="0"/>
              <a:buChar char="•"/>
            </a:pPr>
            <a:r>
              <a:rPr lang="en-US" sz="2400" u="sng" dirty="0">
                <a:latin typeface="Times New Roman" panose="02020603050405020304" pitchFamily="18" charset="0"/>
                <a:cs typeface="Times New Roman" panose="02020603050405020304" pitchFamily="18" charset="0"/>
              </a:rPr>
              <a:t>Up to about 80 km or so, the mixing length is larger than the mean free path, so that turbulent mixing dominates and the atmosphere is well mixed.</a:t>
            </a:r>
          </a:p>
          <a:p>
            <a:pPr marL="342900" indent="-342900" algn="just">
              <a:buFont typeface="Arial" panose="020B0604020202020204" pitchFamily="34" charset="0"/>
              <a:buChar char="•"/>
            </a:pPr>
            <a:r>
              <a:rPr lang="en-US" sz="2400" u="sng" dirty="0">
                <a:latin typeface="Times New Roman" panose="02020603050405020304" pitchFamily="18" charset="0"/>
                <a:cs typeface="Times New Roman" panose="02020603050405020304" pitchFamily="18" charset="0"/>
              </a:rPr>
              <a:t>Above 80 km the mean free path becomes larger than the mixing length (because density is decreasing with altitude). Therefore, above 80 km molecular diffusion dominates and the atmosphere is no longer well mixed. Instead, it becomes stratifies with the heavier molecules concentrated at the bottom.</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well-mixed region is called the </a:t>
            </a:r>
            <a:r>
              <a:rPr lang="en-US" sz="2400" dirty="0" err="1">
                <a:latin typeface="Times New Roman" panose="02020603050405020304" pitchFamily="18" charset="0"/>
                <a:cs typeface="Times New Roman" panose="02020603050405020304" pitchFamily="18" charset="0"/>
              </a:rPr>
              <a:t>homosphere</a:t>
            </a:r>
            <a:r>
              <a:rPr lang="en-US" sz="2400" dirty="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stratified region is called the </a:t>
            </a:r>
            <a:r>
              <a:rPr lang="en-US" sz="2400" dirty="0" err="1">
                <a:latin typeface="Times New Roman" panose="02020603050405020304" pitchFamily="18" charset="0"/>
                <a:cs typeface="Times New Roman" panose="02020603050405020304" pitchFamily="18" charset="0"/>
              </a:rPr>
              <a:t>heterosphere</a:t>
            </a:r>
            <a:r>
              <a:rPr lang="en-US" sz="2400" dirty="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transition layer between the two is called the </a:t>
            </a:r>
            <a:r>
              <a:rPr lang="en-US" sz="2400" dirty="0" err="1">
                <a:latin typeface="Times New Roman" panose="02020603050405020304" pitchFamily="18" charset="0"/>
                <a:cs typeface="Times New Roman" panose="02020603050405020304" pitchFamily="18" charset="0"/>
              </a:rPr>
              <a:t>turbopause</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8373627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D7058-02D7-4FF5-8A04-6395888AD406}"/>
              </a:ext>
            </a:extLst>
          </p:cNvPr>
          <p:cNvSpPr>
            <a:spLocks noGrp="1"/>
          </p:cNvSpPr>
          <p:nvPr>
            <p:ph type="title"/>
          </p:nvPr>
        </p:nvSpPr>
        <p:spPr/>
        <p:txBody>
          <a:bodyPr/>
          <a:lstStyle/>
          <a:p>
            <a:r>
              <a:rPr lang="en-US" sz="1800" b="1" dirty="0">
                <a:effectLst/>
                <a:latin typeface="Times New Roman" panose="02020603050405020304" pitchFamily="18" charset="0"/>
                <a:ea typeface="Calibri" panose="020F0502020204030204" pitchFamily="34" charset="0"/>
              </a:rPr>
              <a:t>Exercise</a:t>
            </a:r>
            <a:endParaRPr lang="en-US" dirty="0"/>
          </a:p>
        </p:txBody>
      </p:sp>
      <p:sp>
        <p:nvSpPr>
          <p:cNvPr id="4" name="TextBox 3">
            <a:extLst>
              <a:ext uri="{FF2B5EF4-FFF2-40B4-BE49-F238E27FC236}">
                <a16:creationId xmlns:a16="http://schemas.microsoft.com/office/drawing/2014/main" id="{2931F69A-493E-4C6D-BDD2-A82BAD05B660}"/>
              </a:ext>
            </a:extLst>
          </p:cNvPr>
          <p:cNvSpPr txBox="1"/>
          <p:nvPr/>
        </p:nvSpPr>
        <p:spPr>
          <a:xfrm>
            <a:off x="457200" y="1143000"/>
            <a:ext cx="8305800" cy="1664879"/>
          </a:xfrm>
          <a:prstGeom prst="rect">
            <a:avLst/>
          </a:prstGeom>
          <a:noFill/>
        </p:spPr>
        <p:txBody>
          <a:bodyPr wrap="square">
            <a:spAutoFit/>
          </a:bodyPr>
          <a:lstStyle/>
          <a:p>
            <a:pPr marL="342900" marR="0" lvl="0" indent="-342900">
              <a:lnSpc>
                <a:spcPct val="115000"/>
              </a:lnSpc>
              <a:spcBef>
                <a:spcPts val="0"/>
              </a:spcBef>
              <a:spcAft>
                <a:spcPts val="0"/>
              </a:spcAft>
              <a:buFont typeface="+mj-lt"/>
              <a:buAutoNum type="arabicPeriod"/>
            </a:pPr>
            <a:r>
              <a:rPr lang="en-US" sz="1800" dirty="0">
                <a:effectLst/>
                <a:latin typeface="Times New Roman" panose="02020603050405020304" pitchFamily="18" charset="0"/>
                <a:ea typeface="Calibri" panose="020F0502020204030204" pitchFamily="34" charset="0"/>
                <a:cs typeface="Arial" panose="020B0604020202020204" pitchFamily="34" charset="0"/>
              </a:rPr>
              <a:t>If the thickness of the 1000 – 500 </a:t>
            </a:r>
            <a:r>
              <a:rPr lang="en-US" sz="1800" dirty="0" err="1">
                <a:effectLst/>
                <a:latin typeface="Times New Roman" panose="02020603050405020304" pitchFamily="18" charset="0"/>
                <a:ea typeface="Calibri" panose="020F0502020204030204" pitchFamily="34" charset="0"/>
                <a:cs typeface="Arial" panose="020B0604020202020204" pitchFamily="34" charset="0"/>
              </a:rPr>
              <a:t>hPa</a:t>
            </a:r>
            <a:r>
              <a:rPr lang="en-US" sz="1800" dirty="0">
                <a:effectLst/>
                <a:latin typeface="Times New Roman" panose="02020603050405020304" pitchFamily="18" charset="0"/>
                <a:ea typeface="Calibri" panose="020F0502020204030204" pitchFamily="34" charset="0"/>
                <a:cs typeface="Arial" panose="020B0604020202020204" pitchFamily="34" charset="0"/>
              </a:rPr>
              <a:t> layer is 5400 </a:t>
            </a:r>
            <a:r>
              <a:rPr lang="en-US" sz="1800" dirty="0" err="1">
                <a:effectLst/>
                <a:latin typeface="Times New Roman" panose="02020603050405020304" pitchFamily="18" charset="0"/>
                <a:ea typeface="Calibri" panose="020F0502020204030204" pitchFamily="34" charset="0"/>
                <a:cs typeface="Arial" panose="020B0604020202020204" pitchFamily="34" charset="0"/>
              </a:rPr>
              <a:t>gpm</a:t>
            </a:r>
            <a:r>
              <a:rPr lang="en-US" sz="1800" dirty="0">
                <a:effectLst/>
                <a:latin typeface="Times New Roman" panose="02020603050405020304" pitchFamily="18" charset="0"/>
                <a:ea typeface="Calibri" panose="020F0502020204030204" pitchFamily="34" charset="0"/>
                <a:cs typeface="Arial" panose="020B0604020202020204" pitchFamily="34" charset="0"/>
              </a:rPr>
              <a:t>, what is the layer average temperature in kelvin?</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15000"/>
              </a:lnSpc>
              <a:spcBef>
                <a:spcPts val="0"/>
              </a:spcBef>
              <a:spcAft>
                <a:spcPts val="0"/>
              </a:spcAft>
              <a:buFont typeface="+mj-lt"/>
              <a:buAutoNum type="arabicPeriod"/>
            </a:pPr>
            <a:r>
              <a:rPr lang="en-US" sz="1800" dirty="0">
                <a:effectLst/>
                <a:latin typeface="Times New Roman" panose="02020603050405020304" pitchFamily="18" charset="0"/>
                <a:ea typeface="Calibri" panose="020F0502020204030204" pitchFamily="34" charset="0"/>
                <a:cs typeface="Arial" panose="020B0604020202020204" pitchFamily="34" charset="0"/>
              </a:rPr>
              <a:t>What is the geopotential and why it is used?</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15000"/>
              </a:lnSpc>
              <a:spcBef>
                <a:spcPts val="0"/>
              </a:spcBef>
              <a:spcAft>
                <a:spcPts val="1000"/>
              </a:spcAft>
              <a:buFont typeface="+mj-lt"/>
              <a:buAutoNum type="arabicPeriod"/>
            </a:pPr>
            <a:r>
              <a:rPr lang="en-US" sz="1800" dirty="0">
                <a:effectLst/>
                <a:latin typeface="Times New Roman" panose="02020603050405020304" pitchFamily="18" charset="0"/>
                <a:ea typeface="Calibri" panose="020F0502020204030204" pitchFamily="34" charset="0"/>
                <a:cs typeface="Arial" panose="020B0604020202020204" pitchFamily="34" charset="0"/>
              </a:rPr>
              <a:t>How to reduce the pressure at the station to the pressure at MSL?  Write down a formula.</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25046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C874C04-E4B7-479F-8DAF-599945E1E379}"/>
              </a:ext>
            </a:extLst>
          </p:cNvPr>
          <p:cNvPicPr>
            <a:picLocks noChangeAspect="1"/>
          </p:cNvPicPr>
          <p:nvPr/>
        </p:nvPicPr>
        <p:blipFill>
          <a:blip r:embed="rId2"/>
          <a:stretch>
            <a:fillRect/>
          </a:stretch>
        </p:blipFill>
        <p:spPr>
          <a:xfrm>
            <a:off x="1492724" y="0"/>
            <a:ext cx="6158552" cy="6858000"/>
          </a:xfrm>
          <a:prstGeom prst="rect">
            <a:avLst/>
          </a:prstGeom>
        </p:spPr>
      </p:pic>
    </p:spTree>
    <p:extLst>
      <p:ext uri="{BB962C8B-B14F-4D97-AF65-F5344CB8AC3E}">
        <p14:creationId xmlns:p14="http://schemas.microsoft.com/office/powerpoint/2010/main" val="2152112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752600"/>
            <a:ext cx="8610600" cy="1938992"/>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Geopotential and Geopotential Height.</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Thickness and the hypsometric equation.</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Is the upper atmosphere well mixed? </a:t>
            </a:r>
          </a:p>
        </p:txBody>
      </p:sp>
      <p:sp>
        <p:nvSpPr>
          <p:cNvPr id="3" name="Title 2"/>
          <p:cNvSpPr>
            <a:spLocks noGrp="1"/>
          </p:cNvSpPr>
          <p:nvPr>
            <p:ph type="title"/>
          </p:nvPr>
        </p:nvSpPr>
        <p:spPr/>
        <p:txBody>
          <a:bodyPr>
            <a:normAutofit/>
          </a:bodyPr>
          <a:lstStyle/>
          <a:p>
            <a:r>
              <a:rPr lang="en-US" sz="2600" dirty="0">
                <a:latin typeface="Times New Roman" panose="02020603050405020304" pitchFamily="18" charset="0"/>
                <a:cs typeface="Times New Roman" panose="02020603050405020304" pitchFamily="18" charset="0"/>
              </a:rPr>
              <a:t>This lecture including the following items</a:t>
            </a:r>
          </a:p>
        </p:txBody>
      </p:sp>
    </p:spTree>
    <p:extLst>
      <p:ext uri="{BB962C8B-B14F-4D97-AF65-F5344CB8AC3E}">
        <p14:creationId xmlns:p14="http://schemas.microsoft.com/office/powerpoint/2010/main" val="151065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29491" y="1067812"/>
            <a:ext cx="8409709" cy="3416320"/>
          </a:xfrm>
          <a:prstGeom prst="rect">
            <a:avLst/>
          </a:prstGeom>
        </p:spPr>
        <p:txBody>
          <a:bodyPr wrap="square">
            <a:spAutoFit/>
          </a:bodyPr>
          <a:lstStyle/>
          <a:p>
            <a:pPr marL="0" lvl="1" indent="61913" algn="just"/>
            <a:r>
              <a:rPr lang="en-US" sz="2400" dirty="0">
                <a:latin typeface="Times New Roman" panose="02020603050405020304" pitchFamily="18" charset="0"/>
                <a:cs typeface="Times New Roman" panose="02020603050405020304" pitchFamily="18" charset="0"/>
              </a:rPr>
              <a:t>Since Earth is rotating, the force observed as </a:t>
            </a:r>
            <a:r>
              <a:rPr lang="en-US" sz="2400" b="1" i="1" u="sng" dirty="0">
                <a:latin typeface="Times New Roman" panose="02020603050405020304" pitchFamily="18" charset="0"/>
                <a:cs typeface="Times New Roman" panose="02020603050405020304" pitchFamily="18" charset="0"/>
              </a:rPr>
              <a:t>Gravity</a:t>
            </a:r>
            <a:r>
              <a:rPr lang="en-US" sz="2400" dirty="0">
                <a:latin typeface="Times New Roman" panose="02020603050405020304" pitchFamily="18" charset="0"/>
                <a:cs typeface="Times New Roman" panose="02020603050405020304" pitchFamily="18" charset="0"/>
              </a:rPr>
              <a:t> is the resultant of the:</a:t>
            </a:r>
          </a:p>
          <a:p>
            <a:pPr marL="341313" lvl="1" algn="just"/>
            <a:r>
              <a:rPr lang="en-US" sz="2400" dirty="0">
                <a:latin typeface="Times New Roman" panose="02020603050405020304" pitchFamily="18" charset="0"/>
                <a:cs typeface="Times New Roman" panose="02020603050405020304" pitchFamily="18" charset="0"/>
              </a:rPr>
              <a:t>Gravitational acceleration + Centrifugal acceleration from the Earth’s rotation.</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acceleration due to gravity is not constant, it depends on </a:t>
            </a:r>
            <a:r>
              <a:rPr lang="en-US" sz="2400" dirty="0">
                <a:solidFill>
                  <a:srgbClr val="000000"/>
                </a:solidFill>
                <a:latin typeface="Times New Roman"/>
              </a:rPr>
              <a:t>Altitude and Latitude, </a:t>
            </a:r>
            <a:r>
              <a:rPr lang="en-US" sz="2400" dirty="0">
                <a:latin typeface="Times New Roman" panose="02020603050405020304" pitchFamily="18" charset="0"/>
                <a:cs typeface="Times New Roman" panose="02020603050405020304" pitchFamily="18" charset="0"/>
              </a:rPr>
              <a:t>with the largest variation due to latitude.</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Though small, the variation in gravity must be accounted via the concept of </a:t>
            </a:r>
            <a:r>
              <a:rPr lang="en-US" sz="2400" b="1" u="sng" dirty="0">
                <a:solidFill>
                  <a:srgbClr val="FF0000"/>
                </a:solidFill>
                <a:latin typeface="Times New Roman" panose="02020603050405020304" pitchFamily="18" charset="0"/>
                <a:cs typeface="Times New Roman" panose="02020603050405020304" pitchFamily="18" charset="0"/>
              </a:rPr>
              <a:t>geopotential</a:t>
            </a:r>
            <a:r>
              <a:rPr lang="en-US" sz="2400" dirty="0">
                <a:latin typeface="Times New Roman" panose="02020603050405020304" pitchFamily="18" charset="0"/>
                <a:cs typeface="Times New Roman" panose="02020603050405020304" pitchFamily="18" charset="0"/>
              </a:rPr>
              <a:t>.</a:t>
            </a:r>
          </a:p>
          <a:p>
            <a:pPr lvl="1" algn="just"/>
            <a:endParaRPr lang="en-US" sz="2400" dirty="0">
              <a:latin typeface="Times New Roman" panose="02020603050405020304" pitchFamily="18" charset="0"/>
              <a:cs typeface="Times New Roman" panose="02020603050405020304" pitchFamily="18" charset="0"/>
            </a:endParaRPr>
          </a:p>
        </p:txBody>
      </p:sp>
      <p:sp>
        <p:nvSpPr>
          <p:cNvPr id="6" name="Title 2"/>
          <p:cNvSpPr txBox="1">
            <a:spLocks/>
          </p:cNvSpPr>
          <p:nvPr/>
        </p:nvSpPr>
        <p:spPr>
          <a:xfrm>
            <a:off x="457200" y="152400"/>
            <a:ext cx="8229600" cy="762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42900" indent="-342900"/>
            <a:r>
              <a:rPr lang="en-US" sz="2600" b="1" dirty="0">
                <a:latin typeface="Times New Roman" panose="02020603050405020304" pitchFamily="18" charset="0"/>
                <a:cs typeface="Times New Roman" panose="02020603050405020304" pitchFamily="18" charset="0"/>
              </a:rPr>
              <a:t>GEOPOTENTIAL </a:t>
            </a:r>
            <a:r>
              <a:rPr lang="el-GR" sz="2600" b="1" dirty="0">
                <a:latin typeface="Times New Roman" panose="02020603050405020304" pitchFamily="18" charset="0"/>
                <a:cs typeface="Times New Roman" panose="02020603050405020304" pitchFamily="18" charset="0"/>
              </a:rPr>
              <a:t>Φ(</a:t>
            </a:r>
            <a:r>
              <a:rPr lang="en-US" sz="2600" b="1" dirty="0">
                <a:latin typeface="Times New Roman" panose="02020603050405020304" pitchFamily="18" charset="0"/>
                <a:cs typeface="Times New Roman" panose="02020603050405020304" pitchFamily="18" charset="0"/>
              </a:rPr>
              <a:t>z)</a:t>
            </a:r>
          </a:p>
        </p:txBody>
      </p:sp>
      <p:sp>
        <p:nvSpPr>
          <p:cNvPr id="7" name="AutoShape 2" descr="What is gravit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72100" y="4235145"/>
            <a:ext cx="3467100" cy="2312921"/>
          </a:xfrm>
          <a:prstGeom prst="rect">
            <a:avLst/>
          </a:prstGeom>
        </p:spPr>
      </p:pic>
      <p:sp>
        <p:nvSpPr>
          <p:cNvPr id="10" name="TextBox 9">
            <a:extLst>
              <a:ext uri="{FF2B5EF4-FFF2-40B4-BE49-F238E27FC236}">
                <a16:creationId xmlns:a16="http://schemas.microsoft.com/office/drawing/2014/main" id="{180A658C-9BAD-4C5D-AFDB-B79CD80B1946}"/>
              </a:ext>
            </a:extLst>
          </p:cNvPr>
          <p:cNvSpPr txBox="1"/>
          <p:nvPr/>
        </p:nvSpPr>
        <p:spPr>
          <a:xfrm>
            <a:off x="1447800" y="4939084"/>
            <a:ext cx="2509404" cy="36933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b="1" dirty="0"/>
              <a:t>FYI: CHECK THIS </a:t>
            </a:r>
            <a:r>
              <a:rPr lang="en-US" b="1" dirty="0">
                <a:hlinkClick r:id="rId4"/>
              </a:rPr>
              <a:t>PAGE</a:t>
            </a:r>
            <a:endParaRPr lang="en-US" b="1" dirty="0"/>
          </a:p>
        </p:txBody>
      </p:sp>
    </p:spTree>
    <p:extLst>
      <p:ext uri="{BB962C8B-B14F-4D97-AF65-F5344CB8AC3E}">
        <p14:creationId xmlns:p14="http://schemas.microsoft.com/office/powerpoint/2010/main" val="3793595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 y="1067812"/>
            <a:ext cx="8762999" cy="4524315"/>
          </a:xfrm>
          <a:prstGeom prst="rect">
            <a:avLst/>
          </a:prstGeom>
        </p:spPr>
        <p:txBody>
          <a:bodyPr wrap="square">
            <a:spAutoFit/>
          </a:bodyPr>
          <a:lstStyle/>
          <a:p>
            <a:pPr lvl="1" algn="just"/>
            <a:r>
              <a:rPr lang="en-US" sz="2400" dirty="0">
                <a:latin typeface="Times New Roman" panose="02020603050405020304" pitchFamily="18" charset="0"/>
                <a:cs typeface="Times New Roman" panose="02020603050405020304" pitchFamily="18" charset="0"/>
              </a:rPr>
              <a:t>Definition:</a:t>
            </a:r>
          </a:p>
          <a:p>
            <a:pPr marL="800100" lvl="1" indent="-342900" algn="just">
              <a:buFont typeface="Arial" panose="020B0604020202020204" pitchFamily="34" charset="0"/>
              <a:buChar char="•"/>
            </a:pPr>
            <a:r>
              <a:rPr lang="en-US" sz="2400" u="sng" dirty="0">
                <a:solidFill>
                  <a:prstClr val="black"/>
                </a:solidFill>
                <a:latin typeface="Times New Roman" panose="02020603050405020304" pitchFamily="18" charset="0"/>
                <a:cs typeface="Times New Roman" panose="02020603050405020304" pitchFamily="18" charset="0"/>
              </a:rPr>
              <a:t>The potential energy of a unit mass relative to sea level</a:t>
            </a:r>
            <a:r>
              <a:rPr lang="en-US" sz="2400" dirty="0">
                <a:solidFill>
                  <a:prstClr val="black"/>
                </a:solidFill>
                <a:latin typeface="Times New Roman" panose="02020603050405020304" pitchFamily="18" charset="0"/>
                <a:cs typeface="Times New Roman" panose="02020603050405020304" pitchFamily="18" charset="0"/>
              </a:rPr>
              <a:t>,</a:t>
            </a:r>
          </a:p>
          <a:p>
            <a:pPr lvl="1" algn="just"/>
            <a:r>
              <a:rPr lang="en-US" sz="2400" dirty="0">
                <a:solidFill>
                  <a:prstClr val="black"/>
                </a:solidFill>
                <a:latin typeface="Times New Roman" panose="02020603050405020304" pitchFamily="18" charset="0"/>
                <a:cs typeface="Times New Roman" panose="02020603050405020304" pitchFamily="18" charset="0"/>
              </a:rPr>
              <a:t>Numerically: </a:t>
            </a:r>
          </a:p>
          <a:p>
            <a:pPr marL="800100" lvl="1" indent="-342900" algn="just">
              <a:buFont typeface="Arial" panose="020B0604020202020204" pitchFamily="34" charset="0"/>
              <a:buChar char="•"/>
            </a:pPr>
            <a:r>
              <a:rPr lang="en-US" sz="2400" u="sng" dirty="0">
                <a:latin typeface="Times New Roman" panose="02020603050405020304" pitchFamily="18" charset="0"/>
                <a:cs typeface="Times New Roman" panose="02020603050405020304" pitchFamily="18" charset="0"/>
              </a:rPr>
              <a:t>Work that must be done against the Earth’s gravitational field in order to raise a mass of 1 kg from sea level to that point.</a:t>
            </a:r>
          </a:p>
          <a:p>
            <a:pPr lvl="1" algn="just"/>
            <a:endParaRPr lang="en-US" sz="2400" u="sng" dirty="0">
              <a:latin typeface="Times New Roman" panose="02020603050405020304" pitchFamily="18" charset="0"/>
              <a:cs typeface="Times New Roman" panose="02020603050405020304" pitchFamily="18" charset="0"/>
            </a:endParaRPr>
          </a:p>
          <a:p>
            <a:pPr lvl="1" algn="just"/>
            <a:r>
              <a:rPr lang="en-US" sz="2400" dirty="0">
                <a:latin typeface="Times New Roman" panose="02020603050405020304" pitchFamily="18" charset="0"/>
                <a:cs typeface="Times New Roman" panose="02020603050405020304" pitchFamily="18" charset="0"/>
              </a:rPr>
              <a:t>Units: </a:t>
            </a:r>
          </a:p>
          <a:p>
            <a:pPr marL="800100" lvl="1"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Joules (J) ( it is the units of work)</a:t>
            </a:r>
          </a:p>
          <a:p>
            <a:pPr marL="800100" lvl="1"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So the work to lift a mass a certain height is: J kg</a:t>
            </a:r>
            <a:r>
              <a:rPr lang="en-US" sz="2400" baseline="30000" dirty="0">
                <a:latin typeface="Times New Roman" panose="02020603050405020304" pitchFamily="18" charset="0"/>
                <a:cs typeface="Times New Roman" panose="02020603050405020304" pitchFamily="18" charset="0"/>
              </a:rPr>
              <a:t>-1</a:t>
            </a:r>
            <a:r>
              <a:rPr lang="en-US" sz="2400" dirty="0">
                <a:latin typeface="Times New Roman" panose="02020603050405020304" pitchFamily="18" charset="0"/>
                <a:cs typeface="Times New Roman" panose="02020603050405020304" pitchFamily="18" charset="0"/>
              </a:rPr>
              <a:t>. Since a Joule is also defined as a Newton * meter, where Newton = kg m s</a:t>
            </a:r>
            <a:r>
              <a:rPr lang="en-US" sz="2400" baseline="30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we can substitute for J above to yield an alternative unit for geopotential: m</a:t>
            </a:r>
            <a:r>
              <a:rPr lang="en-US" sz="2400" baseline="30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s</a:t>
            </a:r>
            <a:r>
              <a:rPr lang="en-US" sz="2400" baseline="30000" dirty="0">
                <a:latin typeface="Times New Roman" panose="02020603050405020304" pitchFamily="18" charset="0"/>
                <a:cs typeface="Times New Roman" panose="02020603050405020304" pitchFamily="18" charset="0"/>
              </a:rPr>
              <a:t>-2</a:t>
            </a:r>
          </a:p>
        </p:txBody>
      </p:sp>
      <p:sp>
        <p:nvSpPr>
          <p:cNvPr id="6" name="Title 2"/>
          <p:cNvSpPr txBox="1">
            <a:spLocks/>
          </p:cNvSpPr>
          <p:nvPr/>
        </p:nvSpPr>
        <p:spPr>
          <a:xfrm>
            <a:off x="457200" y="152400"/>
            <a:ext cx="8229600" cy="762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42900" indent="-342900"/>
            <a:r>
              <a:rPr lang="en-US" sz="2600" b="1" dirty="0">
                <a:latin typeface="Times New Roman" panose="02020603050405020304" pitchFamily="18" charset="0"/>
                <a:cs typeface="Times New Roman" panose="02020603050405020304" pitchFamily="18" charset="0"/>
              </a:rPr>
              <a:t>GEOPOTENTIAL </a:t>
            </a:r>
            <a:r>
              <a:rPr lang="el-GR" sz="2600" b="1" dirty="0">
                <a:latin typeface="Times New Roman" panose="02020603050405020304" pitchFamily="18" charset="0"/>
                <a:cs typeface="Times New Roman" panose="02020603050405020304" pitchFamily="18" charset="0"/>
              </a:rPr>
              <a:t>Φ(</a:t>
            </a:r>
            <a:r>
              <a:rPr lang="en-US" sz="2600" b="1" dirty="0">
                <a:latin typeface="Times New Roman" panose="02020603050405020304" pitchFamily="18" charset="0"/>
                <a:cs typeface="Times New Roman" panose="02020603050405020304" pitchFamily="18" charset="0"/>
              </a:rPr>
              <a:t>z)</a:t>
            </a:r>
          </a:p>
        </p:txBody>
      </p:sp>
    </p:spTree>
    <p:extLst>
      <p:ext uri="{BB962C8B-B14F-4D97-AF65-F5344CB8AC3E}">
        <p14:creationId xmlns:p14="http://schemas.microsoft.com/office/powerpoint/2010/main" val="565977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Rectangle 4"/>
              <p:cNvSpPr/>
              <p:nvPr/>
            </p:nvSpPr>
            <p:spPr>
              <a:xfrm>
                <a:off x="76200" y="1067812"/>
                <a:ext cx="8762999" cy="6001643"/>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symbol for geopotential is Φ. Geopotential is defined as having a magnitude of 0 at the Earth’s surface. The Φ at any height above the Earth’s surface is equivalent to the distance traveled multiplied by the gravity at each integration of height:</a:t>
                </a:r>
              </a:p>
              <a:p>
                <a:pPr lvl="1" algn="just"/>
                <a:endParaRPr lang="en-US" sz="2400" dirty="0">
                  <a:latin typeface="Times New Roman" panose="02020603050405020304" pitchFamily="18" charset="0"/>
                  <a:cs typeface="Times New Roman" panose="02020603050405020304" pitchFamily="18" charset="0"/>
                </a:endParaRPr>
              </a:p>
              <a:p>
                <a:pPr lvl="1" algn="just"/>
                <a:endParaRPr lang="en-US" sz="2400" dirty="0">
                  <a:latin typeface="Times New Roman" panose="02020603050405020304" pitchFamily="18" charset="0"/>
                  <a:cs typeface="Times New Roman" panose="02020603050405020304" pitchFamily="18" charset="0"/>
                </a:endParaRPr>
              </a:p>
              <a:p>
                <a:pPr lvl="1" algn="just"/>
                <a:r>
                  <a:rPr lang="en-US" sz="2400" dirty="0">
                    <a:latin typeface="Times New Roman" panose="02020603050405020304" pitchFamily="18" charset="0"/>
                    <a:cs typeface="Times New Roman" panose="02020603050405020304" pitchFamily="18" charset="0"/>
                  </a:rPr>
                  <a:t>where z = geometric height, and g is the gravity ( or acceleration of Gravity) at each height,</a:t>
                </a:r>
                <a:r>
                  <a:rPr lang="en-US" sz="2400" dirty="0">
                    <a:solidFill>
                      <a:srgbClr val="000000"/>
                    </a:solidFill>
                  </a:rPr>
                  <a:t> </a:t>
                </a:r>
                <a14:m>
                  <m:oMath xmlns:m="http://schemas.openxmlformats.org/officeDocument/2006/math">
                    <m:r>
                      <m:rPr>
                        <m:sty m:val="p"/>
                      </m:rPr>
                      <a:rPr lang="en-US" sz="2400" i="1">
                        <a:solidFill>
                          <a:srgbClr val="000000"/>
                        </a:solidFill>
                        <a:latin typeface="Cambria Math" panose="02040503050406030204" pitchFamily="18" charset="0"/>
                      </a:rPr>
                      <m:t>Φ</m:t>
                    </m:r>
                  </m:oMath>
                </a14:m>
                <a:r>
                  <a:rPr lang="en-US" sz="2400" dirty="0">
                    <a:latin typeface="Times New Roman" panose="02020603050405020304" pitchFamily="18" charset="0"/>
                    <a:cs typeface="Times New Roman" panose="02020603050405020304" pitchFamily="18" charset="0"/>
                  </a:rPr>
                  <a:t> </a:t>
                </a:r>
                <a:r>
                  <a:rPr lang="en-US" sz="2400">
                    <a:latin typeface="Times New Roman" panose="02020603050405020304" pitchFamily="18" charset="0"/>
                    <a:cs typeface="Times New Roman" panose="02020603050405020304" pitchFamily="18" charset="0"/>
                  </a:rPr>
                  <a:t>is latitude.</a:t>
                </a: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 surface of constant geopotential represents a surface along which all objects of the </a:t>
                </a:r>
                <a:r>
                  <a:rPr lang="en-US" sz="2400" u="sng" dirty="0">
                    <a:latin typeface="Times New Roman" panose="02020603050405020304" pitchFamily="18" charset="0"/>
                    <a:cs typeface="Times New Roman" panose="02020603050405020304" pitchFamily="18" charset="0"/>
                  </a:rPr>
                  <a:t>same mass </a:t>
                </a:r>
                <a:r>
                  <a:rPr lang="en-US" sz="2400" dirty="0">
                    <a:latin typeface="Times New Roman" panose="02020603050405020304" pitchFamily="18" charset="0"/>
                    <a:cs typeface="Times New Roman" panose="02020603050405020304" pitchFamily="18" charset="0"/>
                  </a:rPr>
                  <a:t>have the </a:t>
                </a:r>
                <a:r>
                  <a:rPr lang="en-US" sz="2400" u="sng" dirty="0">
                    <a:latin typeface="Times New Roman" panose="02020603050405020304" pitchFamily="18" charset="0"/>
                    <a:cs typeface="Times New Roman" panose="02020603050405020304" pitchFamily="18" charset="0"/>
                  </a:rPr>
                  <a:t>same potential energy</a:t>
                </a:r>
                <a:r>
                  <a:rPr lang="en-US" sz="2400" dirty="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If gravity were constant, a geopotential surface would lie at a constant altitude, but it is not constant throughout the atmosphere – it decreases as the distance from the center of the earth increases. So a geopotential surface will have varying altitude.</a:t>
                </a:r>
              </a:p>
              <a:p>
                <a:pPr lvl="1" algn="just"/>
                <a:endParaRPr lang="en-US" sz="2400" dirty="0">
                  <a:latin typeface="Times New Roman" panose="02020603050405020304" pitchFamily="18" charset="0"/>
                  <a:cs typeface="Times New Roman" panose="02020603050405020304" pitchFamily="18" charset="0"/>
                </a:endParaRPr>
              </a:p>
              <a:p>
                <a:pPr lvl="1" algn="just"/>
                <a:endParaRPr lang="en-US" sz="2400" dirty="0">
                  <a:latin typeface="Times New Roman" panose="02020603050405020304" pitchFamily="18" charset="0"/>
                  <a:cs typeface="Times New Roman" panose="02020603050405020304" pitchFamily="18" charset="0"/>
                </a:endParaRPr>
              </a:p>
            </p:txBody>
          </p:sp>
        </mc:Choice>
        <mc:Fallback xmlns="">
          <p:sp>
            <p:nvSpPr>
              <p:cNvPr id="5" name="Rectangle 4"/>
              <p:cNvSpPr>
                <a:spLocks noRot="1" noChangeAspect="1" noMove="1" noResize="1" noEditPoints="1" noAdjustHandles="1" noChangeArrowheads="1" noChangeShapeType="1" noTextEdit="1"/>
              </p:cNvSpPr>
              <p:nvPr/>
            </p:nvSpPr>
            <p:spPr>
              <a:xfrm>
                <a:off x="76200" y="1067812"/>
                <a:ext cx="8762999" cy="6001643"/>
              </a:xfrm>
              <a:prstGeom prst="rect">
                <a:avLst/>
              </a:prstGeom>
              <a:blipFill>
                <a:blip r:embed="rId4"/>
                <a:stretch>
                  <a:fillRect l="-974" t="-812" r="-1044"/>
                </a:stretch>
              </a:blipFill>
            </p:spPr>
            <p:txBody>
              <a:bodyPr/>
              <a:lstStyle/>
              <a:p>
                <a:r>
                  <a:rPr lang="en-US">
                    <a:noFill/>
                  </a:rPr>
                  <a:t> </a:t>
                </a:r>
              </a:p>
            </p:txBody>
          </p:sp>
        </mc:Fallback>
      </mc:AlternateContent>
      <p:sp>
        <p:nvSpPr>
          <p:cNvPr id="6" name="Title 2"/>
          <p:cNvSpPr txBox="1">
            <a:spLocks/>
          </p:cNvSpPr>
          <p:nvPr/>
        </p:nvSpPr>
        <p:spPr>
          <a:xfrm>
            <a:off x="457200" y="152400"/>
            <a:ext cx="8229600" cy="762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42900" indent="-342900"/>
            <a:r>
              <a:rPr lang="en-US" sz="2600" b="1" dirty="0">
                <a:latin typeface="Times New Roman" panose="02020603050405020304" pitchFamily="18" charset="0"/>
                <a:cs typeface="Times New Roman" panose="02020603050405020304" pitchFamily="18" charset="0"/>
              </a:rPr>
              <a:t>GEOPOTENTIAL </a:t>
            </a:r>
            <a:r>
              <a:rPr lang="el-GR" sz="2600" b="1" dirty="0">
                <a:latin typeface="Times New Roman" panose="02020603050405020304" pitchFamily="18" charset="0"/>
                <a:cs typeface="Times New Roman" panose="02020603050405020304" pitchFamily="18" charset="0"/>
              </a:rPr>
              <a:t>Φ(</a:t>
            </a:r>
            <a:r>
              <a:rPr lang="en-US" sz="2600" b="1" dirty="0">
                <a:latin typeface="Times New Roman" panose="02020603050405020304" pitchFamily="18" charset="0"/>
                <a:cs typeface="Times New Roman" panose="02020603050405020304" pitchFamily="18" charset="0"/>
              </a:rPr>
              <a:t>z)</a:t>
            </a:r>
          </a:p>
        </p:txBody>
      </p:sp>
      <p:grpSp>
        <p:nvGrpSpPr>
          <p:cNvPr id="22" name="Group 21">
            <a:extLst>
              <a:ext uri="{FF2B5EF4-FFF2-40B4-BE49-F238E27FC236}">
                <a16:creationId xmlns:a16="http://schemas.microsoft.com/office/drawing/2014/main" id="{AACA8B9E-793B-465F-A181-5FC0806BFD01}"/>
              </a:ext>
            </a:extLst>
          </p:cNvPr>
          <p:cNvGrpSpPr/>
          <p:nvPr/>
        </p:nvGrpSpPr>
        <p:grpSpPr>
          <a:xfrm>
            <a:off x="1772054" y="2667000"/>
            <a:ext cx="5371289" cy="506412"/>
            <a:chOff x="419911" y="2794794"/>
            <a:chExt cx="5371289" cy="506412"/>
          </a:xfrm>
        </p:grpSpPr>
        <p:sp>
          <p:nvSpPr>
            <p:cNvPr id="4" name="TextBox 3">
              <a:extLst>
                <a:ext uri="{FF2B5EF4-FFF2-40B4-BE49-F238E27FC236}">
                  <a16:creationId xmlns:a16="http://schemas.microsoft.com/office/drawing/2014/main" id="{56F6C874-D904-4716-8DF0-25AC79596027}"/>
                </a:ext>
              </a:extLst>
            </p:cNvPr>
            <p:cNvSpPr txBox="1"/>
            <p:nvPr/>
          </p:nvSpPr>
          <p:spPr>
            <a:xfrm>
              <a:off x="4267200" y="2863334"/>
              <a:ext cx="1524000" cy="369332"/>
            </a:xfrm>
            <a:prstGeom prst="rect">
              <a:avLst/>
            </a:prstGeom>
            <a:noFill/>
          </p:spPr>
          <p:txBody>
            <a:bodyPr wrap="square" rtlCol="0">
              <a:spAutoFit/>
            </a:bodyPr>
            <a:lstStyle/>
            <a:p>
              <a:pPr algn="ctr"/>
              <a:r>
                <a:rPr lang="en-US" dirty="0"/>
                <a:t>…..   (1)</a:t>
              </a:r>
            </a:p>
          </p:txBody>
        </p:sp>
        <p:grpSp>
          <p:nvGrpSpPr>
            <p:cNvPr id="17" name="Group 16">
              <a:extLst>
                <a:ext uri="{FF2B5EF4-FFF2-40B4-BE49-F238E27FC236}">
                  <a16:creationId xmlns:a16="http://schemas.microsoft.com/office/drawing/2014/main" id="{F91E07C2-C054-4431-B804-86567D59C3B1}"/>
                </a:ext>
              </a:extLst>
            </p:cNvPr>
            <p:cNvGrpSpPr/>
            <p:nvPr/>
          </p:nvGrpSpPr>
          <p:grpSpPr>
            <a:xfrm>
              <a:off x="419911" y="2794794"/>
              <a:ext cx="3733800" cy="506412"/>
              <a:chOff x="2286000" y="990600"/>
              <a:chExt cx="3733800" cy="506412"/>
            </a:xfrm>
          </p:grpSpPr>
          <p:graphicFrame>
            <p:nvGraphicFramePr>
              <p:cNvPr id="18" name="Object 17">
                <a:extLst>
                  <a:ext uri="{FF2B5EF4-FFF2-40B4-BE49-F238E27FC236}">
                    <a16:creationId xmlns:a16="http://schemas.microsoft.com/office/drawing/2014/main" id="{6A69C4FD-2531-46FC-AA98-EDB8381BC598}"/>
                  </a:ext>
                </a:extLst>
              </p:cNvPr>
              <p:cNvGraphicFramePr>
                <a:graphicFrameLocks noChangeAspect="1"/>
              </p:cNvGraphicFramePr>
              <p:nvPr>
                <p:extLst>
                  <p:ext uri="{D42A27DB-BD31-4B8C-83A1-F6EECF244321}">
                    <p14:modId xmlns:p14="http://schemas.microsoft.com/office/powerpoint/2010/main" val="2206994696"/>
                  </p:ext>
                </p:extLst>
              </p:nvPr>
            </p:nvGraphicFramePr>
            <p:xfrm>
              <a:off x="4876800" y="1085850"/>
              <a:ext cx="1143000" cy="365125"/>
            </p:xfrm>
            <a:graphic>
              <a:graphicData uri="http://schemas.openxmlformats.org/presentationml/2006/ole">
                <mc:AlternateContent xmlns:mc="http://schemas.openxmlformats.org/markup-compatibility/2006">
                  <mc:Choice xmlns:v="urn:schemas-microsoft-com:vml" Requires="v">
                    <p:oleObj spid="_x0000_s24619" name="Equation" r:id="rId5" imgW="623401" imgH="200383" progId="Equation.3">
                      <p:embed/>
                    </p:oleObj>
                  </mc:Choice>
                  <mc:Fallback>
                    <p:oleObj name="Equation" r:id="rId5" imgW="623401" imgH="200383" progId="Equation.3">
                      <p:embed/>
                      <p:pic>
                        <p:nvPicPr>
                          <p:cNvPr id="2"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76800" y="1085850"/>
                            <a:ext cx="11430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9" name="Object 18">
                <a:extLst>
                  <a:ext uri="{FF2B5EF4-FFF2-40B4-BE49-F238E27FC236}">
                    <a16:creationId xmlns:a16="http://schemas.microsoft.com/office/drawing/2014/main" id="{0845417F-CA9E-421A-9D25-B6547911F241}"/>
                  </a:ext>
                </a:extLst>
              </p:cNvPr>
              <p:cNvGraphicFramePr>
                <a:graphicFrameLocks noChangeAspect="1"/>
              </p:cNvGraphicFramePr>
              <p:nvPr>
                <p:extLst>
                  <p:ext uri="{D42A27DB-BD31-4B8C-83A1-F6EECF244321}">
                    <p14:modId xmlns:p14="http://schemas.microsoft.com/office/powerpoint/2010/main" val="2938214216"/>
                  </p:ext>
                </p:extLst>
              </p:nvPr>
            </p:nvGraphicFramePr>
            <p:xfrm>
              <a:off x="2286000" y="990600"/>
              <a:ext cx="1295400" cy="506412"/>
            </p:xfrm>
            <a:graphic>
              <a:graphicData uri="http://schemas.openxmlformats.org/presentationml/2006/ole">
                <mc:AlternateContent xmlns:mc="http://schemas.openxmlformats.org/markup-compatibility/2006">
                  <mc:Choice xmlns:v="urn:schemas-microsoft-com:vml" Requires="v">
                    <p:oleObj spid="_x0000_s24620" name="Equation" r:id="rId7" imgW="841898" imgH="328816" progId="Equation.3">
                      <p:embed/>
                    </p:oleObj>
                  </mc:Choice>
                  <mc:Fallback>
                    <p:oleObj name="Equation" r:id="rId7" imgW="841898" imgH="328816" progId="Equation.3">
                      <p:embed/>
                      <p:pic>
                        <p:nvPicPr>
                          <p:cNvPr id="4"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86000" y="990600"/>
                            <a:ext cx="1295400" cy="50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 name="TextBox 19">
                <a:extLst>
                  <a:ext uri="{FF2B5EF4-FFF2-40B4-BE49-F238E27FC236}">
                    <a16:creationId xmlns:a16="http://schemas.microsoft.com/office/drawing/2014/main" id="{F5120F94-B2D3-453A-80F7-70FF6B0DB10E}"/>
                  </a:ext>
                </a:extLst>
              </p:cNvPr>
              <p:cNvSpPr txBox="1"/>
              <p:nvPr/>
            </p:nvSpPr>
            <p:spPr>
              <a:xfrm>
                <a:off x="3886200" y="1066800"/>
                <a:ext cx="533400" cy="369332"/>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or</a:t>
                </a:r>
              </a:p>
            </p:txBody>
          </p:sp>
        </p:grpSp>
      </p:grpSp>
    </p:spTree>
    <p:extLst>
      <p:ext uri="{BB962C8B-B14F-4D97-AF65-F5344CB8AC3E}">
        <p14:creationId xmlns:p14="http://schemas.microsoft.com/office/powerpoint/2010/main" val="7699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Up Arrow 26"/>
          <p:cNvSpPr/>
          <p:nvPr/>
        </p:nvSpPr>
        <p:spPr>
          <a:xfrm>
            <a:off x="7848600" y="4114800"/>
            <a:ext cx="45719" cy="457200"/>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6552636" y="2440454"/>
            <a:ext cx="2617303" cy="4263092"/>
            <a:chOff x="5727732" y="3124200"/>
            <a:chExt cx="3416268" cy="4648200"/>
          </a:xfrm>
        </p:grpSpPr>
        <p:sp>
          <p:nvSpPr>
            <p:cNvPr id="10" name="TextBox 9"/>
            <p:cNvSpPr txBox="1"/>
            <p:nvPr/>
          </p:nvSpPr>
          <p:spPr>
            <a:xfrm>
              <a:off x="5727732" y="3288268"/>
              <a:ext cx="292068" cy="369332"/>
            </a:xfrm>
            <a:prstGeom prst="rect">
              <a:avLst/>
            </a:prstGeom>
            <a:noFill/>
          </p:spPr>
          <p:txBody>
            <a:bodyPr wrap="none" rtlCol="0">
              <a:spAutoFit/>
            </a:bodyPr>
            <a:lstStyle/>
            <a:p>
              <a:r>
                <a:rPr lang="en-US" dirty="0"/>
                <a:t>Z</a:t>
              </a:r>
            </a:p>
          </p:txBody>
        </p:sp>
        <p:grpSp>
          <p:nvGrpSpPr>
            <p:cNvPr id="11" name="Group 10"/>
            <p:cNvGrpSpPr/>
            <p:nvPr/>
          </p:nvGrpSpPr>
          <p:grpSpPr>
            <a:xfrm>
              <a:off x="5791200" y="3124200"/>
              <a:ext cx="3352800" cy="4648200"/>
              <a:chOff x="5334000" y="2133600"/>
              <a:chExt cx="3352800" cy="4648200"/>
            </a:xfrm>
          </p:grpSpPr>
          <p:pic>
            <p:nvPicPr>
              <p:cNvPr id="4" name="Picture 3" descr="density_agburt01_08.jpg"/>
              <p:cNvPicPr>
                <a:picLocks noChangeAspect="1"/>
              </p:cNvPicPr>
              <p:nvPr/>
            </p:nvPicPr>
            <p:blipFill>
              <a:blip r:embed="rId3" cstate="print"/>
              <a:srcRect/>
              <a:stretch>
                <a:fillRect/>
              </a:stretch>
            </p:blipFill>
            <p:spPr bwMode="auto">
              <a:xfrm>
                <a:off x="5486400" y="2514600"/>
                <a:ext cx="3055937" cy="4267200"/>
              </a:xfrm>
              <a:prstGeom prst="rect">
                <a:avLst/>
              </a:prstGeom>
              <a:noFill/>
              <a:ln w="9525">
                <a:noFill/>
                <a:miter lim="800000"/>
                <a:headEnd/>
                <a:tailEnd/>
              </a:ln>
            </p:spPr>
          </p:pic>
          <p:sp>
            <p:nvSpPr>
              <p:cNvPr id="5" name="Down Arrow 4"/>
              <p:cNvSpPr/>
              <p:nvPr/>
            </p:nvSpPr>
            <p:spPr>
              <a:xfrm>
                <a:off x="6629400" y="2133600"/>
                <a:ext cx="381000" cy="457200"/>
              </a:xfrm>
              <a:prstGeom prst="downArrow">
                <a:avLst/>
              </a:prstGeom>
              <a:solidFill>
                <a:schemeClr val="accent1">
                  <a:alpha val="33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Down Arrow 5"/>
              <p:cNvSpPr/>
              <p:nvPr/>
            </p:nvSpPr>
            <p:spPr>
              <a:xfrm>
                <a:off x="6705600" y="5105400"/>
                <a:ext cx="381000" cy="762000"/>
              </a:xfrm>
              <a:prstGeom prst="downArrow">
                <a:avLst/>
              </a:prstGeom>
              <a:solidFill>
                <a:schemeClr val="accent1">
                  <a:alpha val="33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Down Arrow 6"/>
              <p:cNvSpPr/>
              <p:nvPr/>
            </p:nvSpPr>
            <p:spPr>
              <a:xfrm>
                <a:off x="6629400" y="3429000"/>
                <a:ext cx="381000" cy="685800"/>
              </a:xfrm>
              <a:prstGeom prst="downArrow">
                <a:avLst/>
              </a:prstGeom>
              <a:solidFill>
                <a:schemeClr val="accent1">
                  <a:alpha val="33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Cube 7"/>
              <p:cNvSpPr/>
              <p:nvPr/>
            </p:nvSpPr>
            <p:spPr>
              <a:xfrm>
                <a:off x="5562600" y="4953000"/>
                <a:ext cx="533400" cy="457200"/>
              </a:xfrm>
              <a:prstGeom prst="cub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Up Arrow 8"/>
              <p:cNvSpPr/>
              <p:nvPr/>
            </p:nvSpPr>
            <p:spPr>
              <a:xfrm>
                <a:off x="5334000" y="2895600"/>
                <a:ext cx="45719" cy="24384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Cube 25"/>
              <p:cNvSpPr/>
              <p:nvPr/>
            </p:nvSpPr>
            <p:spPr>
              <a:xfrm>
                <a:off x="7239000" y="4191000"/>
                <a:ext cx="533400" cy="457200"/>
              </a:xfrm>
              <a:prstGeom prst="cub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ight Brace 27"/>
              <p:cNvSpPr/>
              <p:nvPr/>
            </p:nvSpPr>
            <p:spPr>
              <a:xfrm>
                <a:off x="8001000" y="4114800"/>
                <a:ext cx="228600" cy="45720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TextBox 28"/>
              <p:cNvSpPr txBox="1"/>
              <p:nvPr/>
            </p:nvSpPr>
            <p:spPr>
              <a:xfrm>
                <a:off x="8229600" y="4114800"/>
                <a:ext cx="457200" cy="369332"/>
              </a:xfrm>
              <a:prstGeom prst="rect">
                <a:avLst/>
              </a:prstGeom>
              <a:noFill/>
            </p:spPr>
            <p:txBody>
              <a:bodyPr wrap="square" rtlCol="0">
                <a:spAutoFit/>
              </a:bodyPr>
              <a:lstStyle/>
              <a:p>
                <a:r>
                  <a:rPr lang="en-US" b="1" dirty="0" err="1">
                    <a:effectLst>
                      <a:outerShdw blurRad="38100" dist="38100" dir="2700000" algn="tl">
                        <a:srgbClr val="000000">
                          <a:alpha val="43137"/>
                        </a:srgbClr>
                      </a:outerShdw>
                    </a:effectLst>
                  </a:rPr>
                  <a:t>dz</a:t>
                </a:r>
                <a:endParaRPr lang="en-US" b="1" dirty="0">
                  <a:effectLst>
                    <a:outerShdw blurRad="38100" dist="38100" dir="2700000" algn="tl">
                      <a:srgbClr val="000000">
                        <a:alpha val="43137"/>
                      </a:srgbClr>
                    </a:outerShdw>
                  </a:effectLst>
                </a:endParaRPr>
              </a:p>
            </p:txBody>
          </p:sp>
        </p:grpSp>
      </p:grpSp>
      <p:sp>
        <p:nvSpPr>
          <p:cNvPr id="31" name="Title 2"/>
          <p:cNvSpPr>
            <a:spLocks noGrp="1"/>
          </p:cNvSpPr>
          <p:nvPr>
            <p:ph type="title"/>
          </p:nvPr>
        </p:nvSpPr>
        <p:spPr>
          <a:xfrm>
            <a:off x="457200" y="76200"/>
            <a:ext cx="8229600" cy="762000"/>
          </a:xfrm>
        </p:spPr>
        <p:txBody>
          <a:bodyPr>
            <a:normAutofit/>
          </a:bodyPr>
          <a:lstStyle/>
          <a:p>
            <a:pPr marL="342900" indent="-342900"/>
            <a:r>
              <a:rPr lang="en-US" sz="2600" b="1" dirty="0">
                <a:latin typeface="Times New Roman" panose="02020603050405020304" pitchFamily="18" charset="0"/>
                <a:cs typeface="Times New Roman" panose="02020603050405020304" pitchFamily="18" charset="0"/>
              </a:rPr>
              <a:t>Geopotential Height Z</a:t>
            </a:r>
          </a:p>
        </p:txBody>
      </p:sp>
      <p:sp>
        <p:nvSpPr>
          <p:cNvPr id="32" name="Rectangle 31"/>
          <p:cNvSpPr/>
          <p:nvPr/>
        </p:nvSpPr>
        <p:spPr>
          <a:xfrm>
            <a:off x="200009" y="2743200"/>
            <a:ext cx="6032532" cy="1938992"/>
          </a:xfrm>
          <a:prstGeom prst="rect">
            <a:avLst/>
          </a:prstGeom>
        </p:spPr>
        <p:txBody>
          <a:bodyPr wrap="square">
            <a:spAutoFit/>
          </a:bodyPr>
          <a:lstStyle/>
          <a:p>
            <a:pPr algn="just"/>
            <a:r>
              <a:rPr lang="en-US" sz="2400" b="0" i="0" u="none" strike="noStrike" baseline="0" dirty="0">
                <a:solidFill>
                  <a:srgbClr val="000000"/>
                </a:solidFill>
                <a:latin typeface="Times New Roman"/>
              </a:rPr>
              <a:t>The </a:t>
            </a:r>
            <a:r>
              <a:rPr lang="en-US" sz="2400" b="1" i="1" u="none" strike="noStrike" baseline="0" dirty="0">
                <a:solidFill>
                  <a:srgbClr val="0000FF"/>
                </a:solidFill>
                <a:latin typeface="Times New Roman"/>
              </a:rPr>
              <a:t>geopotential height </a:t>
            </a:r>
            <a:r>
              <a:rPr lang="en-US" sz="2400" b="0" i="0" u="none" strike="noStrike" baseline="0" dirty="0">
                <a:solidFill>
                  <a:srgbClr val="000000"/>
                </a:solidFill>
                <a:latin typeface="Times New Roman"/>
              </a:rPr>
              <a:t>is defined as the geopotential at height Z (Equation 1) divided by the Gravity (globally averaged acceleration of gravity at sea level (g</a:t>
            </a:r>
            <a:r>
              <a:rPr lang="en-US" sz="2400" b="0" i="0" u="none" strike="noStrike" baseline="-25000" dirty="0">
                <a:solidFill>
                  <a:srgbClr val="000000"/>
                </a:solidFill>
                <a:latin typeface="Times New Roman"/>
              </a:rPr>
              <a:t>o</a:t>
            </a:r>
            <a:r>
              <a:rPr lang="en-US" sz="2400" b="0" i="0" u="none" strike="noStrike" baseline="0" dirty="0">
                <a:solidFill>
                  <a:srgbClr val="000000"/>
                </a:solidFill>
                <a:latin typeface="Times New Roman"/>
              </a:rPr>
              <a:t> = 9.806 65 m s</a:t>
            </a:r>
            <a:r>
              <a:rPr lang="en-US" sz="2400" b="0" i="0" u="none" strike="noStrike" baseline="30000" dirty="0">
                <a:solidFill>
                  <a:srgbClr val="000000"/>
                </a:solidFill>
                <a:latin typeface="Times New Roman"/>
              </a:rPr>
              <a:t>−2</a:t>
            </a:r>
            <a:r>
              <a:rPr lang="en-US" sz="2400" b="0" i="0" u="none" strike="noStrike" baseline="0" dirty="0">
                <a:solidFill>
                  <a:srgbClr val="000000"/>
                </a:solidFill>
                <a:latin typeface="Times New Roman"/>
              </a:rPr>
              <a:t>). </a:t>
            </a:r>
          </a:p>
          <a:p>
            <a:pPr algn="just"/>
            <a:r>
              <a:rPr lang="en-US" sz="2400" b="0" i="0" u="none" strike="noStrike" baseline="0" dirty="0">
                <a:solidFill>
                  <a:srgbClr val="000000"/>
                </a:solidFill>
                <a:latin typeface="Times New Roman"/>
              </a:rPr>
              <a:t>It is represented as a capital ‘Z’. </a:t>
            </a:r>
          </a:p>
        </p:txBody>
      </p:sp>
      <p:grpSp>
        <p:nvGrpSpPr>
          <p:cNvPr id="3" name="Group 2"/>
          <p:cNvGrpSpPr/>
          <p:nvPr/>
        </p:nvGrpSpPr>
        <p:grpSpPr>
          <a:xfrm>
            <a:off x="419100" y="5029200"/>
            <a:ext cx="4381500" cy="914400"/>
            <a:chOff x="152400" y="2895600"/>
            <a:chExt cx="4381500" cy="914400"/>
          </a:xfrm>
        </p:grpSpPr>
        <mc:AlternateContent xmlns:mc="http://schemas.openxmlformats.org/markup-compatibility/2006" xmlns:a14="http://schemas.microsoft.com/office/drawing/2010/main">
          <mc:Choice Requires="a14">
            <p:sp>
              <p:nvSpPr>
                <p:cNvPr id="15" name="Object 14"/>
                <p:cNvSpPr txBox="1"/>
                <p:nvPr/>
              </p:nvSpPr>
              <p:spPr bwMode="auto">
                <a:xfrm>
                  <a:off x="152400" y="2895600"/>
                  <a:ext cx="2797175" cy="914400"/>
                </a:xfrm>
                <a:prstGeom prst="rect">
                  <a:avLst/>
                </a:prstGeom>
                <a:noFill/>
                <a:ln>
                  <a:noFill/>
                </a:ln>
                <a:effectLst/>
              </p:spPr>
              <p:txBody>
                <a:bodyPr>
                  <a:normAutofit/>
                </a:bodyPr>
                <a:lstStyle/>
                <a:p>
                  <a:pPr/>
                  <a14:m>
                    <m:oMathPara xmlns:m="http://schemas.openxmlformats.org/officeDocument/2006/math">
                      <m:oMathParaPr>
                        <m:jc m:val="left"/>
                      </m:oMathParaPr>
                      <m:oMath xmlns:m="http://schemas.openxmlformats.org/officeDocument/2006/math">
                        <m:r>
                          <a:rPr lang="en-US" i="1">
                            <a:solidFill>
                              <a:srgbClr val="000000"/>
                            </a:solidFill>
                            <a:latin typeface="Cambria Math" panose="02040503050406030204" pitchFamily="18" charset="0"/>
                          </a:rPr>
                          <m:t>𝑍</m:t>
                        </m:r>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m:rPr>
                                <m:sty m:val="p"/>
                              </m:rPr>
                              <a:rPr lang="en-US" i="1">
                                <a:solidFill>
                                  <a:srgbClr val="000000"/>
                                </a:solidFill>
                                <a:latin typeface="Cambria Math" panose="02040503050406030204" pitchFamily="18" charset="0"/>
                              </a:rPr>
                              <m:t>Φ</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𝑧</m:t>
                            </m:r>
                            <m:r>
                              <a:rPr lang="en-US" i="1">
                                <a:solidFill>
                                  <a:srgbClr val="000000"/>
                                </a:solidFill>
                                <a:latin typeface="Cambria Math" panose="02040503050406030204" pitchFamily="18" charset="0"/>
                              </a:rPr>
                              <m:t>)</m:t>
                            </m:r>
                          </m:num>
                          <m:den>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𝑔</m:t>
                                </m:r>
                              </m:e>
                              <m:sub>
                                <m:r>
                                  <a:rPr lang="en-US" i="1">
                                    <a:solidFill>
                                      <a:srgbClr val="000000"/>
                                    </a:solidFill>
                                    <a:latin typeface="Cambria Math" panose="02040503050406030204" pitchFamily="18" charset="0"/>
                                  </a:rPr>
                                  <m:t>𝑜</m:t>
                                </m:r>
                              </m:sub>
                            </m:sSub>
                          </m:den>
                        </m:f>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1</m:t>
                            </m:r>
                          </m:num>
                          <m:den>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𝑔</m:t>
                                </m:r>
                              </m:e>
                              <m:sub>
                                <m:r>
                                  <a:rPr lang="en-US" i="1">
                                    <a:solidFill>
                                      <a:srgbClr val="000000"/>
                                    </a:solidFill>
                                    <a:latin typeface="Cambria Math" panose="02040503050406030204" pitchFamily="18" charset="0"/>
                                  </a:rPr>
                                  <m:t>𝑜</m:t>
                                </m:r>
                              </m:sub>
                            </m:sSub>
                          </m:den>
                        </m:f>
                        <m:nary>
                          <m:naryPr>
                            <m:ctrlPr>
                              <a:rPr lang="en-US" i="1">
                                <a:solidFill>
                                  <a:srgbClr val="000000"/>
                                </a:solidFill>
                                <a:latin typeface="Cambria Math" panose="02040503050406030204" pitchFamily="18" charset="0"/>
                              </a:rPr>
                            </m:ctrlPr>
                          </m:naryPr>
                          <m:sub>
                            <m:r>
                              <a:rPr lang="en-US" i="1">
                                <a:solidFill>
                                  <a:srgbClr val="000000"/>
                                </a:solidFill>
                                <a:latin typeface="Cambria Math" panose="02040503050406030204" pitchFamily="18" charset="0"/>
                              </a:rPr>
                              <m:t>0</m:t>
                            </m:r>
                          </m:sub>
                          <m:sup>
                            <m:r>
                              <a:rPr lang="en-US" i="1">
                                <a:solidFill>
                                  <a:srgbClr val="000000"/>
                                </a:solidFill>
                                <a:latin typeface="Cambria Math" panose="02040503050406030204" pitchFamily="18" charset="0"/>
                              </a:rPr>
                              <m:t>𝑧</m:t>
                            </m:r>
                          </m:sup>
                          <m:e>
                            <m:r>
                              <a:rPr lang="en-US" i="1">
                                <a:solidFill>
                                  <a:srgbClr val="000000"/>
                                </a:solidFill>
                                <a:latin typeface="Cambria Math" panose="02040503050406030204" pitchFamily="18" charset="0"/>
                              </a:rPr>
                              <m:t>𝑔𝑑𝑧</m:t>
                            </m:r>
                          </m:e>
                        </m:nary>
                      </m:oMath>
                    </m:oMathPara>
                  </a14:m>
                  <a:endParaRPr lang="en-US" dirty="0"/>
                </a:p>
              </p:txBody>
            </p:sp>
          </mc:Choice>
          <mc:Fallback xmlns="">
            <p:sp>
              <p:nvSpPr>
                <p:cNvPr id="15" name="Object 14"/>
                <p:cNvSpPr txBox="1">
                  <a:spLocks noRot="1" noChangeAspect="1" noMove="1" noResize="1" noEditPoints="1" noAdjustHandles="1" noChangeArrowheads="1" noChangeShapeType="1" noTextEdit="1"/>
                </p:cNvSpPr>
                <p:nvPr/>
              </p:nvSpPr>
              <p:spPr bwMode="auto">
                <a:xfrm>
                  <a:off x="152400" y="2895600"/>
                  <a:ext cx="2797175" cy="914400"/>
                </a:xfrm>
                <a:prstGeom prst="rect">
                  <a:avLst/>
                </a:prstGeom>
                <a:blipFill>
                  <a:blip r:embed="rId4"/>
                  <a:stretch>
                    <a:fillRect/>
                  </a:stretch>
                </a:blipFill>
                <a:ln>
                  <a:noFill/>
                </a:ln>
                <a:effectLst/>
              </p:spPr>
              <p:txBody>
                <a:bodyPr/>
                <a:lstStyle/>
                <a:p>
                  <a:r>
                    <a:rPr lang="en-US">
                      <a:noFill/>
                    </a:rPr>
                    <a:t> </a:t>
                  </a:r>
                </a:p>
              </p:txBody>
            </p:sp>
          </mc:Fallback>
        </mc:AlternateContent>
        <p:sp>
          <p:nvSpPr>
            <p:cNvPr id="2" name="TextBox 1"/>
            <p:cNvSpPr txBox="1"/>
            <p:nvPr/>
          </p:nvSpPr>
          <p:spPr>
            <a:xfrm rot="10800000" flipV="1">
              <a:off x="3269672" y="3124200"/>
              <a:ext cx="1264228" cy="369332"/>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……(2)</a:t>
              </a:r>
            </a:p>
          </p:txBody>
        </p:sp>
      </p:grpSp>
      <p:sp>
        <p:nvSpPr>
          <p:cNvPr id="24" name="TextBox 23">
            <a:extLst>
              <a:ext uri="{FF2B5EF4-FFF2-40B4-BE49-F238E27FC236}">
                <a16:creationId xmlns:a16="http://schemas.microsoft.com/office/drawing/2014/main" id="{25B6DBFE-577C-464D-9058-DC12FA685A26}"/>
              </a:ext>
            </a:extLst>
          </p:cNvPr>
          <p:cNvSpPr txBox="1"/>
          <p:nvPr/>
        </p:nvSpPr>
        <p:spPr>
          <a:xfrm>
            <a:off x="228600" y="825230"/>
            <a:ext cx="8763000" cy="1938992"/>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2400" dirty="0">
                <a:solidFill>
                  <a:srgbClr val="000000"/>
                </a:solidFill>
                <a:latin typeface="Times New Roman"/>
              </a:rPr>
              <a:t>Geopotential height is a vertical coordinate referenced to Earth's mean sea level — an adjustment to geometric height (elevation above mean sea level) using the variation of gravity with latitude and elevation. Geopotential height is roughly defined as the height of a pressure surface in the atmosphere above mean sea level. </a:t>
            </a:r>
          </a:p>
        </p:txBody>
      </p:sp>
    </p:spTree>
    <p:extLst>
      <p:ext uri="{BB962C8B-B14F-4D97-AF65-F5344CB8AC3E}">
        <p14:creationId xmlns:p14="http://schemas.microsoft.com/office/powerpoint/2010/main" val="41849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with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slide(fromBottom)">
                                      <p:cBhvr>
                                        <p:cTn id="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itle 2"/>
          <p:cNvSpPr>
            <a:spLocks noGrp="1"/>
          </p:cNvSpPr>
          <p:nvPr>
            <p:ph type="title"/>
          </p:nvPr>
        </p:nvSpPr>
        <p:spPr>
          <a:xfrm>
            <a:off x="457200" y="76200"/>
            <a:ext cx="8229600" cy="762000"/>
          </a:xfrm>
        </p:spPr>
        <p:txBody>
          <a:bodyPr>
            <a:normAutofit/>
          </a:bodyPr>
          <a:lstStyle/>
          <a:p>
            <a:pPr marL="342900" indent="-342900"/>
            <a:r>
              <a:rPr lang="en-US" sz="2600" b="1" dirty="0">
                <a:latin typeface="Times New Roman" panose="02020603050405020304" pitchFamily="18" charset="0"/>
                <a:cs typeface="Times New Roman" panose="02020603050405020304" pitchFamily="18" charset="0"/>
              </a:rPr>
              <a:t>Geopotential Height Z</a:t>
            </a:r>
          </a:p>
        </p:txBody>
      </p:sp>
      <p:sp>
        <p:nvSpPr>
          <p:cNvPr id="21" name="Rectangle 20"/>
          <p:cNvSpPr/>
          <p:nvPr/>
        </p:nvSpPr>
        <p:spPr>
          <a:xfrm>
            <a:off x="234011" y="914400"/>
            <a:ext cx="8605189" cy="4154984"/>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Geopotential height is used as the vertical coordinate in most atmospheric applications in which energy plays an important role (e.g., in large-scale atmospheric motions). It is expressed in geopotential meters, abbreviated as </a:t>
            </a:r>
            <a:r>
              <a:rPr lang="en-US" sz="2400" dirty="0" err="1">
                <a:latin typeface="Times New Roman" panose="02020603050405020304" pitchFamily="18" charset="0"/>
                <a:cs typeface="Times New Roman" panose="02020603050405020304" pitchFamily="18" charset="0"/>
              </a:rPr>
              <a:t>gpm</a:t>
            </a:r>
            <a:r>
              <a:rPr lang="en-US" sz="2400" dirty="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b="0" i="0" u="none" strike="noStrike" baseline="0" dirty="0">
                <a:solidFill>
                  <a:srgbClr val="000000"/>
                </a:solidFill>
                <a:latin typeface="Times New Roman"/>
              </a:rPr>
              <a:t>Note that as geometric height (z) increases, Z becomes increasingly less because the acceleration of Gravity is decreasing. </a:t>
            </a:r>
            <a:r>
              <a:rPr lang="en-US" sz="2400" b="0" i="0" u="sng" strike="noStrike" baseline="0" dirty="0">
                <a:solidFill>
                  <a:srgbClr val="000000"/>
                </a:solidFill>
                <a:latin typeface="Times New Roman"/>
              </a:rPr>
              <a:t>This means less work is required (Φ(z) is getting smaller) to lift the mass to that point because the opposing force (g) is decreasing. </a:t>
            </a:r>
          </a:p>
          <a:p>
            <a:endParaRPr lang="en-US" sz="2400" dirty="0">
              <a:latin typeface="Times New Roman" panose="02020603050405020304" pitchFamily="18" charset="0"/>
              <a:cs typeface="Times New Roman" panose="02020603050405020304" pitchFamily="18" charset="0"/>
            </a:endParaRPr>
          </a:p>
        </p:txBody>
      </p:sp>
      <p:grpSp>
        <p:nvGrpSpPr>
          <p:cNvPr id="23" name="Group 22"/>
          <p:cNvGrpSpPr/>
          <p:nvPr/>
        </p:nvGrpSpPr>
        <p:grpSpPr>
          <a:xfrm>
            <a:off x="2476500" y="5105400"/>
            <a:ext cx="4381500" cy="914400"/>
            <a:chOff x="152400" y="2895600"/>
            <a:chExt cx="4381500" cy="914400"/>
          </a:xfrm>
        </p:grpSpPr>
        <p:graphicFrame>
          <p:nvGraphicFramePr>
            <p:cNvPr id="24" name="Object 23"/>
            <p:cNvGraphicFramePr>
              <a:graphicFrameLocks noChangeAspect="1"/>
            </p:cNvGraphicFramePr>
            <p:nvPr/>
          </p:nvGraphicFramePr>
          <p:xfrm>
            <a:off x="152400" y="2895600"/>
            <a:ext cx="2797175" cy="914400"/>
          </p:xfrm>
          <a:graphic>
            <a:graphicData uri="http://schemas.openxmlformats.org/presentationml/2006/ole">
              <mc:AlternateContent xmlns:mc="http://schemas.openxmlformats.org/markup-compatibility/2006">
                <mc:Choice xmlns:v="urn:schemas-microsoft-com:vml" Requires="v">
                  <p:oleObj spid="_x0000_s23583" name="Equation" r:id="rId3" imgW="1325404" imgH="432785" progId="Equation.3">
                    <p:embed/>
                  </p:oleObj>
                </mc:Choice>
                <mc:Fallback>
                  <p:oleObj name="Equation" r:id="rId3" imgW="1325404" imgH="432785" progId="Equation.3">
                    <p:embed/>
                    <p:pic>
                      <p:nvPicPr>
                        <p:cNvPr id="24" name="Object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2895600"/>
                          <a:ext cx="279717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5" name="TextBox 24"/>
            <p:cNvSpPr txBox="1"/>
            <p:nvPr/>
          </p:nvSpPr>
          <p:spPr>
            <a:xfrm rot="10800000" flipV="1">
              <a:off x="3269672" y="3124200"/>
              <a:ext cx="1264228" cy="369332"/>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……(2)</a:t>
              </a:r>
            </a:p>
          </p:txBody>
        </p:sp>
      </p:grpSp>
    </p:spTree>
    <p:extLst>
      <p:ext uri="{BB962C8B-B14F-4D97-AF65-F5344CB8AC3E}">
        <p14:creationId xmlns:p14="http://schemas.microsoft.com/office/powerpoint/2010/main" val="2981583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itle 2"/>
          <p:cNvSpPr>
            <a:spLocks noGrp="1"/>
          </p:cNvSpPr>
          <p:nvPr>
            <p:ph type="title"/>
          </p:nvPr>
        </p:nvSpPr>
        <p:spPr>
          <a:xfrm>
            <a:off x="457200" y="76200"/>
            <a:ext cx="8229600" cy="762000"/>
          </a:xfrm>
        </p:spPr>
        <p:txBody>
          <a:bodyPr>
            <a:normAutofit/>
          </a:bodyPr>
          <a:lstStyle/>
          <a:p>
            <a:pPr marL="342900" indent="-342900"/>
            <a:r>
              <a:rPr lang="en-US" sz="2600" b="1" dirty="0">
                <a:latin typeface="Times New Roman" panose="02020603050405020304" pitchFamily="18" charset="0"/>
                <a:cs typeface="Times New Roman" panose="02020603050405020304" pitchFamily="18" charset="0"/>
              </a:rPr>
              <a:t>Geopotential Height Z</a:t>
            </a:r>
          </a:p>
        </p:txBody>
      </p:sp>
      <p:sp>
        <p:nvSpPr>
          <p:cNvPr id="21" name="Rectangle 20"/>
          <p:cNvSpPr/>
          <p:nvPr/>
        </p:nvSpPr>
        <p:spPr>
          <a:xfrm>
            <a:off x="228600" y="838200"/>
            <a:ext cx="8769927" cy="1200329"/>
          </a:xfrm>
          <a:prstGeom prst="rect">
            <a:avLst/>
          </a:prstGeom>
        </p:spPr>
        <p:txBody>
          <a:bodyPr wrap="square">
            <a:spAutoFit/>
          </a:bodyPr>
          <a:lstStyle/>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In the lower atmosphere, Z is very close to z (called the ‘geometric or actual height’) where g</a:t>
            </a:r>
            <a:r>
              <a:rPr lang="en-US" sz="2400" baseline="-25000" dirty="0">
                <a:latin typeface="Times New Roman" panose="02020603050405020304" pitchFamily="18" charset="0"/>
                <a:cs typeface="Times New Roman" panose="02020603050405020304" pitchFamily="18" charset="0"/>
              </a:rPr>
              <a:t>o</a:t>
            </a:r>
            <a:r>
              <a:rPr lang="en-US" sz="2400" dirty="0">
                <a:latin typeface="Times New Roman" panose="02020603050405020304" pitchFamily="18" charset="0"/>
                <a:cs typeface="Times New Roman" panose="02020603050405020304" pitchFamily="18" charset="0"/>
              </a:rPr>
              <a:t> ~ g, The table below shows how </a:t>
            </a:r>
            <a:r>
              <a:rPr lang="en-US" sz="2400" dirty="0" err="1">
                <a:latin typeface="Times New Roman" panose="02020603050405020304" pitchFamily="18" charset="0"/>
                <a:cs typeface="Times New Roman" panose="02020603050405020304" pitchFamily="18" charset="0"/>
              </a:rPr>
              <a:t>Z,z</a:t>
            </a:r>
            <a:r>
              <a:rPr lang="en-US" sz="2400" dirty="0">
                <a:latin typeface="Times New Roman" panose="02020603050405020304" pitchFamily="18" charset="0"/>
                <a:cs typeface="Times New Roman" panose="02020603050405020304" pitchFamily="18" charset="0"/>
              </a:rPr>
              <a:t>, and g vary with height at a typical mid-latitude location.</a:t>
            </a:r>
          </a:p>
        </p:txBody>
      </p:sp>
      <p:graphicFrame>
        <p:nvGraphicFramePr>
          <p:cNvPr id="13" name="Table 12"/>
          <p:cNvGraphicFramePr>
            <a:graphicFrameLocks noGrp="1"/>
          </p:cNvGraphicFramePr>
          <p:nvPr>
            <p:extLst>
              <p:ext uri="{D42A27DB-BD31-4B8C-83A1-F6EECF244321}">
                <p14:modId xmlns:p14="http://schemas.microsoft.com/office/powerpoint/2010/main" val="927961490"/>
              </p:ext>
            </p:extLst>
          </p:nvPr>
        </p:nvGraphicFramePr>
        <p:xfrm>
          <a:off x="2590801" y="2209800"/>
          <a:ext cx="4419599" cy="4486275"/>
        </p:xfrm>
        <a:graphic>
          <a:graphicData uri="http://schemas.openxmlformats.org/drawingml/2006/table">
            <a:tbl>
              <a:tblPr>
                <a:tableStyleId>{5C22544A-7EE6-4342-B048-85BDC9FD1C3A}</a:tableStyleId>
              </a:tblPr>
              <a:tblGrid>
                <a:gridCol w="1516529">
                  <a:extLst>
                    <a:ext uri="{9D8B030D-6E8A-4147-A177-3AD203B41FA5}">
                      <a16:colId xmlns:a16="http://schemas.microsoft.com/office/drawing/2014/main" val="20000"/>
                    </a:ext>
                  </a:extLst>
                </a:gridCol>
                <a:gridCol w="1516529">
                  <a:extLst>
                    <a:ext uri="{9D8B030D-6E8A-4147-A177-3AD203B41FA5}">
                      <a16:colId xmlns:a16="http://schemas.microsoft.com/office/drawing/2014/main" val="20001"/>
                    </a:ext>
                  </a:extLst>
                </a:gridCol>
                <a:gridCol w="1386541">
                  <a:extLst>
                    <a:ext uri="{9D8B030D-6E8A-4147-A177-3AD203B41FA5}">
                      <a16:colId xmlns:a16="http://schemas.microsoft.com/office/drawing/2014/main" val="20002"/>
                    </a:ext>
                  </a:extLst>
                </a:gridCol>
              </a:tblGrid>
              <a:tr h="352425">
                <a:tc>
                  <a:txBody>
                    <a:bodyPr/>
                    <a:lstStyle/>
                    <a:p>
                      <a:pPr algn="ctr" rtl="0" fontAlgn="ctr"/>
                      <a:r>
                        <a:rPr lang="en-US" sz="1800" u="none" strike="noStrike" dirty="0">
                          <a:effectLst/>
                        </a:rPr>
                        <a:t>z(km) </a:t>
                      </a:r>
                      <a:endParaRPr lang="en-US" sz="1800" b="0" i="0" u="none" strike="noStrike" dirty="0">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Z(km) </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g(ms</a:t>
                      </a:r>
                      <a:r>
                        <a:rPr lang="en-US" sz="1800" u="none" strike="noStrike" baseline="30000">
                          <a:effectLst/>
                        </a:rPr>
                        <a:t>-2</a:t>
                      </a:r>
                      <a:r>
                        <a:rPr lang="en-US" sz="1800" u="none" strike="noStrike">
                          <a:effectLst/>
                        </a:rPr>
                        <a:t>) </a:t>
                      </a:r>
                      <a:endParaRPr lang="en-US" sz="1800" b="0" i="0" u="none" strike="noStrike">
                        <a:solidFill>
                          <a:srgbClr val="000000"/>
                        </a:solidFill>
                        <a:effectLst/>
                        <a:latin typeface="Times New Roman"/>
                      </a:endParaRPr>
                    </a:p>
                  </a:txBody>
                  <a:tcPr marL="9525" marR="9525" marT="9525" marB="0" anchor="ctr"/>
                </a:tc>
                <a:extLst>
                  <a:ext uri="{0D108BD9-81ED-4DB2-BD59-A6C34878D82A}">
                    <a16:rowId xmlns:a16="http://schemas.microsoft.com/office/drawing/2014/main" val="10000"/>
                  </a:ext>
                </a:extLst>
              </a:tr>
              <a:tr h="295275">
                <a:tc>
                  <a:txBody>
                    <a:bodyPr/>
                    <a:lstStyle/>
                    <a:p>
                      <a:pPr algn="ctr" rtl="0" fontAlgn="ctr"/>
                      <a:r>
                        <a:rPr lang="en-US" sz="1800" u="none" strike="noStrike">
                          <a:effectLst/>
                        </a:rPr>
                        <a:t>0</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0</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9.802</a:t>
                      </a:r>
                      <a:endParaRPr lang="en-US" sz="1800" b="0" i="0" u="none" strike="noStrike">
                        <a:solidFill>
                          <a:srgbClr val="000000"/>
                        </a:solidFill>
                        <a:effectLst/>
                        <a:latin typeface="Times New Roman"/>
                      </a:endParaRPr>
                    </a:p>
                  </a:txBody>
                  <a:tcPr marL="9525" marR="9525" marT="9525" marB="0" anchor="ctr"/>
                </a:tc>
                <a:extLst>
                  <a:ext uri="{0D108BD9-81ED-4DB2-BD59-A6C34878D82A}">
                    <a16:rowId xmlns:a16="http://schemas.microsoft.com/office/drawing/2014/main" val="10001"/>
                  </a:ext>
                </a:extLst>
              </a:tr>
              <a:tr h="295275">
                <a:tc>
                  <a:txBody>
                    <a:bodyPr/>
                    <a:lstStyle/>
                    <a:p>
                      <a:pPr algn="ctr" rtl="0" fontAlgn="ctr"/>
                      <a:r>
                        <a:rPr lang="en-US" sz="1800" u="none" strike="noStrike">
                          <a:effectLst/>
                        </a:rPr>
                        <a:t>1</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1</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9.798</a:t>
                      </a:r>
                      <a:endParaRPr lang="en-US" sz="1800" b="0" i="0" u="none" strike="noStrike">
                        <a:solidFill>
                          <a:srgbClr val="000000"/>
                        </a:solidFill>
                        <a:effectLst/>
                        <a:latin typeface="Times New Roman"/>
                      </a:endParaRPr>
                    </a:p>
                  </a:txBody>
                  <a:tcPr marL="9525" marR="9525" marT="9525" marB="0" anchor="ctr"/>
                </a:tc>
                <a:extLst>
                  <a:ext uri="{0D108BD9-81ED-4DB2-BD59-A6C34878D82A}">
                    <a16:rowId xmlns:a16="http://schemas.microsoft.com/office/drawing/2014/main" val="10002"/>
                  </a:ext>
                </a:extLst>
              </a:tr>
              <a:tr h="295275">
                <a:tc>
                  <a:txBody>
                    <a:bodyPr/>
                    <a:lstStyle/>
                    <a:p>
                      <a:pPr algn="ctr" rtl="0" fontAlgn="ctr"/>
                      <a:r>
                        <a:rPr lang="en-US" sz="1800" u="none" strike="noStrike">
                          <a:effectLst/>
                        </a:rPr>
                        <a:t>10</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9.986</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9.771</a:t>
                      </a:r>
                      <a:endParaRPr lang="en-US" sz="1800" b="0" i="0" u="none" strike="noStrike">
                        <a:solidFill>
                          <a:srgbClr val="000000"/>
                        </a:solidFill>
                        <a:effectLst/>
                        <a:latin typeface="Times New Roman"/>
                      </a:endParaRPr>
                    </a:p>
                  </a:txBody>
                  <a:tcPr marL="9525" marR="9525" marT="9525" marB="0" anchor="ctr"/>
                </a:tc>
                <a:extLst>
                  <a:ext uri="{0D108BD9-81ED-4DB2-BD59-A6C34878D82A}">
                    <a16:rowId xmlns:a16="http://schemas.microsoft.com/office/drawing/2014/main" val="10003"/>
                  </a:ext>
                </a:extLst>
              </a:tr>
              <a:tr h="295275">
                <a:tc>
                  <a:txBody>
                    <a:bodyPr/>
                    <a:lstStyle/>
                    <a:p>
                      <a:pPr algn="ctr" rtl="0" fontAlgn="ctr"/>
                      <a:r>
                        <a:rPr lang="en-US" sz="1800" u="none" strike="noStrike">
                          <a:effectLst/>
                        </a:rPr>
                        <a:t>20</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19.941</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dirty="0">
                          <a:effectLst/>
                        </a:rPr>
                        <a:t>9.741</a:t>
                      </a:r>
                      <a:endParaRPr lang="en-US" sz="1800" b="0" i="0" u="none" strike="noStrike" dirty="0">
                        <a:solidFill>
                          <a:srgbClr val="000000"/>
                        </a:solidFill>
                        <a:effectLst/>
                        <a:latin typeface="Times New Roman"/>
                      </a:endParaRPr>
                    </a:p>
                  </a:txBody>
                  <a:tcPr marL="9525" marR="9525" marT="9525" marB="0" anchor="ctr"/>
                </a:tc>
                <a:extLst>
                  <a:ext uri="{0D108BD9-81ED-4DB2-BD59-A6C34878D82A}">
                    <a16:rowId xmlns:a16="http://schemas.microsoft.com/office/drawing/2014/main" val="10004"/>
                  </a:ext>
                </a:extLst>
              </a:tr>
              <a:tr h="295275">
                <a:tc>
                  <a:txBody>
                    <a:bodyPr/>
                    <a:lstStyle/>
                    <a:p>
                      <a:pPr algn="ctr" rtl="0" fontAlgn="ctr"/>
                      <a:r>
                        <a:rPr lang="en-US" sz="1800" u="none" strike="noStrike">
                          <a:effectLst/>
                        </a:rPr>
                        <a:t>30</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29.864</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9.71</a:t>
                      </a:r>
                      <a:endParaRPr lang="en-US" sz="1800" b="0" i="0" u="none" strike="noStrike">
                        <a:solidFill>
                          <a:srgbClr val="000000"/>
                        </a:solidFill>
                        <a:effectLst/>
                        <a:latin typeface="Times New Roman"/>
                      </a:endParaRPr>
                    </a:p>
                  </a:txBody>
                  <a:tcPr marL="9525" marR="9525" marT="9525" marB="0" anchor="ctr"/>
                </a:tc>
                <a:extLst>
                  <a:ext uri="{0D108BD9-81ED-4DB2-BD59-A6C34878D82A}">
                    <a16:rowId xmlns:a16="http://schemas.microsoft.com/office/drawing/2014/main" val="10005"/>
                  </a:ext>
                </a:extLst>
              </a:tr>
              <a:tr h="295275">
                <a:tc>
                  <a:txBody>
                    <a:bodyPr/>
                    <a:lstStyle/>
                    <a:p>
                      <a:pPr algn="ctr" rtl="0" fontAlgn="ctr"/>
                      <a:r>
                        <a:rPr lang="en-US" sz="1800" u="none" strike="noStrike">
                          <a:effectLst/>
                        </a:rPr>
                        <a:t>60</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59.449</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9.62</a:t>
                      </a:r>
                      <a:endParaRPr lang="en-US" sz="1800" b="0" i="0" u="none" strike="noStrike">
                        <a:solidFill>
                          <a:srgbClr val="000000"/>
                        </a:solidFill>
                        <a:effectLst/>
                        <a:latin typeface="Times New Roman"/>
                      </a:endParaRPr>
                    </a:p>
                  </a:txBody>
                  <a:tcPr marL="9525" marR="9525" marT="9525" marB="0" anchor="ctr"/>
                </a:tc>
                <a:extLst>
                  <a:ext uri="{0D108BD9-81ED-4DB2-BD59-A6C34878D82A}">
                    <a16:rowId xmlns:a16="http://schemas.microsoft.com/office/drawing/2014/main" val="10006"/>
                  </a:ext>
                </a:extLst>
              </a:tr>
              <a:tr h="295275">
                <a:tc>
                  <a:txBody>
                    <a:bodyPr/>
                    <a:lstStyle/>
                    <a:p>
                      <a:pPr algn="ctr" rtl="0" fontAlgn="ctr"/>
                      <a:r>
                        <a:rPr lang="en-US" sz="1800" u="none" strike="noStrike">
                          <a:effectLst/>
                        </a:rPr>
                        <a:t>90</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dirty="0">
                          <a:effectLst/>
                        </a:rPr>
                        <a:t>88.758</a:t>
                      </a:r>
                      <a:endParaRPr lang="en-US" sz="1800" b="0" i="0" u="none" strike="noStrike" dirty="0">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9.531</a:t>
                      </a:r>
                      <a:endParaRPr lang="en-US" sz="1800" b="0" i="0" u="none" strike="noStrike">
                        <a:solidFill>
                          <a:srgbClr val="000000"/>
                        </a:solidFill>
                        <a:effectLst/>
                        <a:latin typeface="Times New Roman"/>
                      </a:endParaRPr>
                    </a:p>
                  </a:txBody>
                  <a:tcPr marL="9525" marR="9525" marT="9525" marB="0" anchor="ctr"/>
                </a:tc>
                <a:extLst>
                  <a:ext uri="{0D108BD9-81ED-4DB2-BD59-A6C34878D82A}">
                    <a16:rowId xmlns:a16="http://schemas.microsoft.com/office/drawing/2014/main" val="10007"/>
                  </a:ext>
                </a:extLst>
              </a:tr>
              <a:tr h="295275">
                <a:tc>
                  <a:txBody>
                    <a:bodyPr/>
                    <a:lstStyle/>
                    <a:p>
                      <a:pPr algn="ctr" rtl="0" fontAlgn="ctr"/>
                      <a:r>
                        <a:rPr lang="en-US" sz="1800" u="none" strike="noStrike">
                          <a:effectLst/>
                        </a:rPr>
                        <a:t>120</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117.795</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9.443</a:t>
                      </a:r>
                      <a:endParaRPr lang="en-US" sz="1800" b="0" i="0" u="none" strike="noStrike">
                        <a:solidFill>
                          <a:srgbClr val="000000"/>
                        </a:solidFill>
                        <a:effectLst/>
                        <a:latin typeface="Times New Roman"/>
                      </a:endParaRPr>
                    </a:p>
                  </a:txBody>
                  <a:tcPr marL="9525" marR="9525" marT="9525" marB="0" anchor="ctr"/>
                </a:tc>
                <a:extLst>
                  <a:ext uri="{0D108BD9-81ED-4DB2-BD59-A6C34878D82A}">
                    <a16:rowId xmlns:a16="http://schemas.microsoft.com/office/drawing/2014/main" val="10008"/>
                  </a:ext>
                </a:extLst>
              </a:tr>
              <a:tr h="295275">
                <a:tc>
                  <a:txBody>
                    <a:bodyPr/>
                    <a:lstStyle/>
                    <a:p>
                      <a:pPr algn="ctr" rtl="0" fontAlgn="ctr"/>
                      <a:r>
                        <a:rPr lang="en-US" sz="1800" u="none" strike="noStrike">
                          <a:effectLst/>
                        </a:rPr>
                        <a:t>160</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156.096</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9.327</a:t>
                      </a:r>
                      <a:endParaRPr lang="en-US" sz="1800" b="0" i="0" u="none" strike="noStrike">
                        <a:solidFill>
                          <a:srgbClr val="000000"/>
                        </a:solidFill>
                        <a:effectLst/>
                        <a:latin typeface="Times New Roman"/>
                      </a:endParaRPr>
                    </a:p>
                  </a:txBody>
                  <a:tcPr marL="9525" marR="9525" marT="9525" marB="0" anchor="ctr"/>
                </a:tc>
                <a:extLst>
                  <a:ext uri="{0D108BD9-81ED-4DB2-BD59-A6C34878D82A}">
                    <a16:rowId xmlns:a16="http://schemas.microsoft.com/office/drawing/2014/main" val="10009"/>
                  </a:ext>
                </a:extLst>
              </a:tr>
              <a:tr h="295275">
                <a:tc>
                  <a:txBody>
                    <a:bodyPr/>
                    <a:lstStyle/>
                    <a:p>
                      <a:pPr algn="ctr" rtl="0" fontAlgn="ctr"/>
                      <a:r>
                        <a:rPr lang="en-US" sz="1800" u="none" strike="noStrike">
                          <a:effectLst/>
                        </a:rPr>
                        <a:t>200</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193.928</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9.214</a:t>
                      </a:r>
                      <a:endParaRPr lang="en-US" sz="1800" b="0" i="0" u="none" strike="noStrike">
                        <a:solidFill>
                          <a:srgbClr val="000000"/>
                        </a:solidFill>
                        <a:effectLst/>
                        <a:latin typeface="Times New Roman"/>
                      </a:endParaRPr>
                    </a:p>
                  </a:txBody>
                  <a:tcPr marL="9525" marR="9525" marT="9525" marB="0" anchor="ctr"/>
                </a:tc>
                <a:extLst>
                  <a:ext uri="{0D108BD9-81ED-4DB2-BD59-A6C34878D82A}">
                    <a16:rowId xmlns:a16="http://schemas.microsoft.com/office/drawing/2014/main" val="10010"/>
                  </a:ext>
                </a:extLst>
              </a:tr>
              <a:tr h="295275">
                <a:tc>
                  <a:txBody>
                    <a:bodyPr/>
                    <a:lstStyle/>
                    <a:p>
                      <a:pPr algn="ctr" rtl="0" fontAlgn="ctr"/>
                      <a:r>
                        <a:rPr lang="en-US" sz="1800" u="none" strike="noStrike">
                          <a:effectLst/>
                        </a:rPr>
                        <a:t>300</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286.52</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8.94</a:t>
                      </a:r>
                      <a:endParaRPr lang="en-US" sz="1800" b="0" i="0" u="none" strike="noStrike">
                        <a:solidFill>
                          <a:srgbClr val="000000"/>
                        </a:solidFill>
                        <a:effectLst/>
                        <a:latin typeface="Times New Roman"/>
                      </a:endParaRPr>
                    </a:p>
                  </a:txBody>
                  <a:tcPr marL="9525" marR="9525" marT="9525" marB="0" anchor="ctr"/>
                </a:tc>
                <a:extLst>
                  <a:ext uri="{0D108BD9-81ED-4DB2-BD59-A6C34878D82A}">
                    <a16:rowId xmlns:a16="http://schemas.microsoft.com/office/drawing/2014/main" val="10011"/>
                  </a:ext>
                </a:extLst>
              </a:tr>
              <a:tr h="295275">
                <a:tc>
                  <a:txBody>
                    <a:bodyPr/>
                    <a:lstStyle/>
                    <a:p>
                      <a:pPr algn="ctr" rtl="0" fontAlgn="ctr"/>
                      <a:r>
                        <a:rPr lang="en-US" sz="1800" u="none" strike="noStrike">
                          <a:effectLst/>
                        </a:rPr>
                        <a:t>400</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376.37</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8.677</a:t>
                      </a:r>
                      <a:endParaRPr lang="en-US" sz="1800" b="0" i="0" u="none" strike="noStrike">
                        <a:solidFill>
                          <a:srgbClr val="000000"/>
                        </a:solidFill>
                        <a:effectLst/>
                        <a:latin typeface="Times New Roman"/>
                      </a:endParaRPr>
                    </a:p>
                  </a:txBody>
                  <a:tcPr marL="9525" marR="9525" marT="9525" marB="0" anchor="ctr"/>
                </a:tc>
                <a:extLst>
                  <a:ext uri="{0D108BD9-81ED-4DB2-BD59-A6C34878D82A}">
                    <a16:rowId xmlns:a16="http://schemas.microsoft.com/office/drawing/2014/main" val="10012"/>
                  </a:ext>
                </a:extLst>
              </a:tr>
              <a:tr h="295275">
                <a:tc>
                  <a:txBody>
                    <a:bodyPr/>
                    <a:lstStyle/>
                    <a:p>
                      <a:pPr algn="ctr" rtl="0" fontAlgn="ctr"/>
                      <a:r>
                        <a:rPr lang="en-US" sz="1800" u="none" strike="noStrike">
                          <a:effectLst/>
                        </a:rPr>
                        <a:t>500</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463.597</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8.427</a:t>
                      </a:r>
                      <a:endParaRPr lang="en-US" sz="1800" b="0" i="0" u="none" strike="noStrike">
                        <a:solidFill>
                          <a:srgbClr val="000000"/>
                        </a:solidFill>
                        <a:effectLst/>
                        <a:latin typeface="Times New Roman"/>
                      </a:endParaRPr>
                    </a:p>
                  </a:txBody>
                  <a:tcPr marL="9525" marR="9525" marT="9525" marB="0" anchor="ctr"/>
                </a:tc>
                <a:extLst>
                  <a:ext uri="{0D108BD9-81ED-4DB2-BD59-A6C34878D82A}">
                    <a16:rowId xmlns:a16="http://schemas.microsoft.com/office/drawing/2014/main" val="10013"/>
                  </a:ext>
                </a:extLst>
              </a:tr>
              <a:tr h="295275">
                <a:tc>
                  <a:txBody>
                    <a:bodyPr/>
                    <a:lstStyle/>
                    <a:p>
                      <a:pPr algn="ctr" rtl="0" fontAlgn="ctr"/>
                      <a:r>
                        <a:rPr lang="en-US" sz="1800" u="none" strike="noStrike">
                          <a:effectLst/>
                        </a:rPr>
                        <a:t>600</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548.314</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dirty="0">
                          <a:effectLst/>
                        </a:rPr>
                        <a:t>8.186</a:t>
                      </a:r>
                      <a:endParaRPr lang="en-US" sz="1800" b="0" i="0" u="none" strike="noStrike" dirty="0">
                        <a:solidFill>
                          <a:srgbClr val="000000"/>
                        </a:solidFill>
                        <a:effectLst/>
                        <a:latin typeface="Times New Roman"/>
                      </a:endParaRPr>
                    </a:p>
                  </a:txBody>
                  <a:tcPr marL="9525" marR="9525" marT="9525" marB="0" anchor="ct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30227806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4328</TotalTime>
  <Words>1866</Words>
  <Application>Microsoft Office PowerPoint</Application>
  <PresentationFormat>On-screen Show (4:3)</PresentationFormat>
  <Paragraphs>171</Paragraphs>
  <Slides>17</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Cambria Math</vt:lpstr>
      <vt:lpstr>Helvetica Neue</vt:lpstr>
      <vt:lpstr>Times New Roman</vt:lpstr>
      <vt:lpstr>Office Theme</vt:lpstr>
      <vt:lpstr>Equation</vt:lpstr>
      <vt:lpstr>PowerPoint Presentation</vt:lpstr>
      <vt:lpstr>PowerPoint Presentation</vt:lpstr>
      <vt:lpstr>This lecture including the following items</vt:lpstr>
      <vt:lpstr>PowerPoint Presentation</vt:lpstr>
      <vt:lpstr>PowerPoint Presentation</vt:lpstr>
      <vt:lpstr>PowerPoint Presentation</vt:lpstr>
      <vt:lpstr>Geopotential Height Z</vt:lpstr>
      <vt:lpstr>Geopotential Height Z</vt:lpstr>
      <vt:lpstr>Geopotential Height Z</vt:lpstr>
      <vt:lpstr>Geopotential Height Z</vt:lpstr>
      <vt:lpstr>Thickness and the hypsometric equation</vt:lpstr>
      <vt:lpstr>Why using hypsometric equation</vt:lpstr>
      <vt:lpstr>IS THE UPPER ATMOSPHERE WELL MIXED? </vt:lpstr>
      <vt:lpstr>IS THE UPPER ATMOSPHERE WELL MIXED? </vt:lpstr>
      <vt:lpstr>IS THE UPPER ATMOSPHERE WELL MIXED? </vt:lpstr>
      <vt:lpstr>IS THE UPPER ATMOSPHERE WELL MIXED? </vt:lpstr>
      <vt:lpstr>Exercise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dc:creator>
  <cp:lastModifiedBy>msi1</cp:lastModifiedBy>
  <cp:revision>71</cp:revision>
  <dcterms:created xsi:type="dcterms:W3CDTF">2020-02-11T20:05:07Z</dcterms:created>
  <dcterms:modified xsi:type="dcterms:W3CDTF">2022-03-02T08:51:52Z</dcterms:modified>
</cp:coreProperties>
</file>