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36797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3194297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52244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487937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6D1A0-43F6-4C15-8968-982D120A2027}"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20621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56D1A0-43F6-4C15-8968-982D120A2027}" type="datetimeFigureOut">
              <a:rPr lang="en-US" smtClean="0"/>
              <a:t>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2342949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56D1A0-43F6-4C15-8968-982D120A2027}" type="datetimeFigureOut">
              <a:rPr lang="en-US" smtClean="0"/>
              <a:t>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027791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6D1A0-43F6-4C15-8968-982D120A2027}" type="datetimeFigureOut">
              <a:rPr lang="en-US" smtClean="0"/>
              <a:t>2/17/2022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25298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6D1A0-43F6-4C15-8968-982D120A2027}" type="datetimeFigureOut">
              <a:rPr lang="en-US" smtClean="0"/>
              <a:t>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102392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6D1A0-43F6-4C15-8968-982D120A2027}" type="datetimeFigureOut">
              <a:rPr lang="en-US" smtClean="0"/>
              <a:t>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42729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6D1A0-43F6-4C15-8968-982D120A2027}" type="datetimeFigureOut">
              <a:rPr lang="en-US" smtClean="0"/>
              <a:t>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281834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6D1A0-43F6-4C15-8968-982D120A2027}" type="datetimeFigureOut">
              <a:rPr lang="en-US" smtClean="0"/>
              <a:t>2/17/2022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D75BA-5BCB-4AC8-8F29-507020C0FBA4}" type="slidenum">
              <a:rPr lang="en-US" smtClean="0"/>
              <a:t>‹#›</a:t>
            </a:fld>
            <a:endParaRPr lang="en-US"/>
          </a:p>
        </p:txBody>
      </p:sp>
    </p:spTree>
    <p:extLst>
      <p:ext uri="{BB962C8B-B14F-4D97-AF65-F5344CB8AC3E}">
        <p14:creationId xmlns:p14="http://schemas.microsoft.com/office/powerpoint/2010/main" val="3689170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100013"/>
          </a:xfrm>
        </p:spPr>
        <p:txBody>
          <a:bodyPr>
            <a:normAutofit fontScale="90000"/>
          </a:bodyPr>
          <a:lstStyle/>
          <a:p>
            <a:pPr>
              <a:spcAft>
                <a:spcPts val="0"/>
              </a:spcAft>
            </a:pPr>
            <a:r>
              <a:rPr lang="en-US" sz="4000" b="1"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Advanced Agro-Hydro- Meteorology</a:t>
            </a:r>
            <a: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
            </a:r>
            <a:b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br>
            <a:r>
              <a:rPr lang="en-US" sz="36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A MSc course for students of Atmospheric Sciences</a:t>
            </a:r>
            <a: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
            </a:r>
            <a:b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b="1" i="1" kern="0" dirty="0" smtClean="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Dr. Thaer Obaid Roomi</a:t>
            </a:r>
            <a: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a:r>
            <a:b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2021-2022</a:t>
            </a:r>
            <a:b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n-US" sz="20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a:r>
            <a:b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400" b="1" dirty="0" smtClean="0">
                <a:effectLst/>
                <a:latin typeface="Times New Roman" panose="02020603050405020304" pitchFamily="18" charset="0"/>
                <a:ea typeface="Calibri" panose="020F0502020204030204" pitchFamily="34" charset="0"/>
              </a:rPr>
              <a:t>Lecture 2: Precipitation (Part 1)</a:t>
            </a:r>
            <a:endParaRPr lang="en-US" dirty="0"/>
          </a:p>
        </p:txBody>
      </p:sp>
    </p:spTree>
    <p:extLst>
      <p:ext uri="{BB962C8B-B14F-4D97-AF65-F5344CB8AC3E}">
        <p14:creationId xmlns:p14="http://schemas.microsoft.com/office/powerpoint/2010/main" val="661578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6169"/>
          </a:xfrm>
        </p:spPr>
        <p:txBody>
          <a:bodyPr/>
          <a:lstStyle/>
          <a:p>
            <a:r>
              <a:rPr lang="en-US" sz="2800" b="1" dirty="0" smtClean="0"/>
              <a:t>Stability and convection in the atmosphere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555812" y="941294"/>
                <a:ext cx="10901082" cy="4975412"/>
              </a:xfrm>
            </p:spPr>
            <p:txBody>
              <a:bodyPr>
                <a:normAutofit fontScale="62500" lnSpcReduction="20000"/>
              </a:bodyPr>
              <a:lstStyle/>
              <a:p>
                <a:r>
                  <a:rPr lang="en-US" dirty="0" smtClean="0"/>
                  <a:t>Moist </a:t>
                </a:r>
                <a:r>
                  <a:rPr lang="en-US" dirty="0"/>
                  <a:t>air can become saturated, and hence produce precipitation, by movement upwards in the atmosphere. Consider a parcel of moist air, for which the pressure in the parcel is the same as that of its environment. Assuming that the parcel can move vertically without disturbing the environment and does not mix with its environment, it can be shown from the equations of motion for the atmosphere that</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𝑑𝑤</m:t>
                          </m:r>
                        </m:num>
                        <m:den>
                          <m:r>
                            <a:rPr lang="en-US" i="1">
                              <a:latin typeface="Cambria Math" panose="02040503050406030204" pitchFamily="18" charset="0"/>
                            </a:rPr>
                            <m:t>𝑑𝑡</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𝑝</m:t>
                          </m:r>
                        </m:num>
                        <m:den>
                          <m:r>
                            <a:rPr lang="en-US" i="1">
                              <a:latin typeface="Cambria Math" panose="02040503050406030204" pitchFamily="18" charset="0"/>
                            </a:rPr>
                            <m:t>𝜕</m:t>
                          </m:r>
                          <m:r>
                            <a:rPr lang="en-US" i="1">
                              <a:latin typeface="Cambria Math" panose="02040503050406030204" pitchFamily="18" charset="0"/>
                            </a:rPr>
                            <m:t>𝑍</m:t>
                          </m:r>
                        </m:den>
                      </m:f>
                      <m:r>
                        <a:rPr lang="en-US" i="1">
                          <a:latin typeface="Cambria Math" panose="02040503050406030204" pitchFamily="18" charset="0"/>
                        </a:rPr>
                        <m:t>−</m:t>
                      </m:r>
                      <m:r>
                        <m:rPr>
                          <m:sty m:val="p"/>
                        </m:rPr>
                        <a:rPr lang="en-US">
                          <a:latin typeface="Cambria Math" panose="02040503050406030204" pitchFamily="18" charset="0"/>
                        </a:rPr>
                        <m:t>g</m:t>
                      </m:r>
                      <m:r>
                        <a:rPr lang="en-US">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r>
                                <a:rPr lang="en-US" i="1">
                                  <a:latin typeface="Cambria Math" panose="02040503050406030204" pitchFamily="18" charset="0"/>
                                </a:rPr>
                                <m:t>𝑇</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e>
                          </m:d>
                          <m:r>
                            <m:rPr>
                              <m:sty m:val="p"/>
                            </m:rPr>
                            <a:rPr lang="en-US">
                              <a:latin typeface="Cambria Math" panose="02040503050406030204" pitchFamily="18" charset="0"/>
                            </a:rPr>
                            <m:t>g</m:t>
                          </m:r>
                        </m:num>
                        <m:den>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18</m:t>
                      </m:r>
                      <m:r>
                        <a:rPr lang="en-US" i="1">
                          <a:latin typeface="Cambria Math" panose="02040503050406030204" pitchFamily="18" charset="0"/>
                        </a:rPr>
                        <m:t>)</m:t>
                      </m:r>
                    </m:oMath>
                  </m:oMathPara>
                </a14:m>
                <a:endParaRPr lang="en-US" dirty="0"/>
              </a:p>
              <a:p>
                <a:pPr marL="0" indent="0">
                  <a:buNone/>
                </a:pPr>
                <a:r>
                  <a:rPr lang="en-US" dirty="0"/>
                  <a:t>where </a:t>
                </a:r>
                <a:r>
                  <a:rPr lang="en-US" i="1" dirty="0" smtClean="0"/>
                  <a:t>w</a:t>
                </a:r>
                <a:r>
                  <a:rPr lang="en-US" dirty="0" smtClean="0"/>
                  <a:t> </a:t>
                </a:r>
                <a:r>
                  <a:rPr lang="en-US" dirty="0"/>
                  <a:t>is the vertical velocity of the parcel, </a:t>
                </a:r>
                <a:r>
                  <a:rPr lang="en-US" i="1" dirty="0" smtClean="0"/>
                  <a:t>T</a:t>
                </a:r>
                <a:r>
                  <a:rPr lang="en-US" dirty="0" smtClean="0"/>
                  <a:t> </a:t>
                </a:r>
                <a:r>
                  <a:rPr lang="en-US" dirty="0"/>
                  <a:t>is the temperature of the parcel, and </a:t>
                </a:r>
                <a:r>
                  <a:rPr lang="en-US" i="1" dirty="0"/>
                  <a:t>T′</a:t>
                </a:r>
                <a:r>
                  <a:rPr lang="en-US" dirty="0"/>
                  <a:t> is the temperature of the environment. Making the further assumption that the movement is adiabatic,</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𝑑𝑤</m:t>
                          </m:r>
                        </m:num>
                        <m:den>
                          <m:r>
                            <a:rPr lang="en-US" i="1">
                              <a:latin typeface="Cambria Math" panose="02040503050406030204" pitchFamily="18" charset="0"/>
                            </a:rPr>
                            <m:t>𝑑𝑡</m:t>
                          </m:r>
                        </m:den>
                      </m:f>
                      <m:r>
                        <a:rPr lang="en-US" i="1">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e>
                          </m:d>
                          <m:r>
                            <m:rPr>
                              <m:sty m:val="p"/>
                            </m:rPr>
                            <a:rPr lang="en-US">
                              <a:latin typeface="Cambria Math" panose="02040503050406030204" pitchFamily="18" charset="0"/>
                            </a:rPr>
                            <m:t>g</m:t>
                          </m:r>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den>
                      </m:f>
                      <m:r>
                        <a:rPr lang="en-US" i="1">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r>
                                <a:rPr lang="en-US" i="1">
                                  <a:latin typeface="Cambria Math" panose="02040503050406030204" pitchFamily="18" charset="0"/>
                                </a:rPr>
                                <m:t>𝛾</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𝑎</m:t>
                                  </m:r>
                                </m:sub>
                              </m:sSub>
                            </m:e>
                          </m:d>
                          <m:r>
                            <m:rPr>
                              <m:sty m:val="p"/>
                            </m:rPr>
                            <a:rPr lang="en-US">
                              <a:latin typeface="Cambria Math" panose="02040503050406030204" pitchFamily="18" charset="0"/>
                            </a:rPr>
                            <m:t>g</m:t>
                          </m:r>
                          <m:r>
                            <a:rPr lang="en-US">
                              <a:latin typeface="Cambria Math" panose="02040503050406030204" pitchFamily="18" charset="0"/>
                            </a:rPr>
                            <m:t> </m:t>
                          </m:r>
                          <m:r>
                            <a:rPr lang="en-US" i="1">
                              <a:latin typeface="Cambria Math" panose="02040503050406030204" pitchFamily="18" charset="0"/>
                            </a:rPr>
                            <m:t>𝑧</m:t>
                          </m:r>
                        </m:num>
                        <m:den>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19</m:t>
                      </m:r>
                      <m:r>
                        <a:rPr lang="en-US" i="1">
                          <a:latin typeface="Cambria Math" panose="02040503050406030204" pitchFamily="18" charset="0"/>
                        </a:rPr>
                        <m:t>)</m:t>
                      </m:r>
                    </m:oMath>
                  </m:oMathPara>
                </a14:m>
                <a:endParaRPr lang="en-US" dirty="0"/>
              </a:p>
              <a:p>
                <a:pPr marL="0" indent="0">
                  <a:buNone/>
                </a:pPr>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a:latin typeface="Cambria Math" panose="02040503050406030204" pitchFamily="18" charset="0"/>
                      </a:rPr>
                      <m:t> </m:t>
                    </m:r>
                    <m:r>
                      <m:rPr>
                        <m:sty m:val="p"/>
                      </m:rPr>
                      <a:rPr lang="en-US">
                        <a:latin typeface="Cambria Math" panose="02040503050406030204" pitchFamily="18" charset="0"/>
                      </a:rPr>
                      <m:t>and</m:t>
                    </m:r>
                    <m:sSubSup>
                      <m:sSubSupPr>
                        <m:ctrlPr>
                          <a:rPr lang="en-US" i="1">
                            <a:latin typeface="Cambria Math" panose="02040503050406030204" pitchFamily="18" charset="0"/>
                          </a:rPr>
                        </m:ctrlPr>
                      </m:sSubSupPr>
                      <m:e>
                        <m:r>
                          <a:rPr lang="en-US" i="1">
                            <a:latin typeface="Cambria Math" panose="02040503050406030204" pitchFamily="18" charset="0"/>
                          </a:rPr>
                          <m:t> </m:t>
                        </m:r>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oMath>
                </a14:m>
                <a:r>
                  <a:rPr lang="en-US" dirty="0"/>
                  <a:t> are the initial temperature of the parcel and the environment respectively, γ is the environmental lapse rate, z is the vertical coordinate, and </a:t>
                </a:r>
                <a:r>
                  <a:rPr lang="en-US" dirty="0" err="1"/>
                  <a:t>γ</a:t>
                </a:r>
                <a:r>
                  <a:rPr lang="en-US" baseline="-25000" dirty="0" err="1"/>
                  <a:t>a</a:t>
                </a:r>
                <a:r>
                  <a:rPr lang="en-US" dirty="0"/>
                  <a:t> is the appropriate adiabatic lapse rate, being </a:t>
                </a:r>
                <a:r>
                  <a:rPr lang="en-US" dirty="0" err="1"/>
                  <a:t>γ</a:t>
                </a:r>
                <a:r>
                  <a:rPr lang="en-US" baseline="-25000" dirty="0" err="1"/>
                  <a:t>d</a:t>
                </a:r>
                <a:r>
                  <a:rPr lang="en-US" dirty="0"/>
                  <a:t> if the parcel is unsaturated and </a:t>
                </a:r>
                <a:r>
                  <a:rPr lang="en-US" dirty="0" err="1"/>
                  <a:t>γ</a:t>
                </a:r>
                <a:r>
                  <a:rPr lang="en-US" baseline="-25000" dirty="0" err="1"/>
                  <a:t>s</a:t>
                </a:r>
                <a:r>
                  <a:rPr lang="en-US" dirty="0"/>
                  <a:t> if the parcel is saturated. If the temperature is constant in the horizontal then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oMath>
                </a14:m>
                <a:r>
                  <a:rPr lang="en-US" dirty="0"/>
                  <a:t> and</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𝑑𝑤</m:t>
                          </m:r>
                        </m:num>
                        <m:den>
                          <m:r>
                            <a:rPr lang="en-US" i="1">
                              <a:latin typeface="Cambria Math" panose="02040503050406030204" pitchFamily="18" charset="0"/>
                            </a:rPr>
                            <m:t>𝑑𝑡</m:t>
                          </m:r>
                        </m:den>
                      </m:f>
                      <m:r>
                        <a:rPr lang="en-US" i="1">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r>
                                <a:rPr lang="en-US" i="1">
                                  <a:latin typeface="Cambria Math" panose="02040503050406030204" pitchFamily="18" charset="0"/>
                                </a:rPr>
                                <m:t>𝛾</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𝑎</m:t>
                                  </m:r>
                                </m:sub>
                              </m:sSub>
                            </m:e>
                          </m:d>
                          <m:r>
                            <m:rPr>
                              <m:sty m:val="p"/>
                            </m:rPr>
                            <a:rPr lang="en-US">
                              <a:latin typeface="Cambria Math" panose="02040503050406030204" pitchFamily="18" charset="0"/>
                            </a:rPr>
                            <m:t>g</m:t>
                          </m:r>
                          <m:r>
                            <a:rPr lang="en-US">
                              <a:latin typeface="Cambria Math" panose="02040503050406030204" pitchFamily="18" charset="0"/>
                            </a:rPr>
                            <m:t> </m:t>
                          </m:r>
                          <m:r>
                            <a:rPr lang="en-US" i="1">
                              <a:latin typeface="Cambria Math" panose="02040503050406030204" pitchFamily="18" charset="0"/>
                            </a:rPr>
                            <m:t>𝑧</m:t>
                          </m:r>
                        </m:num>
                        <m:den>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20</m:t>
                      </m:r>
                      <m:r>
                        <a:rPr lang="en-US" i="1">
                          <a:latin typeface="Cambria Math" panose="02040503050406030204" pitchFamily="18" charset="0"/>
                        </a:rPr>
                        <m:t>)</m:t>
                      </m:r>
                    </m:oMath>
                  </m:oMathPara>
                </a14:m>
                <a:endParaRPr lang="en-US" dirty="0"/>
              </a:p>
              <a:p>
                <a:r>
                  <a:rPr lang="en-US" dirty="0"/>
                  <a:t>The atmosphere is regarded as stable, neutral or unstable when </a:t>
                </a:r>
                <a:r>
                  <a:rPr lang="en-US" i="1" dirty="0" err="1"/>
                  <a:t>dw</a:t>
                </a:r>
                <a:r>
                  <a:rPr lang="en-US" i="1" dirty="0"/>
                  <a:t>/</a:t>
                </a:r>
                <a:r>
                  <a:rPr lang="en-US" i="1" dirty="0" err="1"/>
                  <a:t>dt</a:t>
                </a:r>
                <a:r>
                  <a:rPr lang="en-US" dirty="0"/>
                  <a:t> is &lt;0, 0 or &gt;0, respectively. If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r>
                      <a:rPr lang="en-US" i="1">
                        <a:latin typeface="Cambria Math" panose="02040503050406030204" pitchFamily="18" charset="0"/>
                      </a:rPr>
                      <m:t>&lt;</m:t>
                    </m:r>
                    <m:r>
                      <a:rPr lang="en-US" i="1">
                        <a:latin typeface="Cambria Math" panose="02040503050406030204" pitchFamily="18" charset="0"/>
                      </a:rPr>
                      <m:t>𝛾</m:t>
                    </m:r>
                    <m:r>
                      <a:rPr lang="en-US" i="1">
                        <a:latin typeface="Cambria Math" panose="02040503050406030204" pitchFamily="18" charset="0"/>
                      </a:rPr>
                      <m:t>&lt;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𝑎</m:t>
                        </m:r>
                      </m:sub>
                    </m:sSub>
                  </m:oMath>
                </a14:m>
                <a:r>
                  <a:rPr lang="en-US" dirty="0"/>
                  <a:t> then the atmosphere is </a:t>
                </a:r>
                <a:r>
                  <a:rPr lang="en-US" i="1" dirty="0"/>
                  <a:t>conditionally unstable</a:t>
                </a:r>
                <a:r>
                  <a:rPr lang="en-US" dirty="0"/>
                  <a:t>, whereas if </a:t>
                </a:r>
                <a14:m>
                  <m:oMath xmlns:m="http://schemas.openxmlformats.org/officeDocument/2006/math">
                    <m:r>
                      <a:rPr lang="en-US" i="1">
                        <a:latin typeface="Cambria Math" panose="02040503050406030204" pitchFamily="18" charset="0"/>
                      </a:rPr>
                      <m:t>𝛾</m:t>
                    </m:r>
                    <m:r>
                      <a:rPr lang="en-US" i="1">
                        <a:latin typeface="Cambria Math" panose="02040503050406030204" pitchFamily="18" charset="0"/>
                      </a:rPr>
                      <m:t>&lt;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oMath>
                </a14:m>
                <a:r>
                  <a:rPr lang="en-US" dirty="0"/>
                  <a:t> the atmosphere is </a:t>
                </a:r>
                <a:r>
                  <a:rPr lang="en-US" i="1" dirty="0"/>
                  <a:t>absolutely stable</a:t>
                </a:r>
                <a:r>
                  <a:rPr lang="en-US" dirty="0"/>
                  <a:t> and if </a:t>
                </a:r>
                <a14:m>
                  <m:oMath xmlns:m="http://schemas.openxmlformats.org/officeDocument/2006/math">
                    <m:r>
                      <a:rPr lang="en-US" i="1">
                        <a:latin typeface="Cambria Math" panose="02040503050406030204" pitchFamily="18" charset="0"/>
                      </a:rPr>
                      <m:t>𝛾</m:t>
                    </m:r>
                    <m:r>
                      <a:rPr lang="en-US" i="1">
                        <a:latin typeface="Cambria Math" panose="02040503050406030204" pitchFamily="18" charset="0"/>
                      </a:rPr>
                      <m:t>&gt;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oMath>
                </a14:m>
                <a:r>
                  <a:rPr lang="en-US" dirty="0"/>
                  <a:t> the atmosphere is </a:t>
                </a:r>
                <a:r>
                  <a:rPr lang="en-US" i="1" dirty="0"/>
                  <a:t>absolutely unstable</a:t>
                </a:r>
                <a:r>
                  <a:rPr lang="en-US" dirty="0"/>
                  <a:t>. Hence if moist air is lifted by some means it may become saturated and hence unstable, and may then continue to rise without any external force being applied.</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555812" y="941294"/>
                <a:ext cx="10901082" cy="4975412"/>
              </a:xfrm>
              <a:blipFill rotWithShape="0">
                <a:blip r:embed="rId2"/>
                <a:stretch>
                  <a:fillRect l="-447" t="-1958" r="-112"/>
                </a:stretch>
              </a:blipFill>
            </p:spPr>
            <p:txBody>
              <a:bodyPr/>
              <a:lstStyle/>
              <a:p>
                <a:r>
                  <a:rPr lang="en-US">
                    <a:noFill/>
                  </a:rPr>
                  <a:t> </a:t>
                </a:r>
              </a:p>
            </p:txBody>
          </p:sp>
        </mc:Fallback>
      </mc:AlternateContent>
    </p:spTree>
    <p:extLst>
      <p:ext uri="{BB962C8B-B14F-4D97-AF65-F5344CB8AC3E}">
        <p14:creationId xmlns:p14="http://schemas.microsoft.com/office/powerpoint/2010/main" val="241268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6169"/>
          </a:xfrm>
        </p:spPr>
        <p:txBody>
          <a:bodyPr>
            <a:noAutofit/>
          </a:bodyPr>
          <a:lstStyle/>
          <a:p>
            <a:r>
              <a:rPr lang="en-US" sz="2800" b="1" dirty="0" smtClean="0"/>
              <a:t>The growth of precipitation particles and Bergeron Process</a:t>
            </a:r>
            <a:endParaRPr lang="en-US" sz="2800" dirty="0"/>
          </a:p>
        </p:txBody>
      </p:sp>
      <p:sp>
        <p:nvSpPr>
          <p:cNvPr id="3" name="Content Placeholder 2"/>
          <p:cNvSpPr>
            <a:spLocks noGrp="1"/>
          </p:cNvSpPr>
          <p:nvPr>
            <p:ph idx="1"/>
          </p:nvPr>
        </p:nvSpPr>
        <p:spPr>
          <a:xfrm>
            <a:off x="569258" y="1139824"/>
            <a:ext cx="10887635" cy="5153399"/>
          </a:xfrm>
        </p:spPr>
        <p:txBody>
          <a:bodyPr>
            <a:normAutofit/>
          </a:bodyPr>
          <a:lstStyle/>
          <a:p>
            <a:pPr lvl="0" algn="just"/>
            <a:r>
              <a:rPr lang="en-US" dirty="0" smtClean="0">
                <a:latin typeface="Times New Roman" panose="02020603050405020304" pitchFamily="18" charset="0"/>
                <a:cs typeface="Times New Roman" panose="02020603050405020304" pitchFamily="18" charset="0"/>
              </a:rPr>
              <a:t>The movement </a:t>
            </a:r>
            <a:r>
              <a:rPr lang="en-US" dirty="0">
                <a:latin typeface="Times New Roman" panose="02020603050405020304" pitchFamily="18" charset="0"/>
                <a:cs typeface="Times New Roman" panose="02020603050405020304" pitchFamily="18" charset="0"/>
              </a:rPr>
              <a:t>of air </a:t>
            </a:r>
            <a:r>
              <a:rPr lang="en-US" dirty="0" smtClean="0">
                <a:latin typeface="Times New Roman" panose="02020603050405020304" pitchFamily="18" charset="0"/>
                <a:cs typeface="Times New Roman" panose="02020603050405020304" pitchFamily="18" charset="0"/>
              </a:rPr>
              <a:t>upwards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condensation </a:t>
            </a:r>
            <a:r>
              <a:rPr lang="en-US" dirty="0">
                <a:latin typeface="Times New Roman" panose="02020603050405020304" pitchFamily="18" charset="0"/>
                <a:cs typeface="Times New Roman" panose="02020603050405020304" pitchFamily="18" charset="0"/>
              </a:rPr>
              <a:t>of water vapor </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water </a:t>
            </a:r>
            <a:r>
              <a:rPr lang="en-US" dirty="0">
                <a:latin typeface="Times New Roman" panose="02020603050405020304" pitchFamily="18" charset="0"/>
                <a:cs typeface="Times New Roman" panose="02020603050405020304" pitchFamily="18" charset="0"/>
              </a:rPr>
              <a:t>droplets or ice </a:t>
            </a:r>
            <a:r>
              <a:rPr lang="en-US" dirty="0" smtClean="0">
                <a:latin typeface="Times New Roman" panose="02020603050405020304" pitchFamily="18" charset="0"/>
                <a:cs typeface="Times New Roman" panose="02020603050405020304" pitchFamily="18" charset="0"/>
              </a:rPr>
              <a:t>crystals. Precipitation </a:t>
            </a:r>
            <a:r>
              <a:rPr lang="en-US" dirty="0">
                <a:latin typeface="Times New Roman" panose="02020603050405020304" pitchFamily="18" charset="0"/>
                <a:cs typeface="Times New Roman" panose="02020603050405020304" pitchFamily="18" charset="0"/>
              </a:rPr>
              <a:t>particles are denser than the air surrounding </a:t>
            </a:r>
            <a:r>
              <a:rPr lang="en-US" dirty="0" smtClean="0">
                <a:latin typeface="Times New Roman" panose="02020603050405020304" pitchFamily="18" charset="0"/>
                <a:cs typeface="Times New Roman" panose="02020603050405020304" pitchFamily="18" charset="0"/>
              </a:rPr>
              <a:t>them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b</a:t>
            </a:r>
            <a:r>
              <a:rPr lang="en-US" dirty="0" smtClean="0">
                <a:latin typeface="Times New Roman" panose="02020603050405020304" pitchFamily="18" charset="0"/>
                <a:cs typeface="Times New Roman" panose="02020603050405020304" pitchFamily="18" charset="0"/>
              </a:rPr>
              <a:t>egin </a:t>
            </a:r>
            <a:r>
              <a:rPr lang="en-US" dirty="0">
                <a:latin typeface="Times New Roman" panose="02020603050405020304" pitchFamily="18" charset="0"/>
                <a:cs typeface="Times New Roman" panose="02020603050405020304" pitchFamily="18" charset="0"/>
              </a:rPr>
              <a:t>to </a:t>
            </a:r>
            <a:r>
              <a:rPr lang="en-US" dirty="0" smtClean="0">
                <a:latin typeface="Times New Roman" panose="02020603050405020304" pitchFamily="18" charset="0"/>
                <a:cs typeface="Times New Roman" panose="02020603050405020304" pitchFamily="18" charset="0"/>
              </a:rPr>
              <a:t>fall. These </a:t>
            </a:r>
            <a:r>
              <a:rPr lang="en-US" dirty="0">
                <a:latin typeface="Times New Roman" panose="02020603050405020304" pitchFamily="18" charset="0"/>
                <a:cs typeface="Times New Roman" panose="02020603050405020304" pitchFamily="18" charset="0"/>
              </a:rPr>
              <a:t>particles will either evaporate in unsaturated air below the cloud, or be held suspended by vertical currents within the cloud. </a:t>
            </a:r>
            <a:r>
              <a:rPr lang="en-US" dirty="0" smtClean="0">
                <a:latin typeface="Times New Roman" panose="02020603050405020304" pitchFamily="18" charset="0"/>
                <a:cs typeface="Times New Roman" panose="02020603050405020304" pitchFamily="18" charset="0"/>
              </a:rPr>
              <a:t>These will reach </a:t>
            </a:r>
            <a:r>
              <a:rPr lang="en-US" dirty="0">
                <a:latin typeface="Times New Roman" panose="02020603050405020304" pitchFamily="18" charset="0"/>
                <a:cs typeface="Times New Roman" panose="02020603050405020304" pitchFamily="18" charset="0"/>
              </a:rPr>
              <a:t>the ground as precipitation if they become large </a:t>
            </a:r>
            <a:r>
              <a:rPr lang="en-US" dirty="0" smtClean="0">
                <a:latin typeface="Times New Roman" panose="02020603050405020304" pitchFamily="18" charset="0"/>
                <a:cs typeface="Times New Roman" panose="02020603050405020304" pitchFamily="18" charset="0"/>
              </a:rPr>
              <a:t>enough.</a:t>
            </a:r>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In order for cloud </a:t>
            </a:r>
            <a:r>
              <a:rPr lang="en-US" dirty="0" smtClean="0">
                <a:latin typeface="Times New Roman" panose="02020603050405020304" pitchFamily="18" charset="0"/>
                <a:cs typeface="Times New Roman" panose="02020603050405020304" pitchFamily="18" charset="0"/>
              </a:rPr>
              <a:t>droplets </a:t>
            </a:r>
            <a:r>
              <a:rPr lang="en-US" dirty="0">
                <a:latin typeface="Times New Roman" panose="02020603050405020304" pitchFamily="18" charset="0"/>
                <a:cs typeface="Times New Roman" panose="02020603050405020304" pitchFamily="18" charset="0"/>
              </a:rPr>
              <a:t>to become rain drops, they have to increase in size almost a million times. Indeed, </a:t>
            </a:r>
            <a:r>
              <a:rPr lang="en-US" dirty="0" smtClean="0">
                <a:latin typeface="Times New Roman" panose="02020603050405020304" pitchFamily="18" charset="0"/>
                <a:cs typeface="Times New Roman" panose="02020603050405020304" pitchFamily="18" charset="0"/>
              </a:rPr>
              <a:t>even the cloud </a:t>
            </a:r>
            <a:r>
              <a:rPr lang="en-US" dirty="0">
                <a:latin typeface="Times New Roman" panose="02020603050405020304" pitchFamily="18" charset="0"/>
                <a:cs typeface="Times New Roman" panose="02020603050405020304" pitchFamily="18" charset="0"/>
              </a:rPr>
              <a:t>droplet to form, complicated processes must take </a:t>
            </a:r>
            <a:r>
              <a:rPr lang="en-US" dirty="0" smtClean="0">
                <a:latin typeface="Times New Roman" panose="02020603050405020304" pitchFamily="18" charset="0"/>
                <a:cs typeface="Times New Roman" panose="02020603050405020304" pitchFamily="18" charset="0"/>
              </a:rPr>
              <a:t>place.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9268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2364" y="561601"/>
            <a:ext cx="10515600" cy="4351338"/>
          </a:xfrm>
        </p:spPr>
        <p:txBody>
          <a:bodyPr>
            <a:normAutofit fontScale="85000" lnSpcReduction="10000"/>
          </a:bodyPr>
          <a:lstStyle/>
          <a:p>
            <a:pPr lvl="0"/>
            <a:r>
              <a:rPr lang="en-US" dirty="0">
                <a:latin typeface="Times New Roman" panose="02020603050405020304" pitchFamily="18" charset="0"/>
                <a:cs typeface="Times New Roman" panose="02020603050405020304" pitchFamily="18" charset="0"/>
              </a:rPr>
              <a:t>Often </a:t>
            </a:r>
            <a:r>
              <a:rPr lang="en-US" dirty="0" smtClean="0">
                <a:latin typeface="Times New Roman" panose="02020603050405020304" pitchFamily="18" charset="0"/>
                <a:cs typeface="Times New Roman" panose="02020603050405020304" pitchFamily="18" charset="0"/>
              </a:rPr>
              <a:t>times </a:t>
            </a:r>
            <a:r>
              <a:rPr lang="en-US" dirty="0">
                <a:latin typeface="Times New Roman" panose="02020603050405020304" pitchFamily="18" charset="0"/>
                <a:cs typeface="Times New Roman" panose="02020603050405020304" pitchFamily="18" charset="0"/>
              </a:rPr>
              <a:t>this process would be </a:t>
            </a:r>
            <a:r>
              <a:rPr lang="en-US" dirty="0" smtClean="0">
                <a:latin typeface="Times New Roman" panose="02020603050405020304" pitchFamily="18" charset="0"/>
                <a:cs typeface="Times New Roman" panose="02020603050405020304" pitchFamily="18" charset="0"/>
              </a:rPr>
              <a:t>impossible </a:t>
            </a:r>
            <a:r>
              <a:rPr lang="en-US" dirty="0">
                <a:latin typeface="Times New Roman" panose="02020603050405020304" pitchFamily="18" charset="0"/>
                <a:cs typeface="Times New Roman" panose="02020603050405020304" pitchFamily="18" charset="0"/>
              </a:rPr>
              <a:t>without the presence of aerosols. </a:t>
            </a:r>
            <a:r>
              <a:rPr lang="en-US" dirty="0" smtClean="0">
                <a:latin typeface="Times New Roman" panose="02020603050405020304" pitchFamily="18" charset="0"/>
                <a:cs typeface="Times New Roman" panose="02020603050405020304" pitchFamily="18" charset="0"/>
              </a:rPr>
              <a:t>Let </a:t>
            </a:r>
            <a:r>
              <a:rPr lang="en-US" dirty="0">
                <a:latin typeface="Times New Roman" panose="02020603050405020304" pitchFamily="18" charset="0"/>
                <a:cs typeface="Times New Roman" panose="02020603050405020304" pitchFamily="18" charset="0"/>
              </a:rPr>
              <a:t>us first examine the case without them, known as </a:t>
            </a:r>
            <a:r>
              <a:rPr lang="en-US" b="1" dirty="0">
                <a:latin typeface="Times New Roman" panose="02020603050405020304" pitchFamily="18" charset="0"/>
                <a:cs typeface="Times New Roman" panose="02020603050405020304" pitchFamily="18" charset="0"/>
              </a:rPr>
              <a:t>homogeneous nucleation</a:t>
            </a:r>
            <a:r>
              <a:rPr lang="en-US" dirty="0">
                <a:latin typeface="Times New Roman" panose="02020603050405020304" pitchFamily="18" charset="0"/>
                <a:cs typeface="Times New Roman" panose="02020603050405020304" pitchFamily="18" charset="0"/>
              </a:rPr>
              <a:t>.</a:t>
            </a:r>
          </a:p>
          <a:p>
            <a:pPr lvl="0"/>
            <a:r>
              <a:rPr lang="en-US" dirty="0" smtClean="0">
                <a:latin typeface="Times New Roman" panose="02020603050405020304" pitchFamily="18" charset="0"/>
                <a:cs typeface="Times New Roman" panose="02020603050405020304" pitchFamily="18" charset="0"/>
              </a:rPr>
              <a:t>Condensation </a:t>
            </a:r>
            <a:r>
              <a:rPr lang="en-US" dirty="0" smtClean="0">
                <a:latin typeface="Times New Roman" panose="02020603050405020304" pitchFamily="18" charset="0"/>
                <a:cs typeface="Times New Roman" panose="02020603050405020304" pitchFamily="18" charset="0"/>
              </a:rPr>
              <a:t>will </a:t>
            </a:r>
            <a:r>
              <a:rPr lang="en-US" dirty="0">
                <a:latin typeface="Times New Roman" panose="02020603050405020304" pitchFamily="18" charset="0"/>
                <a:cs typeface="Times New Roman" panose="02020603050405020304" pitchFamily="18" charset="0"/>
              </a:rPr>
              <a:t>occur when the relative humidity reaches 100%, or when the vapor pressure equals the saturation vapor pressure. </a:t>
            </a:r>
          </a:p>
          <a:p>
            <a:pPr lvl="0"/>
            <a:r>
              <a:rPr lang="en-US" dirty="0">
                <a:latin typeface="Times New Roman" panose="02020603050405020304" pitchFamily="18" charset="0"/>
                <a:cs typeface="Times New Roman" panose="02020603050405020304" pitchFamily="18" charset="0"/>
              </a:rPr>
              <a:t>In the microphysics of clouds condensation, however, pure water will condense only when levels of saturation reach upwards of 120% (20% supersaturation). The reason being that the spherical shape a water droplet forms is a very unstable structure, hence resisting formation of the droplet. It is not until these high levels of saturation are reached that the forcing will overcome this resistance known as surface tension.</a:t>
            </a:r>
          </a:p>
          <a:p>
            <a:pPr lvl="0"/>
            <a:r>
              <a:rPr lang="en-US" dirty="0">
                <a:latin typeface="Times New Roman" panose="02020603050405020304" pitchFamily="18" charset="0"/>
                <a:cs typeface="Times New Roman" panose="02020603050405020304" pitchFamily="18" charset="0"/>
              </a:rPr>
              <a:t>The process known as heterogeneous nucleation involves "polluting" the pure water with aerosols, or CCN. By adding CCN, water is allowed to condense with much lower values of </a:t>
            </a:r>
            <a:r>
              <a:rPr lang="en-US" dirty="0" smtClean="0">
                <a:latin typeface="Times New Roman" panose="02020603050405020304" pitchFamily="18" charset="0"/>
                <a:cs typeface="Times New Roman" panose="02020603050405020304" pitchFamily="18" charset="0"/>
              </a:rPr>
              <a:t>supersaturation.</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92140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5812" y="413684"/>
            <a:ext cx="10515600" cy="4351338"/>
          </a:xfrm>
        </p:spPr>
        <p:txBody>
          <a:bodyPr>
            <a:normAutofit/>
          </a:bodyPr>
          <a:lstStyle/>
          <a:p>
            <a:pPr lvl="0"/>
            <a:r>
              <a:rPr lang="en-US" dirty="0" smtClean="0">
                <a:latin typeface="Times New Roman" panose="02020603050405020304" pitchFamily="18" charset="0"/>
                <a:cs typeface="Times New Roman" panose="02020603050405020304" pitchFamily="18" charset="0"/>
              </a:rPr>
              <a:t>How the cloud droplets can grow to the size of a raindrop? </a:t>
            </a:r>
          </a:p>
          <a:p>
            <a:pPr marL="0" lvl="0" indent="0">
              <a:buNone/>
            </a:pPr>
            <a:r>
              <a:rPr lang="en-US" dirty="0" smtClean="0">
                <a:latin typeface="Times New Roman" panose="02020603050405020304" pitchFamily="18" charset="0"/>
                <a:cs typeface="Times New Roman" panose="02020603050405020304" pitchFamily="18" charset="0"/>
              </a:rPr>
              <a:t> One </a:t>
            </a:r>
            <a:r>
              <a:rPr lang="en-US" dirty="0">
                <a:latin typeface="Times New Roman" panose="02020603050405020304" pitchFamily="18" charset="0"/>
                <a:cs typeface="Times New Roman" panose="02020603050405020304" pitchFamily="18" charset="0"/>
              </a:rPr>
              <a:t>such way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through </a:t>
            </a:r>
            <a:r>
              <a:rPr lang="en-US" b="1" dirty="0">
                <a:latin typeface="Times New Roman" panose="02020603050405020304" pitchFamily="18" charset="0"/>
                <a:cs typeface="Times New Roman" panose="02020603050405020304" pitchFamily="18" charset="0"/>
              </a:rPr>
              <a:t>collision and coalescence</a:t>
            </a:r>
            <a:r>
              <a:rPr lang="en-US" dirty="0">
                <a:latin typeface="Times New Roman" panose="02020603050405020304" pitchFamily="18" charset="0"/>
                <a:cs typeface="Times New Roman" panose="02020603050405020304" pitchFamily="18" charset="0"/>
              </a:rPr>
              <a:t>. Cloud droplets will be carried by air currents within the cloud, and </a:t>
            </a:r>
            <a:r>
              <a:rPr lang="en-US" dirty="0" smtClean="0">
                <a:latin typeface="Times New Roman" panose="02020603050405020304" pitchFamily="18" charset="0"/>
                <a:cs typeface="Times New Roman" panose="02020603050405020304" pitchFamily="18" charset="0"/>
              </a:rPr>
              <a:t>collide with each other. </a:t>
            </a:r>
            <a:endParaRPr lang="en-US" dirty="0">
              <a:latin typeface="Times New Roman" panose="02020603050405020304" pitchFamily="18" charset="0"/>
              <a:cs typeface="Times New Roman" panose="02020603050405020304" pitchFamily="18" charset="0"/>
            </a:endParaRPr>
          </a:p>
          <a:p>
            <a:pPr marL="0" lvl="0" indent="0">
              <a:buNone/>
            </a:pPr>
            <a:r>
              <a:rPr lang="en-US" dirty="0" smtClean="0">
                <a:latin typeface="Times New Roman" panose="02020603050405020304" pitchFamily="18" charset="0"/>
                <a:cs typeface="Times New Roman" panose="02020603050405020304" pitchFamily="18" charset="0"/>
              </a:rPr>
              <a:t> If </a:t>
            </a:r>
            <a:r>
              <a:rPr lang="en-US" dirty="0">
                <a:latin typeface="Times New Roman" panose="02020603050405020304" pitchFamily="18" charset="0"/>
                <a:cs typeface="Times New Roman" panose="02020603050405020304" pitchFamily="18" charset="0"/>
              </a:rPr>
              <a:t>they collide then stick </a:t>
            </a:r>
            <a:r>
              <a:rPr lang="en-US" dirty="0" smtClean="0">
                <a:latin typeface="Times New Roman" panose="02020603050405020304" pitchFamily="18" charset="0"/>
                <a:cs typeface="Times New Roman" panose="02020603050405020304" pitchFamily="18" charset="0"/>
              </a:rPr>
              <a:t>together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coalescence</a:t>
            </a:r>
            <a:r>
              <a:rPr lang="en-US" dirty="0">
                <a:latin typeface="Times New Roman" panose="02020603050405020304" pitchFamily="18" charset="0"/>
                <a:cs typeface="Times New Roman" panose="02020603050405020304" pitchFamily="18" charset="0"/>
              </a:rPr>
              <a:t>. Although this process is important, especially in the tropics and in increasing the size of raindrops, it </a:t>
            </a:r>
            <a:r>
              <a:rPr lang="en-US" dirty="0" smtClean="0">
                <a:latin typeface="Times New Roman" panose="02020603050405020304" pitchFamily="18" charset="0"/>
                <a:cs typeface="Times New Roman" panose="02020603050405020304" pitchFamily="18" charset="0"/>
              </a:rPr>
              <a:t>is not the </a:t>
            </a:r>
            <a:r>
              <a:rPr lang="en-US" dirty="0">
                <a:latin typeface="Times New Roman" panose="02020603050405020304" pitchFamily="18" charset="0"/>
                <a:cs typeface="Times New Roman" panose="02020603050405020304" pitchFamily="18" charset="0"/>
              </a:rPr>
              <a:t>primary mechanism for the formation of raindrops. The process needed was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Bergeron process relies primarily on the fact that the saturation vapor pressure with respect to ice is less than the saturation vapor pressure with respect to water.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73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9941" y="669178"/>
            <a:ext cx="10515600" cy="4351338"/>
          </a:xfrm>
        </p:spPr>
        <p:txBody>
          <a:bodyPr>
            <a:normAutofit/>
          </a:bodyPr>
          <a:lstStyle/>
          <a:p>
            <a:pPr lvl="0"/>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of surface tension and the structure of water, to get a pure water droplet to freeze requires a temperature of -40°C.</a:t>
            </a:r>
          </a:p>
          <a:p>
            <a:pPr lvl="0"/>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freezing </a:t>
            </a:r>
            <a:r>
              <a:rPr lang="en-US" dirty="0" smtClean="0">
                <a:latin typeface="Times New Roman" panose="02020603050405020304" pitchFamily="18" charset="0"/>
                <a:cs typeface="Times New Roman" panose="02020603050405020304" pitchFamily="18" charset="0"/>
              </a:rPr>
              <a:t>nuclei, in </a:t>
            </a:r>
            <a:r>
              <a:rPr lang="en-US" dirty="0">
                <a:latin typeface="Times New Roman" panose="02020603050405020304" pitchFamily="18" charset="0"/>
                <a:cs typeface="Times New Roman" panose="02020603050405020304" pitchFamily="18" charset="0"/>
              </a:rPr>
              <a:t>contrast to CCN, </a:t>
            </a: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not plentiful in the atmosphere because there structure must be similar to the structure of an ice crystal. Most of the naturally occurring freezing nuclei "activate" at about -10°C. These freezing nuclei allow for the cloud droplets to freeze around them. </a:t>
            </a:r>
          </a:p>
          <a:p>
            <a:pPr lvl="0"/>
            <a:r>
              <a:rPr lang="en-US" dirty="0">
                <a:latin typeface="Times New Roman" panose="02020603050405020304" pitchFamily="18" charset="0"/>
                <a:cs typeface="Times New Roman" panose="02020603050405020304" pitchFamily="18" charset="0"/>
              </a:rPr>
              <a:t>Because of the relative sparseness of the freezing nuclei, ice crystals and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droplets can coexist at the same time.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240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55320" y="777269"/>
            <a:ext cx="1066917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following chart illustrates the differences in saturation vapor pressures of water.</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224" y="1428400"/>
            <a:ext cx="5877674" cy="32638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485637" y="4881704"/>
            <a:ext cx="77112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that since RH= e/</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a:t>
            </a:r>
            <a:r>
              <a:rPr kumimoji="0" lang="en-US" altLang="en-US" sz="2400" b="0" i="0" u="none" strike="noStrike" cap="none" normalizeH="0" baseline="-3000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if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a:t>
            </a:r>
            <a:r>
              <a:rPr kumimoji="0" lang="en-US" altLang="en-US" sz="2400" b="0" i="0" u="none" strike="noStrike" cap="none" normalizeH="0" baseline="-3000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is made smaller, RH increases.</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8101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66719"/>
            <a:ext cx="10515600" cy="4351338"/>
          </a:xfrm>
        </p:spPr>
        <p:txBody>
          <a:bodyPr>
            <a:normAutofit fontScale="85000" lnSpcReduction="10000"/>
          </a:bodyPr>
          <a:lstStyle/>
          <a:p>
            <a:pPr lvl="0"/>
            <a:r>
              <a:rPr lang="en-US" dirty="0">
                <a:latin typeface="Times New Roman" panose="02020603050405020304" pitchFamily="18" charset="0"/>
                <a:cs typeface="Times New Roman" panose="02020603050405020304" pitchFamily="18" charset="0"/>
              </a:rPr>
              <a:t>The Bergeron process </a:t>
            </a:r>
            <a:r>
              <a:rPr lang="en-US" dirty="0" smtClean="0">
                <a:latin typeface="Times New Roman" panose="02020603050405020304" pitchFamily="18" charset="0"/>
                <a:cs typeface="Times New Roman" panose="02020603050405020304" pitchFamily="18" charset="0"/>
              </a:rPr>
              <a:t>can be </a:t>
            </a:r>
            <a:r>
              <a:rPr lang="en-US" dirty="0">
                <a:latin typeface="Times New Roman" panose="02020603050405020304" pitchFamily="18" charset="0"/>
                <a:cs typeface="Times New Roman" panose="02020603050405020304" pitchFamily="18" charset="0"/>
              </a:rPr>
              <a:t>summarized as such: The air reaches saturation and some of the resulting droplets will come in contact with freezing </a:t>
            </a:r>
            <a:r>
              <a:rPr lang="en-US" dirty="0" smtClean="0">
                <a:latin typeface="Times New Roman" panose="02020603050405020304" pitchFamily="18" charset="0"/>
                <a:cs typeface="Times New Roman" panose="02020603050405020304" pitchFamily="18" charset="0"/>
              </a:rPr>
              <a:t>nuclei. </a:t>
            </a:r>
            <a:endParaRPr lang="en-US" dirty="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There have a </a:t>
            </a:r>
            <a:r>
              <a:rPr lang="en-US" dirty="0">
                <a:latin typeface="Times New Roman" panose="02020603050405020304" pitchFamily="18" charset="0"/>
                <a:cs typeface="Times New Roman" panose="02020603050405020304" pitchFamily="18" charset="0"/>
              </a:rPr>
              <a:t>combination of ice crystals and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droplets. From the perspective of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droplets, the air is in equilibrium at saturation, but from the perspective of the ice crystals, the air is supersaturated.</a:t>
            </a:r>
          </a:p>
          <a:p>
            <a:pPr lvl="0"/>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water vapor will sublimate on the ice crystals. Since the amount of water vapor in the air has decreased, and from the perspective of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 the air is </a:t>
            </a:r>
            <a:r>
              <a:rPr lang="en-US" dirty="0" err="1">
                <a:latin typeface="Times New Roman" panose="02020603050405020304" pitchFamily="18" charset="0"/>
                <a:cs typeface="Times New Roman" panose="02020603050405020304" pitchFamily="18" charset="0"/>
              </a:rPr>
              <a:t>subsaturated</a:t>
            </a:r>
            <a:r>
              <a:rPr lang="en-US" dirty="0">
                <a:latin typeface="Times New Roman" panose="02020603050405020304" pitchFamily="18" charset="0"/>
                <a:cs typeface="Times New Roman" panose="02020603050405020304" pitchFamily="18" charset="0"/>
              </a:rPr>
              <a:t>,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will evaporate until the air once again reaches saturation. The process then continues. </a:t>
            </a:r>
          </a:p>
          <a:p>
            <a:pPr lvl="0"/>
            <a:r>
              <a:rPr lang="en-US" dirty="0">
                <a:latin typeface="Times New Roman" panose="02020603050405020304" pitchFamily="18" charset="0"/>
                <a:cs typeface="Times New Roman" panose="02020603050405020304" pitchFamily="18" charset="0"/>
              </a:rPr>
              <a:t>In short summary, the ice crystal grows through sublimation at the expense of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a:t>
            </a:r>
          </a:p>
        </p:txBody>
      </p:sp>
    </p:spTree>
    <p:extLst>
      <p:ext uri="{BB962C8B-B14F-4D97-AF65-F5344CB8AC3E}">
        <p14:creationId xmlns:p14="http://schemas.microsoft.com/office/powerpoint/2010/main" val="387773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precipitation</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838200" y="1825625"/>
                <a:ext cx="10515600" cy="4386916"/>
              </a:xfrm>
            </p:spPr>
            <p:txBody>
              <a:bodyPr>
                <a:normAutofit/>
              </a:bodyPr>
              <a:lstStyle/>
              <a:p>
                <a:r>
                  <a:rPr lang="en-US" sz="2400" dirty="0"/>
                  <a:t>Forms: rain, drizzle, sleet (partly melted snowflakes, or rain and snow falling together), snow and hail. </a:t>
                </a:r>
              </a:p>
              <a:p>
                <a:r>
                  <a:rPr lang="en-US" sz="2400" dirty="0" smtClean="0"/>
                  <a:t>Source: Water vapor </a:t>
                </a:r>
              </a:p>
              <a:p>
                <a:r>
                  <a:rPr lang="en-US" sz="2400" dirty="0" smtClean="0"/>
                  <a:t>Water vapor: always present, varying </a:t>
                </a:r>
                <a:r>
                  <a:rPr lang="en-US" sz="2400" dirty="0"/>
                  <a:t>amounts, </a:t>
                </a:r>
                <a:r>
                  <a:rPr lang="en-US" sz="2400" dirty="0" smtClean="0"/>
                  <a:t>less </a:t>
                </a:r>
                <a:r>
                  <a:rPr lang="en-US" sz="2400" dirty="0"/>
                  <a:t>than 1% by volume. </a:t>
                </a:r>
                <a:endParaRPr lang="en-US" sz="2400" dirty="0" smtClean="0"/>
              </a:p>
              <a:p>
                <a:r>
                  <a:rPr lang="en-US" sz="2400" dirty="0" smtClean="0"/>
                  <a:t>Water </a:t>
                </a:r>
                <a:r>
                  <a:rPr lang="en-US" sz="2400" dirty="0"/>
                  <a:t>vapor </a:t>
                </a:r>
                <a:r>
                  <a:rPr lang="en-US" sz="2400" dirty="0" smtClean="0">
                    <a:sym typeface="Wingdings" panose="05000000000000000000" pitchFamily="2" charset="2"/>
                  </a:rPr>
                  <a:t> </a:t>
                </a:r>
                <a:r>
                  <a:rPr lang="en-US" sz="2400" dirty="0" smtClean="0"/>
                  <a:t>cooling </a:t>
                </a:r>
                <a:r>
                  <a:rPr lang="en-US" sz="2400" dirty="0" smtClean="0">
                    <a:sym typeface="Wingdings" panose="05000000000000000000" pitchFamily="2" charset="2"/>
                  </a:rPr>
                  <a:t> c</a:t>
                </a:r>
                <a:r>
                  <a:rPr lang="en-US" sz="2400" dirty="0" smtClean="0"/>
                  <a:t>ondensation </a:t>
                </a:r>
                <a:r>
                  <a:rPr lang="en-US" sz="2400" dirty="0" smtClean="0">
                    <a:sym typeface="Wingdings" panose="05000000000000000000" pitchFamily="2" charset="2"/>
                  </a:rPr>
                  <a:t> </a:t>
                </a:r>
                <a:r>
                  <a:rPr lang="en-US" sz="2400" dirty="0" smtClean="0"/>
                  <a:t>cloud </a:t>
                </a:r>
                <a:r>
                  <a:rPr lang="en-US" sz="2400" dirty="0"/>
                  <a:t>droplets</a:t>
                </a:r>
                <a:r>
                  <a:rPr lang="en-US" sz="2400" dirty="0" smtClean="0"/>
                  <a:t>.</a:t>
                </a:r>
              </a:p>
              <a:p>
                <a:r>
                  <a:rPr lang="en-US" sz="2400" dirty="0" smtClean="0"/>
                  <a:t>Equation of state </a:t>
                </a:r>
                <a14:m>
                  <m:oMath xmlns:m="http://schemas.openxmlformats.org/officeDocument/2006/math">
                    <m:r>
                      <a:rPr lang="en-US" sz="2400" i="1">
                        <a:latin typeface="Cambria Math" panose="02040503050406030204" pitchFamily="18" charset="0"/>
                      </a:rPr>
                      <m:t>𝑝</m:t>
                    </m:r>
                    <m:r>
                      <a:rPr lang="en-US" sz="2400" i="1">
                        <a:latin typeface="Cambria Math" panose="02040503050406030204" pitchFamily="18" charset="0"/>
                      </a:rPr>
                      <m:t>= </m:t>
                    </m:r>
                    <m:r>
                      <a:rPr lang="en-US" sz="2400" i="1">
                        <a:latin typeface="Cambria Math" panose="02040503050406030204" pitchFamily="18" charset="0"/>
                      </a:rPr>
                      <m:t>𝜌</m:t>
                    </m:r>
                    <m:r>
                      <a:rPr lang="en-US" sz="2400" i="1">
                        <a:latin typeface="Cambria Math" panose="02040503050406030204" pitchFamily="18" charset="0"/>
                      </a:rPr>
                      <m:t>𝑅𝑇</m:t>
                    </m:r>
                    <m:r>
                      <a:rPr lang="en-US" sz="2400" i="1">
                        <a:latin typeface="Cambria Math" panose="02040503050406030204" pitchFamily="18" charset="0"/>
                      </a:rPr>
                      <m:t> </m:t>
                    </m:r>
                  </m:oMath>
                </a14:m>
                <a:endParaRPr lang="en-US" sz="2400" dirty="0" smtClean="0"/>
              </a:p>
              <a:p>
                <a14:m>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rPr>
                          <m:t>Boyle</m:t>
                        </m:r>
                        <m:r>
                          <a:rPr lang="en-US" sz="2400">
                            <a:latin typeface="Cambria Math" panose="02040503050406030204" pitchFamily="18" charset="0"/>
                          </a:rPr>
                          <m:t>’</m:t>
                        </m:r>
                        <m:r>
                          <m:rPr>
                            <m:sty m:val="p"/>
                          </m:rPr>
                          <a:rPr lang="en-US" sz="2400">
                            <a:latin typeface="Cambria Math" panose="02040503050406030204" pitchFamily="18" charset="0"/>
                          </a:rPr>
                          <m:t>s</m:t>
                        </m:r>
                        <m:r>
                          <a:rPr lang="en-US" sz="2400">
                            <a:latin typeface="Cambria Math" panose="02040503050406030204" pitchFamily="18" charset="0"/>
                          </a:rPr>
                          <m:t> </m:t>
                        </m:r>
                        <m:r>
                          <m:rPr>
                            <m:sty m:val="p"/>
                          </m:rPr>
                          <a:rPr lang="en-US" sz="2400">
                            <a:latin typeface="Cambria Math" panose="02040503050406030204" pitchFamily="18" charset="0"/>
                          </a:rPr>
                          <m:t>law</m:t>
                        </m:r>
                        <m:r>
                          <a:rPr lang="en-US" sz="2400">
                            <a:latin typeface="Cambria Math" panose="02040503050406030204" pitchFamily="18" charset="0"/>
                          </a:rPr>
                          <m:t>:</m:t>
                        </m:r>
                        <m:r>
                          <a:rPr lang="en-US" sz="2400" i="1">
                            <a:latin typeface="Cambria Math" panose="02040503050406030204" pitchFamily="18" charset="0"/>
                          </a:rPr>
                          <m:t>              </m:t>
                        </m:r>
                        <m:r>
                          <a:rPr lang="en-US" sz="2400" i="1">
                            <a:latin typeface="Cambria Math" panose="02040503050406030204" pitchFamily="18" charset="0"/>
                          </a:rPr>
                          <m:t>𝑝</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𝑉</m:t>
                        </m:r>
                      </m:e>
                      <m:sub>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𝑉</m:t>
                        </m:r>
                      </m:e>
                      <m:sub>
                        <m:r>
                          <a:rPr lang="en-US" sz="2400" i="1">
                            <a:latin typeface="Cambria Math" panose="02040503050406030204" pitchFamily="18" charset="0"/>
                          </a:rPr>
                          <m:t>2</m:t>
                        </m:r>
                      </m:sub>
                    </m:sSub>
                    <m:r>
                      <a:rPr lang="en-US" sz="2400" i="1">
                        <a:latin typeface="Cambria Math" panose="02040503050406030204" pitchFamily="18" charset="0"/>
                      </a:rPr>
                      <m:t>          </m:t>
                    </m:r>
                    <m:r>
                      <a:rPr lang="en-US" sz="2400" i="1">
                        <a:latin typeface="Cambria Math" panose="02040503050406030204" pitchFamily="18" charset="0"/>
                      </a:rPr>
                      <m:t>𝑎𝑡</m:t>
                    </m:r>
                    <m:r>
                      <a:rPr lang="en-US" sz="2400" i="1">
                        <a:latin typeface="Cambria Math" panose="02040503050406030204" pitchFamily="18" charset="0"/>
                      </a:rPr>
                      <m:t> </m:t>
                    </m:r>
                    <m:r>
                      <a:rPr lang="en-US" sz="2400" i="1">
                        <a:latin typeface="Cambria Math" panose="02040503050406030204" pitchFamily="18" charset="0"/>
                      </a:rPr>
                      <m:t>𝑐𝑜𝑛𝑠𝑡𝑎𝑛𝑡</m:t>
                    </m:r>
                    <m:r>
                      <a:rPr lang="en-US" sz="2400" i="1">
                        <a:latin typeface="Cambria Math" panose="02040503050406030204" pitchFamily="18" charset="0"/>
                      </a:rPr>
                      <m:t>  </m:t>
                    </m:r>
                    <m:r>
                      <a:rPr lang="en-US" sz="2400" i="1">
                        <a:latin typeface="Cambria Math" panose="02040503050406030204" pitchFamily="18" charset="0"/>
                      </a:rPr>
                      <m:t>𝑇</m:t>
                    </m:r>
                  </m:oMath>
                </a14:m>
                <a:endParaRPr lang="en-US" sz="2400" dirty="0" smtClean="0"/>
              </a:p>
              <a:p>
                <a14:m>
                  <m:oMath xmlns:m="http://schemas.openxmlformats.org/officeDocument/2006/math">
                    <m:r>
                      <m:rPr>
                        <m:sty m:val="p"/>
                      </m:rPr>
                      <a:rPr lang="en-US" sz="2400">
                        <a:latin typeface="Cambria Math" panose="02040503050406030204" pitchFamily="18" charset="0"/>
                      </a:rPr>
                      <m:t>Charles</m:t>
                    </m:r>
                    <m:r>
                      <a:rPr lang="en-US" sz="2400">
                        <a:latin typeface="Cambria Math" panose="02040503050406030204" pitchFamily="18" charset="0"/>
                      </a:rPr>
                      <m:t>’</m:t>
                    </m:r>
                    <m:r>
                      <m:rPr>
                        <m:sty m:val="p"/>
                      </m:rPr>
                      <a:rPr lang="en-US" sz="2400">
                        <a:latin typeface="Cambria Math" panose="02040503050406030204" pitchFamily="18" charset="0"/>
                      </a:rPr>
                      <m:t>law</m:t>
                    </m:r>
                    <m:r>
                      <a:rPr lang="en-US" sz="2400">
                        <a:latin typeface="Cambria Math" panose="02040503050406030204" pitchFamily="18" charset="0"/>
                      </a:rPr>
                      <m:t>:</m:t>
                    </m:r>
                    <m:r>
                      <a:rPr lang="en-US" sz="2400" i="1">
                        <a:latin typeface="Cambria Math" panose="02040503050406030204" pitchFamily="18" charset="0"/>
                      </a:rPr>
                      <m:t>              </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1</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1</m:t>
                            </m:r>
                          </m:sub>
                        </m:sSub>
                      </m:den>
                    </m:f>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2</m:t>
                            </m:r>
                          </m:sub>
                        </m:sSub>
                      </m:den>
                    </m:f>
                    <m:r>
                      <a:rPr lang="en-US" sz="2400" i="1">
                        <a:latin typeface="Cambria Math" panose="02040503050406030204" pitchFamily="18" charset="0"/>
                      </a:rPr>
                      <m:t>            </m:t>
                    </m:r>
                    <m:r>
                      <m:rPr>
                        <m:sty m:val="p"/>
                      </m:rPr>
                      <a:rPr lang="en-US" sz="2400">
                        <a:latin typeface="Cambria Math" panose="02040503050406030204" pitchFamily="18" charset="0"/>
                      </a:rPr>
                      <m:t>at</m:t>
                    </m:r>
                    <m:r>
                      <a:rPr lang="en-US" sz="2400">
                        <a:latin typeface="Cambria Math" panose="02040503050406030204" pitchFamily="18" charset="0"/>
                      </a:rPr>
                      <m:t> </m:t>
                    </m:r>
                    <m:r>
                      <m:rPr>
                        <m:sty m:val="p"/>
                      </m:rPr>
                      <a:rPr lang="en-US" sz="2400">
                        <a:latin typeface="Cambria Math" panose="02040503050406030204" pitchFamily="18" charset="0"/>
                      </a:rPr>
                      <m:t>constant</m:t>
                    </m:r>
                    <m:r>
                      <a:rPr lang="en-US" sz="2400" i="1">
                        <a:latin typeface="Cambria Math" panose="02040503050406030204" pitchFamily="18" charset="0"/>
                      </a:rPr>
                      <m:t>  </m:t>
                    </m:r>
                    <m:r>
                      <a:rPr lang="en-US" sz="2400" i="1">
                        <a:latin typeface="Cambria Math" panose="02040503050406030204" pitchFamily="18" charset="0"/>
                      </a:rPr>
                      <m:t>𝑉</m:t>
                    </m:r>
                  </m:oMath>
                </a14:m>
                <a:endParaRPr lang="en-US" sz="2400" dirty="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838200" y="1825625"/>
                <a:ext cx="10515600" cy="4386916"/>
              </a:xfrm>
              <a:blipFill rotWithShape="0">
                <a:blip r:embed="rId2"/>
                <a:stretch>
                  <a:fillRect l="-812" t="-1944"/>
                </a:stretch>
              </a:blipFill>
            </p:spPr>
            <p:txBody>
              <a:bodyPr/>
              <a:lstStyle/>
              <a:p>
                <a:r>
                  <a:rPr lang="en-US">
                    <a:noFill/>
                  </a:rPr>
                  <a:t> </a:t>
                </a:r>
              </a:p>
            </p:txBody>
          </p:sp>
        </mc:Fallback>
      </mc:AlternateContent>
    </p:spTree>
    <p:extLst>
      <p:ext uri="{BB962C8B-B14F-4D97-AF65-F5344CB8AC3E}">
        <p14:creationId xmlns:p14="http://schemas.microsoft.com/office/powerpoint/2010/main" val="244667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9957"/>
          </a:xfrm>
        </p:spPr>
        <p:txBody>
          <a:bodyPr>
            <a:normAutofit/>
          </a:bodyPr>
          <a:lstStyle/>
          <a:p>
            <a:r>
              <a:rPr lang="en-US" sz="3200" b="1" dirty="0" smtClean="0"/>
              <a:t>First </a:t>
            </a:r>
            <a:r>
              <a:rPr lang="en-US" sz="3200" b="1" dirty="0"/>
              <a:t>law of </a:t>
            </a:r>
            <a:r>
              <a:rPr lang="en-US" sz="3200" b="1" dirty="0" smtClean="0"/>
              <a:t>thermodynamics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995082"/>
                <a:ext cx="10515600" cy="5325036"/>
              </a:xfrm>
            </p:spPr>
            <p:txBody>
              <a:bodyPr>
                <a:normAutofit fontScale="92500" lnSpcReduction="20000"/>
              </a:bodyPr>
              <a:lstStyle/>
              <a:p>
                <a14:m>
                  <m:oMath xmlns:m="http://schemas.openxmlformats.org/officeDocument/2006/math">
                    <m:r>
                      <a:rPr lang="en-US" sz="2600" i="1" smtClean="0">
                        <a:latin typeface="Cambria Math" panose="02040503050406030204" pitchFamily="18" charset="0"/>
                      </a:rPr>
                      <m:t>𝑑𝑞</m:t>
                    </m:r>
                    <m:r>
                      <a:rPr lang="en-US" sz="2600" i="1" smtClean="0">
                        <a:latin typeface="Cambria Math" panose="02040503050406030204" pitchFamily="18" charset="0"/>
                      </a:rPr>
                      <m:t>= </m:t>
                    </m:r>
                    <m:r>
                      <a:rPr lang="en-US" sz="2600" i="1" smtClean="0">
                        <a:latin typeface="Cambria Math" panose="02040503050406030204" pitchFamily="18" charset="0"/>
                      </a:rPr>
                      <m:t>𝑑𝑢</m:t>
                    </m:r>
                    <m:r>
                      <a:rPr lang="en-US" sz="2600" i="1" smtClean="0">
                        <a:latin typeface="Cambria Math" panose="02040503050406030204" pitchFamily="18" charset="0"/>
                      </a:rPr>
                      <m:t>+</m:t>
                    </m:r>
                    <m:r>
                      <a:rPr lang="en-US" sz="2600" i="1" smtClean="0">
                        <a:latin typeface="Cambria Math" panose="02040503050406030204" pitchFamily="18" charset="0"/>
                      </a:rPr>
                      <m:t>𝑑𝑤</m:t>
                    </m:r>
                  </m:oMath>
                </a14:m>
                <a:endParaRPr lang="en-US" sz="2600" dirty="0" smtClean="0"/>
              </a:p>
              <a:p>
                <a14:m>
                  <m:oMath xmlns:m="http://schemas.openxmlformats.org/officeDocument/2006/math">
                    <m:r>
                      <a:rPr lang="en-US" sz="2600" i="1">
                        <a:latin typeface="Cambria Math" panose="02040503050406030204" pitchFamily="18" charset="0"/>
                      </a:rPr>
                      <m:t>𝑑𝑞</m:t>
                    </m:r>
                    <m:r>
                      <a:rPr lang="en-US" sz="2600" i="1">
                        <a:latin typeface="Cambria Math" panose="02040503050406030204" pitchFamily="18" charset="0"/>
                      </a:rPr>
                      <m:t>=</m:t>
                    </m:r>
                    <m:sSub>
                      <m:sSubPr>
                        <m:ctrlPr>
                          <a:rPr lang="en-US" sz="2600" i="1">
                            <a:latin typeface="Cambria Math" panose="02040503050406030204" pitchFamily="18" charset="0"/>
                          </a:rPr>
                        </m:ctrlPr>
                      </m:sSubPr>
                      <m:e>
                        <m:r>
                          <a:rPr lang="en-US" sz="2600" i="1">
                            <a:latin typeface="Cambria Math" panose="02040503050406030204" pitchFamily="18" charset="0"/>
                          </a:rPr>
                          <m:t>𝐶</m:t>
                        </m:r>
                      </m:e>
                      <m:sub>
                        <m:r>
                          <a:rPr lang="en-US" sz="2600" i="1">
                            <a:latin typeface="Cambria Math" panose="02040503050406030204" pitchFamily="18" charset="0"/>
                          </a:rPr>
                          <m:t>𝑣</m:t>
                        </m:r>
                      </m:sub>
                    </m:sSub>
                    <m:r>
                      <a:rPr lang="en-US" sz="2600" i="1">
                        <a:latin typeface="Cambria Math" panose="02040503050406030204" pitchFamily="18" charset="0"/>
                      </a:rPr>
                      <m:t> </m:t>
                    </m:r>
                    <m:r>
                      <a:rPr lang="en-US" sz="2600" i="1">
                        <a:latin typeface="Cambria Math" panose="02040503050406030204" pitchFamily="18" charset="0"/>
                      </a:rPr>
                      <m:t>𝑑𝑇</m:t>
                    </m:r>
                    <m:r>
                      <a:rPr lang="en-US" sz="2600" i="1">
                        <a:latin typeface="Cambria Math" panose="02040503050406030204" pitchFamily="18" charset="0"/>
                      </a:rPr>
                      <m:t>+</m:t>
                    </m:r>
                    <m:r>
                      <a:rPr lang="en-US" sz="2600" i="1">
                        <a:latin typeface="Cambria Math" panose="02040503050406030204" pitchFamily="18" charset="0"/>
                      </a:rPr>
                      <m:t>𝑝</m:t>
                    </m:r>
                    <m:r>
                      <a:rPr lang="en-US" sz="2600" i="1">
                        <a:latin typeface="Cambria Math" panose="02040503050406030204" pitchFamily="18" charset="0"/>
                      </a:rPr>
                      <m:t> </m:t>
                    </m:r>
                    <m:r>
                      <a:rPr lang="en-US" sz="2600" i="1">
                        <a:latin typeface="Cambria Math" panose="02040503050406030204" pitchFamily="18" charset="0"/>
                      </a:rPr>
                      <m:t>𝑑</m:t>
                    </m:r>
                    <m:r>
                      <a:rPr lang="en-US" sz="2600" i="1">
                        <a:latin typeface="Cambria Math" panose="02040503050406030204" pitchFamily="18" charset="0"/>
                      </a:rPr>
                      <m:t>𝛼</m:t>
                    </m:r>
                  </m:oMath>
                </a14:m>
                <a:r>
                  <a:rPr lang="en-US" sz="2600" dirty="0" smtClean="0"/>
                  <a:t>         (1)</a:t>
                </a:r>
              </a:p>
              <a:p>
                <a14:m>
                  <m:oMath xmlns:m="http://schemas.openxmlformats.org/officeDocument/2006/math">
                    <m:r>
                      <a:rPr lang="en-US" sz="2600" i="1">
                        <a:latin typeface="Cambria Math" panose="02040503050406030204" pitchFamily="18" charset="0"/>
                      </a:rPr>
                      <m:t>𝑑𝑞</m:t>
                    </m:r>
                    <m:r>
                      <a:rPr lang="en-US" sz="2600" i="1">
                        <a:latin typeface="Cambria Math" panose="02040503050406030204" pitchFamily="18" charset="0"/>
                      </a:rPr>
                      <m:t>=</m:t>
                    </m:r>
                    <m:sSub>
                      <m:sSubPr>
                        <m:ctrlPr>
                          <a:rPr lang="en-US" sz="2600" i="1">
                            <a:latin typeface="Cambria Math" panose="02040503050406030204" pitchFamily="18" charset="0"/>
                          </a:rPr>
                        </m:ctrlPr>
                      </m:sSubPr>
                      <m:e>
                        <m:r>
                          <a:rPr lang="en-US" sz="2600" i="1">
                            <a:latin typeface="Cambria Math" panose="02040503050406030204" pitchFamily="18" charset="0"/>
                          </a:rPr>
                          <m:t>𝐶</m:t>
                        </m:r>
                      </m:e>
                      <m:sub>
                        <m:r>
                          <a:rPr lang="en-US" sz="2600" i="1">
                            <a:latin typeface="Cambria Math" panose="02040503050406030204" pitchFamily="18" charset="0"/>
                          </a:rPr>
                          <m:t>𝑝</m:t>
                        </m:r>
                      </m:sub>
                    </m:sSub>
                    <m:r>
                      <a:rPr lang="en-US" sz="2600" i="1">
                        <a:latin typeface="Cambria Math" panose="02040503050406030204" pitchFamily="18" charset="0"/>
                      </a:rPr>
                      <m:t> </m:t>
                    </m:r>
                    <m:r>
                      <a:rPr lang="en-US" sz="2600" i="1">
                        <a:latin typeface="Cambria Math" panose="02040503050406030204" pitchFamily="18" charset="0"/>
                      </a:rPr>
                      <m:t>𝑑𝑇</m:t>
                    </m:r>
                    <m:r>
                      <a:rPr lang="en-US" sz="2600" i="1">
                        <a:latin typeface="Cambria Math" panose="02040503050406030204" pitchFamily="18" charset="0"/>
                      </a:rPr>
                      <m:t>−</m:t>
                    </m:r>
                    <m:r>
                      <a:rPr lang="en-US" sz="2600" i="1">
                        <a:latin typeface="Cambria Math" panose="02040503050406030204" pitchFamily="18" charset="0"/>
                      </a:rPr>
                      <m:t>𝛼</m:t>
                    </m:r>
                    <m:r>
                      <a:rPr lang="en-US" sz="2600" i="1">
                        <a:latin typeface="Cambria Math" panose="02040503050406030204" pitchFamily="18" charset="0"/>
                      </a:rPr>
                      <m:t> </m:t>
                    </m:r>
                    <m:r>
                      <a:rPr lang="en-US" sz="2600" i="1">
                        <a:latin typeface="Cambria Math" panose="02040503050406030204" pitchFamily="18" charset="0"/>
                      </a:rPr>
                      <m:t>𝑑𝑝</m:t>
                    </m:r>
                  </m:oMath>
                </a14:m>
                <a:r>
                  <a:rPr lang="en-US" sz="2600" dirty="0" smtClean="0"/>
                  <a:t>         (2)</a:t>
                </a:r>
              </a:p>
              <a:p>
                <a:r>
                  <a:rPr lang="en-US" sz="2400" dirty="0"/>
                  <a:t>where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𝑝</m:t>
                        </m:r>
                      </m:sub>
                    </m:sSub>
                    <m:r>
                      <a:rPr lang="en-US" sz="2400" i="1">
                        <a:latin typeface="Cambria Math" panose="02040503050406030204" pitchFamily="18" charset="0"/>
                      </a:rPr>
                      <m:t>=</m:t>
                    </m:r>
                    <m:r>
                      <a:rPr lang="en-US" sz="2400" i="1">
                        <a:latin typeface="Cambria Math" panose="02040503050406030204" pitchFamily="18" charset="0"/>
                      </a:rPr>
                      <m:t>𝑅</m:t>
                    </m:r>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r>
                      <a:rPr lang="en-US" sz="2400" i="1">
                        <a:latin typeface="Cambria Math" panose="02040503050406030204" pitchFamily="18" charset="0"/>
                      </a:rPr>
                      <m:t>=</m:t>
                    </m:r>
                    <m:r>
                      <a:rPr lang="en-US" sz="2400" i="1">
                        <a:latin typeface="Cambria Math" panose="02040503050406030204" pitchFamily="18" charset="0"/>
                      </a:rPr>
                      <m:t>1004</m:t>
                    </m:r>
                    <m:r>
                      <a:rPr lang="en-US" sz="2400" i="1">
                        <a:latin typeface="Cambria Math" panose="02040503050406030204" pitchFamily="18" charset="0"/>
                      </a:rPr>
                      <m:t> </m:t>
                    </m:r>
                    <m:r>
                      <a:rPr lang="en-US" sz="2400" i="1">
                        <a:latin typeface="Cambria Math" panose="02040503050406030204" pitchFamily="18" charset="0"/>
                      </a:rPr>
                      <m:t>𝐽𝑘</m:t>
                    </m:r>
                    <m:sSup>
                      <m:sSupPr>
                        <m:ctrlPr>
                          <a:rPr lang="en-US" sz="2400" i="1">
                            <a:latin typeface="Cambria Math" panose="02040503050406030204" pitchFamily="18" charset="0"/>
                          </a:rPr>
                        </m:ctrlPr>
                      </m:sSupPr>
                      <m:e>
                        <m:r>
                          <a:rPr lang="en-US" sz="2400" i="1">
                            <a:latin typeface="Cambria Math" panose="02040503050406030204" pitchFamily="18" charset="0"/>
                          </a:rPr>
                          <m:t>𝑔</m:t>
                        </m:r>
                      </m:e>
                      <m:sup>
                        <m:r>
                          <a:rPr lang="en-US" sz="2400" i="1">
                            <a:latin typeface="Cambria Math" panose="02040503050406030204" pitchFamily="18" charset="0"/>
                          </a:rPr>
                          <m:t>−</m:t>
                        </m:r>
                        <m:r>
                          <a:rPr lang="en-US" sz="2400" i="1">
                            <a:latin typeface="Cambria Math" panose="02040503050406030204" pitchFamily="18" charset="0"/>
                          </a:rPr>
                          <m:t>1</m:t>
                        </m:r>
                      </m:sup>
                    </m:sSup>
                    <m:sSup>
                      <m:sSupPr>
                        <m:ctrlPr>
                          <a:rPr lang="en-US" sz="2400" i="1">
                            <a:latin typeface="Cambria Math" panose="02040503050406030204" pitchFamily="18" charset="0"/>
                          </a:rPr>
                        </m:ctrlPr>
                      </m:sSupPr>
                      <m:e>
                        <m:r>
                          <a:rPr lang="en-US" sz="2400" i="1">
                            <a:latin typeface="Cambria Math" panose="02040503050406030204" pitchFamily="18" charset="0"/>
                          </a:rPr>
                          <m:t>𝐾</m:t>
                        </m:r>
                      </m:e>
                      <m:sup>
                        <m:r>
                          <a:rPr lang="en-US" sz="2400" i="1">
                            <a:latin typeface="Cambria Math" panose="02040503050406030204" pitchFamily="18" charset="0"/>
                          </a:rPr>
                          <m:t>−</m:t>
                        </m:r>
                        <m:r>
                          <a:rPr lang="en-US" sz="2400" i="1">
                            <a:latin typeface="Cambria Math" panose="02040503050406030204" pitchFamily="18" charset="0"/>
                          </a:rPr>
                          <m:t>1</m:t>
                        </m:r>
                      </m:sup>
                    </m:sSup>
                    <m:r>
                      <a:rPr lang="en-US" sz="2400" i="1">
                        <a:latin typeface="Cambria Math" panose="02040503050406030204" pitchFamily="18" charset="0"/>
                      </a:rPr>
                      <m:t>     </m:t>
                    </m:r>
                    <m:r>
                      <m:rPr>
                        <m:sty m:val="p"/>
                      </m:rPr>
                      <a:rPr lang="en-US" sz="2400">
                        <a:latin typeface="Cambria Math" panose="02040503050406030204" pitchFamily="18" charset="0"/>
                      </a:rPr>
                      <m:t>and</m:t>
                    </m:r>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r>
                      <a:rPr lang="en-US" sz="2400" i="1">
                        <a:latin typeface="Cambria Math" panose="02040503050406030204" pitchFamily="18" charset="0"/>
                      </a:rPr>
                      <m:t>=</m:t>
                    </m:r>
                    <m:r>
                      <a:rPr lang="en-US" sz="2400" i="1">
                        <a:latin typeface="Cambria Math" panose="02040503050406030204" pitchFamily="18" charset="0"/>
                      </a:rPr>
                      <m:t>717</m:t>
                    </m:r>
                    <m:r>
                      <a:rPr lang="en-US" sz="2400" i="1">
                        <a:latin typeface="Cambria Math" panose="02040503050406030204" pitchFamily="18" charset="0"/>
                      </a:rPr>
                      <m:t> </m:t>
                    </m:r>
                    <m:r>
                      <a:rPr lang="en-US" sz="2400" i="1">
                        <a:latin typeface="Cambria Math" panose="02040503050406030204" pitchFamily="18" charset="0"/>
                      </a:rPr>
                      <m:t>𝐽𝑘</m:t>
                    </m:r>
                    <m:sSup>
                      <m:sSupPr>
                        <m:ctrlPr>
                          <a:rPr lang="en-US" sz="2400" i="1">
                            <a:latin typeface="Cambria Math" panose="02040503050406030204" pitchFamily="18" charset="0"/>
                          </a:rPr>
                        </m:ctrlPr>
                      </m:sSupPr>
                      <m:e>
                        <m:r>
                          <a:rPr lang="en-US" sz="2400" i="1">
                            <a:latin typeface="Cambria Math" panose="02040503050406030204" pitchFamily="18" charset="0"/>
                          </a:rPr>
                          <m:t>𝑔</m:t>
                        </m:r>
                      </m:e>
                      <m:sup>
                        <m:r>
                          <a:rPr lang="en-US" sz="2400" i="1">
                            <a:latin typeface="Cambria Math" panose="02040503050406030204" pitchFamily="18" charset="0"/>
                          </a:rPr>
                          <m:t>−</m:t>
                        </m:r>
                        <m:r>
                          <a:rPr lang="en-US" sz="2400" i="1">
                            <a:latin typeface="Cambria Math" panose="02040503050406030204" pitchFamily="18" charset="0"/>
                          </a:rPr>
                          <m:t>1</m:t>
                        </m:r>
                      </m:sup>
                    </m:sSup>
                    <m:sSup>
                      <m:sSupPr>
                        <m:ctrlPr>
                          <a:rPr lang="en-US" sz="2400" i="1">
                            <a:latin typeface="Cambria Math" panose="02040503050406030204" pitchFamily="18" charset="0"/>
                          </a:rPr>
                        </m:ctrlPr>
                      </m:sSupPr>
                      <m:e>
                        <m:r>
                          <a:rPr lang="en-US" sz="2400" i="1">
                            <a:latin typeface="Cambria Math" panose="02040503050406030204" pitchFamily="18" charset="0"/>
                          </a:rPr>
                          <m:t>𝐾</m:t>
                        </m:r>
                      </m:e>
                      <m:sup>
                        <m:r>
                          <a:rPr lang="en-US" sz="2400" i="1">
                            <a:latin typeface="Cambria Math" panose="02040503050406030204" pitchFamily="18" charset="0"/>
                          </a:rPr>
                          <m:t>−</m:t>
                        </m:r>
                        <m:r>
                          <a:rPr lang="en-US" sz="2400" i="1">
                            <a:latin typeface="Cambria Math" panose="02040503050406030204" pitchFamily="18" charset="0"/>
                          </a:rPr>
                          <m:t>1</m:t>
                        </m:r>
                      </m:sup>
                    </m:sSup>
                  </m:oMath>
                </a14:m>
                <a:endParaRPr lang="en-US" sz="2400" dirty="0" smtClean="0"/>
              </a:p>
              <a:p>
                <a:pPr marL="0" indent="0" algn="ctr">
                  <a:buNone/>
                </a:pPr>
                <a:r>
                  <a:rPr lang="en-US" b="1" dirty="0" smtClean="0"/>
                  <a:t> </a:t>
                </a:r>
                <a:r>
                  <a:rPr lang="en-US" b="1" dirty="0"/>
                  <a:t>Atmospheric processes: dry adiabatic lapse rate</a:t>
                </a:r>
                <a:endParaRPr lang="en-US" dirty="0"/>
              </a:p>
              <a:p>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r>
                      <a:rPr lang="en-US" sz="2400" i="1">
                        <a:latin typeface="Cambria Math" panose="02040503050406030204" pitchFamily="18" charset="0"/>
                      </a:rPr>
                      <m:t> </m:t>
                    </m:r>
                    <m:r>
                      <a:rPr lang="en-US" sz="2400" i="1">
                        <a:latin typeface="Cambria Math" panose="02040503050406030204" pitchFamily="18" charset="0"/>
                      </a:rPr>
                      <m:t>𝑑𝑇</m:t>
                    </m:r>
                    <m:r>
                      <a:rPr lang="en-US" sz="2400" i="1">
                        <a:latin typeface="Cambria Math" panose="02040503050406030204" pitchFamily="18" charset="0"/>
                      </a:rPr>
                      <m:t>+</m:t>
                    </m:r>
                    <m:r>
                      <a:rPr lang="en-US" sz="2400" i="1">
                        <a:latin typeface="Cambria Math" panose="02040503050406030204" pitchFamily="18" charset="0"/>
                      </a:rPr>
                      <m:t>𝑝</m:t>
                    </m:r>
                    <m:r>
                      <a:rPr lang="en-US" sz="2400" i="1">
                        <a:latin typeface="Cambria Math" panose="02040503050406030204" pitchFamily="18" charset="0"/>
                      </a:rPr>
                      <m:t> </m:t>
                    </m:r>
                    <m:r>
                      <a:rPr lang="en-US" sz="2400" i="1">
                        <a:latin typeface="Cambria Math" panose="02040503050406030204" pitchFamily="18" charset="0"/>
                      </a:rPr>
                      <m:t>𝑑</m:t>
                    </m:r>
                    <m:r>
                      <a:rPr lang="en-US" sz="2400" i="1">
                        <a:latin typeface="Cambria Math" panose="02040503050406030204" pitchFamily="18" charset="0"/>
                      </a:rPr>
                      <m:t>𝛼</m:t>
                    </m:r>
                    <m:r>
                      <a:rPr lang="en-US" sz="2400" i="1">
                        <a:latin typeface="Cambria Math" panose="02040503050406030204" pitchFamily="18" charset="0"/>
                      </a:rPr>
                      <m:t>=</m:t>
                    </m:r>
                    <m:r>
                      <a:rPr lang="en-US" sz="2400" i="1">
                        <a:latin typeface="Cambria Math" panose="02040503050406030204" pitchFamily="18" charset="0"/>
                      </a:rPr>
                      <m:t>0</m:t>
                    </m:r>
                  </m:oMath>
                </a14:m>
                <a:endParaRPr lang="en-US" sz="2400" dirty="0"/>
              </a:p>
              <a:p>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𝑝</m:t>
                        </m:r>
                      </m:sub>
                    </m:sSub>
                    <m:r>
                      <a:rPr lang="en-US" sz="2400" i="1">
                        <a:latin typeface="Cambria Math" panose="02040503050406030204" pitchFamily="18" charset="0"/>
                      </a:rPr>
                      <m:t> </m:t>
                    </m:r>
                    <m:r>
                      <a:rPr lang="en-US" sz="2400" i="1">
                        <a:latin typeface="Cambria Math" panose="02040503050406030204" pitchFamily="18" charset="0"/>
                      </a:rPr>
                      <m:t>𝑑𝑇</m:t>
                    </m:r>
                    <m:r>
                      <a:rPr lang="en-US" sz="2400" i="1">
                        <a:latin typeface="Cambria Math" panose="02040503050406030204" pitchFamily="18" charset="0"/>
                      </a:rPr>
                      <m:t>−</m:t>
                    </m:r>
                    <m:r>
                      <a:rPr lang="en-US" sz="2400" i="1">
                        <a:latin typeface="Cambria Math" panose="02040503050406030204" pitchFamily="18" charset="0"/>
                      </a:rPr>
                      <m:t>𝛼</m:t>
                    </m:r>
                    <m:r>
                      <a:rPr lang="en-US" sz="2400" i="1">
                        <a:latin typeface="Cambria Math" panose="02040503050406030204" pitchFamily="18" charset="0"/>
                      </a:rPr>
                      <m:t> </m:t>
                    </m:r>
                    <m:r>
                      <a:rPr lang="en-US" sz="2400" i="1">
                        <a:latin typeface="Cambria Math" panose="02040503050406030204" pitchFamily="18" charset="0"/>
                      </a:rPr>
                      <m:t>𝑑𝑝</m:t>
                    </m:r>
                    <m:r>
                      <a:rPr lang="en-US" sz="2400" i="1">
                        <a:latin typeface="Cambria Math" panose="02040503050406030204" pitchFamily="18" charset="0"/>
                      </a:rPr>
                      <m:t>=</m:t>
                    </m:r>
                    <m:r>
                      <a:rPr lang="en-US" sz="2400" i="1">
                        <a:latin typeface="Cambria Math" panose="02040503050406030204" pitchFamily="18" charset="0"/>
                      </a:rPr>
                      <m:t>0</m:t>
                    </m:r>
                  </m:oMath>
                </a14:m>
                <a:endParaRPr lang="en-US" sz="2400" dirty="0" smtClean="0"/>
              </a:p>
              <a:p>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𝑇</m:t>
                        </m:r>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1</m:t>
                            </m:r>
                          </m:sub>
                        </m:sSub>
                      </m:den>
                    </m:f>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𝛼</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1">
                                <a:latin typeface="Cambria Math" panose="02040503050406030204" pitchFamily="18" charset="0"/>
                              </a:rPr>
                              <m:t>1</m:t>
                            </m:r>
                          </m:sub>
                        </m:sSub>
                      </m:den>
                    </m:f>
                    <m:sSup>
                      <m:sSupPr>
                        <m:ctrlPr>
                          <a:rPr lang="en-US" sz="2400" i="1">
                            <a:latin typeface="Cambria Math" panose="02040503050406030204" pitchFamily="18" charset="0"/>
                          </a:rPr>
                        </m:ctrlPr>
                      </m:sSupPr>
                      <m:e>
                        <m:r>
                          <a:rPr lang="en-US" sz="2400" i="1">
                            <a:latin typeface="Cambria Math" panose="02040503050406030204" pitchFamily="18" charset="0"/>
                          </a:rPr>
                          <m:t>)</m:t>
                        </m:r>
                      </m:e>
                      <m:sup>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𝑅</m:t>
                            </m:r>
                          </m:num>
                          <m:den>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den>
                        </m:f>
                      </m:sup>
                    </m:sSup>
                  </m:oMath>
                </a14:m>
                <a:r>
                  <a:rPr lang="en-US" sz="2400" dirty="0" smtClean="0"/>
                  <a:t>                   (3)</a:t>
                </a:r>
              </a:p>
              <a:p>
                <a:r>
                  <a:rPr lang="en-US" sz="2400" i="1" dirty="0"/>
                  <a:t>If T increases, </a:t>
                </a:r>
                <a14:m>
                  <m:oMath xmlns:m="http://schemas.openxmlformats.org/officeDocument/2006/math">
                    <m:r>
                      <a:rPr lang="en-US" sz="2400" i="1">
                        <a:latin typeface="Cambria Math" panose="02040503050406030204" pitchFamily="18" charset="0"/>
                      </a:rPr>
                      <m:t>𝛼</m:t>
                    </m:r>
                  </m:oMath>
                </a14:m>
                <a:r>
                  <a:rPr lang="en-US" sz="2400" i="1" dirty="0"/>
                  <a:t> will decrease and vice versa</a:t>
                </a:r>
                <a:r>
                  <a:rPr lang="en-US" sz="2400" i="1" dirty="0" smtClean="0"/>
                  <a:t>.</a:t>
                </a:r>
              </a:p>
              <a:p>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𝑇</m:t>
                        </m:r>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1</m:t>
                            </m:r>
                          </m:sub>
                        </m:sSub>
                      </m:den>
                    </m:f>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𝑝</m:t>
                        </m:r>
                      </m:num>
                      <m:den>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1</m:t>
                            </m:r>
                          </m:sub>
                        </m:sSub>
                      </m:den>
                    </m:f>
                    <m:sSup>
                      <m:sSupPr>
                        <m:ctrlPr>
                          <a:rPr lang="en-US" sz="2400" i="1">
                            <a:latin typeface="Cambria Math" panose="02040503050406030204" pitchFamily="18" charset="0"/>
                          </a:rPr>
                        </m:ctrlPr>
                      </m:sSupPr>
                      <m:e>
                        <m:r>
                          <a:rPr lang="en-US" sz="2400" i="1">
                            <a:latin typeface="Cambria Math" panose="02040503050406030204" pitchFamily="18" charset="0"/>
                          </a:rPr>
                          <m:t>)</m:t>
                        </m:r>
                      </m:e>
                      <m:sup>
                        <m:f>
                          <m:fPr>
                            <m:ctrlPr>
                              <a:rPr lang="en-US" sz="2400" i="1">
                                <a:latin typeface="Cambria Math" panose="02040503050406030204" pitchFamily="18" charset="0"/>
                              </a:rPr>
                            </m:ctrlPr>
                          </m:fPr>
                          <m:num>
                            <m:r>
                              <a:rPr lang="en-US" sz="2400" i="1">
                                <a:latin typeface="Cambria Math" panose="02040503050406030204" pitchFamily="18" charset="0"/>
                              </a:rPr>
                              <m:t>𝑅</m:t>
                            </m:r>
                          </m:num>
                          <m:den>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𝑃</m:t>
                                </m:r>
                              </m:sub>
                            </m:sSub>
                          </m:den>
                        </m:f>
                      </m:sup>
                    </m:sSup>
                    <m:r>
                      <a:rPr lang="en-US" sz="2400" i="1">
                        <a:latin typeface="Cambria Math" panose="02040503050406030204" pitchFamily="18" charset="0"/>
                      </a:rPr>
                      <m:t>             (</m:t>
                    </m:r>
                    <m:r>
                      <a:rPr lang="en-US" sz="2400" b="0" i="1" smtClean="0">
                        <a:latin typeface="Cambria Math" panose="02040503050406030204" pitchFamily="18" charset="0"/>
                      </a:rPr>
                      <m:t>4</m:t>
                    </m:r>
                    <m:r>
                      <a:rPr lang="en-US" sz="2400" i="1">
                        <a:latin typeface="Cambria Math" panose="02040503050406030204" pitchFamily="18" charset="0"/>
                      </a:rPr>
                      <m:t>)</m:t>
                    </m:r>
                  </m:oMath>
                </a14:m>
                <a:endParaRPr lang="en-US" sz="2400" dirty="0"/>
              </a:p>
              <a:p>
                <a:r>
                  <a:rPr lang="en-US" sz="2400" i="1" dirty="0"/>
                  <a:t>If T increases P will increases and vice versa</a:t>
                </a:r>
                <a:r>
                  <a:rPr lang="en-US" sz="2400" i="1" dirty="0" smtClean="0"/>
                  <a:t>.</a:t>
                </a:r>
              </a:p>
              <a:p>
                <a:r>
                  <a:rPr lang="en-US" sz="2400" i="1" dirty="0" smtClean="0"/>
                  <a:t>Question: Derive Eq.3 and Eq.4 </a:t>
                </a:r>
                <a:endParaRPr lang="en-US" sz="2400" dirty="0"/>
              </a:p>
              <a:p>
                <a:endParaRPr lang="en-US" sz="2400" dirty="0"/>
              </a:p>
              <a:p>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995082"/>
                <a:ext cx="10515600" cy="5325036"/>
              </a:xfrm>
              <a:blipFill rotWithShape="0">
                <a:blip r:embed="rId2"/>
                <a:stretch>
                  <a:fillRect l="-812" t="-1259" b="-801"/>
                </a:stretch>
              </a:blipFill>
            </p:spPr>
            <p:txBody>
              <a:bodyPr/>
              <a:lstStyle/>
              <a:p>
                <a:r>
                  <a:rPr lang="en-US">
                    <a:noFill/>
                  </a:rPr>
                  <a:t> </a:t>
                </a:r>
              </a:p>
            </p:txBody>
          </p:sp>
        </mc:Fallback>
      </mc:AlternateContent>
    </p:spTree>
    <p:extLst>
      <p:ext uri="{BB962C8B-B14F-4D97-AF65-F5344CB8AC3E}">
        <p14:creationId xmlns:p14="http://schemas.microsoft.com/office/powerpoint/2010/main" val="364796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3746"/>
          </a:xfrm>
        </p:spPr>
        <p:txBody>
          <a:bodyPr>
            <a:normAutofit/>
          </a:bodyPr>
          <a:lstStyle/>
          <a:p>
            <a:r>
              <a:rPr lang="en-US" sz="3200" dirty="0" smtClean="0"/>
              <a:t>Potential temperature and DALR</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153272"/>
                <a:ext cx="10515600" cy="4351338"/>
              </a:xfrm>
            </p:spPr>
            <p:txBody>
              <a:bodyPr>
                <a:normAutofit fontScale="62500" lnSpcReduction="20000"/>
              </a:bodyPr>
              <a:lstStyle/>
              <a:p>
                <a:r>
                  <a:rPr lang="en-US" dirty="0" smtClean="0"/>
                  <a:t>We </a:t>
                </a:r>
                <a:r>
                  <a:rPr lang="en-US" dirty="0"/>
                  <a:t>may define potential temperature </a:t>
                </a:r>
                <a14:m>
                  <m:oMath xmlns:m="http://schemas.openxmlformats.org/officeDocument/2006/math">
                    <m:r>
                      <a:rPr lang="en-US" i="1" smtClean="0">
                        <a:latin typeface="Cambria Math" panose="02040503050406030204" pitchFamily="18" charset="0"/>
                      </a:rPr>
                      <m:t>𝜃</m:t>
                    </m:r>
                  </m:oMath>
                </a14:m>
                <a:r>
                  <a:rPr lang="en-US" dirty="0"/>
                  <a:t> as follows:</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𝜃</m:t>
                      </m:r>
                      <m:r>
                        <a:rPr lang="en-US" i="1">
                          <a:latin typeface="Cambria Math" panose="02040503050406030204" pitchFamily="18" charset="0"/>
                        </a:rPr>
                        <m:t>=</m:t>
                      </m:r>
                      <m:r>
                        <a:rPr lang="en-US" i="1">
                          <a:latin typeface="Cambria Math" panose="02040503050406030204" pitchFamily="18" charset="0"/>
                        </a:rPr>
                        <m:t>𝑇</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1000</m:t>
                                  </m:r>
                                </m:num>
                                <m:den>
                                  <m:r>
                                    <a:rPr lang="en-US" i="1">
                                      <a:latin typeface="Cambria Math" panose="02040503050406030204" pitchFamily="18" charset="0"/>
                                    </a:rPr>
                                    <m:t>𝑝</m:t>
                                  </m:r>
                                </m:den>
                              </m:f>
                            </m:e>
                          </m:d>
                        </m:e>
                        <m:sup>
                          <m:r>
                            <a:rPr lang="en-US" i="1">
                              <a:latin typeface="Cambria Math" panose="02040503050406030204" pitchFamily="18" charset="0"/>
                            </a:rPr>
                            <m:t>𝐾</m:t>
                          </m:r>
                        </m:sup>
                      </m:sSup>
                      <m:r>
                        <a:rPr lang="en-US" i="1">
                          <a:latin typeface="Cambria Math" panose="02040503050406030204" pitchFamily="18" charset="0"/>
                        </a:rPr>
                        <m:t> </m:t>
                      </m:r>
                      <m:r>
                        <a:rPr lang="en-US" b="0" i="1">
                          <a:latin typeface="Cambria Math" panose="02040503050406030204" pitchFamily="18" charset="0"/>
                        </a:rPr>
                        <m:t>   </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m:t>
                      </m:r>
                      <m:r>
                        <a:rPr lang="en-US" b="0" i="1" smtClean="0">
                          <a:latin typeface="Cambria Math" panose="02040503050406030204" pitchFamily="18" charset="0"/>
                        </a:rPr>
                        <m:t>13</m:t>
                      </m:r>
                      <m:r>
                        <a:rPr lang="en-US" b="0" i="1" smtClean="0">
                          <a:latin typeface="Cambria Math" panose="02040503050406030204" pitchFamily="18" charset="0"/>
                        </a:rPr>
                        <m:t>)                   </m:t>
                      </m:r>
                    </m:oMath>
                  </m:oMathPara>
                </a14:m>
                <a:endParaRPr lang="en-US" dirty="0" smtClean="0"/>
              </a:p>
              <a:p>
                <a:pPr marL="0" indent="0">
                  <a:buNone/>
                </a:pPr>
                <a:r>
                  <a:rPr lang="en-US" dirty="0" smtClean="0"/>
                  <a:t>Where  </a:t>
                </a:r>
                <a14:m>
                  <m:oMath xmlns:m="http://schemas.openxmlformats.org/officeDocument/2006/math">
                    <m:r>
                      <a:rPr lang="en-US" i="1">
                        <a:latin typeface="Cambria Math" panose="02040503050406030204" pitchFamily="18" charset="0"/>
                      </a:rPr>
                      <m:t>𝐾</m:t>
                    </m:r>
                    <m:r>
                      <a:rPr lang="en-US" i="1">
                        <a:latin typeface="Cambria Math" panose="02040503050406030204" pitchFamily="18" charset="0"/>
                      </a:rPr>
                      <m:t>=</m:t>
                    </m:r>
                    <m:r>
                      <a:rPr lang="en-US" i="1">
                        <a:latin typeface="Cambria Math" panose="02040503050406030204" pitchFamily="18" charset="0"/>
                      </a:rPr>
                      <m:t>𝑅</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oMath>
                </a14:m>
                <a:r>
                  <a:rPr lang="en-US" dirty="0"/>
                  <a:t> . Therefore, </a:t>
                </a:r>
                <a14:m>
                  <m:oMath xmlns:m="http://schemas.openxmlformats.org/officeDocument/2006/math">
                    <m:r>
                      <a:rPr lang="en-US" i="1">
                        <a:latin typeface="Cambria Math" panose="02040503050406030204" pitchFamily="18" charset="0"/>
                      </a:rPr>
                      <m:t>𝜃</m:t>
                    </m:r>
                  </m:oMath>
                </a14:m>
                <a:r>
                  <a:rPr lang="en-US" dirty="0"/>
                  <a:t> is a constant for a dry adiabatic process, that is, </a:t>
                </a:r>
                <a:r>
                  <a:rPr lang="en-US" i="1" dirty="0"/>
                  <a:t>one with no condensation or evaporation</a:t>
                </a:r>
                <a:r>
                  <a:rPr lang="en-US" dirty="0"/>
                  <a:t>. Knowing that the hydrostatic equation is:</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𝑝</m:t>
                          </m:r>
                        </m:num>
                        <m:den>
                          <m:r>
                            <a:rPr lang="en-US" i="1">
                              <a:latin typeface="Cambria Math" panose="02040503050406030204" pitchFamily="18" charset="0"/>
                            </a:rPr>
                            <m:t>𝜕</m:t>
                          </m:r>
                          <m:r>
                            <a:rPr lang="en-US" i="1">
                              <a:latin typeface="Cambria Math" panose="02040503050406030204" pitchFamily="18" charset="0"/>
                            </a:rPr>
                            <m:t>𝑧</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r>
                            <m:rPr>
                              <m:sty m:val="p"/>
                            </m:rPr>
                            <a:rPr lang="en-US">
                              <a:latin typeface="Cambria Math" panose="02040503050406030204" pitchFamily="18" charset="0"/>
                            </a:rPr>
                            <m:t>g</m:t>
                          </m:r>
                        </m:num>
                        <m:den>
                          <m:r>
                            <a:rPr lang="en-US" i="1">
                              <a:latin typeface="Cambria Math" panose="02040503050406030204" pitchFamily="18" charset="0"/>
                            </a:rPr>
                            <m:t>𝛼</m:t>
                          </m:r>
                        </m:den>
                      </m:f>
                      <m:r>
                        <a:rPr lang="en-US" i="1">
                          <a:latin typeface="Cambria Math" panose="02040503050406030204" pitchFamily="18" charset="0"/>
                        </a:rPr>
                        <m:t> </m:t>
                      </m:r>
                      <m:r>
                        <a:rPr lang="en-US" b="0" i="1">
                          <a:latin typeface="Cambria Math" panose="02040503050406030204" pitchFamily="18" charset="0"/>
                        </a:rPr>
                        <m:t>    </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m:t>
                      </m:r>
                      <m:r>
                        <a:rPr lang="en-US" b="0" i="1" smtClean="0">
                          <a:latin typeface="Cambria Math" panose="02040503050406030204" pitchFamily="18" charset="0"/>
                        </a:rPr>
                        <m:t>14</m:t>
                      </m:r>
                      <m:r>
                        <a:rPr lang="en-US" b="0" i="1" smtClean="0">
                          <a:latin typeface="Cambria Math" panose="02040503050406030204" pitchFamily="18" charset="0"/>
                        </a:rPr>
                        <m:t>)          </m:t>
                      </m:r>
                    </m:oMath>
                  </m:oMathPara>
                </a14:m>
                <a:endParaRPr lang="en-US" dirty="0" smtClean="0"/>
              </a:p>
              <a:p>
                <a:pPr marL="0" indent="0">
                  <a:buNone/>
                </a:pPr>
                <a:r>
                  <a:rPr lang="en-US" dirty="0" smtClean="0"/>
                  <a:t>From </a:t>
                </a:r>
                <a:r>
                  <a:rPr lang="en-US" dirty="0"/>
                  <a:t>equation (2.9), and differentiating with respect to height z, and using (2.14):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𝑑𝑧</m:t>
                          </m:r>
                        </m:den>
                      </m:f>
                      <m:r>
                        <a:rPr lang="en-US" i="1">
                          <a:latin typeface="Cambria Math" panose="02040503050406030204" pitchFamily="18" charset="0"/>
                        </a:rPr>
                        <m:t>−</m:t>
                      </m:r>
                      <m:r>
                        <a:rPr lang="en-US" i="1">
                          <a:latin typeface="Cambria Math" panose="02040503050406030204" pitchFamily="18" charset="0"/>
                        </a:rPr>
                        <m:t>𝛼</m:t>
                      </m:r>
                      <m:f>
                        <m:fPr>
                          <m:ctrlPr>
                            <a:rPr lang="en-US" i="1">
                              <a:latin typeface="Cambria Math" panose="02040503050406030204" pitchFamily="18" charset="0"/>
                            </a:rPr>
                          </m:ctrlPr>
                        </m:fPr>
                        <m:num>
                          <m:r>
                            <a:rPr lang="en-US" i="1">
                              <a:latin typeface="Cambria Math" panose="02040503050406030204" pitchFamily="18" charset="0"/>
                            </a:rPr>
                            <m:t>𝑑𝑝</m:t>
                          </m:r>
                        </m:num>
                        <m:den>
                          <m:r>
                            <a:rPr lang="en-US" i="1">
                              <a:latin typeface="Cambria Math" panose="02040503050406030204" pitchFamily="18" charset="0"/>
                            </a:rPr>
                            <m:t>𝑑𝑧</m:t>
                          </m:r>
                        </m:den>
                      </m:f>
                      <m:r>
                        <a:rPr lang="en-US" i="1">
                          <a:latin typeface="Cambria Math" panose="02040503050406030204" pitchFamily="18" charset="0"/>
                        </a:rPr>
                        <m:t>=</m:t>
                      </m:r>
                      <m:r>
                        <a:rPr lang="en-US" i="1">
                          <a:latin typeface="Cambria Math" panose="02040503050406030204" pitchFamily="18" charset="0"/>
                        </a:rPr>
                        <m:t>0</m:t>
                      </m:r>
                    </m:oMath>
                  </m:oMathPara>
                </a14:m>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𝑑𝑧</m:t>
                          </m:r>
                        </m:den>
                      </m:f>
                      <m:r>
                        <a:rPr lang="en-US" i="1">
                          <a:latin typeface="Cambria Math" panose="02040503050406030204" pitchFamily="18" charset="0"/>
                        </a:rPr>
                        <m:t>=−</m:t>
                      </m:r>
                      <m:r>
                        <m:rPr>
                          <m:sty m:val="p"/>
                        </m:rPr>
                        <a:rPr lang="en-US">
                          <a:latin typeface="Cambria Math" panose="02040503050406030204" pitchFamily="18" charset="0"/>
                        </a:rPr>
                        <m:t>g</m:t>
                      </m:r>
                    </m:oMath>
                  </m:oMathPara>
                </a14:m>
                <a:endParaRPr lang="en-US" dirty="0"/>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𝑑𝑧</m:t>
                          </m:r>
                        </m:den>
                      </m:f>
                      <m:r>
                        <a:rPr lang="en-US" i="1">
                          <a:latin typeface="Cambria Math" panose="02040503050406030204" pitchFamily="18" charset="0"/>
                        </a:rPr>
                        <m:t>=−</m:t>
                      </m:r>
                      <m:r>
                        <m:rPr>
                          <m:sty m:val="p"/>
                        </m:rPr>
                        <a:rPr lang="en-US">
                          <a:latin typeface="Cambria Math" panose="02040503050406030204" pitchFamily="18" charset="0"/>
                        </a:rPr>
                        <m:t>g</m:t>
                      </m:r>
                      <m:r>
                        <a:rPr lang="en-US">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r>
                        <a:rPr lang="en-US" i="1">
                          <a:latin typeface="Cambria Math" panose="02040503050406030204" pitchFamily="18" charset="0"/>
                        </a:rPr>
                        <m:t>=−</m:t>
                      </m:r>
                      <m:r>
                        <a:rPr lang="en-US" i="1">
                          <a:latin typeface="Cambria Math" panose="02040503050406030204" pitchFamily="18" charset="0"/>
                        </a:rPr>
                        <m:t>9</m:t>
                      </m:r>
                      <m:r>
                        <a:rPr lang="en-US" i="1">
                          <a:latin typeface="Cambria Math" panose="02040503050406030204" pitchFamily="18" charset="0"/>
                        </a:rPr>
                        <m:t>.</m:t>
                      </m:r>
                      <m:r>
                        <a:rPr lang="en-US" i="1">
                          <a:latin typeface="Cambria Math" panose="02040503050406030204" pitchFamily="18" charset="0"/>
                        </a:rPr>
                        <m:t>7</m:t>
                      </m:r>
                      <m:sSup>
                        <m:sSupPr>
                          <m:ctrlPr>
                            <a:rPr lang="en-US" i="1">
                              <a:latin typeface="Cambria Math" panose="02040503050406030204" pitchFamily="18" charset="0"/>
                            </a:rPr>
                          </m:ctrlPr>
                        </m:sSupPr>
                        <m:e>
                          <m:r>
                            <a:rPr lang="en-US" i="1">
                              <a:latin typeface="Cambria Math" panose="02040503050406030204" pitchFamily="18" charset="0"/>
                            </a:rPr>
                            <m:t>6</m:t>
                          </m:r>
                          <m:r>
                            <a:rPr lang="en-US" i="1">
                              <a:latin typeface="Cambria Math" panose="02040503050406030204" pitchFamily="18" charset="0"/>
                            </a:rPr>
                            <m:t> </m:t>
                          </m:r>
                        </m:e>
                        <m:sup>
                          <m:r>
                            <a:rPr lang="en-US" i="1">
                              <a:latin typeface="Cambria Math" panose="02040503050406030204" pitchFamily="18" charset="0"/>
                            </a:rPr>
                            <m:t>𝑜</m:t>
                          </m:r>
                        </m:sup>
                      </m:sSup>
                      <m:r>
                        <a:rPr lang="en-US" i="1">
                          <a:latin typeface="Cambria Math" panose="02040503050406030204" pitchFamily="18" charset="0"/>
                        </a:rPr>
                        <m:t>𝐶</m:t>
                      </m:r>
                      <m:r>
                        <a:rPr lang="en-US" i="1">
                          <a:latin typeface="Cambria Math" panose="02040503050406030204" pitchFamily="18" charset="0"/>
                        </a:rPr>
                        <m:t> </m:t>
                      </m:r>
                      <m:r>
                        <a:rPr lang="en-US" i="1">
                          <a:latin typeface="Cambria Math" panose="02040503050406030204" pitchFamily="18" charset="0"/>
                        </a:rPr>
                        <m:t>𝑘</m:t>
                      </m:r>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m:t>
                          </m:r>
                          <m:r>
                            <a:rPr lang="en-US" i="1">
                              <a:latin typeface="Cambria Math" panose="02040503050406030204" pitchFamily="18" charset="0"/>
                            </a:rPr>
                            <m:t>1</m:t>
                          </m:r>
                        </m:sup>
                      </m:sSup>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15</m:t>
                      </m:r>
                      <m:r>
                        <a:rPr lang="en-US" i="1">
                          <a:latin typeface="Cambria Math" panose="02040503050406030204" pitchFamily="18" charset="0"/>
                        </a:rPr>
                        <m:t>)</m:t>
                      </m:r>
                    </m:oMath>
                  </m:oMathPara>
                </a14:m>
                <a:endParaRPr lang="en-US" dirty="0"/>
              </a:p>
              <a:p>
                <a:pPr marL="0" indent="0">
                  <a:buNone/>
                </a:pPr>
                <a:r>
                  <a:rPr lang="en-US" dirty="0"/>
                  <a:t>Therefore if a parcel of air rises dry adiabatically, its temperature will fall at the rate of about 10°C km</a:t>
                </a:r>
                <a:r>
                  <a:rPr lang="en-US" baseline="30000" dirty="0"/>
                  <a:t>– 1</a:t>
                </a:r>
                <a:r>
                  <a:rPr lang="en-US" dirty="0"/>
                  <a:t>. The quantity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oMath>
                </a14:m>
                <a:r>
                  <a:rPr lang="en-US" dirty="0"/>
                  <a:t> is the </a:t>
                </a:r>
                <a:r>
                  <a:rPr lang="en-US" i="1" dirty="0"/>
                  <a:t>dry adiabatic lapse rate</a:t>
                </a:r>
                <a:r>
                  <a:rPr lang="en-US" dirty="0"/>
                  <a:t> (DALR).</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153272"/>
                <a:ext cx="10515600" cy="4351338"/>
              </a:xfrm>
              <a:blipFill rotWithShape="0">
                <a:blip r:embed="rId2"/>
                <a:stretch>
                  <a:fillRect l="-522" t="-2241"/>
                </a:stretch>
              </a:blipFill>
            </p:spPr>
            <p:txBody>
              <a:bodyPr/>
              <a:lstStyle/>
              <a:p>
                <a:r>
                  <a:rPr lang="en-US">
                    <a:noFill/>
                  </a:rPr>
                  <a:t> </a:t>
                </a:r>
              </a:p>
            </p:txBody>
          </p:sp>
        </mc:Fallback>
      </mc:AlternateContent>
    </p:spTree>
    <p:extLst>
      <p:ext uri="{BB962C8B-B14F-4D97-AF65-F5344CB8AC3E}">
        <p14:creationId xmlns:p14="http://schemas.microsoft.com/office/powerpoint/2010/main" val="240591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a:bodyPr>
          <a:lstStyle/>
          <a:p>
            <a:r>
              <a:rPr lang="en-US" sz="2800" b="1" dirty="0" smtClean="0"/>
              <a:t>The </a:t>
            </a:r>
            <a:r>
              <a:rPr lang="en-US" sz="2800" b="1" dirty="0" err="1" smtClean="0"/>
              <a:t>Clausius-Clapeyron</a:t>
            </a:r>
            <a:r>
              <a:rPr lang="en-US" sz="2800" b="1" dirty="0" smtClean="0"/>
              <a:t> Equation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03412" y="1193612"/>
                <a:ext cx="10950388" cy="4871011"/>
              </a:xfrm>
            </p:spPr>
            <p:txBody>
              <a:bodyPr>
                <a:normAutofit fontScale="62500" lnSpcReduction="20000"/>
              </a:bodyPr>
              <a:lstStyle/>
              <a:p>
                <a:r>
                  <a:rPr lang="en-US" dirty="0" err="1" smtClean="0"/>
                  <a:t>Clausius-Clapeyron</a:t>
                </a:r>
                <a:r>
                  <a:rPr lang="en-US" dirty="0" smtClean="0"/>
                  <a:t> </a:t>
                </a:r>
                <a:r>
                  <a:rPr lang="en-US" dirty="0"/>
                  <a:t>equation calculates the change of the saturation vapor pressure with temperature (</a:t>
                </a:r>
                <a:r>
                  <a:rPr lang="en-US" i="1" dirty="0"/>
                  <a:t>des/</a:t>
                </a:r>
                <a:r>
                  <a:rPr lang="en-US" i="1" dirty="0" err="1"/>
                  <a:t>dT</a:t>
                </a:r>
                <a:r>
                  <a:rPr lang="en-US" dirty="0"/>
                  <a:t>) during a phase change. </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𝑑𝑇</m:t>
                          </m:r>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r>
                            <a:rPr lang="en-US" i="1">
                              <a:latin typeface="Cambria Math" panose="02040503050406030204" pitchFamily="18" charset="0"/>
                            </a:rPr>
                            <m:t>)</m:t>
                          </m:r>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16</m:t>
                      </m:r>
                      <m:r>
                        <a:rPr lang="en-US" i="1">
                          <a:latin typeface="Cambria Math" panose="02040503050406030204" pitchFamily="18" charset="0"/>
                        </a:rPr>
                        <m:t>)</m:t>
                      </m:r>
                    </m:oMath>
                  </m:oMathPara>
                </a14:m>
                <a:endParaRPr lang="en-US" dirty="0"/>
              </a:p>
              <a:p>
                <a:pPr marL="0" indent="0">
                  <a:buNone/>
                </a:pPr>
                <a:r>
                  <a:rPr lang="en-US" dirty="0"/>
                  <a:t>If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oMath>
                </a14:m>
                <a:r>
                  <a:rPr lang="en-US" dirty="0"/>
                  <a:t> are known functions of T, then (2.16) can be integrated to obtain a relation between saturation vapor pressure and T.</a:t>
                </a:r>
              </a:p>
              <a:p>
                <a:pPr marL="0" indent="0">
                  <a:buNone/>
                </a:pPr>
                <a:r>
                  <a:rPr lang="en-US" dirty="0"/>
                  <a:t>Since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oMath>
                </a14:m>
                <a:r>
                  <a:rPr lang="en-US" dirty="0"/>
                  <a:t> (specific volume of water vapor is much greater than specific volume of liquid water or ice), equation 2.16 becomes:</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𝑑𝑇</m:t>
                          </m:r>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r>
                            <a:rPr lang="en-US" i="1">
                              <a:latin typeface="Cambria Math" panose="02040503050406030204" pitchFamily="18" charset="0"/>
                            </a:rPr>
                            <m:t>𝑇</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17</m:t>
                      </m:r>
                      <m:r>
                        <a:rPr lang="en-US" i="1">
                          <a:latin typeface="Cambria Math" panose="02040503050406030204" pitchFamily="18" charset="0"/>
                        </a:rPr>
                        <m:t>)</m:t>
                      </m:r>
                    </m:oMath>
                  </m:oMathPara>
                </a14:m>
                <a:endParaRPr lang="en-US" dirty="0"/>
              </a:p>
              <a:p>
                <a:pPr marL="0" indent="0">
                  <a:buNone/>
                </a:pPr>
                <a:r>
                  <a:rPr lang="en-US" dirty="0"/>
                  <a:t>From the equation of state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r>
                      <a:rPr lang="en-US" i="1">
                        <a:latin typeface="Cambria Math" panose="02040503050406030204" pitchFamily="18" charset="0"/>
                      </a:rPr>
                      <m:t>)</m:t>
                    </m:r>
                  </m:oMath>
                </a14:m>
                <a:r>
                  <a:rPr lang="en-US" dirty="0"/>
                  <a:t> we get:</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f>
                        <m:fPr>
                          <m:ctrlPr>
                            <a:rPr lang="en-US" i="1">
                              <a:latin typeface="Cambria Math" panose="02040503050406030204" pitchFamily="18" charset="0"/>
                            </a:rPr>
                          </m:ctrlPr>
                        </m:fPr>
                        <m:num>
                          <m:r>
                            <a:rPr lang="en-US" i="1">
                              <a:latin typeface="Cambria Math" panose="02040503050406030204" pitchFamily="18" charset="0"/>
                            </a:rPr>
                            <m:t>𝑑𝑇</m:t>
                          </m:r>
                        </m:num>
                        <m:den>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2</m:t>
                              </m:r>
                            </m:sup>
                          </m:s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18</m:t>
                      </m:r>
                      <m:r>
                        <a:rPr lang="en-US" i="1">
                          <a:latin typeface="Cambria Math" panose="02040503050406030204" pitchFamily="18" charset="0"/>
                        </a:rPr>
                        <m:t>)</m:t>
                      </m:r>
                    </m:oMath>
                  </m:oMathPara>
                </a14:m>
                <a:endParaRPr lang="en-US" dirty="0"/>
              </a:p>
              <a:p>
                <a:pPr marL="0" indent="0">
                  <a:buNone/>
                </a:pPr>
                <a:r>
                  <a:rPr lang="en-US" dirty="0"/>
                  <a:t>Therefore, </a:t>
                </a:r>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r>
                                        <a:rPr lang="en-US" i="1">
                                          <a:latin typeface="Cambria Math" panose="02040503050406030204" pitchFamily="18" charset="0"/>
                                        </a:rPr>
                                        <m:t>0</m:t>
                                      </m:r>
                                    </m:sub>
                                  </m:sSub>
                                </m:den>
                              </m:f>
                            </m:e>
                          </m:d>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19</m:t>
                          </m:r>
                          <m:r>
                            <a:rPr lang="en-US" i="1">
                              <a:latin typeface="Cambria Math" panose="02040503050406030204" pitchFamily="18" charset="0"/>
                            </a:rPr>
                            <m:t>)</m:t>
                          </m:r>
                        </m:e>
                      </m:func>
                    </m:oMath>
                  </m:oMathPara>
                </a14:m>
                <a:endParaRPr lang="en-US" dirty="0"/>
              </a:p>
              <a:p>
                <a:pPr marL="0" indent="0">
                  <a:buNone/>
                </a:pPr>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r>
                          <a:rPr lang="en-US" i="1">
                            <a:latin typeface="Cambria Math" panose="02040503050406030204" pitchFamily="18" charset="0"/>
                          </a:rPr>
                          <m:t>0</m:t>
                        </m:r>
                      </m:sub>
                    </m:sSub>
                  </m:oMath>
                </a14:m>
                <a:r>
                  <a:rPr lang="en-US" dirty="0"/>
                  <a:t> is the saturation vapor pressure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03412" y="1193612"/>
                <a:ext cx="10950388" cy="4871011"/>
              </a:xfrm>
              <a:blipFill rotWithShape="0">
                <a:blip r:embed="rId2"/>
                <a:stretch>
                  <a:fillRect l="-445" t="-2128"/>
                </a:stretch>
              </a:blipFill>
            </p:spPr>
            <p:txBody>
              <a:bodyPr/>
              <a:lstStyle/>
              <a:p>
                <a:r>
                  <a:rPr lang="en-US">
                    <a:noFill/>
                  </a:rPr>
                  <a:t> </a:t>
                </a:r>
              </a:p>
            </p:txBody>
          </p:sp>
        </mc:Fallback>
      </mc:AlternateContent>
    </p:spTree>
    <p:extLst>
      <p:ext uri="{BB962C8B-B14F-4D97-AF65-F5344CB8AC3E}">
        <p14:creationId xmlns:p14="http://schemas.microsoft.com/office/powerpoint/2010/main" val="172199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42365" y="454025"/>
                <a:ext cx="10793506" cy="5476128"/>
              </a:xfrm>
            </p:spPr>
            <p:txBody>
              <a:bodyPr>
                <a:normAutofit fontScale="62500" lnSpcReduction="20000"/>
              </a:bodyPr>
              <a:lstStyle/>
              <a:p>
                <a:r>
                  <a:rPr lang="en-US" dirty="0"/>
                  <a:t>For evaporation,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r>
                          <a:rPr lang="en-US" i="1">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oMath>
                </a14:m>
                <a:r>
                  <a:rPr lang="en-US" dirty="0"/>
                  <a:t> </a:t>
                </a:r>
                <a:r>
                  <a:rPr lang="en-US" dirty="0" err="1"/>
                  <a:t>mb</a:t>
                </a:r>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273</m:t>
                    </m:r>
                    <m:r>
                      <a:rPr lang="en-US" i="1">
                        <a:latin typeface="Cambria Math" panose="02040503050406030204" pitchFamily="18" charset="0"/>
                      </a:rPr>
                      <m:t> </m:t>
                    </m:r>
                    <m:r>
                      <a:rPr lang="en-US" i="1">
                        <a:latin typeface="Cambria Math" panose="02040503050406030204" pitchFamily="18" charset="0"/>
                      </a:rPr>
                      <m:t>𝐾</m:t>
                    </m:r>
                  </m:oMath>
                </a14:m>
                <a:r>
                  <a:rPr lang="en-US" dirty="0"/>
                  <a:t> , which implies </a:t>
                </a:r>
                <a:r>
                  <a:rPr lang="en-US" dirty="0" err="1"/>
                  <a:t>mb</a:t>
                </a:r>
                <a:r>
                  <a:rPr lang="en-US" dirty="0"/>
                  <a:t> and To=273 K, which implies</a:t>
                </a:r>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den>
                              </m:f>
                            </m:e>
                          </m:d>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𝑒𝑣𝑎𝑝</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20</m:t>
                          </m:r>
                          <m:r>
                            <a:rPr lang="en-US" i="1">
                              <a:latin typeface="Cambria Math" panose="02040503050406030204" pitchFamily="18" charset="0"/>
                            </a:rPr>
                            <m:t>)</m:t>
                          </m:r>
                        </m:e>
                      </m:func>
                    </m:oMath>
                  </m:oMathPara>
                </a14:m>
                <a:endParaRPr lang="en-US" dirty="0"/>
              </a:p>
              <a:p>
                <a:pPr marL="0" indent="0">
                  <a:buNone/>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or</m:t>
                      </m:r>
                      <m:r>
                        <a:rPr lang="en-US" i="1">
                          <a:latin typeface="Cambria Math" panose="02040503050406030204" pitchFamily="18" charset="0"/>
                        </a:rPr>
                        <m:t>          </m:t>
                      </m:r>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fName>
                        <m:e>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r>
                            <a:rPr lang="en-US" i="1">
                              <a:latin typeface="Cambria Math" panose="02040503050406030204" pitchFamily="18" charset="0"/>
                            </a:rPr>
                            <m:t> </m:t>
                          </m:r>
                          <m:r>
                            <m:rPr>
                              <m:sty m:val="p"/>
                            </m:rPr>
                            <a:rPr lang="en-US">
                              <a:latin typeface="Cambria Math" panose="02040503050406030204" pitchFamily="18" charset="0"/>
                            </a:rPr>
                            <m:t>exp</m:t>
                          </m:r>
                          <m:r>
                            <a:rPr lang="en-US">
                              <a:latin typeface="Cambria Math" panose="02040503050406030204" pitchFamily="18" charset="0"/>
                            </a:rPr>
                            <m:t>⁡</m:t>
                          </m:r>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𝑒𝑣𝑎𝑝</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21</m:t>
                          </m:r>
                          <m:r>
                            <a:rPr lang="en-US" i="1">
                              <a:latin typeface="Cambria Math" panose="02040503050406030204" pitchFamily="18" charset="0"/>
                            </a:rPr>
                            <m:t>)</m:t>
                          </m:r>
                        </m:e>
                      </m:func>
                    </m:oMath>
                  </m:oMathPara>
                </a14:m>
                <a:endParaRPr lang="en-US" dirty="0"/>
              </a:p>
              <a:p>
                <a:pPr marL="0" indent="0">
                  <a:buNone/>
                </a:pPr>
                <a:r>
                  <a:rPr lang="en-US" dirty="0"/>
                  <a:t>For sublimation, </a:t>
                </a:r>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den>
                              </m:f>
                            </m:e>
                          </m:d>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𝑠𝑢𝑏</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22</m:t>
                          </m:r>
                          <m:r>
                            <a:rPr lang="en-US" i="1">
                              <a:latin typeface="Cambria Math" panose="02040503050406030204" pitchFamily="18" charset="0"/>
                            </a:rPr>
                            <m:t>)</m:t>
                          </m:r>
                        </m:e>
                      </m:func>
                    </m:oMath>
                  </m:oMathPara>
                </a14:m>
                <a:endParaRPr lang="en-US" dirty="0"/>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a:rPr lang="en-US" i="1">
                                  <a:latin typeface="Cambria Math" panose="02040503050406030204" pitchFamily="18" charset="0"/>
                                </a:rPr>
                                <m:t> </m:t>
                              </m:r>
                              <m:r>
                                <m:rPr>
                                  <m:sty m:val="p"/>
                                </m:rPr>
                                <a:rPr lang="en-US">
                                  <a:latin typeface="Cambria Math" panose="02040503050406030204" pitchFamily="18" charset="0"/>
                                </a:rPr>
                                <m:t>or</m:t>
                              </m:r>
                              <m:r>
                                <a:rPr lang="en-US" i="1">
                                  <a:latin typeface="Cambria Math" panose="02040503050406030204" pitchFamily="18" charset="0"/>
                                </a:rPr>
                                <m:t>          </m:t>
                              </m:r>
                              <m:r>
                                <a:rPr lang="en-US" i="1">
                                  <a:latin typeface="Cambria Math" panose="02040503050406030204" pitchFamily="18" charset="0"/>
                                </a:rPr>
                                <m:t>𝑒</m:t>
                              </m:r>
                            </m:e>
                            <m:sub>
                              <m:r>
                                <a:rPr lang="en-US" i="1">
                                  <a:latin typeface="Cambria Math" panose="02040503050406030204" pitchFamily="18" charset="0"/>
                                </a:rPr>
                                <m:t>𝑠</m:t>
                              </m:r>
                            </m:sub>
                          </m:sSub>
                        </m:fName>
                        <m:e>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r>
                            <a:rPr lang="en-US" i="1">
                              <a:latin typeface="Cambria Math" panose="02040503050406030204" pitchFamily="18" charset="0"/>
                            </a:rPr>
                            <m:t> </m:t>
                          </m:r>
                          <m:r>
                            <m:rPr>
                              <m:sty m:val="p"/>
                            </m:rPr>
                            <a:rPr lang="en-US">
                              <a:latin typeface="Cambria Math" panose="02040503050406030204" pitchFamily="18" charset="0"/>
                            </a:rPr>
                            <m:t>exp</m:t>
                          </m:r>
                          <m:r>
                            <a:rPr lang="en-US">
                              <a:latin typeface="Cambria Math" panose="02040503050406030204" pitchFamily="18" charset="0"/>
                            </a:rPr>
                            <m:t>⁡</m:t>
                          </m:r>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𝑠𝑢𝑏</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23</m:t>
                          </m:r>
                          <m:r>
                            <a:rPr lang="en-US" i="1">
                              <a:latin typeface="Cambria Math" panose="02040503050406030204" pitchFamily="18" charset="0"/>
                            </a:rPr>
                            <m:t>)</m:t>
                          </m:r>
                        </m:e>
                      </m:func>
                    </m:oMath>
                  </m:oMathPara>
                </a14:m>
                <a:endParaRPr lang="en-US" dirty="0"/>
              </a:p>
              <a:p>
                <a:pPr marL="0" indent="0">
                  <a:buNone/>
                </a:pPr>
                <a:r>
                  <a:rPr lang="en-US" dirty="0"/>
                  <a:t>Ex: Calculate the change in the melting point of ice if the pressure is increased from 1 to 2 </a:t>
                </a:r>
                <a:r>
                  <a:rPr lang="en-US" dirty="0" err="1"/>
                  <a:t>atm</a:t>
                </a:r>
                <a:r>
                  <a:rPr lang="en-US" dirty="0"/>
                  <a:t>, given that: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0908</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m:t>
                        </m:r>
                        <m:r>
                          <a:rPr lang="en-US" i="1">
                            <a:latin typeface="Cambria Math" panose="02040503050406030204" pitchFamily="18" charset="0"/>
                          </a:rPr>
                          <m:t>3</m:t>
                        </m:r>
                      </m:sup>
                    </m:sSup>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3</m:t>
                        </m:r>
                      </m:sup>
                    </m:sSup>
                    <m:sSup>
                      <m:sSupPr>
                        <m:ctrlPr>
                          <a:rPr lang="en-US" i="1">
                            <a:latin typeface="Cambria Math" panose="02040503050406030204" pitchFamily="18" charset="0"/>
                          </a:rPr>
                        </m:ctrlPr>
                      </m:sSupPr>
                      <m:e>
                        <m:r>
                          <a:rPr lang="en-US" i="1">
                            <a:latin typeface="Cambria Math" panose="02040503050406030204" pitchFamily="18" charset="0"/>
                          </a:rPr>
                          <m:t>𝑘𝑔</m:t>
                        </m:r>
                      </m:e>
                      <m:sup>
                        <m:r>
                          <a:rPr lang="en-US" i="1">
                            <a:latin typeface="Cambria Math" panose="02040503050406030204" pitchFamily="18" charset="0"/>
                          </a:rPr>
                          <m:t>−</m:t>
                        </m:r>
                        <m:r>
                          <a:rPr lang="en-US" i="1">
                            <a:latin typeface="Cambria Math" panose="02040503050406030204" pitchFamily="18" charset="0"/>
                          </a:rPr>
                          <m:t>1</m:t>
                        </m:r>
                      </m:sup>
                    </m:sSup>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001</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m:t>
                        </m:r>
                        <m:r>
                          <a:rPr lang="en-US" i="1">
                            <a:latin typeface="Cambria Math" panose="02040503050406030204" pitchFamily="18" charset="0"/>
                          </a:rPr>
                          <m:t>3</m:t>
                        </m:r>
                      </m:sup>
                    </m:sSup>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3</m:t>
                        </m:r>
                      </m:sup>
                    </m:sSup>
                    <m:sSup>
                      <m:sSupPr>
                        <m:ctrlPr>
                          <a:rPr lang="en-US" i="1">
                            <a:latin typeface="Cambria Math" panose="02040503050406030204" pitchFamily="18" charset="0"/>
                          </a:rPr>
                        </m:ctrlPr>
                      </m:sSupPr>
                      <m:e>
                        <m:r>
                          <a:rPr lang="en-US" i="1">
                            <a:latin typeface="Cambria Math" panose="02040503050406030204" pitchFamily="18" charset="0"/>
                          </a:rPr>
                          <m:t>𝑘𝑔</m:t>
                        </m:r>
                      </m:e>
                      <m:sup>
                        <m:r>
                          <a:rPr lang="en-US" i="1">
                            <a:latin typeface="Cambria Math" panose="02040503050406030204" pitchFamily="18" charset="0"/>
                          </a:rPr>
                          <m:t>−</m:t>
                        </m:r>
                        <m:r>
                          <a:rPr lang="en-US" i="1">
                            <a:latin typeface="Cambria Math" panose="02040503050406030204" pitchFamily="18" charset="0"/>
                          </a:rPr>
                          <m:t>1</m:t>
                        </m:r>
                      </m:sup>
                    </m:sSup>
                  </m:oMath>
                </a14:m>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𝑚𝑒𝑙𝑡</m:t>
                          </m:r>
                        </m:sub>
                      </m:sSub>
                      <m:r>
                        <a:rPr lang="en-US" i="1">
                          <a:latin typeface="Cambria Math" panose="02040503050406030204" pitchFamily="18" charset="0"/>
                        </a:rPr>
                        <m:t>=</m:t>
                      </m:r>
                      <m:r>
                        <a:rPr lang="en-US" i="1">
                          <a:latin typeface="Cambria Math" panose="02040503050406030204" pitchFamily="18" charset="0"/>
                        </a:rPr>
                        <m:t>3</m:t>
                      </m:r>
                      <m:r>
                        <a:rPr lang="en-US" i="1">
                          <a:latin typeface="Cambria Math" panose="02040503050406030204" pitchFamily="18" charset="0"/>
                        </a:rPr>
                        <m:t>.</m:t>
                      </m:r>
                      <m:r>
                        <a:rPr lang="en-US" i="1">
                          <a:latin typeface="Cambria Math" panose="02040503050406030204" pitchFamily="18" charset="0"/>
                        </a:rPr>
                        <m:t>34</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5</m:t>
                          </m:r>
                        </m:sup>
                      </m:sSup>
                      <m:r>
                        <a:rPr lang="en-US" i="1">
                          <a:latin typeface="Cambria Math" panose="02040503050406030204" pitchFamily="18" charset="0"/>
                        </a:rPr>
                        <m:t>  </m:t>
                      </m:r>
                      <m:r>
                        <a:rPr lang="en-US" i="1">
                          <a:latin typeface="Cambria Math" panose="02040503050406030204" pitchFamily="18" charset="0"/>
                        </a:rPr>
                        <m:t>𝐽</m:t>
                      </m:r>
                      <m:sSup>
                        <m:sSupPr>
                          <m:ctrlPr>
                            <a:rPr lang="en-US" i="1">
                              <a:latin typeface="Cambria Math" panose="02040503050406030204" pitchFamily="18" charset="0"/>
                            </a:rPr>
                          </m:ctrlPr>
                        </m:sSupPr>
                        <m:e>
                          <m:r>
                            <a:rPr lang="en-US" i="1">
                              <a:latin typeface="Cambria Math" panose="02040503050406030204" pitchFamily="18" charset="0"/>
                            </a:rPr>
                            <m:t>𝑘𝑔</m:t>
                          </m:r>
                        </m:e>
                        <m:sup>
                          <m:r>
                            <a:rPr lang="en-US" i="1">
                              <a:latin typeface="Cambria Math" panose="02040503050406030204" pitchFamily="18" charset="0"/>
                            </a:rPr>
                            <m:t>−</m:t>
                          </m:r>
                          <m:r>
                            <a:rPr lang="en-US" i="1">
                              <a:latin typeface="Cambria Math" panose="02040503050406030204" pitchFamily="18" charset="0"/>
                            </a:rPr>
                            <m:t>1</m:t>
                          </m:r>
                        </m:sup>
                      </m:sSup>
                      <m:r>
                        <a:rPr lang="en-US" i="1">
                          <a:latin typeface="Cambria Math" panose="02040503050406030204" pitchFamily="18" charset="0"/>
                        </a:rPr>
                        <m:t>     </m:t>
                      </m:r>
                      <m:r>
                        <a:rPr lang="en-US" i="1">
                          <a:latin typeface="Cambria Math" panose="02040503050406030204" pitchFamily="18" charset="0"/>
                        </a:rPr>
                        <m:t>𝑎𝑡</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0</m:t>
                          </m:r>
                        </m:e>
                        <m:sup>
                          <m:r>
                            <a:rPr lang="en-US" i="1">
                              <a:latin typeface="Cambria Math" panose="02040503050406030204" pitchFamily="18" charset="0"/>
                            </a:rPr>
                            <m:t>𝑜</m:t>
                          </m:r>
                        </m:sup>
                      </m:sSup>
                      <m:r>
                        <a:rPr lang="en-US" i="1">
                          <a:latin typeface="Cambria Math" panose="02040503050406030204" pitchFamily="18" charset="0"/>
                        </a:rPr>
                        <m:t>𝐶</m:t>
                      </m:r>
                    </m:oMath>
                  </m:oMathPara>
                </a14:m>
                <a:endParaRPr lang="en-US" dirty="0"/>
              </a:p>
              <a:p>
                <a:pPr marL="0" indent="0">
                  <a:buNone/>
                </a:pPr>
                <a:r>
                  <a:rPr lang="en-US" dirty="0"/>
                  <a:t>Solution: Using </a:t>
                </a:r>
                <a:r>
                  <a:rPr lang="en-US" dirty="0" err="1"/>
                  <a:t>Clausius-Clapeyron</a:t>
                </a:r>
                <a:r>
                  <a:rPr lang="en-US" dirty="0"/>
                  <a:t> equation,</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𝑑𝑇</m:t>
                      </m:r>
                      <m:r>
                        <a:rPr lang="en-US" i="1">
                          <a:latin typeface="Cambria Math" panose="02040503050406030204" pitchFamily="18" charset="0"/>
                        </a:rPr>
                        <m:t>=</m:t>
                      </m:r>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𝑑𝑝</m:t>
                          </m:r>
                        </m:num>
                        <m:den>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𝑚𝑒𝑙𝑡</m:t>
                              </m:r>
                            </m:sub>
                          </m:sSub>
                        </m:den>
                      </m:f>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273</m:t>
                      </m:r>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001</m:t>
                      </m:r>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0908</m:t>
                      </m:r>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013</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5</m:t>
                          </m:r>
                        </m:sup>
                      </m:sSup>
                      <m:r>
                        <a:rPr lang="en-US" i="1">
                          <a:latin typeface="Cambria Math" panose="02040503050406030204" pitchFamily="18" charset="0"/>
                        </a:rPr>
                        <m:t>/</m:t>
                      </m:r>
                      <m:r>
                        <a:rPr lang="en-US" i="1">
                          <a:latin typeface="Cambria Math" panose="02040503050406030204" pitchFamily="18" charset="0"/>
                        </a:rPr>
                        <m:t>3</m:t>
                      </m:r>
                      <m:r>
                        <a:rPr lang="en-US" i="1">
                          <a:latin typeface="Cambria Math" panose="02040503050406030204" pitchFamily="18" charset="0"/>
                        </a:rPr>
                        <m:t>.</m:t>
                      </m:r>
                      <m:r>
                        <a:rPr lang="en-US" i="1">
                          <a:latin typeface="Cambria Math" panose="02040503050406030204" pitchFamily="18" charset="0"/>
                        </a:rPr>
                        <m:t>34</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5</m:t>
                          </m:r>
                        </m:sup>
                      </m:sSup>
                      <m:r>
                        <a:rPr lang="en-US" i="1">
                          <a:latin typeface="Cambria Math" panose="02040503050406030204" pitchFamily="18" charset="0"/>
                        </a:rPr>
                        <m:t>  =−</m:t>
                      </m:r>
                      <m:r>
                        <a:rPr lang="en-US" i="1">
                          <a:latin typeface="Cambria Math" panose="02040503050406030204" pitchFamily="18" charset="0"/>
                        </a:rPr>
                        <m:t>0</m:t>
                      </m:r>
                      <m:r>
                        <a:rPr lang="en-US" i="1">
                          <a:latin typeface="Cambria Math" panose="02040503050406030204" pitchFamily="18" charset="0"/>
                        </a:rPr>
                        <m:t>.</m:t>
                      </m:r>
                      <m:r>
                        <a:rPr lang="en-US" i="1">
                          <a:latin typeface="Cambria Math" panose="02040503050406030204" pitchFamily="18" charset="0"/>
                        </a:rPr>
                        <m:t>00744</m:t>
                      </m:r>
                      <m:r>
                        <a:rPr lang="en-US" i="1">
                          <a:latin typeface="Cambria Math" panose="02040503050406030204" pitchFamily="18" charset="0"/>
                        </a:rPr>
                        <m:t> </m:t>
                      </m:r>
                      <m:r>
                        <a:rPr lang="en-US" i="1">
                          <a:latin typeface="Cambria Math" panose="02040503050406030204" pitchFamily="18" charset="0"/>
                        </a:rPr>
                        <m:t>𝑑𝑒𝑔</m:t>
                      </m:r>
                    </m:oMath>
                  </m:oMathPara>
                </a14:m>
                <a:endParaRPr lang="en-US" dirty="0"/>
              </a:p>
              <a:p>
                <a:pPr marL="0" indent="0">
                  <a:buNone/>
                </a:pPr>
                <a:r>
                  <a:rPr lang="en-US" dirty="0"/>
                  <a:t>Therefore, an increase in pressure of 1 </a:t>
                </a:r>
                <a:r>
                  <a:rPr lang="en-US" dirty="0" err="1"/>
                  <a:t>atm</a:t>
                </a:r>
                <a:r>
                  <a:rPr lang="en-US" dirty="0"/>
                  <a:t> decreases the melting point of ice by about 0.007 deg. Usually, the melting point increases with increasing pressure. But ice is unusual because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&lt;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oMath>
                </a14:m>
                <a:r>
                  <a:rPr lang="en-US" dirty="0"/>
                  <a:t>.</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42365" y="454025"/>
                <a:ext cx="10793506" cy="5476128"/>
              </a:xfrm>
              <a:blipFill rotWithShape="0">
                <a:blip r:embed="rId2"/>
                <a:stretch>
                  <a:fillRect l="-508" t="-1780"/>
                </a:stretch>
              </a:blipFill>
            </p:spPr>
            <p:txBody>
              <a:bodyPr/>
              <a:lstStyle/>
              <a:p>
                <a:r>
                  <a:rPr lang="en-US">
                    <a:noFill/>
                  </a:rPr>
                  <a:t> </a:t>
                </a:r>
              </a:p>
            </p:txBody>
          </p:sp>
        </mc:Fallback>
      </mc:AlternateContent>
    </p:spTree>
    <p:extLst>
      <p:ext uri="{BB962C8B-B14F-4D97-AF65-F5344CB8AC3E}">
        <p14:creationId xmlns:p14="http://schemas.microsoft.com/office/powerpoint/2010/main" val="1860292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Equations (2.20) and (2.22) plus a similar equation for melting allow us to plot the curves of saturation pressure versus temperature. These curves describe the </a:t>
            </a:r>
            <a:r>
              <a:rPr lang="en-US" sz="2000" i="1" dirty="0"/>
              <a:t>T-e</a:t>
            </a:r>
            <a:r>
              <a:rPr lang="en-US" sz="2000" dirty="0"/>
              <a:t> relations during phase changes (</a:t>
            </a:r>
            <a:r>
              <a:rPr lang="en-US" sz="2000" i="1" dirty="0"/>
              <a:t>e=</a:t>
            </a:r>
            <a:r>
              <a:rPr lang="en-US" sz="2000" i="1" dirty="0" err="1"/>
              <a:t>e</a:t>
            </a:r>
            <a:r>
              <a:rPr lang="en-US" sz="2000" i="1" baseline="-25000" dirty="0" err="1"/>
              <a:t>s</a:t>
            </a:r>
            <a:r>
              <a:rPr lang="en-US" sz="2000" dirty="0" smtClean="0"/>
              <a:t>).</a:t>
            </a:r>
            <a:endParaRPr lang="en-US" sz="3600"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t="6607"/>
          <a:stretch/>
        </p:blipFill>
        <p:spPr bwMode="auto">
          <a:xfrm>
            <a:off x="1376952" y="2132940"/>
            <a:ext cx="9438095" cy="373670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4798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All curves begin at the triple point.</a:t>
            </a:r>
            <a:endParaRPr lang="en-US" sz="32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99247" y="1371600"/>
                <a:ext cx="10784541" cy="5069541"/>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 Evaporation curve a: curves upward exponentially to the right </a:t>
                </a:r>
                <a:r>
                  <a:rPr lang="en-US" dirty="0" smtClean="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 &gt; 273 K, and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&gt; 6.11 </a:t>
                </a:r>
                <a:r>
                  <a:rPr lang="en-US" dirty="0" err="1">
                    <a:latin typeface="Times New Roman" panose="02020603050405020304" pitchFamily="18" charset="0"/>
                    <a:cs typeface="Times New Roman" panose="02020603050405020304" pitchFamily="18" charset="0"/>
                  </a:rPr>
                  <a:t>mb</a:t>
                </a:r>
                <a:r>
                  <a:rPr lang="en-US" dirty="0">
                    <a:latin typeface="Times New Roman" panose="02020603050405020304" pitchFamily="18" charset="0"/>
                    <a:cs typeface="Times New Roman" panose="02020603050405020304" pitchFamily="18" charset="0"/>
                  </a:rPr>
                  <a:t>). Along this curve, water and vapor are in equilibrium until it reaches the critical point (</a:t>
                </a:r>
                <a:r>
                  <a:rPr lang="en-US" i="1" dirty="0">
                    <a:latin typeface="Times New Roman" panose="02020603050405020304" pitchFamily="18" charset="0"/>
                    <a:cs typeface="Times New Roman" panose="02020603050405020304" pitchFamily="18" charset="0"/>
                  </a:rPr>
                  <a:t>T = 374 K</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some point along this curve, water starts to boil. That is the point when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p</a:t>
                </a:r>
                <a:r>
                  <a:rPr lang="en-US" i="1" baseline="-25000" dirty="0" err="1">
                    <a:latin typeface="Times New Roman" panose="02020603050405020304" pitchFamily="18" charset="0"/>
                    <a:cs typeface="Times New Roman" panose="02020603050405020304" pitchFamily="18" charset="0"/>
                  </a:rPr>
                  <a:t>atm</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(b) Sublimation curve b: curves downward exponentially to the left of the triple point (</a:t>
                </a:r>
                <a:r>
                  <a:rPr lang="en-US" i="1" dirty="0">
                    <a:latin typeface="Times New Roman" panose="02020603050405020304" pitchFamily="18" charset="0"/>
                    <a:cs typeface="Times New Roman" panose="02020603050405020304" pitchFamily="18" charset="0"/>
                  </a:rPr>
                  <a:t>T &lt; 273 K</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&lt; 6.11 </a:t>
                </a:r>
                <a:r>
                  <a:rPr lang="en-US" dirty="0" err="1">
                    <a:latin typeface="Times New Roman" panose="02020603050405020304" pitchFamily="18" charset="0"/>
                    <a:cs typeface="Times New Roman" panose="02020603050405020304" pitchFamily="18" charset="0"/>
                  </a:rPr>
                  <a:t>mb</a:t>
                </a:r>
                <a:r>
                  <a:rPr lang="en-US" dirty="0">
                    <a:latin typeface="Times New Roman" panose="02020603050405020304" pitchFamily="18" charset="0"/>
                    <a:cs typeface="Times New Roman" panose="02020603050405020304" pitchFamily="18" charset="0"/>
                  </a:rPr>
                  <a:t>). This curve is steeper than the evaporation curve because </a:t>
                </a:r>
                <a:r>
                  <a:rPr lang="en-US" i="1" dirty="0" err="1">
                    <a:latin typeface="Times New Roman" panose="02020603050405020304" pitchFamily="18" charset="0"/>
                    <a:cs typeface="Times New Roman" panose="02020603050405020304" pitchFamily="18" charset="0"/>
                  </a:rPr>
                  <a:t>L</a:t>
                </a:r>
                <a:r>
                  <a:rPr lang="en-US" i="1" baseline="-25000" dirty="0" err="1">
                    <a:latin typeface="Times New Roman" panose="02020603050405020304" pitchFamily="18" charset="0"/>
                    <a:cs typeface="Times New Roman" panose="02020603050405020304" pitchFamily="18" charset="0"/>
                  </a:rPr>
                  <a:t>sub</a:t>
                </a:r>
                <a:r>
                  <a:rPr lang="en-US" i="1" dirty="0">
                    <a:latin typeface="Times New Roman" panose="02020603050405020304" pitchFamily="18" charset="0"/>
                    <a:cs typeface="Times New Roman" panose="02020603050405020304" pitchFamily="18" charset="0"/>
                  </a:rPr>
                  <a:t> &gt;</a:t>
                </a:r>
                <a:r>
                  <a:rPr lang="en-US" i="1" dirty="0" err="1">
                    <a:latin typeface="Times New Roman" panose="02020603050405020304" pitchFamily="18" charset="0"/>
                    <a:cs typeface="Times New Roman" panose="02020603050405020304" pitchFamily="18" charset="0"/>
                  </a:rPr>
                  <a:t>L</a:t>
                </a:r>
                <a:r>
                  <a:rPr lang="en-US" i="1" baseline="-25000" dirty="0" err="1">
                    <a:latin typeface="Times New Roman" panose="02020603050405020304" pitchFamily="18" charset="0"/>
                    <a:cs typeface="Times New Roman" panose="02020603050405020304" pitchFamily="18" charset="0"/>
                  </a:rPr>
                  <a:t>evap</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 Melting curve c: since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oMath>
                </a14:m>
                <a:r>
                  <a:rPr lang="en-US" dirty="0">
                    <a:latin typeface="Times New Roman" panose="02020603050405020304" pitchFamily="18" charset="0"/>
                    <a:cs typeface="Times New Roman" panose="02020603050405020304" pitchFamily="18" charset="0"/>
                  </a:rPr>
                  <a:t> is almost </a:t>
                </a:r>
                <a:r>
                  <a:rPr lang="en-US" dirty="0" smtClean="0">
                    <a:latin typeface="Times New Roman" panose="02020603050405020304" pitchFamily="18" charset="0"/>
                    <a:cs typeface="Times New Roman" panose="02020603050405020304" pitchFamily="18" charset="0"/>
                  </a:rPr>
                  <a:t>zero, </a:t>
                </a:r>
                <a:r>
                  <a:rPr lang="en-US" i="1" dirty="0">
                    <a:latin typeface="Times New Roman" panose="02020603050405020304" pitchFamily="18" charset="0"/>
                    <a:cs typeface="Times New Roman" panose="02020603050405020304" pitchFamily="18" charset="0"/>
                  </a:rPr>
                  <a:t>de</a:t>
                </a:r>
                <a:r>
                  <a:rPr lang="en-US" i="1" baseline="-25000" dirty="0">
                    <a:latin typeface="Times New Roman" panose="02020603050405020304" pitchFamily="18" charset="0"/>
                    <a:cs typeface="Times New Roman" panose="02020603050405020304" pitchFamily="18" charset="0"/>
                  </a:rPr>
                  <a:t>s</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dT</a:t>
                </a:r>
                <a:r>
                  <a:rPr lang="en-US" dirty="0">
                    <a:latin typeface="Times New Roman" panose="02020603050405020304" pitchFamily="18" charset="0"/>
                    <a:cs typeface="Times New Roman" panose="02020603050405020304" pitchFamily="18" charset="0"/>
                  </a:rPr>
                  <a:t> is almost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Thus the curve is almost vertical, but tilts very slightly to the left.</a:t>
                </a:r>
              </a:p>
              <a:p>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 When water which does not freeze below 273 K (0</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C), </a:t>
                </a:r>
                <a:r>
                  <a:rPr lang="en-US" dirty="0" smtClean="0">
                    <a:latin typeface="Times New Roman" panose="02020603050405020304" pitchFamily="18" charset="0"/>
                    <a:cs typeface="Times New Roman" panose="02020603050405020304" pitchFamily="18" charset="0"/>
                  </a:rPr>
                  <a:t>For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within </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&lt; 0</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C,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sw</a:t>
                </a:r>
                <a:r>
                  <a:rPr lang="en-US" dirty="0">
                    <a:latin typeface="Times New Roman" panose="02020603050405020304" pitchFamily="18" charset="0"/>
                    <a:cs typeface="Times New Roman" panose="02020603050405020304" pitchFamily="18" charset="0"/>
                  </a:rPr>
                  <a:t> &gt;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si</a:t>
                </a:r>
                <a:r>
                  <a:rPr lang="en-US" dirty="0">
                    <a:latin typeface="Times New Roman" panose="02020603050405020304" pitchFamily="18" charset="0"/>
                    <a:cs typeface="Times New Roman" panose="02020603050405020304" pitchFamily="18" charset="0"/>
                  </a:rPr>
                  <a:t> (curve d).</a:t>
                </a:r>
              </a:p>
              <a:p>
                <a:r>
                  <a:rPr lang="en-US" dirty="0">
                    <a:latin typeface="Times New Roman" panose="02020603050405020304" pitchFamily="18" charset="0"/>
                    <a:cs typeface="Times New Roman" panose="02020603050405020304" pitchFamily="18" charset="0"/>
                  </a:rPr>
                  <a:t>Therefore, in a cloud with mixture of ice crystals and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(cloud) droplets, water vapor will first condense on the ice because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si</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smaller than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sw</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other words, </a:t>
                </a:r>
                <a:r>
                  <a:rPr lang="en-US" dirty="0" smtClean="0">
                    <a:latin typeface="Times New Roman" panose="02020603050405020304" pitchFamily="18" charset="0"/>
                    <a:cs typeface="Times New Roman" panose="02020603050405020304" pitchFamily="18" charset="0"/>
                  </a:rPr>
                  <a:t>ice </a:t>
                </a:r>
                <a:r>
                  <a:rPr lang="en-US" dirty="0">
                    <a:latin typeface="Times New Roman" panose="02020603050405020304" pitchFamily="18" charset="0"/>
                    <a:cs typeface="Times New Roman" panose="02020603050405020304" pitchFamily="18" charset="0"/>
                  </a:rPr>
                  <a:t>will win over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This leads to the well-known Bergeron-</a:t>
                </a:r>
                <a:r>
                  <a:rPr lang="en-US" dirty="0" err="1">
                    <a:latin typeface="Times New Roman" panose="02020603050405020304" pitchFamily="18" charset="0"/>
                    <a:cs typeface="Times New Roman" panose="02020603050405020304" pitchFamily="18" charset="0"/>
                  </a:rPr>
                  <a:t>Findeison</a:t>
                </a:r>
                <a:r>
                  <a:rPr lang="en-US" dirty="0">
                    <a:latin typeface="Times New Roman" panose="02020603050405020304" pitchFamily="18" charset="0"/>
                    <a:cs typeface="Times New Roman" panose="02020603050405020304" pitchFamily="18" charset="0"/>
                  </a:rPr>
                  <a:t> process. That is, ice crystal in a cloud of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droplets will grow faster than the water droplets.</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99247" y="1371600"/>
                <a:ext cx="10784541" cy="5069541"/>
              </a:xfrm>
              <a:blipFill rotWithShape="0">
                <a:blip r:embed="rId2"/>
                <a:stretch>
                  <a:fillRect l="-791" t="-2885" r="-1470"/>
                </a:stretch>
              </a:blipFill>
            </p:spPr>
            <p:txBody>
              <a:bodyPr/>
              <a:lstStyle/>
              <a:p>
                <a:r>
                  <a:rPr lang="en-US">
                    <a:noFill/>
                  </a:rPr>
                  <a:t> </a:t>
                </a:r>
              </a:p>
            </p:txBody>
          </p:sp>
        </mc:Fallback>
      </mc:AlternateContent>
    </p:spTree>
    <p:extLst>
      <p:ext uri="{BB962C8B-B14F-4D97-AF65-F5344CB8AC3E}">
        <p14:creationId xmlns:p14="http://schemas.microsoft.com/office/powerpoint/2010/main" val="3300386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0299"/>
          </a:xfrm>
        </p:spPr>
        <p:txBody>
          <a:bodyPr>
            <a:noAutofit/>
          </a:bodyPr>
          <a:lstStyle/>
          <a:p>
            <a:r>
              <a:rPr lang="en-US" sz="2400" b="1" dirty="0" smtClean="0"/>
              <a:t>Atmospheric processes: saturated adiabatic lapse rate</a:t>
            </a:r>
            <a:endParaRPr lang="en-US" sz="24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035424"/>
                <a:ext cx="10515600" cy="4351338"/>
              </a:xfrm>
            </p:spPr>
            <p:txBody>
              <a:bodyPr>
                <a:normAutofit fontScale="77500" lnSpcReduction="20000"/>
              </a:bodyPr>
              <a:lstStyle/>
              <a:p>
                <a:r>
                  <a:rPr lang="en-US" dirty="0" smtClean="0"/>
                  <a:t>For </a:t>
                </a:r>
                <a:r>
                  <a:rPr lang="en-US" dirty="0"/>
                  <a:t>a sample of moist air in which no evaporation or condensation occurs, equation 2.16 may be used. </a:t>
                </a:r>
                <a:endParaRPr lang="en-US" dirty="0" smtClean="0"/>
              </a:p>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𝑑𝑇</m:t>
                          </m:r>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r>
                            <a:rPr lang="en-US" i="1">
                              <a:latin typeface="Cambria Math" panose="02040503050406030204" pitchFamily="18" charset="0"/>
                            </a:rPr>
                            <m:t>)</m:t>
                          </m:r>
                        </m:den>
                      </m:f>
                    </m:oMath>
                  </m:oMathPara>
                </a14:m>
                <a:endParaRPr lang="en-US" dirty="0"/>
              </a:p>
              <a:p>
                <a:r>
                  <a:rPr lang="en-US" dirty="0" smtClean="0"/>
                  <a:t>However</a:t>
                </a:r>
                <a:r>
                  <a:rPr lang="en-US" dirty="0"/>
                  <a:t>, when condensation occurs and the resulting water falls out of the sample, the mass of the sample changes and heat is lost with the fallout of the water. This is known as a pseudo‐adiabatic process. </a:t>
                </a:r>
                <a:r>
                  <a:rPr lang="en-US" dirty="0" smtClean="0"/>
                  <a:t>Hence, for </a:t>
                </a:r>
                <a:r>
                  <a:rPr lang="en-US" dirty="0"/>
                  <a:t>saturated air which is lifted slightly,</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𝑇</m:t>
                          </m:r>
                        </m:num>
                        <m:den>
                          <m:r>
                            <a:rPr lang="en-US" i="1">
                              <a:latin typeface="Cambria Math" panose="02040503050406030204" pitchFamily="18" charset="0"/>
                            </a:rPr>
                            <m:t>𝜕</m:t>
                          </m:r>
                          <m:r>
                            <a:rPr lang="en-US" i="1">
                              <a:latin typeface="Cambria Math" panose="02040503050406030204" pitchFamily="18" charset="0"/>
                            </a:rPr>
                            <m:t>𝑍</m:t>
                          </m:r>
                        </m:den>
                      </m:f>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𝐿</m:t>
                                  </m:r>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𝑠</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𝑑</m:t>
                                      </m:r>
                                    </m:sub>
                                  </m:sSub>
                                  <m:r>
                                    <a:rPr lang="en-US" i="1">
                                      <a:latin typeface="Cambria Math" panose="02040503050406030204" pitchFamily="18" charset="0"/>
                                    </a:rPr>
                                    <m:t>𝑇</m:t>
                                  </m:r>
                                </m:den>
                              </m:f>
                            </m:e>
                          </m:d>
                        </m:num>
                        <m:den>
                          <m:r>
                            <a:rPr lang="en-US" i="1">
                              <a:latin typeface="Cambria Math" panose="02040503050406030204" pitchFamily="18" charset="0"/>
                            </a:rPr>
                            <m:t>1</m:t>
                          </m:r>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𝐿</m:t>
                                  </m:r>
                                </m:e>
                                <m:sup>
                                  <m:r>
                                    <a:rPr lang="en-US" i="1">
                                      <a:latin typeface="Cambria Math" panose="02040503050406030204" pitchFamily="18" charset="0"/>
                                    </a:rPr>
                                    <m:t>2</m:t>
                                  </m:r>
                                </m:sup>
                              </m:sSup>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𝑠</m:t>
                                  </m:r>
                                </m:sub>
                              </m:sSub>
                            </m:num>
                            <m:den>
                              <m:sSup>
                                <m:sSupPr>
                                  <m:ctrlPr>
                                    <a:rPr lang="en-US" i="1">
                                      <a:latin typeface="Cambria Math" panose="02040503050406030204" pitchFamily="18" charset="0"/>
                                    </a:rPr>
                                  </m:ctrlPr>
                                </m:sSupPr>
                                <m:e>
                                  <m:r>
                                    <a:rPr lang="en-US" i="1">
                                      <a:latin typeface="Cambria Math" panose="02040503050406030204" pitchFamily="18" charset="0"/>
                                    </a:rPr>
                                    <m:t>𝑅</m:t>
                                  </m:r>
                                </m:e>
                                <m:sup>
                                  <m:r>
                                    <a:rPr lang="en-US" i="1">
                                      <a:latin typeface="Cambria Math" panose="02040503050406030204" pitchFamily="18" charset="0"/>
                                    </a:rPr>
                                    <m:t>′</m:t>
                                  </m:r>
                                </m:sup>
                              </m:sSup>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2</m:t>
                                  </m:r>
                                </m:sup>
                              </m:sSup>
                            </m:den>
                          </m:f>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17</m:t>
                      </m:r>
                      <m:r>
                        <a:rPr lang="en-US" i="1">
                          <a:latin typeface="Cambria Math" panose="02040503050406030204" pitchFamily="18" charset="0"/>
                        </a:rPr>
                        <m:t>)</m:t>
                      </m:r>
                    </m:oMath>
                  </m:oMathPara>
                </a14:m>
                <a:endParaRPr lang="en-US" dirty="0"/>
              </a:p>
              <a:p>
                <a:r>
                  <a:rPr lang="en-US" dirty="0"/>
                  <a:t>where </a:t>
                </a:r>
                <a:r>
                  <a:rPr lang="en-US" i="1" dirty="0" err="1"/>
                  <a:t>γ</a:t>
                </a:r>
                <a:r>
                  <a:rPr lang="en-US" i="1" baseline="-25000" dirty="0" err="1"/>
                  <a:t>s</a:t>
                </a:r>
                <a:r>
                  <a:rPr lang="en-US" dirty="0"/>
                  <a:t> is the </a:t>
                </a:r>
                <a:r>
                  <a:rPr lang="en-US" i="1" dirty="0"/>
                  <a:t>saturated adiabatic lapse rate</a:t>
                </a:r>
                <a:r>
                  <a:rPr lang="en-US" dirty="0"/>
                  <a:t> (SALR) and </a:t>
                </a:r>
                <a:r>
                  <a:rPr lang="en-US" i="1" dirty="0" err="1"/>
                  <a:t>x</a:t>
                </a:r>
                <a:r>
                  <a:rPr lang="en-US" i="1" baseline="-25000" dirty="0" err="1"/>
                  <a:t>s</a:t>
                </a:r>
                <a:r>
                  <a:rPr lang="en-US" dirty="0"/>
                  <a:t> is the </a:t>
                </a:r>
                <a:r>
                  <a:rPr lang="en-US" i="1" dirty="0"/>
                  <a:t>saturated humidity mixing ratio</a:t>
                </a:r>
                <a:r>
                  <a:rPr lang="en-US" dirty="0"/>
                  <a:t>, that is, the mass of water vapor present in the moist air measured per gram of dry air when the moist air is saturated. Although </a:t>
                </a:r>
                <a:r>
                  <a:rPr lang="en-US" i="1" dirty="0" err="1"/>
                  <a:t>γ</a:t>
                </a:r>
                <a:r>
                  <a:rPr lang="en-US" i="1" baseline="-25000" dirty="0" err="1"/>
                  <a:t>s</a:t>
                </a:r>
                <a:r>
                  <a:rPr lang="en-US" dirty="0"/>
                  <a:t> varies with temperature and pressure, a typical value in the atmosphere is –5.0 °C km</a:t>
                </a:r>
                <a:r>
                  <a:rPr lang="en-US" baseline="30000" dirty="0"/>
                  <a:t>– 1</a:t>
                </a:r>
                <a:r>
                  <a:rPr lang="en-US" dirty="0"/>
                  <a:t>.</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035424"/>
                <a:ext cx="10515600" cy="4351338"/>
              </a:xfrm>
              <a:blipFill rotWithShape="0">
                <a:blip r:embed="rId2"/>
                <a:stretch>
                  <a:fillRect l="-696" t="-2941" r="-812" b="-1261"/>
                </a:stretch>
              </a:blipFill>
            </p:spPr>
            <p:txBody>
              <a:bodyPr/>
              <a:lstStyle/>
              <a:p>
                <a:r>
                  <a:rPr lang="en-US">
                    <a:noFill/>
                  </a:rPr>
                  <a:t> </a:t>
                </a:r>
              </a:p>
            </p:txBody>
          </p:sp>
        </mc:Fallback>
      </mc:AlternateContent>
    </p:spTree>
    <p:extLst>
      <p:ext uri="{BB962C8B-B14F-4D97-AF65-F5344CB8AC3E}">
        <p14:creationId xmlns:p14="http://schemas.microsoft.com/office/powerpoint/2010/main" val="2222229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1046</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Cambria Math</vt:lpstr>
      <vt:lpstr>Times New Roman</vt:lpstr>
      <vt:lpstr>Wingdings</vt:lpstr>
      <vt:lpstr>Office Theme</vt:lpstr>
      <vt:lpstr>Advanced Agro-Hydro- Meteorology A MSc course for students of Atmospheric Sciences Dr. Thaer Obaid Roomi 2021-2022   Lecture 2: Precipitation (Part 1)</vt:lpstr>
      <vt:lpstr>precipitation</vt:lpstr>
      <vt:lpstr>First law of thermodynamics</vt:lpstr>
      <vt:lpstr>Potential temperature and DALR</vt:lpstr>
      <vt:lpstr>The Clausius-Clapeyron Equation</vt:lpstr>
      <vt:lpstr>PowerPoint Presentation</vt:lpstr>
      <vt:lpstr>Equations (2.20) and (2.22) plus a similar equation for melting allow us to plot the curves of saturation pressure versus temperature. These curves describe the T-e relations during phase changes (e=es).</vt:lpstr>
      <vt:lpstr>All curves begin at the triple point.</vt:lpstr>
      <vt:lpstr>Atmospheric processes: saturated adiabatic lapse rate</vt:lpstr>
      <vt:lpstr>Stability and convection in the atmosphere</vt:lpstr>
      <vt:lpstr>The growth of precipitation particles and Bergeron Process</vt:lpstr>
      <vt:lpstr>PowerPoint Presentation</vt:lpstr>
      <vt:lpstr>PowerPoint Presentation</vt:lpstr>
      <vt:lpstr>PowerPoint Presentation</vt:lpstr>
      <vt:lpstr>PowerPoint Presentation</vt:lpstr>
      <vt:lpstr>PowerPoint Presentation</vt:lpstr>
    </vt:vector>
  </TitlesOfParts>
  <Company>Atmo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Agro-Hydro- Meteorology A MSc course for students of Atmospheric Sciences Dr. Thaer Obaid Roomi 2021-2022   Lecture 2: Precipitation (Part 1)</dc:title>
  <dc:creator>Reviewer</dc:creator>
  <cp:lastModifiedBy>Reviewer</cp:lastModifiedBy>
  <cp:revision>12</cp:revision>
  <dcterms:created xsi:type="dcterms:W3CDTF">2022-02-15T19:44:59Z</dcterms:created>
  <dcterms:modified xsi:type="dcterms:W3CDTF">2022-02-17T16:02:16Z</dcterms:modified>
</cp:coreProperties>
</file>