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14976-01A1-4A01-AB97-35B446EBE6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C530E4-F757-4480-843F-232AD4C432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00B9CB-5FD8-4BC6-9650-C3F0A4E6A1D3}"/>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5" name="Footer Placeholder 4">
            <a:extLst>
              <a:ext uri="{FF2B5EF4-FFF2-40B4-BE49-F238E27FC236}">
                <a16:creationId xmlns:a16="http://schemas.microsoft.com/office/drawing/2014/main" id="{52CB9C7B-0DAB-4936-A67B-1F5770D690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979F66-62A1-41C7-82A3-01EB798FE2D0}"/>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3282420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E4B2C-5718-46EF-8F8E-EEE2D6FCC8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CEFC2F-BDE3-422A-B7A0-6380908041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88F93C-03F1-4620-9104-0F57A3551893}"/>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5" name="Footer Placeholder 4">
            <a:extLst>
              <a:ext uri="{FF2B5EF4-FFF2-40B4-BE49-F238E27FC236}">
                <a16:creationId xmlns:a16="http://schemas.microsoft.com/office/drawing/2014/main" id="{2E80B3BF-DD7C-44C0-A6A9-6C000D291D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7E707-37E3-4749-B14F-059A8BDB8143}"/>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205881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A1BF11-163B-45EC-A4A8-439D630CCA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5125D8-A889-45F9-BAC2-022B3FBCAD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099150-1E02-4D83-AE28-BF79F35588F8}"/>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5" name="Footer Placeholder 4">
            <a:extLst>
              <a:ext uri="{FF2B5EF4-FFF2-40B4-BE49-F238E27FC236}">
                <a16:creationId xmlns:a16="http://schemas.microsoft.com/office/drawing/2014/main" id="{4BE5768B-4E98-42C8-8AAE-2A36D256A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F8CF5D-9DB7-4542-862A-A72AA9AD21D0}"/>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33635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CE3A5-8375-44E5-8D3C-2610947EC3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3E9F3B-75FC-462A-B6AE-7AFA1D0027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75E30C-68C4-4A57-90AF-EDC453B2FBAF}"/>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5" name="Footer Placeholder 4">
            <a:extLst>
              <a:ext uri="{FF2B5EF4-FFF2-40B4-BE49-F238E27FC236}">
                <a16:creationId xmlns:a16="http://schemas.microsoft.com/office/drawing/2014/main" id="{4ADBF57A-E348-48D8-90AB-7D6F508F45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9BBBB-A1A3-4F7A-AF55-F8EE1BB763AA}"/>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72781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3E0EF-4DA3-4576-A751-C179A7CBB0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90E59A-A3ED-4952-8E4B-1B3D3E9334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21D546-9DE7-4822-8131-0CE9E9DBCE65}"/>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5" name="Footer Placeholder 4">
            <a:extLst>
              <a:ext uri="{FF2B5EF4-FFF2-40B4-BE49-F238E27FC236}">
                <a16:creationId xmlns:a16="http://schemas.microsoft.com/office/drawing/2014/main" id="{C065F0BE-8485-4DE9-9E3E-36C589FA58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2504F7-15B5-415C-8321-22343C97C4C5}"/>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3881654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278C7-BC8C-4EC5-BB3D-36F2CAA121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389C9F-AA6E-4B4F-8333-970C07D932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40E65A-5A42-4EA0-8161-EF62D47767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B1FF3E-295B-49CD-92C4-CAD478958796}"/>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6" name="Footer Placeholder 5">
            <a:extLst>
              <a:ext uri="{FF2B5EF4-FFF2-40B4-BE49-F238E27FC236}">
                <a16:creationId xmlns:a16="http://schemas.microsoft.com/office/drawing/2014/main" id="{25D0435C-B07E-4371-9401-AB03D062B5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C449E5-8E37-47F6-806C-00F26F407CCD}"/>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128960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BAA55-78D4-48D9-9DB0-E700569F13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FE4189-B81E-4584-B082-4AAA78279F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766F79-1E09-4E0A-B0CF-00323015EC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9145ED-F2B6-470B-88B5-9D32BD5754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27341A-1FBA-4ADD-86D2-5E872FE61A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7D4AA4-C843-4CE1-BBFD-794234FFC191}"/>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8" name="Footer Placeholder 7">
            <a:extLst>
              <a:ext uri="{FF2B5EF4-FFF2-40B4-BE49-F238E27FC236}">
                <a16:creationId xmlns:a16="http://schemas.microsoft.com/office/drawing/2014/main" id="{FAB74802-C3F3-42AE-A206-EF884C5DAC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8B0256-F315-446A-88C0-71F5E474EC26}"/>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2001413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54A45-5B4C-4C57-BA24-649C93ECC1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F648E8-F214-497A-B9C6-7E3462B0A6A7}"/>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4" name="Footer Placeholder 3">
            <a:extLst>
              <a:ext uri="{FF2B5EF4-FFF2-40B4-BE49-F238E27FC236}">
                <a16:creationId xmlns:a16="http://schemas.microsoft.com/office/drawing/2014/main" id="{6037F9C6-B3B2-44C5-98FD-E3A6CA683D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6D1149-E88C-4C5A-BFDB-9719F28BFD6D}"/>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2343390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4F4F8C-E99A-414A-AB89-06D8F0292556}"/>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3" name="Footer Placeholder 2">
            <a:extLst>
              <a:ext uri="{FF2B5EF4-FFF2-40B4-BE49-F238E27FC236}">
                <a16:creationId xmlns:a16="http://schemas.microsoft.com/office/drawing/2014/main" id="{61677949-B391-4FA7-BE44-CE5F60836C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6B1515-833D-4C69-89BC-0B206620AEAD}"/>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1820374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E5A4-8561-48A4-B9C0-EF5AF12966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2DFAA4-BF07-480A-B391-1F7AACF1A1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12D124-906F-4BB8-BD52-7AAB0EAEBD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14EF53-889C-42F7-A46E-58066BFA2188}"/>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6" name="Footer Placeholder 5">
            <a:extLst>
              <a:ext uri="{FF2B5EF4-FFF2-40B4-BE49-F238E27FC236}">
                <a16:creationId xmlns:a16="http://schemas.microsoft.com/office/drawing/2014/main" id="{E8710B39-0071-4289-BA55-23873E4143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6F2A41-32D3-4867-8870-3F10CF252E61}"/>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2855136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D4DEA-2FFC-4D91-8833-4014287E58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8D17E3-AEF6-4665-9B27-7FCABAB1C7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6C40D2-5710-403C-A864-546233015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71E97-6F9F-4B13-B8E9-A5619F2F33E2}"/>
              </a:ext>
            </a:extLst>
          </p:cNvPr>
          <p:cNvSpPr>
            <a:spLocks noGrp="1"/>
          </p:cNvSpPr>
          <p:nvPr>
            <p:ph type="dt" sz="half" idx="10"/>
          </p:nvPr>
        </p:nvSpPr>
        <p:spPr/>
        <p:txBody>
          <a:bodyPr/>
          <a:lstStyle/>
          <a:p>
            <a:fld id="{ACBE7FB9-DE9F-49C7-A435-A7D2F72993B5}" type="datetimeFigureOut">
              <a:rPr lang="en-US" smtClean="0"/>
              <a:t>1/26/2022</a:t>
            </a:fld>
            <a:endParaRPr lang="en-US"/>
          </a:p>
        </p:txBody>
      </p:sp>
      <p:sp>
        <p:nvSpPr>
          <p:cNvPr id="6" name="Footer Placeholder 5">
            <a:extLst>
              <a:ext uri="{FF2B5EF4-FFF2-40B4-BE49-F238E27FC236}">
                <a16:creationId xmlns:a16="http://schemas.microsoft.com/office/drawing/2014/main" id="{D0D2F466-3447-44F7-ABE1-40C42C4E82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D80E93-A7AF-4C63-B100-D945835B6828}"/>
              </a:ext>
            </a:extLst>
          </p:cNvPr>
          <p:cNvSpPr>
            <a:spLocks noGrp="1"/>
          </p:cNvSpPr>
          <p:nvPr>
            <p:ph type="sldNum" sz="quarter" idx="12"/>
          </p:nvPr>
        </p:nvSpPr>
        <p:spPr/>
        <p:txBody>
          <a:bodyPr/>
          <a:lstStyle/>
          <a:p>
            <a:fld id="{701F3E04-0198-4FA7-8158-68C753256456}" type="slidenum">
              <a:rPr lang="en-US" smtClean="0"/>
              <a:t>‹#›</a:t>
            </a:fld>
            <a:endParaRPr lang="en-US"/>
          </a:p>
        </p:txBody>
      </p:sp>
    </p:spTree>
    <p:extLst>
      <p:ext uri="{BB962C8B-B14F-4D97-AF65-F5344CB8AC3E}">
        <p14:creationId xmlns:p14="http://schemas.microsoft.com/office/powerpoint/2010/main" val="158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A541CB-BA4C-4C98-91B1-F4B0E38FD0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FA5F9F-9474-4453-8A44-D48E06246E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4882C9-0F48-4847-8FFD-1F3D7F8EF2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E7FB9-DE9F-49C7-A435-A7D2F72993B5}" type="datetimeFigureOut">
              <a:rPr lang="en-US" smtClean="0"/>
              <a:t>1/26/2022</a:t>
            </a:fld>
            <a:endParaRPr lang="en-US"/>
          </a:p>
        </p:txBody>
      </p:sp>
      <p:sp>
        <p:nvSpPr>
          <p:cNvPr id="5" name="Footer Placeholder 4">
            <a:extLst>
              <a:ext uri="{FF2B5EF4-FFF2-40B4-BE49-F238E27FC236}">
                <a16:creationId xmlns:a16="http://schemas.microsoft.com/office/drawing/2014/main" id="{F412A82C-B8DF-44BE-AB2F-BEB3CEBC21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6A9662-90D0-4062-B2F4-24BA2F2FAB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F3E04-0198-4FA7-8158-68C753256456}" type="slidenum">
              <a:rPr lang="en-US" smtClean="0"/>
              <a:t>‹#›</a:t>
            </a:fld>
            <a:endParaRPr lang="en-US"/>
          </a:p>
        </p:txBody>
      </p:sp>
    </p:spTree>
    <p:extLst>
      <p:ext uri="{BB962C8B-B14F-4D97-AF65-F5344CB8AC3E}">
        <p14:creationId xmlns:p14="http://schemas.microsoft.com/office/powerpoint/2010/main" val="1638751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8DF34-5877-40EE-8FE7-F699D7EB5351}"/>
              </a:ext>
            </a:extLst>
          </p:cNvPr>
          <p:cNvSpPr>
            <a:spLocks noGrp="1"/>
          </p:cNvSpPr>
          <p:nvPr>
            <p:ph type="ctrTitle"/>
          </p:nvPr>
        </p:nvSpPr>
        <p:spPr>
          <a:xfrm>
            <a:off x="0" y="1"/>
            <a:ext cx="12192000" cy="914400"/>
          </a:xfrm>
        </p:spPr>
        <p:style>
          <a:lnRef idx="1">
            <a:schemeClr val="accent4"/>
          </a:lnRef>
          <a:fillRef idx="2">
            <a:schemeClr val="accent4"/>
          </a:fillRef>
          <a:effectRef idx="1">
            <a:schemeClr val="accent4"/>
          </a:effectRef>
          <a:fontRef idx="minor">
            <a:schemeClr val="dk1"/>
          </a:fontRef>
        </p:style>
        <p:txBody>
          <a:bodyPr>
            <a:normAutofit/>
          </a:bodyPr>
          <a:lstStyle/>
          <a:p>
            <a:pPr algn="l"/>
            <a:r>
              <a:rPr lang="en-US" sz="3200" b="1" dirty="0">
                <a:effectLst/>
                <a:latin typeface="Times New Roman" panose="02020603050405020304" pitchFamily="18" charset="0"/>
                <a:ea typeface="Calibri" panose="020F0502020204030204" pitchFamily="34" charset="0"/>
              </a:rPr>
              <a:t>4- TYPES OF COMPUTERS</a:t>
            </a:r>
            <a:endParaRPr lang="en-US" sz="3200" dirty="0"/>
          </a:p>
        </p:txBody>
      </p:sp>
      <p:sp>
        <p:nvSpPr>
          <p:cNvPr id="3" name="Subtitle 2">
            <a:extLst>
              <a:ext uri="{FF2B5EF4-FFF2-40B4-BE49-F238E27FC236}">
                <a16:creationId xmlns:a16="http://schemas.microsoft.com/office/drawing/2014/main" id="{EFC6D0A0-9674-4493-81F5-168306EDEDDC}"/>
              </a:ext>
            </a:extLst>
          </p:cNvPr>
          <p:cNvSpPr>
            <a:spLocks noGrp="1"/>
          </p:cNvSpPr>
          <p:nvPr>
            <p:ph type="subTitle" idx="1"/>
          </p:nvPr>
        </p:nvSpPr>
        <p:spPr>
          <a:xfrm>
            <a:off x="-1" y="914400"/>
            <a:ext cx="12192001" cy="5943600"/>
          </a:xfrm>
        </p:spPr>
        <p:style>
          <a:lnRef idx="1">
            <a:schemeClr val="accent5"/>
          </a:lnRef>
          <a:fillRef idx="2">
            <a:schemeClr val="accent5"/>
          </a:fillRef>
          <a:effectRef idx="1">
            <a:schemeClr val="accent5"/>
          </a:effectRef>
          <a:fontRef idx="minor">
            <a:schemeClr val="dk1"/>
          </a:fontRef>
        </p:style>
        <p:txBody>
          <a:bodyPr/>
          <a:lstStyle/>
          <a:p>
            <a:pPr algn="l"/>
            <a:endParaRPr lang="en-US" dirty="0"/>
          </a:p>
          <a:p>
            <a:pPr marL="0" marR="0">
              <a:lnSpc>
                <a:spcPct val="107000"/>
              </a:lnSpc>
              <a:spcBef>
                <a:spcPts val="0"/>
              </a:spcBef>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4-1 Analog computer</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These systems were the first type to be produced. It is an electronic machine capable of performing arithmetic functions on numbers which are represented by some physical quantities such as temperature, pressure, voltage, etc. Analog refers to circuits or numerical values that have a continuous range. Popular analog computer used in the 20</a:t>
            </a:r>
            <a:r>
              <a:rPr lang="en-US" sz="4000" b="1"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century was the slide rule.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endParaRPr lang="en-US" dirty="0"/>
          </a:p>
        </p:txBody>
      </p:sp>
    </p:spTree>
    <p:extLst>
      <p:ext uri="{BB962C8B-B14F-4D97-AF65-F5344CB8AC3E}">
        <p14:creationId xmlns:p14="http://schemas.microsoft.com/office/powerpoint/2010/main" val="411431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842B51-A5FA-4123-AD13-41701BB4501B}"/>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marR="0" indent="0" algn="ctr">
              <a:lnSpc>
                <a:spcPct val="107000"/>
              </a:lnSpc>
              <a:spcBef>
                <a:spcPts val="0"/>
              </a:spcBef>
              <a:spcAft>
                <a:spcPts val="800"/>
              </a:spcAft>
              <a:buNone/>
            </a:pPr>
            <a:r>
              <a:rPr lang="en-US" sz="2800" b="1" dirty="0">
                <a:effectLst/>
                <a:latin typeface="Times New Roman" panose="02020603050405020304" pitchFamily="18" charset="0"/>
                <a:ea typeface="Calibri" panose="020F0502020204030204" pitchFamily="34" charset="0"/>
                <a:cs typeface="Arial" panose="020B0604020202020204" pitchFamily="34" charset="0"/>
              </a:rPr>
              <a:t>4-2 Digital Computers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r>
              <a:rPr lang="en-US" sz="3200" dirty="0">
                <a:effectLst/>
                <a:latin typeface="Times New Roman" panose="02020603050405020304" pitchFamily="18" charset="0"/>
                <a:ea typeface="Calibri" panose="020F0502020204030204" pitchFamily="34" charset="0"/>
                <a:cs typeface="Arial" panose="020B0604020202020204" pitchFamily="34" charset="0"/>
              </a:rPr>
              <a:t>Virtually all modern computers are digital. Digital refers to the processes in computers that manipulate binary numbers (0s or 1s), which represent switches that are turned on or off by electrical current. A bit can have the value 0 or the value 1, but nothing in between 0 and 1. A desk lamp can serve as an example of the difference between analog and digital. If the lamp has a simple on/off switch, then the lamp system is digital, because the lamp either produces light at a given moment or it does not. If a dimmer replaces the on/off switch, then the lamp is digital, because the amount of light can vary continuously from on to off and all intensities in between. Digital computers are more common in use and it will be our focus of discussion.</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26770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2C18DA-CBF8-4D7B-8F0D-CE2512DCA859}"/>
              </a:ext>
            </a:extLst>
          </p:cNvPr>
          <p:cNvSpPr>
            <a:spLocks noGrp="1"/>
          </p:cNvSpPr>
          <p:nvPr>
            <p:ph idx="1"/>
          </p:nvPr>
        </p:nvSpPr>
        <p:spPr>
          <a:xfrm>
            <a:off x="-29496" y="0"/>
            <a:ext cx="12192000" cy="6740013"/>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marR="0" indent="0" algn="ctr">
              <a:lnSpc>
                <a:spcPct val="107000"/>
              </a:lnSpc>
              <a:spcBef>
                <a:spcPts val="0"/>
              </a:spcBef>
              <a:spcAft>
                <a:spcPts val="800"/>
              </a:spcAft>
              <a:buNone/>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4-3 Hybrid Computer</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This is when a computer makes is of both analog and digital components and techniques. Such computer require analog to digital and digital to analog converter which will make analog and digital data palatable to it. The basic classification nowadays uses the following:</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p>
        </p:txBody>
      </p:sp>
    </p:spTree>
    <p:extLst>
      <p:ext uri="{BB962C8B-B14F-4D97-AF65-F5344CB8AC3E}">
        <p14:creationId xmlns:p14="http://schemas.microsoft.com/office/powerpoint/2010/main" val="261674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48ED45-273E-4625-8DAC-20C7E6967F30}"/>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en-US" dirty="0"/>
          </a:p>
          <a:p>
            <a:pPr marL="0" indent="0" algn="ctr">
              <a:buNone/>
            </a:pPr>
            <a:endParaRPr lang="en-US" sz="2800" dirty="0">
              <a:effectLst/>
              <a:latin typeface="Times New Roman" panose="02020603050405020304" pitchFamily="18" charset="0"/>
              <a:ea typeface="Calibri" panose="020F0502020204030204" pitchFamily="34" charset="0"/>
            </a:endParaRPr>
          </a:p>
          <a:p>
            <a:pPr marL="0" indent="0">
              <a:buNone/>
            </a:pPr>
            <a:endParaRPr lang="en-US" dirty="0">
              <a:latin typeface="Times New Roman" panose="02020603050405020304" pitchFamily="18" charset="0"/>
              <a:ea typeface="Calibri" panose="020F0502020204030204" pitchFamily="34" charset="0"/>
            </a:endParaRPr>
          </a:p>
          <a:p>
            <a:pPr marL="0" indent="0">
              <a:buNone/>
            </a:pPr>
            <a:endParaRPr lang="en-US" sz="2800" dirty="0">
              <a:effectLst/>
              <a:latin typeface="Times New Roman" panose="02020603050405020304" pitchFamily="18" charset="0"/>
              <a:ea typeface="Calibri" panose="020F0502020204030204" pitchFamily="34" charset="0"/>
            </a:endParaRPr>
          </a:p>
          <a:p>
            <a:pPr marL="0" indent="0" algn="just">
              <a:buNone/>
            </a:pPr>
            <a:endParaRPr lang="en-US" sz="2800" dirty="0">
              <a:effectLst/>
              <a:latin typeface="Times New Roman" panose="02020603050405020304" pitchFamily="18" charset="0"/>
              <a:ea typeface="Calibri" panose="020F0502020204030204" pitchFamily="34" charset="0"/>
            </a:endParaRPr>
          </a:p>
          <a:p>
            <a:pPr marL="0" indent="0" algn="just">
              <a:buNone/>
            </a:pPr>
            <a:r>
              <a:rPr lang="en-US" sz="3600" dirty="0">
                <a:effectLst/>
                <a:latin typeface="Times New Roman" panose="02020603050405020304" pitchFamily="18" charset="0"/>
                <a:ea typeface="Calibri" panose="020F0502020204030204" pitchFamily="34" charset="0"/>
              </a:rPr>
              <a:t>A computer is referred to as "</a:t>
            </a:r>
            <a:r>
              <a:rPr lang="en-US" sz="3600" dirty="0">
                <a:solidFill>
                  <a:srgbClr val="FF0000"/>
                </a:solidFill>
                <a:effectLst/>
                <a:latin typeface="Times New Roman" panose="02020603050405020304" pitchFamily="18" charset="0"/>
                <a:ea typeface="Calibri" panose="020F0502020204030204" pitchFamily="34" charset="0"/>
              </a:rPr>
              <a:t>desktop</a:t>
            </a:r>
            <a:r>
              <a:rPr lang="en-US" sz="3600" dirty="0">
                <a:effectLst/>
                <a:latin typeface="Times New Roman" panose="02020603050405020304" pitchFamily="18" charset="0"/>
                <a:ea typeface="Calibri" panose="020F0502020204030204" pitchFamily="34" charset="0"/>
              </a:rPr>
              <a:t>" when it is relatively small enough to be positioned on top of a table where a person is working. Such a computer can also be placed on the floor or somewhere under, or aside of, the table, in which case the monitor would be placed on top of the table. This is the most common type of computers used in the office or at home. A desktop computer is made of different parts that are connected with cables</a:t>
            </a:r>
            <a:endParaRPr lang="en-US" sz="3600" dirty="0"/>
          </a:p>
        </p:txBody>
      </p:sp>
      <p:pic>
        <p:nvPicPr>
          <p:cNvPr id="7" name="Picture 6">
            <a:extLst>
              <a:ext uri="{FF2B5EF4-FFF2-40B4-BE49-F238E27FC236}">
                <a16:creationId xmlns:a16="http://schemas.microsoft.com/office/drawing/2014/main" id="{944D4A59-CB2C-4C32-B8EE-6F00F6B444B2}"/>
              </a:ext>
            </a:extLst>
          </p:cNvPr>
          <p:cNvPicPr>
            <a:picLocks noChangeAspect="1"/>
          </p:cNvPicPr>
          <p:nvPr/>
        </p:nvPicPr>
        <p:blipFill>
          <a:blip r:embed="rId2">
            <a:duotone>
              <a:prstClr val="black"/>
              <a:srgbClr val="D9C3A5">
                <a:tint val="50000"/>
                <a:satMod val="180000"/>
              </a:srgbClr>
            </a:duotone>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3008671" y="280220"/>
            <a:ext cx="4026311" cy="2256503"/>
          </a:xfrm>
          <a:prstGeom prst="rect">
            <a:avLst/>
          </a:prstGeom>
          <a:noFill/>
          <a:ln>
            <a:noFill/>
          </a:ln>
        </p:spPr>
      </p:pic>
    </p:spTree>
    <p:extLst>
      <p:ext uri="{BB962C8B-B14F-4D97-AF65-F5344CB8AC3E}">
        <p14:creationId xmlns:p14="http://schemas.microsoft.com/office/powerpoint/2010/main" val="4172270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CB86927-0FF3-4883-8364-C3816EB24C78}"/>
              </a:ext>
            </a:extLst>
          </p:cNvPr>
          <p:cNvSpPr>
            <a:spLocks noGrp="1"/>
          </p:cNvSpPr>
          <p:nvPr>
            <p:ph idx="1"/>
          </p:nvPr>
        </p:nvSpPr>
        <p:spPr>
          <a:xfrm>
            <a:off x="0" y="0"/>
            <a:ext cx="12192000" cy="6857999"/>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en-US" sz="2800" dirty="0">
              <a:effectLst/>
              <a:latin typeface="Times New Roman" panose="02020603050405020304" pitchFamily="18" charset="0"/>
              <a:ea typeface="Calibri" panose="020F0502020204030204" pitchFamily="34" charset="0"/>
            </a:endParaRPr>
          </a:p>
          <a:p>
            <a:pPr marL="0" indent="0">
              <a:buNone/>
            </a:pPr>
            <a:endParaRPr lang="en-US" dirty="0">
              <a:latin typeface="Times New Roman" panose="02020603050405020304" pitchFamily="18" charset="0"/>
              <a:ea typeface="Calibri" panose="020F0502020204030204" pitchFamily="34" charset="0"/>
            </a:endParaRPr>
          </a:p>
          <a:p>
            <a:pPr marL="0" indent="0">
              <a:buNone/>
            </a:pPr>
            <a:endParaRPr lang="en-US" sz="2800" dirty="0">
              <a:effectLst/>
              <a:latin typeface="Times New Roman" panose="02020603050405020304" pitchFamily="18" charset="0"/>
              <a:ea typeface="Calibri" panose="020F0502020204030204" pitchFamily="34" charset="0"/>
            </a:endParaRPr>
          </a:p>
          <a:p>
            <a:pPr marL="0" indent="0">
              <a:buNone/>
            </a:pPr>
            <a:endParaRPr lang="en-US" dirty="0">
              <a:latin typeface="Times New Roman" panose="02020603050405020304" pitchFamily="18" charset="0"/>
              <a:ea typeface="Calibri" panose="020F0502020204030204" pitchFamily="34" charset="0"/>
            </a:endParaRPr>
          </a:p>
          <a:p>
            <a:pPr marL="0" indent="0">
              <a:buNone/>
            </a:pPr>
            <a:endParaRPr lang="en-US" sz="2800" dirty="0">
              <a:effectLst/>
              <a:latin typeface="Times New Roman" panose="02020603050405020304" pitchFamily="18" charset="0"/>
              <a:ea typeface="Calibri" panose="020F0502020204030204" pitchFamily="34" charset="0"/>
            </a:endParaRPr>
          </a:p>
          <a:p>
            <a:pPr marL="0" indent="0" algn="just">
              <a:buNone/>
            </a:pPr>
            <a:r>
              <a:rPr lang="en-US" sz="3600" dirty="0">
                <a:effectLst/>
                <a:latin typeface="Times New Roman" panose="02020603050405020304" pitchFamily="18" charset="0"/>
                <a:ea typeface="Calibri" panose="020F0502020204030204" pitchFamily="34" charset="0"/>
              </a:rPr>
              <a:t>A computer is called </a:t>
            </a:r>
            <a:r>
              <a:rPr lang="en-US" sz="3600" dirty="0">
                <a:solidFill>
                  <a:srgbClr val="FF0000"/>
                </a:solidFill>
                <a:effectLst/>
                <a:latin typeface="Times New Roman" panose="02020603050405020304" pitchFamily="18" charset="0"/>
                <a:ea typeface="Calibri" panose="020F0502020204030204" pitchFamily="34" charset="0"/>
              </a:rPr>
              <a:t>laptop</a:t>
            </a:r>
            <a:r>
              <a:rPr lang="en-US" sz="3600" dirty="0">
                <a:effectLst/>
                <a:latin typeface="Times New Roman" panose="02020603050405020304" pitchFamily="18" charset="0"/>
                <a:ea typeface="Calibri" panose="020F0502020204030204" pitchFamily="34" charset="0"/>
              </a:rPr>
              <a:t> when it combines the CPU, the monitor, the keyboard, and the mouse in one unit to be so small that you can carry it on your laps when traveling or commuting. A laptop is also called a notebook. Other parts, such as an external mouse, an external keyboard, or peripherals such as a printer or a projector, can be connected to the laptop. A laptop is only physically smaller than a desktop but, everything considered, it can do anything that a desktop can do</a:t>
            </a:r>
            <a:endParaRPr lang="en-US" sz="3600" dirty="0"/>
          </a:p>
        </p:txBody>
      </p:sp>
      <p:pic>
        <p:nvPicPr>
          <p:cNvPr id="10" name="Picture 9">
            <a:extLst>
              <a:ext uri="{FF2B5EF4-FFF2-40B4-BE49-F238E27FC236}">
                <a16:creationId xmlns:a16="http://schemas.microsoft.com/office/drawing/2014/main" id="{E33A9918-59E2-4712-81A8-0BD949EF7B9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37590" y="206477"/>
            <a:ext cx="3151683" cy="2418735"/>
          </a:xfrm>
          <a:prstGeom prst="rect">
            <a:avLst/>
          </a:prstGeom>
          <a:noFill/>
          <a:ln>
            <a:noFill/>
          </a:ln>
        </p:spPr>
      </p:pic>
    </p:spTree>
    <p:extLst>
      <p:ext uri="{BB962C8B-B14F-4D97-AF65-F5344CB8AC3E}">
        <p14:creationId xmlns:p14="http://schemas.microsoft.com/office/powerpoint/2010/main" val="2502981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FAB7FA-A2BB-492E-AC94-259D525526C5}"/>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normAutofit/>
          </a:bodyPr>
          <a:lstStyle/>
          <a:p>
            <a:pPr marR="0" indent="0" algn="just">
              <a:lnSpc>
                <a:spcPct val="107000"/>
              </a:lnSpc>
              <a:spcBef>
                <a:spcPts val="0"/>
              </a:spcBef>
              <a:spcAft>
                <a:spcPts val="0"/>
              </a:spcAft>
              <a:buNone/>
            </a:pPr>
            <a:endParaRPr lang="en-US" sz="2800" dirty="0">
              <a:effectLst/>
              <a:latin typeface="Times New Roman" panose="02020603050405020304" pitchFamily="18" charset="0"/>
              <a:ea typeface="Calibri" panose="020F0502020204030204" pitchFamily="34" charset="0"/>
              <a:cs typeface="Arial" panose="020B0604020202020204" pitchFamily="34" charset="0"/>
            </a:endParaRPr>
          </a:p>
          <a:p>
            <a:pPr marR="0" indent="0" algn="just">
              <a:lnSpc>
                <a:spcPct val="107000"/>
              </a:lnSpc>
              <a:spcBef>
                <a:spcPts val="0"/>
              </a:spcBef>
              <a:spcAft>
                <a:spcPts val="0"/>
              </a:spcAft>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R="0" indent="0" algn="just">
              <a:lnSpc>
                <a:spcPct val="107000"/>
              </a:lnSpc>
              <a:spcBef>
                <a:spcPts val="0"/>
              </a:spcBef>
              <a:spcAft>
                <a:spcPts val="0"/>
              </a:spcAft>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R="0" indent="0" algn="just">
              <a:lnSpc>
                <a:spcPct val="107000"/>
              </a:lnSpc>
              <a:spcBef>
                <a:spcPts val="0"/>
              </a:spcBef>
              <a:spcAft>
                <a:spcPts val="0"/>
              </a:spcAft>
              <a:buNone/>
            </a:pPr>
            <a:endParaRPr lang="en-US" sz="2800" dirty="0">
              <a:effectLst/>
              <a:latin typeface="Times New Roman" panose="02020603050405020304" pitchFamily="18" charset="0"/>
              <a:ea typeface="Calibri" panose="020F0502020204030204" pitchFamily="34" charset="0"/>
              <a:cs typeface="Arial" panose="020B0604020202020204" pitchFamily="34" charset="0"/>
            </a:endParaRPr>
          </a:p>
          <a:p>
            <a:pPr marR="0" indent="0" algn="just">
              <a:lnSpc>
                <a:spcPct val="107000"/>
              </a:lnSpc>
              <a:spcBef>
                <a:spcPts val="0"/>
              </a:spcBef>
              <a:spcAft>
                <a:spcPts val="0"/>
              </a:spcAft>
              <a:buNone/>
            </a:pPr>
            <a:endParaRPr lang="en-US" sz="2800" dirty="0">
              <a:effectLst/>
              <a:latin typeface="Times New Roman" panose="02020603050405020304" pitchFamily="18" charset="0"/>
              <a:ea typeface="Calibri" panose="020F0502020204030204" pitchFamily="34" charset="0"/>
              <a:cs typeface="Arial" panose="020B0604020202020204" pitchFamily="34" charset="0"/>
            </a:endParaRPr>
          </a:p>
          <a:p>
            <a:pPr marR="0" indent="0" algn="just">
              <a:lnSpc>
                <a:spcPct val="107000"/>
              </a:lnSpc>
              <a:spcBef>
                <a:spcPts val="0"/>
              </a:spcBef>
              <a:spcAft>
                <a:spcPts val="0"/>
              </a:spcAft>
              <a:buNone/>
            </a:pPr>
            <a:r>
              <a:rPr lang="en-US" sz="3600" dirty="0">
                <a:effectLst/>
                <a:latin typeface="Times New Roman" panose="02020603050405020304" pitchFamily="18" charset="0"/>
                <a:ea typeface="Calibri" panose="020F0502020204030204" pitchFamily="34" charset="0"/>
                <a:cs typeface="Arial" panose="020B0604020202020204" pitchFamily="34" charset="0"/>
              </a:rPr>
              <a:t>A server is a computer that holds information that other computers, called workstations, can retrieve. Such workstations are connected to the server using various means. This means that they could be connected using cable, wireless connection, etc. Only computers that maintain a type of connection with the server can get the information that is stored in the server.</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pic>
        <p:nvPicPr>
          <p:cNvPr id="4" name="Picture 3">
            <a:extLst>
              <a:ext uri="{FF2B5EF4-FFF2-40B4-BE49-F238E27FC236}">
                <a16:creationId xmlns:a16="http://schemas.microsoft.com/office/drawing/2014/main" id="{C226F16E-C7D3-4F18-973A-E12A220F7A87}"/>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3392129" y="103235"/>
            <a:ext cx="4793226" cy="1902546"/>
          </a:xfrm>
          <a:prstGeom prst="rect">
            <a:avLst/>
          </a:prstGeom>
          <a:noFill/>
          <a:ln>
            <a:noFill/>
          </a:ln>
        </p:spPr>
      </p:pic>
    </p:spTree>
    <p:extLst>
      <p:ext uri="{BB962C8B-B14F-4D97-AF65-F5344CB8AC3E}">
        <p14:creationId xmlns:p14="http://schemas.microsoft.com/office/powerpoint/2010/main" val="365412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249602-4635-4CDA-B47C-E6295F3DEC09}"/>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en-US" dirty="0"/>
          </a:p>
          <a:p>
            <a:pPr marL="228600" marR="0" lvl="0" indent="0" algn="just"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Normally, although not particularly recommended, any computer, including a desktop or even a laptop can be used as a server, as long as it can do the job required. A server is more defined by the program (called an operating system) that is installed in it, not how the machine looks. </a:t>
            </a:r>
            <a:endParaRPr kumimoji="0" lang="en-US"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28600" marR="0" lvl="0" indent="0" algn="just"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Any type of computer, including a desktop, a laptop, a CD or DVD machine, etc can be connected to a server. The person who sets up a server also defines the types of connections it is made for</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75484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CF4F4B-0F48-48F1-BB16-4BEE762BBEBD}"/>
              </a:ext>
            </a:extLst>
          </p:cNvPr>
          <p:cNvSpPr>
            <a:spLocks noGrp="1"/>
          </p:cNvSpPr>
          <p:nvPr>
            <p:ph idx="1"/>
          </p:nvPr>
        </p:nvSpPr>
        <p:spPr>
          <a:xfrm>
            <a:off x="1" y="0"/>
            <a:ext cx="12192000" cy="6858000"/>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indent="0">
              <a:buNone/>
            </a:pPr>
            <a:r>
              <a:rPr lang="en-US" sz="2800" dirty="0">
                <a:effectLst/>
                <a:latin typeface="Times New Roman" panose="02020603050405020304" pitchFamily="18" charset="0"/>
                <a:ea typeface="Calibri" panose="020F0502020204030204" pitchFamily="34" charset="0"/>
              </a:rPr>
              <a:t> </a:t>
            </a:r>
          </a:p>
          <a:p>
            <a:pPr marL="0" indent="0">
              <a:buNone/>
            </a:pPr>
            <a:endParaRPr lang="en-US" dirty="0">
              <a:latin typeface="Times New Roman" panose="02020603050405020304" pitchFamily="18" charset="0"/>
              <a:ea typeface="Calibri" panose="020F0502020204030204" pitchFamily="34" charset="0"/>
            </a:endParaRPr>
          </a:p>
          <a:p>
            <a:pPr marL="0" indent="0">
              <a:buNone/>
            </a:pPr>
            <a:endParaRPr lang="en-US" sz="2800" dirty="0">
              <a:effectLst/>
              <a:latin typeface="Times New Roman" panose="02020603050405020304" pitchFamily="18" charset="0"/>
              <a:ea typeface="Calibri" panose="020F0502020204030204" pitchFamily="34" charset="0"/>
            </a:endParaRPr>
          </a:p>
          <a:p>
            <a:pPr marL="0" indent="0">
              <a:buNone/>
            </a:pPr>
            <a:endParaRPr lang="en-US" dirty="0">
              <a:latin typeface="Times New Roman" panose="02020603050405020304" pitchFamily="18" charset="0"/>
              <a:ea typeface="Calibri" panose="020F0502020204030204" pitchFamily="34" charset="0"/>
            </a:endParaRPr>
          </a:p>
          <a:p>
            <a:pPr marL="0" indent="0">
              <a:buNone/>
            </a:pPr>
            <a:endParaRPr lang="en-US" sz="2800" dirty="0">
              <a:effectLst/>
              <a:latin typeface="Times New Roman" panose="02020603050405020304" pitchFamily="18" charset="0"/>
              <a:ea typeface="Calibri" panose="020F0502020204030204" pitchFamily="34" charset="0"/>
            </a:endParaRPr>
          </a:p>
          <a:p>
            <a:pPr marL="0" indent="0" algn="just">
              <a:buNone/>
            </a:pPr>
            <a:r>
              <a:rPr lang="en-US" sz="4000" dirty="0">
                <a:effectLst/>
                <a:latin typeface="Times New Roman" panose="02020603050405020304" pitchFamily="18" charset="0"/>
                <a:ea typeface="Calibri" panose="020F0502020204030204" pitchFamily="34" charset="0"/>
              </a:rPr>
              <a:t>A mainframe is a computer, usually physically big, that does almost all the jobs for other types of computers that are connected to it. This is a broad definition but other aspects are involved. Like a server, the program (operating system) that runs in the mainframe defines its role.</a:t>
            </a:r>
            <a:endParaRPr lang="en-US" sz="4000" dirty="0"/>
          </a:p>
        </p:txBody>
      </p:sp>
      <p:pic>
        <p:nvPicPr>
          <p:cNvPr id="4" name="Picture 3">
            <a:extLst>
              <a:ext uri="{FF2B5EF4-FFF2-40B4-BE49-F238E27FC236}">
                <a16:creationId xmlns:a16="http://schemas.microsoft.com/office/drawing/2014/main" id="{3633F157-00CE-4347-9E8F-31D8493B6A35}"/>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4218040" y="174616"/>
            <a:ext cx="2905432" cy="2758693"/>
          </a:xfrm>
          <a:prstGeom prst="rect">
            <a:avLst/>
          </a:prstGeom>
          <a:noFill/>
          <a:ln>
            <a:noFill/>
          </a:ln>
        </p:spPr>
      </p:pic>
    </p:spTree>
    <p:extLst>
      <p:ext uri="{BB962C8B-B14F-4D97-AF65-F5344CB8AC3E}">
        <p14:creationId xmlns:p14="http://schemas.microsoft.com/office/powerpoint/2010/main" val="595650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702</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4- TYPES OF COMPUTERS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Basim</dc:creator>
  <cp:lastModifiedBy>dr. Basim</cp:lastModifiedBy>
  <cp:revision>10</cp:revision>
  <dcterms:created xsi:type="dcterms:W3CDTF">2022-01-26T15:40:14Z</dcterms:created>
  <dcterms:modified xsi:type="dcterms:W3CDTF">2022-01-26T17:04:55Z</dcterms:modified>
</cp:coreProperties>
</file>