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3FA1C-E4BC-4B51-BF0B-F4A107A9E7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5E18-21B5-48EF-A0D9-BB09280620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29A812-97F8-4A3D-BB4E-056F0796DE95}"/>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5" name="Footer Placeholder 4">
            <a:extLst>
              <a:ext uri="{FF2B5EF4-FFF2-40B4-BE49-F238E27FC236}">
                <a16:creationId xmlns:a16="http://schemas.microsoft.com/office/drawing/2014/main" id="{FC00898F-B54D-437F-97D9-806A7F0FF5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281A0B-B7E6-48C4-9107-AEE0F1640BA3}"/>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1910597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8E367-F6E3-4A51-9D5B-5DB20B7AE6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2B9F54-9733-40B1-AF4C-491F9D6B52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510D18-7E36-40AE-BE32-6B432AE91DCF}"/>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5" name="Footer Placeholder 4">
            <a:extLst>
              <a:ext uri="{FF2B5EF4-FFF2-40B4-BE49-F238E27FC236}">
                <a16:creationId xmlns:a16="http://schemas.microsoft.com/office/drawing/2014/main" id="{61985F43-78D5-4FA4-B388-6235084278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D0D2E9-AFC7-43A2-A0BA-F5B9690EACEB}"/>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357655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BA217C-C39D-423F-BE3B-15E4798066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B0C526-D7DA-425F-A40C-ABAF25CB54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03DA2D-E08C-46C9-A76C-75EA2A39389D}"/>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5" name="Footer Placeholder 4">
            <a:extLst>
              <a:ext uri="{FF2B5EF4-FFF2-40B4-BE49-F238E27FC236}">
                <a16:creationId xmlns:a16="http://schemas.microsoft.com/office/drawing/2014/main" id="{BF8B4C1E-2A1D-40C3-A2C4-A45A232FD0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834792-81EE-49A7-A73D-9213C1E7F9DD}"/>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2523711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4517B-C94F-4A82-B35D-BA2CF1F05B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BB4B48-96B4-4D94-A326-343BC57C7D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B2DFE6-D4D1-4DCD-9715-370F90129897}"/>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5" name="Footer Placeholder 4">
            <a:extLst>
              <a:ext uri="{FF2B5EF4-FFF2-40B4-BE49-F238E27FC236}">
                <a16:creationId xmlns:a16="http://schemas.microsoft.com/office/drawing/2014/main" id="{DC041FE5-0FFB-485C-BAFA-2E5328E7E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43362D-A8FD-4851-8339-0DCA3A281F4A}"/>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2397283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90561-F6EB-4C76-87A9-439B8F4BC0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6629C4-5ECD-4BB9-BFB8-198E3EF5CF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69D13E-BFAD-42E2-B3A8-112B0EB44CCE}"/>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5" name="Footer Placeholder 4">
            <a:extLst>
              <a:ext uri="{FF2B5EF4-FFF2-40B4-BE49-F238E27FC236}">
                <a16:creationId xmlns:a16="http://schemas.microsoft.com/office/drawing/2014/main" id="{6AD32D91-FA03-4CF2-AB28-7741331FA7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5DF959-145D-4876-AC7D-0DCC4A3951C7}"/>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347481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72C5D-1FB1-44DA-8D11-D17334FF5B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5217FE-53DD-4CB5-8ABD-D90CDAD1B2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0C1D7C-E5B8-4CC2-A241-A16852ADAD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2C0F88-C6A9-4188-BC18-D8B7417E7FC2}"/>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6" name="Footer Placeholder 5">
            <a:extLst>
              <a:ext uri="{FF2B5EF4-FFF2-40B4-BE49-F238E27FC236}">
                <a16:creationId xmlns:a16="http://schemas.microsoft.com/office/drawing/2014/main" id="{2710B34A-2A1F-4FBB-AA8C-DAC76B0303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E8B431-1DB2-4C28-8AFE-4776036AAA7D}"/>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2423994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0CC63-6057-49A2-BD0E-8D7C85FB67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F2FCE9-077A-48BD-81D7-9450D7FBB1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50C0EF-442B-4D76-940B-EAA333736C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4B521D-AEEE-4160-9E2C-1679DD5FD4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64EE6F-AA9A-4EF5-90EE-781FE2D470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DFFC55-281E-438D-A7F7-012E1BDE0893}"/>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8" name="Footer Placeholder 7">
            <a:extLst>
              <a:ext uri="{FF2B5EF4-FFF2-40B4-BE49-F238E27FC236}">
                <a16:creationId xmlns:a16="http://schemas.microsoft.com/office/drawing/2014/main" id="{B5006A50-3E73-4768-B2D0-66DFF67C0B0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1DFAAB-239F-425C-8E9F-306B0D7183E7}"/>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3285453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F11D-95B2-4E79-8642-88B6F0EBC0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A85D53-3BBD-4DA9-B6A2-03F1EFF230CB}"/>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4" name="Footer Placeholder 3">
            <a:extLst>
              <a:ext uri="{FF2B5EF4-FFF2-40B4-BE49-F238E27FC236}">
                <a16:creationId xmlns:a16="http://schemas.microsoft.com/office/drawing/2014/main" id="{0557E85C-E263-4E10-B991-F05F24C59B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55F5B2-E9F7-4DEE-A6CE-3DFB388129B5}"/>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194415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2564E2-854B-4299-B04C-8A43F584CCB3}"/>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3" name="Footer Placeholder 2">
            <a:extLst>
              <a:ext uri="{FF2B5EF4-FFF2-40B4-BE49-F238E27FC236}">
                <a16:creationId xmlns:a16="http://schemas.microsoft.com/office/drawing/2014/main" id="{9AB5CDE3-782F-41F1-B92D-C6CC02B56D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C73D7B-7E02-4B80-8504-787F86BC7F53}"/>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2474692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5534C-7EC8-437B-912A-8D5A0A1FBD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60B1F0-69D9-41B8-AE9B-16BAAB7E08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3ED6F7-9C58-4721-8CB1-EA10A01A6A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7D2317-13A0-43C6-B1A7-6DB957BD349F}"/>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6" name="Footer Placeholder 5">
            <a:extLst>
              <a:ext uri="{FF2B5EF4-FFF2-40B4-BE49-F238E27FC236}">
                <a16:creationId xmlns:a16="http://schemas.microsoft.com/office/drawing/2014/main" id="{BD812F0C-3128-4F02-99A0-19CB9DB85E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8AE13B-C4EC-4D19-A6F4-027A00BE5680}"/>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676010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84CE5-090A-4EA9-AF52-8D50D3AAC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58E866-C449-4195-85FC-AD5C54259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32D132-74ED-4123-AD10-9EFCCFBDA9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7436CD-4D49-4F82-8652-5D1D988FE354}"/>
              </a:ext>
            </a:extLst>
          </p:cNvPr>
          <p:cNvSpPr>
            <a:spLocks noGrp="1"/>
          </p:cNvSpPr>
          <p:nvPr>
            <p:ph type="dt" sz="half" idx="10"/>
          </p:nvPr>
        </p:nvSpPr>
        <p:spPr/>
        <p:txBody>
          <a:bodyPr/>
          <a:lstStyle/>
          <a:p>
            <a:fld id="{9CE0553D-7144-4DB8-BB97-81687483776E}" type="datetimeFigureOut">
              <a:rPr lang="en-US" smtClean="0"/>
              <a:t>1/26/2022</a:t>
            </a:fld>
            <a:endParaRPr lang="en-US"/>
          </a:p>
        </p:txBody>
      </p:sp>
      <p:sp>
        <p:nvSpPr>
          <p:cNvPr id="6" name="Footer Placeholder 5">
            <a:extLst>
              <a:ext uri="{FF2B5EF4-FFF2-40B4-BE49-F238E27FC236}">
                <a16:creationId xmlns:a16="http://schemas.microsoft.com/office/drawing/2014/main" id="{0B818241-8C86-4785-B426-5420DBD6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F46877-D0B1-4B22-99B5-07BC875A6946}"/>
              </a:ext>
            </a:extLst>
          </p:cNvPr>
          <p:cNvSpPr>
            <a:spLocks noGrp="1"/>
          </p:cNvSpPr>
          <p:nvPr>
            <p:ph type="sldNum" sz="quarter" idx="12"/>
          </p:nvPr>
        </p:nvSpPr>
        <p:spPr/>
        <p:txBody>
          <a:bodyPr/>
          <a:lstStyle/>
          <a:p>
            <a:fld id="{F3BBF5FF-43C9-40F4-9D69-5B89ADDD1CE5}" type="slidenum">
              <a:rPr lang="en-US" smtClean="0"/>
              <a:t>‹#›</a:t>
            </a:fld>
            <a:endParaRPr lang="en-US"/>
          </a:p>
        </p:txBody>
      </p:sp>
    </p:spTree>
    <p:extLst>
      <p:ext uri="{BB962C8B-B14F-4D97-AF65-F5344CB8AC3E}">
        <p14:creationId xmlns:p14="http://schemas.microsoft.com/office/powerpoint/2010/main" val="3865767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E0490C-2731-4048-9E99-062EB8FC71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CAF5DA-6F7F-4F88-BDAB-D7DCD2BEC3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29A0DB-5FF9-4F4B-93B7-0B63DFB3CE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0553D-7144-4DB8-BB97-81687483776E}" type="datetimeFigureOut">
              <a:rPr lang="en-US" smtClean="0"/>
              <a:t>1/26/2022</a:t>
            </a:fld>
            <a:endParaRPr lang="en-US"/>
          </a:p>
        </p:txBody>
      </p:sp>
      <p:sp>
        <p:nvSpPr>
          <p:cNvPr id="5" name="Footer Placeholder 4">
            <a:extLst>
              <a:ext uri="{FF2B5EF4-FFF2-40B4-BE49-F238E27FC236}">
                <a16:creationId xmlns:a16="http://schemas.microsoft.com/office/drawing/2014/main" id="{D48DCBF6-DC39-46B2-84E5-F781557761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C6A340-1DB9-41EB-89C4-BB8F720588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BF5FF-43C9-40F4-9D69-5B89ADDD1CE5}" type="slidenum">
              <a:rPr lang="en-US" smtClean="0"/>
              <a:t>‹#›</a:t>
            </a:fld>
            <a:endParaRPr lang="en-US"/>
          </a:p>
        </p:txBody>
      </p:sp>
    </p:spTree>
    <p:extLst>
      <p:ext uri="{BB962C8B-B14F-4D97-AF65-F5344CB8AC3E}">
        <p14:creationId xmlns:p14="http://schemas.microsoft.com/office/powerpoint/2010/main" val="2968139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30E1F-8509-437A-A0DE-4B06CCA5DD16}"/>
              </a:ext>
            </a:extLst>
          </p:cNvPr>
          <p:cNvSpPr>
            <a:spLocks noGrp="1"/>
          </p:cNvSpPr>
          <p:nvPr>
            <p:ph type="ctrTitle"/>
          </p:nvPr>
        </p:nvSpPr>
        <p:spPr>
          <a:xfrm>
            <a:off x="280221" y="149394"/>
            <a:ext cx="11636477" cy="1253612"/>
          </a:xfrm>
        </p:spPr>
        <p:txBody>
          <a:bodyPr>
            <a:normAutofit fontScale="90000"/>
          </a:bodyPr>
          <a:lstStyle/>
          <a:p>
            <a:pPr marL="0" marR="0">
              <a:lnSpc>
                <a:spcPct val="107000"/>
              </a:lnSpc>
              <a:spcBef>
                <a:spcPts val="0"/>
              </a:spcBef>
              <a:spcAft>
                <a:spcPts val="800"/>
              </a:spcAft>
            </a:pPr>
            <a:br>
              <a:rPr lang="en-GB" sz="4000" b="1" dirty="0">
                <a:effectLst/>
                <a:latin typeface="Times New Roman" panose="02020603050405020304" pitchFamily="18" charset="0"/>
                <a:ea typeface="Calibri" panose="020F0502020204030204" pitchFamily="34" charset="0"/>
                <a:cs typeface="Arial" panose="020B0604020202020204" pitchFamily="34" charset="0"/>
              </a:rPr>
            </a:br>
            <a:br>
              <a:rPr lang="en-GB" sz="4000" b="1" dirty="0">
                <a:effectLst/>
                <a:latin typeface="Times New Roman" panose="02020603050405020304" pitchFamily="18" charset="0"/>
                <a:ea typeface="Calibri" panose="020F0502020204030204" pitchFamily="34" charset="0"/>
                <a:cs typeface="Arial" panose="020B0604020202020204" pitchFamily="34" charset="0"/>
              </a:rPr>
            </a:br>
            <a:br>
              <a:rPr lang="en-GB" sz="4000" b="1" dirty="0">
                <a:effectLst/>
                <a:latin typeface="Times New Roman" panose="02020603050405020304" pitchFamily="18" charset="0"/>
                <a:ea typeface="Calibri" panose="020F0502020204030204" pitchFamily="34" charset="0"/>
                <a:cs typeface="Arial" panose="020B0604020202020204" pitchFamily="34" charset="0"/>
              </a:rPr>
            </a:br>
            <a:br>
              <a:rPr lang="en-GB" sz="4000" b="1" dirty="0">
                <a:effectLst/>
                <a:latin typeface="Times New Roman" panose="02020603050405020304" pitchFamily="18" charset="0"/>
                <a:ea typeface="Calibri" panose="020F0502020204030204" pitchFamily="34" charset="0"/>
                <a:cs typeface="Arial" panose="020B0604020202020204" pitchFamily="34" charset="0"/>
              </a:rPr>
            </a:br>
            <a:br>
              <a:rPr lang="en-GB" sz="4000" b="1" dirty="0">
                <a:effectLst/>
                <a:latin typeface="Times New Roman" panose="02020603050405020304" pitchFamily="18" charset="0"/>
                <a:ea typeface="Calibri" panose="020F0502020204030204" pitchFamily="34" charset="0"/>
                <a:cs typeface="Arial" panose="020B0604020202020204" pitchFamily="34" charset="0"/>
              </a:rPr>
            </a:br>
            <a:br>
              <a:rPr lang="en-US" sz="4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Subtitle 2">
            <a:extLst>
              <a:ext uri="{FF2B5EF4-FFF2-40B4-BE49-F238E27FC236}">
                <a16:creationId xmlns:a16="http://schemas.microsoft.com/office/drawing/2014/main" id="{C601D0C1-3C87-47FE-9E39-E65F89620E78}"/>
              </a:ext>
            </a:extLst>
          </p:cNvPr>
          <p:cNvSpPr>
            <a:spLocks noGrp="1"/>
          </p:cNvSpPr>
          <p:nvPr>
            <p:ph type="subTitle" idx="1"/>
          </p:nvPr>
        </p:nvSpPr>
        <p:spPr>
          <a:xfrm>
            <a:off x="0" y="707886"/>
            <a:ext cx="12192000" cy="6150114"/>
          </a:xfrm>
        </p:spPr>
        <p:style>
          <a:lnRef idx="1">
            <a:schemeClr val="accent3"/>
          </a:lnRef>
          <a:fillRef idx="2">
            <a:schemeClr val="accent3"/>
          </a:fillRef>
          <a:effectRef idx="1">
            <a:schemeClr val="accent3"/>
          </a:effectRef>
          <a:fontRef idx="minor">
            <a:schemeClr val="dk1"/>
          </a:fontRef>
        </p:style>
        <p:txBody>
          <a:bodyPr/>
          <a:lstStyle/>
          <a:p>
            <a:pPr marL="0" marR="0" algn="just">
              <a:lnSpc>
                <a:spcPct val="107000"/>
              </a:lnSpc>
              <a:spcBef>
                <a:spcPts val="0"/>
              </a:spcBef>
              <a:spcAft>
                <a:spcPts val="800"/>
              </a:spcAft>
            </a:pPr>
            <a:r>
              <a:rPr lang="en-GB" sz="3600" dirty="0">
                <a:effectLst/>
                <a:latin typeface="Times New Roman" panose="02020603050405020304" pitchFamily="18" charset="0"/>
                <a:ea typeface="Calibri" panose="020F0502020204030204" pitchFamily="34" charset="0"/>
                <a:cs typeface="Arial" panose="020B0604020202020204" pitchFamily="34" charset="0"/>
              </a:rPr>
              <a:t>The system box is where all the computations that the computer performs take place. Inside are the CPU processor, the motherboard, the hard disk, any network or sound cards, memory chips (RAM), printer ports (at the back) and the drive bays for floppy disks, Zip disks or CDs. Outside the casings are the power buttons (ON/OFF and Restart) with some additional facilities like the casing USB ports, Webcams, etc.</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l"/>
            <a:endParaRPr lang="en-US" dirty="0"/>
          </a:p>
        </p:txBody>
      </p:sp>
      <p:sp>
        <p:nvSpPr>
          <p:cNvPr id="5" name="TextBox 4">
            <a:extLst>
              <a:ext uri="{FF2B5EF4-FFF2-40B4-BE49-F238E27FC236}">
                <a16:creationId xmlns:a16="http://schemas.microsoft.com/office/drawing/2014/main" id="{2D327072-BDBD-4298-A4B4-3E22A51591EF}"/>
              </a:ext>
            </a:extLst>
          </p:cNvPr>
          <p:cNvSpPr txBox="1"/>
          <p:nvPr/>
        </p:nvSpPr>
        <p:spPr>
          <a:xfrm>
            <a:off x="0" y="0"/>
            <a:ext cx="12191999" cy="70788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kumimoji="0" lang="en-GB" sz="4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3-2-3 The system box or computer console</a:t>
            </a:r>
            <a:endParaRPr lang="en-US" dirty="0"/>
          </a:p>
        </p:txBody>
      </p:sp>
      <p:pic>
        <p:nvPicPr>
          <p:cNvPr id="11" name="Picture 10">
            <a:extLst>
              <a:ext uri="{FF2B5EF4-FFF2-40B4-BE49-F238E27FC236}">
                <a16:creationId xmlns:a16="http://schemas.microsoft.com/office/drawing/2014/main" id="{9A5927FD-6952-444B-A84A-1B3B60226A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81657" y="4857139"/>
            <a:ext cx="3714821" cy="1817637"/>
          </a:xfrm>
          <a:prstGeom prst="rect">
            <a:avLst/>
          </a:prstGeom>
          <a:noFill/>
        </p:spPr>
      </p:pic>
    </p:spTree>
    <p:extLst>
      <p:ext uri="{BB962C8B-B14F-4D97-AF65-F5344CB8AC3E}">
        <p14:creationId xmlns:p14="http://schemas.microsoft.com/office/powerpoint/2010/main" val="2034213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3301F-09F4-4C1F-B600-15460688844A}"/>
              </a:ext>
            </a:extLst>
          </p:cNvPr>
          <p:cNvSpPr>
            <a:spLocks noGrp="1"/>
          </p:cNvSpPr>
          <p:nvPr>
            <p:ph type="title"/>
          </p:nvPr>
        </p:nvSpPr>
        <p:spPr>
          <a:xfrm>
            <a:off x="-1" y="1"/>
            <a:ext cx="12192001" cy="840658"/>
          </a:xfrm>
        </p:spPr>
        <p:style>
          <a:lnRef idx="1">
            <a:schemeClr val="accent1"/>
          </a:lnRef>
          <a:fillRef idx="2">
            <a:schemeClr val="accent1"/>
          </a:fillRef>
          <a:effectRef idx="1">
            <a:schemeClr val="accent1"/>
          </a:effectRef>
          <a:fontRef idx="minor">
            <a:schemeClr val="dk1"/>
          </a:fontRef>
        </p:style>
        <p:txBody>
          <a:bodyPr>
            <a:normAutofit fontScale="90000"/>
          </a:bodyPr>
          <a:lstStyle/>
          <a:p>
            <a:pPr marL="57150" marR="0" indent="-57150">
              <a:lnSpc>
                <a:spcPct val="107000"/>
              </a:lnSpc>
              <a:spcBef>
                <a:spcPts val="0"/>
              </a:spcBef>
              <a:spcAft>
                <a:spcPts val="800"/>
              </a:spcAft>
            </a:pPr>
            <a:br>
              <a:rPr lang="en-GB" sz="4400" b="1" dirty="0">
                <a:effectLst/>
                <a:latin typeface="Times New Roman" panose="02020603050405020304" pitchFamily="18" charset="0"/>
                <a:ea typeface="Calibri" panose="020F0502020204030204" pitchFamily="34" charset="0"/>
                <a:cs typeface="Arial" panose="020B0604020202020204" pitchFamily="34" charset="0"/>
              </a:rPr>
            </a:br>
            <a:r>
              <a:rPr lang="en-GB" sz="4400" b="1" dirty="0">
                <a:effectLst/>
                <a:latin typeface="Times New Roman" panose="02020603050405020304" pitchFamily="18" charset="0"/>
                <a:ea typeface="Calibri" panose="020F0502020204030204" pitchFamily="34" charset="0"/>
                <a:cs typeface="Arial" panose="020B0604020202020204" pitchFamily="34" charset="0"/>
              </a:rPr>
              <a:t>3-2-5 The Peripherals</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5855C934-0848-4E9C-9975-6408FCBAAA9E}"/>
              </a:ext>
            </a:extLst>
          </p:cNvPr>
          <p:cNvSpPr>
            <a:spLocks noGrp="1"/>
          </p:cNvSpPr>
          <p:nvPr>
            <p:ph idx="1"/>
          </p:nvPr>
        </p:nvSpPr>
        <p:spPr>
          <a:xfrm>
            <a:off x="-1" y="840658"/>
            <a:ext cx="12192001" cy="6017341"/>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marL="57150" marR="0" indent="-57150" algn="just">
              <a:lnSpc>
                <a:spcPct val="107000"/>
              </a:lnSpc>
              <a:spcBef>
                <a:spcPts val="0"/>
              </a:spcBef>
              <a:spcAft>
                <a:spcPts val="800"/>
              </a:spcAft>
            </a:pP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gn="just">
              <a:lnSpc>
                <a:spcPct val="107000"/>
              </a:lnSpc>
              <a:spcBef>
                <a:spcPts val="0"/>
              </a:spcBef>
              <a:spcAft>
                <a:spcPts val="800"/>
              </a:spcAft>
              <a:buNone/>
            </a:pPr>
            <a:r>
              <a:rPr lang="en-GB" sz="3600" dirty="0">
                <a:effectLst/>
                <a:latin typeface="Times New Roman" panose="02020603050405020304" pitchFamily="18" charset="0"/>
                <a:ea typeface="Calibri" panose="020F0502020204030204" pitchFamily="34" charset="0"/>
                <a:cs typeface="Arial" panose="020B0604020202020204" pitchFamily="34" charset="0"/>
              </a:rPr>
              <a:t>All the parts we have reviewed so far are usually required for the computer to function. Some other parts, not required, can also be connected to the computer to complement it. A peripheral is an object attached to the computer to help it perform some necessary assignments none of the other parts can handle. In most scenarios, no peripheral is required but nowadays, it is unusual for a computer not to have any peripheral at all. The most used peripherals are the printer, a digital camera, a scanner, a projector, an external drive (such as an external CD burner for an old computer), etc.</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17591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3B71D-4A11-4402-AD31-DB36229207AD}"/>
              </a:ext>
            </a:extLst>
          </p:cNvPr>
          <p:cNvSpPr>
            <a:spLocks noGrp="1"/>
          </p:cNvSpPr>
          <p:nvPr>
            <p:ph idx="1"/>
          </p:nvPr>
        </p:nvSpPr>
        <p:spPr>
          <a:xfrm>
            <a:off x="0" y="0"/>
            <a:ext cx="12192000" cy="6858000"/>
          </a:xfrm>
        </p:spPr>
        <p:style>
          <a:lnRef idx="1">
            <a:schemeClr val="accent3"/>
          </a:lnRef>
          <a:fillRef idx="2">
            <a:schemeClr val="accent3"/>
          </a:fillRef>
          <a:effectRef idx="1">
            <a:schemeClr val="accent3"/>
          </a:effectRef>
          <a:fontRef idx="minor">
            <a:schemeClr val="dk1"/>
          </a:fontRef>
        </p:style>
        <p:txBody>
          <a:bodyPr>
            <a:normAutofit/>
          </a:bodyPr>
          <a:lstStyle/>
          <a:p>
            <a:pPr marL="0" marR="0" lvl="0" indent="0" algn="just" rtl="0">
              <a:lnSpc>
                <a:spcPct val="107000"/>
              </a:lnSpc>
              <a:spcBef>
                <a:spcPts val="0"/>
              </a:spcBef>
              <a:spcAft>
                <a:spcPts val="0"/>
              </a:spcAft>
              <a:buNone/>
            </a:pPr>
            <a:endParaRPr lang="en-GB" sz="2800" dirty="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just" rtl="0">
              <a:lnSpc>
                <a:spcPct val="107000"/>
              </a:lnSpc>
              <a:spcBef>
                <a:spcPts val="0"/>
              </a:spcBef>
              <a:spcAft>
                <a:spcPts val="0"/>
              </a:spcAft>
              <a:buNone/>
            </a:pPr>
            <a:r>
              <a:rPr lang="en-GB" sz="4800" dirty="0">
                <a:solidFill>
                  <a:srgbClr val="FF0000"/>
                </a:solidFill>
                <a:latin typeface="Times New Roman" panose="02020603050405020304" pitchFamily="18" charset="0"/>
                <a:cs typeface="Arial" panose="020B0604020202020204" pitchFamily="34" charset="0"/>
              </a:rPr>
              <a:t>1- </a:t>
            </a:r>
            <a:r>
              <a:rPr lang="en-GB" sz="4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Character Keys</a:t>
            </a:r>
            <a:r>
              <a:rPr lang="en-GB" sz="4800" dirty="0">
                <a:effectLst/>
                <a:latin typeface="Times New Roman" panose="02020603050405020304" pitchFamily="18" charset="0"/>
                <a:ea typeface="Calibri" panose="020F0502020204030204" pitchFamily="34" charset="0"/>
                <a:cs typeface="Arial" panose="020B0604020202020204" pitchFamily="34" charset="0"/>
              </a:rPr>
              <a:t>: These comprise of letters, numbers and the symbols. They are used to insert/display readable characters on the screen which is equivalent to the keystroke pressed. </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07000"/>
              </a:lnSpc>
              <a:spcBef>
                <a:spcPts val="0"/>
              </a:spcBef>
              <a:spcAft>
                <a:spcPts val="0"/>
              </a:spcAft>
            </a:pPr>
            <a:r>
              <a:rPr lang="en-GB" sz="4800" dirty="0">
                <a:effectLst/>
                <a:latin typeface="Times New Roman" panose="02020603050405020304" pitchFamily="18" charset="0"/>
                <a:ea typeface="Calibri" panose="020F0502020204030204" pitchFamily="34" charset="0"/>
                <a:cs typeface="Arial" panose="020B0604020202020204" pitchFamily="34" charset="0"/>
              </a:rPr>
              <a:t>Letters a, b, c, d, e, f, g, h, i, j, k, l, m, n, o, p, q, r, s, t, u, v, w, x, y, z</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07000"/>
              </a:lnSpc>
              <a:spcBef>
                <a:spcPts val="0"/>
              </a:spcBef>
              <a:spcAft>
                <a:spcPts val="800"/>
              </a:spcAft>
            </a:pPr>
            <a:r>
              <a:rPr lang="en-GB" sz="4800" dirty="0">
                <a:effectLst/>
                <a:latin typeface="Times New Roman" panose="02020603050405020304" pitchFamily="18" charset="0"/>
                <a:ea typeface="Calibri" panose="020F0502020204030204" pitchFamily="34" charset="0"/>
                <a:cs typeface="Arial" panose="020B0604020202020204" pitchFamily="34" charset="0"/>
              </a:rPr>
              <a:t>Numbers 0, 1, 2, 3, 4, 5, 6, 7, 8,</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88978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623F8C5-BEEF-4671-9136-F932AFB33D3C}"/>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colorTemperature colorTemp="72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0" y="0"/>
            <a:ext cx="12192000" cy="6961239"/>
          </a:xfrm>
          <a:prstGeom prst="rect">
            <a:avLst/>
          </a:prstGeom>
          <a:noFill/>
          <a:ln>
            <a:noFill/>
          </a:ln>
        </p:spPr>
      </p:pic>
    </p:spTree>
    <p:extLst>
      <p:ext uri="{BB962C8B-B14F-4D97-AF65-F5344CB8AC3E}">
        <p14:creationId xmlns:p14="http://schemas.microsoft.com/office/powerpoint/2010/main" val="3394573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195F7-04F4-4F08-9570-03C4E4F1BCA4}"/>
              </a:ext>
            </a:extLst>
          </p:cNvPr>
          <p:cNvSpPr>
            <a:spLocks noGrp="1"/>
          </p:cNvSpPr>
          <p:nvPr>
            <p:ph idx="1"/>
          </p:nvPr>
        </p:nvSpPr>
        <p:spPr>
          <a:xfrm>
            <a:off x="0" y="0"/>
            <a:ext cx="12191999" cy="6858000"/>
          </a:xfrm>
        </p:spPr>
        <p:style>
          <a:lnRef idx="1">
            <a:schemeClr val="accent5"/>
          </a:lnRef>
          <a:fillRef idx="2">
            <a:schemeClr val="accent5"/>
          </a:fillRef>
          <a:effectRef idx="1">
            <a:schemeClr val="accent5"/>
          </a:effectRef>
          <a:fontRef idx="minor">
            <a:schemeClr val="dk1"/>
          </a:fontRef>
        </p:style>
        <p:txBody>
          <a:bodyPr>
            <a:normAutofit/>
          </a:bodyPr>
          <a:lstStyle/>
          <a:p>
            <a:pPr marL="0" indent="0" algn="just">
              <a:buNone/>
            </a:pPr>
            <a:endParaRPr lang="en-GB" sz="2000" dirty="0">
              <a:effectLst/>
              <a:latin typeface="Times New Roman" panose="02020603050405020304" pitchFamily="18" charset="0"/>
              <a:ea typeface="Calibri" panose="020F0502020204030204" pitchFamily="34" charset="0"/>
            </a:endParaRPr>
          </a:p>
          <a:p>
            <a:pPr marL="0" indent="0" algn="just">
              <a:buNone/>
            </a:pPr>
            <a:r>
              <a:rPr lang="en-GB" sz="4000" dirty="0">
                <a:solidFill>
                  <a:srgbClr val="FF0000"/>
                </a:solidFill>
                <a:effectLst/>
                <a:latin typeface="Times New Roman" panose="02020603050405020304" pitchFamily="18" charset="0"/>
                <a:ea typeface="Calibri" panose="020F0502020204030204" pitchFamily="34" charset="0"/>
              </a:rPr>
              <a:t>2-</a:t>
            </a:r>
            <a:r>
              <a:rPr lang="en-GB" sz="4000" dirty="0">
                <a:effectLst/>
                <a:latin typeface="Times New Roman" panose="02020603050405020304" pitchFamily="18" charset="0"/>
                <a:ea typeface="Calibri" panose="020F0502020204030204" pitchFamily="34" charset="0"/>
              </a:rPr>
              <a:t> </a:t>
            </a:r>
            <a:r>
              <a:rPr lang="en-GB" sz="4800" u="sng" dirty="0">
                <a:solidFill>
                  <a:srgbClr val="FF0000"/>
                </a:solidFill>
                <a:effectLst/>
                <a:latin typeface="Times New Roman" panose="02020603050405020304" pitchFamily="18" charset="0"/>
                <a:ea typeface="Calibri" panose="020F0502020204030204" pitchFamily="34" charset="0"/>
              </a:rPr>
              <a:t>Action Keys: </a:t>
            </a:r>
            <a:r>
              <a:rPr lang="en-GB" sz="4800" dirty="0">
                <a:effectLst/>
                <a:latin typeface="Times New Roman" panose="02020603050405020304" pitchFamily="18" charset="0"/>
                <a:ea typeface="Calibri" panose="020F0502020204030204" pitchFamily="34" charset="0"/>
              </a:rPr>
              <a:t>These are not used to type anything, instead they cause an action. </a:t>
            </a:r>
          </a:p>
          <a:p>
            <a:pPr marL="0" indent="0" algn="just">
              <a:buNone/>
            </a:pPr>
            <a:r>
              <a:rPr lang="en-GB" sz="4800" dirty="0">
                <a:solidFill>
                  <a:srgbClr val="FF0000"/>
                </a:solidFill>
                <a:effectLst/>
                <a:latin typeface="Times New Roman" panose="02020603050405020304" pitchFamily="18" charset="0"/>
                <a:ea typeface="Calibri" panose="020F0502020204030204" pitchFamily="34" charset="0"/>
              </a:rPr>
              <a:t>Escape</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Tab</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Caps Lock</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Shift</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Control</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Alt, Backspace</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Enter</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Windows</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Win Menu</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Print Screen</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Scroll Lock</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Pause Break</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Number Lock</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Insert</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Home</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Page Up</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Delete</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End</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Page Down</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Power</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Sleep</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wake up</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Up Arrow</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Left Arrow</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Right Arrow</a:t>
            </a:r>
            <a:r>
              <a:rPr lang="en-GB" sz="4800" dirty="0">
                <a:effectLst/>
                <a:latin typeface="Times New Roman" panose="02020603050405020304" pitchFamily="18" charset="0"/>
                <a:ea typeface="Calibri" panose="020F0502020204030204" pitchFamily="34" charset="0"/>
              </a:rPr>
              <a:t>, </a:t>
            </a:r>
            <a:r>
              <a:rPr lang="en-GB" sz="4800" dirty="0">
                <a:solidFill>
                  <a:srgbClr val="FF0000"/>
                </a:solidFill>
                <a:effectLst/>
                <a:latin typeface="Times New Roman" panose="02020603050405020304" pitchFamily="18" charset="0"/>
                <a:ea typeface="Calibri" panose="020F0502020204030204" pitchFamily="34" charset="0"/>
              </a:rPr>
              <a:t>Down Arrow</a:t>
            </a:r>
            <a:r>
              <a:rPr lang="en-GB" sz="4800" dirty="0">
                <a:effectLst/>
                <a:latin typeface="Times New Roman" panose="02020603050405020304" pitchFamily="18" charset="0"/>
                <a:ea typeface="Calibri" panose="020F0502020204030204" pitchFamily="34" charset="0"/>
              </a:rPr>
              <a:t>, and </a:t>
            </a:r>
            <a:r>
              <a:rPr lang="en-GB" sz="4800" dirty="0">
                <a:solidFill>
                  <a:srgbClr val="FF0000"/>
                </a:solidFill>
                <a:effectLst/>
                <a:latin typeface="Times New Roman" panose="02020603050405020304" pitchFamily="18" charset="0"/>
                <a:ea typeface="Calibri" panose="020F0502020204030204" pitchFamily="34" charset="0"/>
              </a:rPr>
              <a:t>Space Bar.</a:t>
            </a:r>
          </a:p>
        </p:txBody>
      </p:sp>
    </p:spTree>
    <p:extLst>
      <p:ext uri="{BB962C8B-B14F-4D97-AF65-F5344CB8AC3E}">
        <p14:creationId xmlns:p14="http://schemas.microsoft.com/office/powerpoint/2010/main" val="1198539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4F6FD8-2FE8-4402-A3BA-DB55837D74D5}"/>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norm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400" b="0" i="0" u="none" strike="noStrike" kern="1200" cap="none" spc="0" normalizeH="0" baseline="0" noProof="0" dirty="0">
                <a:ln>
                  <a:noFill/>
                </a:ln>
                <a:solidFill>
                  <a:srgbClr val="C00000"/>
                </a:solidFill>
                <a:effectLst/>
                <a:uLnTx/>
                <a:uFillTx/>
                <a:latin typeface="Times New Roman" panose="02020603050405020304" pitchFamily="18" charset="0"/>
                <a:ea typeface="+mn-ea"/>
                <a:cs typeface="+mn-cs"/>
              </a:rPr>
              <a:t>3-Application-Dependant Keys: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These are called function keys. </a:t>
            </a:r>
            <a:r>
              <a:rPr kumimoji="0" lang="en-US" sz="44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They are: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F1</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lang="en-US" sz="4400" dirty="0">
                <a:solidFill>
                  <a:srgbClr val="FF0000"/>
                </a:solidFill>
                <a:latin typeface="Times New Roman" panose="02020603050405020304" pitchFamily="18" charset="0"/>
              </a:rPr>
              <a:t>F2</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lang="en-US" sz="4400" dirty="0">
                <a:solidFill>
                  <a:srgbClr val="FF0000"/>
                </a:solidFill>
                <a:latin typeface="Times New Roman" panose="02020603050405020304" pitchFamily="18" charset="0"/>
              </a:rPr>
              <a:t>F3</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F4</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F5</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F6</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F7</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F8</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F9</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F10</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F11</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and </a:t>
            </a:r>
            <a:r>
              <a:rPr kumimoji="0" lang="en-US" sz="4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F12</a:t>
            </a: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Although the F1 key is usually used to get help while working in Microsoft Windows, the use of the other keys varies from one application to another.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Eventually, the application you use will give you instructions on what to do and how to use the function keys.</a:t>
            </a: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3362474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5EC3E8-0BCA-4FF3-9E4A-F1E6D2CD0324}"/>
              </a:ext>
            </a:extLst>
          </p:cNvPr>
          <p:cNvSpPr>
            <a:spLocks noGrp="1"/>
          </p:cNvSpPr>
          <p:nvPr>
            <p:ph idx="1"/>
          </p:nvPr>
        </p:nvSpPr>
        <p:spPr>
          <a:xfrm>
            <a:off x="0" y="0"/>
            <a:ext cx="12192000" cy="6857999"/>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marR="0" lvl="0" indent="0" algn="just" rtl="0">
              <a:lnSpc>
                <a:spcPct val="107000"/>
              </a:lnSpc>
              <a:spcBef>
                <a:spcPts val="0"/>
              </a:spcBef>
              <a:spcAft>
                <a:spcPts val="0"/>
              </a:spcAft>
              <a:buNone/>
            </a:pPr>
            <a:endParaRPr lang="en-GB" sz="2800" dirty="0">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just" rtl="0">
              <a:lnSpc>
                <a:spcPct val="107000"/>
              </a:lnSpc>
              <a:spcBef>
                <a:spcPts val="0"/>
              </a:spcBef>
              <a:spcAft>
                <a:spcPts val="0"/>
              </a:spcAft>
              <a:buNone/>
            </a:pPr>
            <a:r>
              <a:rPr lang="en-GB" sz="4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4- Key Combinations</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R="0" indent="0" algn="just">
              <a:lnSpc>
                <a:spcPct val="107000"/>
              </a:lnSpc>
              <a:spcBef>
                <a:spcPts val="0"/>
              </a:spcBef>
              <a:spcAft>
                <a:spcPts val="800"/>
              </a:spcAft>
              <a:buNone/>
            </a:pPr>
            <a:r>
              <a:rPr lang="en-GB" sz="4000" dirty="0">
                <a:effectLst/>
                <a:latin typeface="Times New Roman" panose="02020603050405020304" pitchFamily="18" charset="0"/>
                <a:ea typeface="Calibri" panose="020F0502020204030204" pitchFamily="34" charset="0"/>
                <a:cs typeface="Arial" panose="020B0604020202020204" pitchFamily="34" charset="0"/>
              </a:rPr>
              <a:t>Some keys can be combined to produce uppercase letters or to access the upper symbols of some keys (i.e., the Shift and Control keys). Keys are also combined for many other reasons. In some situations, you have to press keys simultaneously, which means that you may be expected to press two or more keys at the same time, or almost at the same time. In some other situations, you may have to press and release one key, followed by another.</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57361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DFDD1F-6BC4-46AA-B68D-F4B204F90A2E}"/>
              </a:ext>
            </a:extLst>
          </p:cNvPr>
          <p:cNvSpPr>
            <a:spLocks noGrp="1"/>
          </p:cNvSpPr>
          <p:nvPr>
            <p:ph idx="1"/>
          </p:nvPr>
        </p:nvSpPr>
        <p:spPr>
          <a:xfrm>
            <a:off x="0" y="0"/>
            <a:ext cx="12192000" cy="6858000"/>
          </a:xfrm>
        </p:spPr>
        <p:style>
          <a:lnRef idx="1">
            <a:schemeClr val="accent5"/>
          </a:lnRef>
          <a:fillRef idx="2">
            <a:schemeClr val="accent5"/>
          </a:fillRef>
          <a:effectRef idx="1">
            <a:schemeClr val="accent5"/>
          </a:effectRef>
          <a:fontRef idx="minor">
            <a:schemeClr val="dk1"/>
          </a:fontRef>
        </p:style>
        <p:txBody>
          <a:bodyPr/>
          <a:lstStyle/>
          <a:p>
            <a:pPr marL="0" marR="0" lvl="0" indent="0" rtl="0">
              <a:lnSpc>
                <a:spcPct val="107000"/>
              </a:lnSpc>
              <a:spcBef>
                <a:spcPts val="0"/>
              </a:spcBef>
              <a:spcAft>
                <a:spcPts val="800"/>
              </a:spcAft>
              <a:buNone/>
            </a:pPr>
            <a:endParaRPr lang="en-GB" sz="105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p>
            <a:pPr marL="0" marR="0" lvl="0" indent="0" algn="just" rtl="0">
              <a:lnSpc>
                <a:spcPct val="107000"/>
              </a:lnSpc>
              <a:spcBef>
                <a:spcPts val="0"/>
              </a:spcBef>
              <a:spcAft>
                <a:spcPts val="800"/>
              </a:spcAft>
              <a:buNone/>
            </a:pPr>
            <a:r>
              <a:rPr lang="en-GB" sz="2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5- Shortcuts</a:t>
            </a:r>
          </a:p>
          <a:p>
            <a:pPr marL="0" indent="0" algn="just">
              <a:buNone/>
            </a:pPr>
            <a:r>
              <a:rPr lang="en-GB" sz="3200" dirty="0">
                <a:effectLst/>
                <a:latin typeface="Times New Roman" panose="02020603050405020304" pitchFamily="18" charset="0"/>
                <a:ea typeface="Calibri" panose="020F0502020204030204" pitchFamily="34" charset="0"/>
              </a:rPr>
              <a:t>A shortcut is a quick action you ask a program to perform when you press one particular key or a combination of keys. Some shortcuts are universal or almost, that is, the computer responds regardless of what application is running. Some other shortcuts depend on what you have on your screen. Some shortcuts are already known to the computer (as part of the operating system). Most other shortcuts are set by the programmer of the particular application you are using. Yet some applications allow you to create your own shortcuts. Some shortcuts are readily obvious and can be seen from the main menu of the application. Some other shortcuts are either part of Microsoft Windows (and can be applied in your program) or are not easily displayed, you might have to search the Help documentation of the program you are using.</a:t>
            </a:r>
            <a:endParaRPr lang="en-US" sz="3200" dirty="0"/>
          </a:p>
        </p:txBody>
      </p:sp>
    </p:spTree>
    <p:extLst>
      <p:ext uri="{BB962C8B-B14F-4D97-AF65-F5344CB8AC3E}">
        <p14:creationId xmlns:p14="http://schemas.microsoft.com/office/powerpoint/2010/main" val="365051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5F39B-631E-4B19-ABC5-B025CB1B77D9}"/>
              </a:ext>
            </a:extLst>
          </p:cNvPr>
          <p:cNvSpPr>
            <a:spLocks noGrp="1"/>
          </p:cNvSpPr>
          <p:nvPr>
            <p:ph type="title"/>
          </p:nvPr>
        </p:nvSpPr>
        <p:spPr>
          <a:xfrm>
            <a:off x="-1" y="0"/>
            <a:ext cx="12191999" cy="1076631"/>
          </a:xfrm>
        </p:spPr>
        <p:style>
          <a:lnRef idx="1">
            <a:schemeClr val="accent4"/>
          </a:lnRef>
          <a:fillRef idx="2">
            <a:schemeClr val="accent4"/>
          </a:fillRef>
          <a:effectRef idx="1">
            <a:schemeClr val="accent4"/>
          </a:effectRef>
          <a:fontRef idx="minor">
            <a:schemeClr val="dk1"/>
          </a:fontRef>
        </p:style>
        <p:txBody>
          <a:bodyPr>
            <a:normAutofit fontScale="90000"/>
          </a:bodyPr>
          <a:lstStyle/>
          <a:p>
            <a:pPr marL="0" marR="0">
              <a:lnSpc>
                <a:spcPct val="107000"/>
              </a:lnSpc>
              <a:spcBef>
                <a:spcPts val="0"/>
              </a:spcBef>
              <a:spcAft>
                <a:spcPts val="800"/>
              </a:spcAft>
            </a:pPr>
            <a:br>
              <a:rPr lang="en-GB" sz="4400" b="1" dirty="0">
                <a:effectLst/>
                <a:latin typeface="Times New Roman" panose="02020603050405020304" pitchFamily="18" charset="0"/>
                <a:ea typeface="Calibri" panose="020F0502020204030204" pitchFamily="34" charset="0"/>
                <a:cs typeface="Arial" panose="020B0604020202020204" pitchFamily="34" charset="0"/>
              </a:rPr>
            </a:br>
            <a:r>
              <a:rPr lang="en-GB" sz="4400" b="1" dirty="0">
                <a:effectLst/>
                <a:latin typeface="Times New Roman" panose="02020603050405020304" pitchFamily="18" charset="0"/>
                <a:ea typeface="Calibri" panose="020F0502020204030204" pitchFamily="34" charset="0"/>
                <a:cs typeface="Arial" panose="020B0604020202020204" pitchFamily="34" charset="0"/>
              </a:rPr>
              <a:t>3-2-4 The Mouse (Clicking and Dragging)</a:t>
            </a:r>
            <a:br>
              <a:rPr lang="en-US" sz="36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4EC95A6E-4BBE-437B-B306-557AB3407013}"/>
              </a:ext>
            </a:extLst>
          </p:cNvPr>
          <p:cNvSpPr>
            <a:spLocks noGrp="1"/>
          </p:cNvSpPr>
          <p:nvPr>
            <p:ph idx="1"/>
          </p:nvPr>
        </p:nvSpPr>
        <p:spPr>
          <a:xfrm>
            <a:off x="0" y="1076632"/>
            <a:ext cx="12192000" cy="5781367"/>
          </a:xfrm>
        </p:spPr>
        <p:style>
          <a:lnRef idx="1">
            <a:schemeClr val="accent5"/>
          </a:lnRef>
          <a:fillRef idx="2">
            <a:schemeClr val="accent5"/>
          </a:fillRef>
          <a:effectRef idx="1">
            <a:schemeClr val="accent5"/>
          </a:effectRef>
          <a:fontRef idx="minor">
            <a:schemeClr val="dk1"/>
          </a:fontRef>
        </p:style>
        <p:txBody>
          <a:bodyPr/>
          <a:lstStyle/>
          <a:p>
            <a:pPr marL="0" indent="0">
              <a:buNone/>
            </a:pPr>
            <a:endParaRPr kumimoji="0" lang="en-GB"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marL="0" indent="0">
              <a:buNone/>
            </a:pPr>
            <a:endParaRPr kumimoji="0" lang="en-GB"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marL="0" indent="0">
              <a:buNone/>
            </a:pPr>
            <a:endParaRPr lang="en-GB" dirty="0">
              <a:solidFill>
                <a:prstClr val="black"/>
              </a:solidFill>
              <a:latin typeface="Times New Roman" panose="02020603050405020304" pitchFamily="18" charset="0"/>
              <a:ea typeface="Calibri" panose="020F0502020204030204" pitchFamily="34" charset="0"/>
            </a:endParaRPr>
          </a:p>
          <a:p>
            <a:pPr marL="0" indent="0" algn="just">
              <a:buNone/>
            </a:pPr>
            <a:r>
              <a:rPr kumimoji="0" lang="en-GB" sz="3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This is another input device used to move a small white arrow pointer-the Cursor (but the shape will change depending on the context in which the mouse is being used) on the screen. By pointing and clicking you can carry out commands. The computer may ask you to verify that you are sure to rename a file, by clicking on the (Ok) button. A mouse is primarily made of three parts: the buttons, the handling area, and the sensor (rolling object or light).</a:t>
            </a:r>
            <a:endParaRPr lang="en-US" sz="3600" dirty="0"/>
          </a:p>
        </p:txBody>
      </p:sp>
      <p:pic>
        <p:nvPicPr>
          <p:cNvPr id="4" name="Picture 3">
            <a:extLst>
              <a:ext uri="{FF2B5EF4-FFF2-40B4-BE49-F238E27FC236}">
                <a16:creationId xmlns:a16="http://schemas.microsoft.com/office/drawing/2014/main" id="{E38B4AE2-3C26-4623-92E5-698295FBDBA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00384" y="1076631"/>
            <a:ext cx="1138084" cy="1564866"/>
          </a:xfrm>
          <a:prstGeom prst="rect">
            <a:avLst/>
          </a:prstGeom>
          <a:noFill/>
          <a:ln>
            <a:noFill/>
          </a:ln>
        </p:spPr>
      </p:pic>
    </p:spTree>
    <p:extLst>
      <p:ext uri="{BB962C8B-B14F-4D97-AF65-F5344CB8AC3E}">
        <p14:creationId xmlns:p14="http://schemas.microsoft.com/office/powerpoint/2010/main" val="3991516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EC343C-6B72-4C2C-828C-7AD7A558F42E}"/>
              </a:ext>
            </a:extLst>
          </p:cNvPr>
          <p:cNvSpPr>
            <a:spLocks noGrp="1"/>
          </p:cNvSpPr>
          <p:nvPr>
            <p:ph idx="1"/>
          </p:nvPr>
        </p:nvSpPr>
        <p:spPr>
          <a:xfrm>
            <a:off x="0" y="0"/>
            <a:ext cx="12191999" cy="68580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indent="0" algn="just">
              <a:buNone/>
            </a:pPr>
            <a:endParaRPr lang="en-GB" sz="2800" dirty="0">
              <a:effectLst/>
              <a:latin typeface="Times New Roman" panose="02020603050405020304" pitchFamily="18" charset="0"/>
              <a:ea typeface="Calibri" panose="020F0502020204030204" pitchFamily="34" charset="0"/>
            </a:endParaRPr>
          </a:p>
          <a:p>
            <a:pPr marL="0" indent="0" algn="just">
              <a:buNone/>
            </a:pPr>
            <a:endParaRPr lang="en-GB" dirty="0">
              <a:latin typeface="Times New Roman" panose="02020603050405020304" pitchFamily="18" charset="0"/>
              <a:ea typeface="Calibri" panose="020F0502020204030204" pitchFamily="34" charset="0"/>
            </a:endParaRPr>
          </a:p>
          <a:p>
            <a:pPr marL="0" indent="0" algn="just">
              <a:buNone/>
            </a:pPr>
            <a:r>
              <a:rPr lang="en-GB" sz="4000" dirty="0">
                <a:effectLst/>
                <a:latin typeface="Times New Roman" panose="02020603050405020304" pitchFamily="18" charset="0"/>
                <a:ea typeface="Calibri" panose="020F0502020204030204" pitchFamily="34" charset="0"/>
              </a:rPr>
              <a:t>There are either one, two or three mouse buttons. By default, a mouse has two buttons: left and right. Most mice nowadays are also equipped with a wheel on top of the middle button called the Scroll Button.</a:t>
            </a:r>
            <a:r>
              <a:rPr lang="en-GB" sz="3200" dirty="0">
                <a:effectLst/>
                <a:latin typeface="Calibri" panose="020F0502020204030204" pitchFamily="34" charset="0"/>
                <a:ea typeface="Calibri" panose="020F0502020204030204" pitchFamily="34" charset="0"/>
                <a:cs typeface="Arial" panose="020B0604020202020204" pitchFamily="34" charset="0"/>
              </a:rPr>
              <a:t> </a:t>
            </a:r>
            <a:r>
              <a:rPr lang="en-US" sz="4000" dirty="0">
                <a:effectLst/>
                <a:latin typeface="Times New Roman" panose="02020603050405020304" pitchFamily="18" charset="0"/>
                <a:ea typeface="Calibri" panose="020F0502020204030204" pitchFamily="34" charset="0"/>
              </a:rPr>
              <a:t>To use the mouse, the first decision you make is to know which of your two hands you will be using to handle the mouse. By default, the mouse is configured to work for the right hand. If you are left-handed, the settings can be changed to suit your needs: Start → Control Panel →Double-click Mouse →on the Buttons Tab, Check the Switch Primary and Secondary Buttons check box.</a:t>
            </a:r>
            <a:endParaRPr lang="en-US" sz="4000" dirty="0"/>
          </a:p>
        </p:txBody>
      </p:sp>
      <p:pic>
        <p:nvPicPr>
          <p:cNvPr id="7" name="Picture 6">
            <a:extLst>
              <a:ext uri="{FF2B5EF4-FFF2-40B4-BE49-F238E27FC236}">
                <a16:creationId xmlns:a16="http://schemas.microsoft.com/office/drawing/2014/main" id="{EEA4F8C9-B179-4871-BCE6-EF9B3381864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0"/>
            <a:ext cx="762000" cy="1047750"/>
          </a:xfrm>
          <a:prstGeom prst="rect">
            <a:avLst/>
          </a:prstGeom>
          <a:noFill/>
          <a:ln>
            <a:noFill/>
          </a:ln>
        </p:spPr>
      </p:pic>
    </p:spTree>
    <p:extLst>
      <p:ext uri="{BB962C8B-B14F-4D97-AF65-F5344CB8AC3E}">
        <p14:creationId xmlns:p14="http://schemas.microsoft.com/office/powerpoint/2010/main" val="3879450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989</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 3-2-4 The Mouse (Clicking and Dragging) </vt:lpstr>
      <vt:lpstr>PowerPoint Presentation</vt:lpstr>
      <vt:lpstr> 3-2-5 The Peripherals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dr. Basim</dc:creator>
  <cp:lastModifiedBy>dr. Basim</cp:lastModifiedBy>
  <cp:revision>11</cp:revision>
  <dcterms:created xsi:type="dcterms:W3CDTF">2022-01-26T11:37:42Z</dcterms:created>
  <dcterms:modified xsi:type="dcterms:W3CDTF">2022-01-26T15:38:31Z</dcterms:modified>
</cp:coreProperties>
</file>