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70" r:id="rId3"/>
    <p:sldId id="268" r:id="rId4"/>
    <p:sldId id="269" r:id="rId5"/>
    <p:sldId id="257" r:id="rId6"/>
    <p:sldId id="261" r:id="rId7"/>
    <p:sldId id="260" r:id="rId8"/>
    <p:sldId id="262" r:id="rId9"/>
    <p:sldId id="263" r:id="rId10"/>
    <p:sldId id="264" r:id="rId11"/>
    <p:sldId id="265" r:id="rId12"/>
    <p:sldId id="266" r:id="rId13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36" d="100"/>
          <a:sy n="36" d="100"/>
        </p:scale>
        <p:origin x="-78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17/06/1443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17/06/1443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17/06/1443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17/06/1443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17/06/1443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17/06/1443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17/06/1443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17/06/1443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17/06/1443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17/06/1443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17/06/1443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8ABB09-4A1D-463E-8065-109CC2B7EFAA}" type="datetimeFigureOut">
              <a:rPr lang="ar-SA" smtClean="0"/>
              <a:t>17/06/1443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60649"/>
            <a:ext cx="8458200" cy="1512167"/>
          </a:xfrm>
        </p:spPr>
        <p:txBody>
          <a:bodyPr/>
          <a:lstStyle/>
          <a:p>
            <a:r>
              <a:rPr lang="ar-SA" b="1" dirty="0" smtClean="0">
                <a:solidFill>
                  <a:srgbClr val="FF0000"/>
                </a:solidFill>
              </a:rPr>
              <a:t>المحاضرة الثالثة (التمييز</a:t>
            </a:r>
            <a:r>
              <a:rPr lang="ar-SA" dirty="0" smtClean="0">
                <a:solidFill>
                  <a:srgbClr val="FF0000"/>
                </a:solidFill>
              </a:rPr>
              <a:t> )</a:t>
            </a:r>
            <a:endParaRPr lang="ar-MA" dirty="0">
              <a:solidFill>
                <a:srgbClr val="FF0000"/>
              </a:solidFill>
            </a:endParaRPr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323528" y="1988840"/>
            <a:ext cx="8352928" cy="3960440"/>
          </a:xfrm>
        </p:spPr>
        <p:txBody>
          <a:bodyPr>
            <a:noAutofit/>
          </a:bodyPr>
          <a:lstStyle/>
          <a:p>
            <a:pPr marL="6350" lvl="0" indent="-6350">
              <a:lnSpc>
                <a:spcPct val="118000"/>
              </a:lnSpc>
              <a:spcBef>
                <a:spcPts val="0"/>
              </a:spcBef>
              <a:spcAft>
                <a:spcPts val="10"/>
              </a:spcAft>
            </a:pPr>
            <a:r>
              <a:rPr lang="ar-SA" sz="4400" b="1" dirty="0">
                <a:solidFill>
                  <a:srgbClr val="FF0000"/>
                </a:solidFill>
                <a:latin typeface="Arial"/>
                <a:ea typeface="Arial"/>
              </a:rPr>
              <a:t>تقديم</a:t>
            </a:r>
            <a:endParaRPr lang="en-US" sz="4400" dirty="0">
              <a:solidFill>
                <a:srgbClr val="000000"/>
              </a:solidFill>
              <a:latin typeface="Arial"/>
              <a:ea typeface="Arial"/>
            </a:endParaRPr>
          </a:p>
          <a:p>
            <a:pPr marL="6350" lvl="0" indent="-6350">
              <a:lnSpc>
                <a:spcPct val="118000"/>
              </a:lnSpc>
              <a:spcBef>
                <a:spcPts val="0"/>
              </a:spcBef>
              <a:spcAft>
                <a:spcPts val="10"/>
              </a:spcAft>
            </a:pPr>
            <a:r>
              <a:rPr lang="ar-SA" sz="4400" dirty="0">
                <a:solidFill>
                  <a:srgbClr val="000000"/>
                </a:solidFill>
                <a:latin typeface="Arial"/>
                <a:ea typeface="Arial"/>
              </a:rPr>
              <a:t>ا. م. د. انتهاء عباس محاضرة</a:t>
            </a:r>
            <a:endParaRPr lang="en-US" sz="4400" dirty="0">
              <a:solidFill>
                <a:srgbClr val="000000"/>
              </a:solidFill>
              <a:latin typeface="Arial"/>
              <a:ea typeface="Arial"/>
            </a:endParaRPr>
          </a:p>
          <a:p>
            <a:pPr lvl="0"/>
            <a:r>
              <a:rPr lang="ar-SA" sz="4400" dirty="0">
                <a:solidFill>
                  <a:srgbClr val="00B050"/>
                </a:solidFill>
                <a:ea typeface="Arial"/>
              </a:rPr>
              <a:t>كلية العلوم/ الجامعة المستنصرية </a:t>
            </a:r>
            <a:endParaRPr lang="ar-MA" sz="4400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00377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b="1" dirty="0" smtClean="0">
                <a:solidFill>
                  <a:srgbClr val="C00000"/>
                </a:solidFill>
              </a:rPr>
              <a:t>نماذج اعرابية عن التمييز الملحوظ </a:t>
            </a:r>
            <a:endParaRPr lang="ar-MA" b="1" dirty="0">
              <a:solidFill>
                <a:srgbClr val="C00000"/>
              </a:solidFill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1340768"/>
            <a:ext cx="8363272" cy="4785395"/>
          </a:xfrm>
        </p:spPr>
        <p:txBody>
          <a:bodyPr>
            <a:normAutofit/>
          </a:bodyPr>
          <a:lstStyle/>
          <a:p>
            <a:r>
              <a:rPr lang="ar-MA" b="1" dirty="0">
                <a:solidFill>
                  <a:srgbClr val="7030A0"/>
                </a:solidFill>
                <a:latin typeface="Verdana"/>
              </a:rPr>
              <a:t>زرعْتُ الحديقةَ </a:t>
            </a:r>
            <a:r>
              <a:rPr lang="ar-MA" b="1" dirty="0">
                <a:solidFill>
                  <a:srgbClr val="C00000"/>
                </a:solidFill>
                <a:latin typeface="Verdana"/>
              </a:rPr>
              <a:t>ورداً</a:t>
            </a:r>
            <a:r>
              <a:rPr lang="ar-MA" b="1" dirty="0">
                <a:solidFill>
                  <a:srgbClr val="7030A0"/>
                </a:solidFill>
                <a:latin typeface="Verdana"/>
              </a:rPr>
              <a:t>:</a:t>
            </a:r>
            <a:r>
              <a:rPr lang="ar-MA" b="1" dirty="0">
                <a:solidFill>
                  <a:srgbClr val="7030A0"/>
                </a:solidFill>
              </a:rPr>
              <a:t/>
            </a:r>
            <a:br>
              <a:rPr lang="ar-MA" b="1" dirty="0">
                <a:solidFill>
                  <a:srgbClr val="7030A0"/>
                </a:solidFill>
              </a:rPr>
            </a:br>
            <a:r>
              <a:rPr lang="ar-MA" b="1" dirty="0">
                <a:solidFill>
                  <a:srgbClr val="7030A0"/>
                </a:solidFill>
                <a:latin typeface="Verdana"/>
              </a:rPr>
              <a:t>زرعْتُ: فعل ماض مبني على السكون لاتصاله بالتاء المتحركة</a:t>
            </a:r>
            <a:r>
              <a:rPr lang="ar-MA" b="1" dirty="0">
                <a:solidFill>
                  <a:srgbClr val="7030A0"/>
                </a:solidFill>
              </a:rPr>
              <a:t/>
            </a:r>
            <a:br>
              <a:rPr lang="ar-MA" b="1" dirty="0">
                <a:solidFill>
                  <a:srgbClr val="7030A0"/>
                </a:solidFill>
              </a:rPr>
            </a:br>
            <a:r>
              <a:rPr lang="ar-MA" b="1" dirty="0">
                <a:solidFill>
                  <a:srgbClr val="7030A0"/>
                </a:solidFill>
                <a:latin typeface="Verdana"/>
              </a:rPr>
              <a:t>والتاء ضمير مبني على الضم في محل رفع فاعل.</a:t>
            </a:r>
            <a:r>
              <a:rPr lang="ar-MA" b="1" dirty="0">
                <a:solidFill>
                  <a:srgbClr val="7030A0"/>
                </a:solidFill>
              </a:rPr>
              <a:t/>
            </a:r>
            <a:br>
              <a:rPr lang="ar-MA" b="1" dirty="0">
                <a:solidFill>
                  <a:srgbClr val="7030A0"/>
                </a:solidFill>
              </a:rPr>
            </a:br>
            <a:r>
              <a:rPr lang="ar-MA" b="1" dirty="0">
                <a:solidFill>
                  <a:srgbClr val="7030A0"/>
                </a:solidFill>
                <a:latin typeface="Verdana"/>
              </a:rPr>
              <a:t>الحديقةَ: مفعول به منصوب وعلامة نصبه الفتحة الظاهرة على</a:t>
            </a:r>
            <a:r>
              <a:rPr lang="ar-MA" b="1" dirty="0">
                <a:solidFill>
                  <a:srgbClr val="7030A0"/>
                </a:solidFill>
              </a:rPr>
              <a:t/>
            </a:r>
            <a:br>
              <a:rPr lang="ar-MA" b="1" dirty="0">
                <a:solidFill>
                  <a:srgbClr val="7030A0"/>
                </a:solidFill>
              </a:rPr>
            </a:br>
            <a:r>
              <a:rPr lang="ar-MA" b="1" dirty="0">
                <a:solidFill>
                  <a:srgbClr val="7030A0"/>
                </a:solidFill>
                <a:latin typeface="Verdana"/>
              </a:rPr>
              <a:t>آخره.</a:t>
            </a:r>
            <a:r>
              <a:rPr lang="ar-MA" b="1" dirty="0">
                <a:solidFill>
                  <a:srgbClr val="7030A0"/>
                </a:solidFill>
              </a:rPr>
              <a:t/>
            </a:r>
            <a:br>
              <a:rPr lang="ar-MA" b="1" dirty="0">
                <a:solidFill>
                  <a:srgbClr val="7030A0"/>
                </a:solidFill>
              </a:rPr>
            </a:br>
            <a:r>
              <a:rPr lang="ar-MA" b="1" dirty="0">
                <a:solidFill>
                  <a:srgbClr val="C00000"/>
                </a:solidFill>
                <a:latin typeface="Verdana"/>
              </a:rPr>
              <a:t>ورداً</a:t>
            </a:r>
            <a:r>
              <a:rPr lang="ar-MA" b="1" dirty="0">
                <a:solidFill>
                  <a:srgbClr val="7030A0"/>
                </a:solidFill>
                <a:latin typeface="Verdana"/>
              </a:rPr>
              <a:t>: تمييز منصوب، وعلامة نصبه الفتحة الظاهرة على آخره</a:t>
            </a:r>
            <a:endParaRPr lang="ar-MA" b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12673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b="1" dirty="0" smtClean="0">
                <a:solidFill>
                  <a:srgbClr val="C00000"/>
                </a:solidFill>
              </a:rPr>
              <a:t>نماذج اعرابية عن التمييز الملحوظ </a:t>
            </a:r>
            <a:endParaRPr lang="ar-MA" b="1" dirty="0">
              <a:solidFill>
                <a:srgbClr val="C00000"/>
              </a:solidFill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ar-MA" b="1" dirty="0">
                <a:solidFill>
                  <a:srgbClr val="7030A0"/>
                </a:solidFill>
                <a:latin typeface="Verdana"/>
              </a:rPr>
              <a:t>أنا أكثرُ منكَ </a:t>
            </a:r>
            <a:r>
              <a:rPr lang="ar-MA" b="1" dirty="0">
                <a:solidFill>
                  <a:srgbClr val="C00000"/>
                </a:solidFill>
                <a:latin typeface="Verdana"/>
              </a:rPr>
              <a:t>مالاً</a:t>
            </a:r>
            <a:r>
              <a:rPr lang="ar-MA" b="1" dirty="0">
                <a:solidFill>
                  <a:srgbClr val="7030A0"/>
                </a:solidFill>
                <a:latin typeface="Verdana"/>
              </a:rPr>
              <a:t>:</a:t>
            </a:r>
            <a:r>
              <a:rPr lang="ar-MA" b="1" dirty="0">
                <a:solidFill>
                  <a:srgbClr val="7030A0"/>
                </a:solidFill>
              </a:rPr>
              <a:t/>
            </a:r>
            <a:br>
              <a:rPr lang="ar-MA" b="1" dirty="0">
                <a:solidFill>
                  <a:srgbClr val="7030A0"/>
                </a:solidFill>
              </a:rPr>
            </a:br>
            <a:r>
              <a:rPr lang="ar-MA" b="1" dirty="0">
                <a:solidFill>
                  <a:srgbClr val="7030A0"/>
                </a:solidFill>
                <a:latin typeface="Verdana"/>
              </a:rPr>
              <a:t>أنا: ضمير منفصل مبني على السكون في محل رفع مبتدأ.</a:t>
            </a:r>
            <a:r>
              <a:rPr lang="ar-MA" b="1" dirty="0">
                <a:solidFill>
                  <a:srgbClr val="7030A0"/>
                </a:solidFill>
              </a:rPr>
              <a:t/>
            </a:r>
            <a:br>
              <a:rPr lang="ar-MA" b="1" dirty="0">
                <a:solidFill>
                  <a:srgbClr val="7030A0"/>
                </a:solidFill>
              </a:rPr>
            </a:br>
            <a:r>
              <a:rPr lang="ar-MA" b="1" dirty="0">
                <a:solidFill>
                  <a:srgbClr val="7030A0"/>
                </a:solidFill>
                <a:latin typeface="Verdana"/>
              </a:rPr>
              <a:t>أكثرُ: خبر مرفوع، وعلامة رفعه الضمة الظاهرة على آخره.</a:t>
            </a:r>
            <a:r>
              <a:rPr lang="ar-MA" b="1" dirty="0">
                <a:solidFill>
                  <a:srgbClr val="7030A0"/>
                </a:solidFill>
              </a:rPr>
              <a:t/>
            </a:r>
            <a:br>
              <a:rPr lang="ar-MA" b="1" dirty="0">
                <a:solidFill>
                  <a:srgbClr val="7030A0"/>
                </a:solidFill>
              </a:rPr>
            </a:br>
            <a:r>
              <a:rPr lang="ar-MA" b="1" dirty="0">
                <a:solidFill>
                  <a:srgbClr val="7030A0"/>
                </a:solidFill>
                <a:latin typeface="Verdana"/>
              </a:rPr>
              <a:t>منكَ: ( مِنْ): حرف جر مبني على السكون لا محل له من</a:t>
            </a:r>
            <a:r>
              <a:rPr lang="ar-MA" b="1" dirty="0">
                <a:solidFill>
                  <a:srgbClr val="7030A0"/>
                </a:solidFill>
              </a:rPr>
              <a:t/>
            </a:r>
            <a:br>
              <a:rPr lang="ar-MA" b="1" dirty="0">
                <a:solidFill>
                  <a:srgbClr val="7030A0"/>
                </a:solidFill>
              </a:rPr>
            </a:br>
            <a:r>
              <a:rPr lang="ar-MA" b="1" dirty="0">
                <a:solidFill>
                  <a:srgbClr val="7030A0"/>
                </a:solidFill>
                <a:latin typeface="Verdana"/>
              </a:rPr>
              <a:t>الإعراب، والكاف ضمير متصل مبني على الفتح في محل</a:t>
            </a:r>
            <a:r>
              <a:rPr lang="ar-MA" b="1" dirty="0">
                <a:solidFill>
                  <a:srgbClr val="7030A0"/>
                </a:solidFill>
              </a:rPr>
              <a:t/>
            </a:r>
            <a:br>
              <a:rPr lang="ar-MA" b="1" dirty="0">
                <a:solidFill>
                  <a:srgbClr val="7030A0"/>
                </a:solidFill>
              </a:rPr>
            </a:br>
            <a:r>
              <a:rPr lang="ar-MA" b="1" dirty="0">
                <a:solidFill>
                  <a:srgbClr val="7030A0"/>
                </a:solidFill>
                <a:latin typeface="Verdana"/>
              </a:rPr>
              <a:t>جر اسم مجرور.</a:t>
            </a:r>
            <a:r>
              <a:rPr lang="ar-MA" b="1" dirty="0">
                <a:solidFill>
                  <a:srgbClr val="7030A0"/>
                </a:solidFill>
              </a:rPr>
              <a:t/>
            </a:r>
            <a:br>
              <a:rPr lang="ar-MA" b="1" dirty="0">
                <a:solidFill>
                  <a:srgbClr val="7030A0"/>
                </a:solidFill>
              </a:rPr>
            </a:br>
            <a:r>
              <a:rPr lang="ar-MA" b="1" dirty="0">
                <a:solidFill>
                  <a:srgbClr val="C00000"/>
                </a:solidFill>
                <a:latin typeface="Verdana"/>
              </a:rPr>
              <a:t>مالاً</a:t>
            </a:r>
            <a:r>
              <a:rPr lang="ar-MA" b="1" dirty="0">
                <a:solidFill>
                  <a:srgbClr val="7030A0"/>
                </a:solidFill>
                <a:latin typeface="Verdana"/>
              </a:rPr>
              <a:t>: تمييز منصوب، وعلامة نصبه الفتحة الظاهرة على آخره.</a:t>
            </a:r>
            <a:endParaRPr lang="ar-MA" b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259934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b="1" dirty="0" smtClean="0">
                <a:solidFill>
                  <a:srgbClr val="C00000"/>
                </a:solidFill>
              </a:rPr>
              <a:t>نماذج اعرابية عن التمييز الملحوظ </a:t>
            </a:r>
            <a:endParaRPr lang="ar-MA" b="1" dirty="0">
              <a:solidFill>
                <a:srgbClr val="C00000"/>
              </a:solidFill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ar-MA" b="1" dirty="0">
                <a:solidFill>
                  <a:srgbClr val="7030A0"/>
                </a:solidFill>
                <a:latin typeface="Verdana"/>
              </a:rPr>
              <a:t>اِزْدادَ الطُّلاّبُ ع</a:t>
            </a:r>
            <a:r>
              <a:rPr lang="ar-MA" b="1" dirty="0">
                <a:solidFill>
                  <a:srgbClr val="C00000"/>
                </a:solidFill>
                <a:latin typeface="Verdana"/>
              </a:rPr>
              <a:t>ِلماً</a:t>
            </a:r>
            <a:r>
              <a:rPr lang="ar-MA" b="1" dirty="0">
                <a:solidFill>
                  <a:srgbClr val="7030A0"/>
                </a:solidFill>
                <a:latin typeface="Verdana"/>
              </a:rPr>
              <a:t>:</a:t>
            </a:r>
            <a:r>
              <a:rPr lang="ar-MA" b="1" dirty="0">
                <a:solidFill>
                  <a:srgbClr val="7030A0"/>
                </a:solidFill>
              </a:rPr>
              <a:t/>
            </a:r>
            <a:br>
              <a:rPr lang="ar-MA" b="1" dirty="0">
                <a:solidFill>
                  <a:srgbClr val="7030A0"/>
                </a:solidFill>
              </a:rPr>
            </a:br>
            <a:r>
              <a:rPr lang="ar-MA" b="1" dirty="0">
                <a:solidFill>
                  <a:srgbClr val="7030A0"/>
                </a:solidFill>
                <a:latin typeface="Verdana"/>
              </a:rPr>
              <a:t>اِزْدادَ: فعل ماض مبني على الفتح.</a:t>
            </a:r>
            <a:r>
              <a:rPr lang="ar-MA" b="1" dirty="0">
                <a:solidFill>
                  <a:srgbClr val="7030A0"/>
                </a:solidFill>
              </a:rPr>
              <a:t/>
            </a:r>
            <a:br>
              <a:rPr lang="ar-MA" b="1" dirty="0">
                <a:solidFill>
                  <a:srgbClr val="7030A0"/>
                </a:solidFill>
              </a:rPr>
            </a:br>
            <a:r>
              <a:rPr lang="ar-MA" b="1" dirty="0">
                <a:solidFill>
                  <a:srgbClr val="7030A0"/>
                </a:solidFill>
                <a:latin typeface="Verdana"/>
              </a:rPr>
              <a:t>الطُّلاّبُ: فاعل </a:t>
            </a:r>
            <a:r>
              <a:rPr lang="ar-MA" b="1" dirty="0" err="1">
                <a:solidFill>
                  <a:srgbClr val="7030A0"/>
                </a:solidFill>
                <a:latin typeface="Verdana"/>
              </a:rPr>
              <a:t>مرفوع،وعلامة</a:t>
            </a:r>
            <a:r>
              <a:rPr lang="ar-MA" b="1" dirty="0">
                <a:solidFill>
                  <a:srgbClr val="7030A0"/>
                </a:solidFill>
                <a:latin typeface="Verdana"/>
              </a:rPr>
              <a:t> رفعه الضمة الظاهرة على آخره. </a:t>
            </a:r>
            <a:endParaRPr lang="ar-SA" b="1" dirty="0" smtClean="0">
              <a:solidFill>
                <a:srgbClr val="7030A0"/>
              </a:solidFill>
              <a:latin typeface="Verdana"/>
            </a:endParaRPr>
          </a:p>
          <a:p>
            <a:r>
              <a:rPr lang="ar-MA" b="1" dirty="0" smtClean="0">
                <a:solidFill>
                  <a:srgbClr val="C00000"/>
                </a:solidFill>
                <a:latin typeface="Verdana"/>
              </a:rPr>
              <a:t>عِلماً</a:t>
            </a:r>
            <a:r>
              <a:rPr lang="ar-MA" b="1" dirty="0">
                <a:solidFill>
                  <a:srgbClr val="7030A0"/>
                </a:solidFill>
                <a:latin typeface="Verdana"/>
              </a:rPr>
              <a:t>: تمييز منصوب، وعلامة نصبه الفتحة الظاهرة على آخره.</a:t>
            </a:r>
            <a:endParaRPr lang="ar-MA" b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20167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60649"/>
            <a:ext cx="8458200" cy="1512167"/>
          </a:xfrm>
        </p:spPr>
        <p:txBody>
          <a:bodyPr/>
          <a:lstStyle/>
          <a:p>
            <a:r>
              <a:rPr lang="ar-SA" b="1" dirty="0" smtClean="0">
                <a:solidFill>
                  <a:srgbClr val="FF0000"/>
                </a:solidFill>
              </a:rPr>
              <a:t>المحاضرة الثالثة (التمييز</a:t>
            </a:r>
            <a:r>
              <a:rPr lang="ar-SA" dirty="0" smtClean="0">
                <a:solidFill>
                  <a:srgbClr val="FF0000"/>
                </a:solidFill>
              </a:rPr>
              <a:t> )</a:t>
            </a:r>
            <a:endParaRPr lang="ar-MA" dirty="0">
              <a:solidFill>
                <a:srgbClr val="FF0000"/>
              </a:solidFill>
            </a:endParaRPr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251520" y="1268760"/>
            <a:ext cx="8640960" cy="5112568"/>
          </a:xfrm>
        </p:spPr>
        <p:txBody>
          <a:bodyPr>
            <a:noAutofit/>
          </a:bodyPr>
          <a:lstStyle/>
          <a:p>
            <a:r>
              <a:rPr lang="ar-SA" sz="4400" b="1" u="sng" dirty="0" smtClean="0">
                <a:solidFill>
                  <a:schemeClr val="tx1"/>
                </a:solidFill>
                <a:latin typeface="Helvetica Neue"/>
              </a:rPr>
              <a:t>ا</a:t>
            </a:r>
            <a:r>
              <a:rPr lang="ar-MA" sz="4400" b="1" u="sng" dirty="0" smtClean="0">
                <a:solidFill>
                  <a:schemeClr val="tx1"/>
                </a:solidFill>
                <a:latin typeface="Helvetica Neue"/>
              </a:rPr>
              <a:t>لتمييز </a:t>
            </a:r>
            <a:r>
              <a:rPr lang="ar-MA" sz="4400" b="1" u="sng" dirty="0">
                <a:solidFill>
                  <a:schemeClr val="tx1"/>
                </a:solidFill>
                <a:latin typeface="Helvetica Neue"/>
              </a:rPr>
              <a:t>في اللغة العربية</a:t>
            </a:r>
            <a:r>
              <a:rPr lang="ar-MA" sz="4400" dirty="0">
                <a:solidFill>
                  <a:srgbClr val="202124"/>
                </a:solidFill>
                <a:latin typeface="Helvetica Neue"/>
              </a:rPr>
              <a:t> هو </a:t>
            </a:r>
            <a:r>
              <a:rPr lang="ar-MA" sz="4400" b="1" u="sng" dirty="0">
                <a:solidFill>
                  <a:srgbClr val="00B0F0"/>
                </a:solidFill>
                <a:latin typeface="Helvetica Neue"/>
              </a:rPr>
              <a:t>اسم </a:t>
            </a:r>
            <a:r>
              <a:rPr lang="ar-MA" sz="4400" b="1" u="sng" dirty="0" smtClean="0">
                <a:solidFill>
                  <a:srgbClr val="00B0F0"/>
                </a:solidFill>
                <a:latin typeface="Helvetica Neue"/>
              </a:rPr>
              <a:t>جامد</a:t>
            </a:r>
            <a:r>
              <a:rPr lang="ar-MA" sz="4400" dirty="0" smtClean="0">
                <a:solidFill>
                  <a:srgbClr val="202124"/>
                </a:solidFill>
                <a:latin typeface="Helvetica Neue"/>
              </a:rPr>
              <a:t>، </a:t>
            </a:r>
            <a:r>
              <a:rPr lang="ar-MA" sz="4400" dirty="0">
                <a:solidFill>
                  <a:srgbClr val="202124"/>
                </a:solidFill>
                <a:latin typeface="Helvetica Neue"/>
              </a:rPr>
              <a:t>يُبعِد الإبهام عن </a:t>
            </a:r>
            <a:r>
              <a:rPr lang="ar-MA" sz="4400" dirty="0" smtClean="0">
                <a:solidFill>
                  <a:srgbClr val="202124"/>
                </a:solidFill>
                <a:latin typeface="Helvetica Neue"/>
              </a:rPr>
              <a:t>المُميَّز،</a:t>
            </a:r>
            <a:r>
              <a:rPr lang="ar-SA" sz="4400" dirty="0" smtClean="0">
                <a:solidFill>
                  <a:srgbClr val="202124"/>
                </a:solidFill>
                <a:latin typeface="Helvetica Neue"/>
              </a:rPr>
              <a:t> </a:t>
            </a:r>
            <a:r>
              <a:rPr lang="ar-MA" sz="4400" dirty="0" smtClean="0">
                <a:solidFill>
                  <a:srgbClr val="202124"/>
                </a:solidFill>
                <a:latin typeface="Helvetica Neue"/>
              </a:rPr>
              <a:t>إذ </a:t>
            </a:r>
            <a:r>
              <a:rPr lang="ar-MA" sz="4400" dirty="0">
                <a:solidFill>
                  <a:srgbClr val="202124"/>
                </a:solidFill>
                <a:latin typeface="Helvetica Neue"/>
              </a:rPr>
              <a:t>يمكن </a:t>
            </a:r>
            <a:r>
              <a:rPr lang="ar-MA" sz="4400" b="1" u="sng" dirty="0">
                <a:solidFill>
                  <a:srgbClr val="00B0F0"/>
                </a:solidFill>
                <a:latin typeface="Helvetica Neue"/>
              </a:rPr>
              <a:t>حذف</a:t>
            </a:r>
            <a:r>
              <a:rPr lang="ar-MA" sz="4400" u="sng" dirty="0">
                <a:solidFill>
                  <a:srgbClr val="00B0F0"/>
                </a:solidFill>
                <a:latin typeface="Helvetica Neue"/>
              </a:rPr>
              <a:t> </a:t>
            </a:r>
            <a:r>
              <a:rPr lang="ar-MA" sz="4400" b="1" u="sng" dirty="0">
                <a:solidFill>
                  <a:srgbClr val="00B0F0"/>
                </a:solidFill>
                <a:latin typeface="Helvetica Neue"/>
              </a:rPr>
              <a:t>التمييز </a:t>
            </a:r>
            <a:r>
              <a:rPr lang="ar-MA" sz="4400" b="1" dirty="0">
                <a:solidFill>
                  <a:srgbClr val="202124"/>
                </a:solidFill>
                <a:latin typeface="Helvetica Neue"/>
              </a:rPr>
              <a:t>في اللغة العربية</a:t>
            </a:r>
            <a:r>
              <a:rPr lang="ar-MA" sz="4400" dirty="0">
                <a:solidFill>
                  <a:srgbClr val="202124"/>
                </a:solidFill>
                <a:latin typeface="Helvetica Neue"/>
              </a:rPr>
              <a:t> دون أن يكون </a:t>
            </a:r>
            <a:r>
              <a:rPr lang="ar-MA" sz="4400" dirty="0" smtClean="0">
                <a:solidFill>
                  <a:srgbClr val="202124"/>
                </a:solidFill>
                <a:latin typeface="Helvetica Neue"/>
              </a:rPr>
              <a:t>هناك </a:t>
            </a:r>
            <a:r>
              <a:rPr lang="ar-MA" sz="4400" dirty="0">
                <a:solidFill>
                  <a:srgbClr val="202124"/>
                </a:solidFill>
                <a:latin typeface="Helvetica Neue"/>
              </a:rPr>
              <a:t>تأثير على </a:t>
            </a:r>
            <a:r>
              <a:rPr lang="ar-MA" sz="4400" dirty="0" smtClean="0">
                <a:solidFill>
                  <a:srgbClr val="202124"/>
                </a:solidFill>
                <a:latin typeface="Helvetica Neue"/>
              </a:rPr>
              <a:t>المعنى،</a:t>
            </a:r>
            <a:r>
              <a:rPr lang="ar-SA" sz="4400" dirty="0" smtClean="0">
                <a:solidFill>
                  <a:srgbClr val="202124"/>
                </a:solidFill>
                <a:latin typeface="Helvetica Neue"/>
              </a:rPr>
              <a:t>انه ليس من اصل </a:t>
            </a:r>
            <a:r>
              <a:rPr lang="ar-SA" sz="4400" b="1" u="sng" dirty="0" smtClean="0">
                <a:solidFill>
                  <a:srgbClr val="00B0F0"/>
                </a:solidFill>
                <a:latin typeface="Helvetica Neue"/>
              </a:rPr>
              <a:t>الجملة الفعلية </a:t>
            </a:r>
            <a:r>
              <a:rPr lang="ar-MA" sz="4400" b="1" u="sng" dirty="0" smtClean="0">
                <a:solidFill>
                  <a:srgbClr val="00B0F0"/>
                </a:solidFill>
                <a:latin typeface="Helvetica Neue"/>
              </a:rPr>
              <a:t> </a:t>
            </a:r>
            <a:r>
              <a:rPr lang="ar-MA" sz="4400" dirty="0">
                <a:solidFill>
                  <a:srgbClr val="202124"/>
                </a:solidFill>
                <a:latin typeface="Helvetica Neue"/>
              </a:rPr>
              <a:t>والمقصود بأنه يُبعد الإبهام أي يوضح شيئًا غامضًا قبله، فمثلًا إذا قيل: </a:t>
            </a:r>
            <a:r>
              <a:rPr lang="ar-MA" sz="4400" dirty="0" smtClean="0">
                <a:solidFill>
                  <a:srgbClr val="202124"/>
                </a:solidFill>
                <a:latin typeface="Helvetica Neue"/>
              </a:rPr>
              <a:t>أخذتُ </a:t>
            </a:r>
            <a:r>
              <a:rPr lang="ar-MA" sz="4400" dirty="0">
                <a:solidFill>
                  <a:srgbClr val="202124"/>
                </a:solidFill>
                <a:latin typeface="Helvetica Neue"/>
              </a:rPr>
              <a:t>أحد </a:t>
            </a:r>
            <a:r>
              <a:rPr lang="ar-MA" sz="4400" dirty="0" smtClean="0">
                <a:solidFill>
                  <a:srgbClr val="202124"/>
                </a:solidFill>
                <a:latin typeface="Helvetica Neue"/>
              </a:rPr>
              <a:t>عشرَ </a:t>
            </a:r>
            <a:r>
              <a:rPr lang="ar-MA" sz="4400" dirty="0">
                <a:solidFill>
                  <a:srgbClr val="202124"/>
                </a:solidFill>
                <a:latin typeface="Helvetica Neue"/>
              </a:rPr>
              <a:t>الجملة مبهمة، والمعنى غير واضح، .</a:t>
            </a:r>
            <a:endParaRPr lang="ar-MA" sz="44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79959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404665"/>
            <a:ext cx="7918648" cy="1008111"/>
          </a:xfrm>
        </p:spPr>
        <p:txBody>
          <a:bodyPr/>
          <a:lstStyle/>
          <a:p>
            <a:r>
              <a:rPr lang="ar-SA" b="1" dirty="0" smtClean="0">
                <a:solidFill>
                  <a:srgbClr val="FF0000"/>
                </a:solidFill>
              </a:rPr>
              <a:t>انواع التمييز</a:t>
            </a:r>
            <a:endParaRPr lang="ar-MA" dirty="0">
              <a:solidFill>
                <a:srgbClr val="FF0000"/>
              </a:solidFill>
            </a:endParaRPr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79512" y="1412776"/>
            <a:ext cx="8712968" cy="4824536"/>
          </a:xfrm>
        </p:spPr>
        <p:txBody>
          <a:bodyPr>
            <a:noAutofit/>
          </a:bodyPr>
          <a:lstStyle/>
          <a:p>
            <a:pPr algn="r">
              <a:spcBef>
                <a:spcPts val="0"/>
              </a:spcBef>
            </a:pPr>
            <a:r>
              <a:rPr lang="ar-SA" sz="2400" b="1" u="sng" dirty="0" smtClean="0">
                <a:solidFill>
                  <a:srgbClr val="990000"/>
                </a:solidFill>
                <a:latin typeface="georgia"/>
              </a:rPr>
              <a:t>ا</a:t>
            </a:r>
            <a:r>
              <a:rPr lang="ar-MA" sz="2400" b="1" u="sng" dirty="0" smtClean="0">
                <a:solidFill>
                  <a:srgbClr val="990000"/>
                </a:solidFill>
                <a:latin typeface="georgia"/>
              </a:rPr>
              <a:t>لتمييز </a:t>
            </a:r>
            <a:r>
              <a:rPr lang="ar-MA" sz="2400" b="1" u="sng" dirty="0">
                <a:solidFill>
                  <a:srgbClr val="990000"/>
                </a:solidFill>
                <a:latin typeface="georgia"/>
              </a:rPr>
              <a:t>نوعان</a:t>
            </a:r>
            <a:r>
              <a:rPr lang="ar-MA" sz="2400" b="1" u="sng" dirty="0">
                <a:solidFill>
                  <a:srgbClr val="000000"/>
                </a:solidFill>
                <a:latin typeface="georgia"/>
              </a:rPr>
              <a:t> </a:t>
            </a:r>
            <a:br>
              <a:rPr lang="ar-MA" sz="2400" b="1" u="sng" dirty="0">
                <a:solidFill>
                  <a:srgbClr val="000000"/>
                </a:solidFill>
                <a:latin typeface="georgia"/>
              </a:rPr>
            </a:br>
            <a:endParaRPr lang="ar-MA" sz="2400" dirty="0">
              <a:solidFill>
                <a:srgbClr val="000000"/>
              </a:solidFill>
              <a:latin typeface="Arial"/>
            </a:endParaRPr>
          </a:p>
          <a:p>
            <a:pPr algn="r">
              <a:spcBef>
                <a:spcPts val="0"/>
              </a:spcBef>
            </a:pPr>
            <a:r>
              <a:rPr lang="ar-MA" sz="2800" b="1" dirty="0">
                <a:solidFill>
                  <a:srgbClr val="C00000"/>
                </a:solidFill>
                <a:latin typeface="georgia"/>
              </a:rPr>
              <a:t>تمييز ملحوظ </a:t>
            </a:r>
            <a:r>
              <a:rPr lang="ar-MA" sz="2800" b="1" dirty="0">
                <a:solidFill>
                  <a:srgbClr val="000000"/>
                </a:solidFill>
                <a:latin typeface="georgia"/>
              </a:rPr>
              <a:t>: </a:t>
            </a:r>
            <a:r>
              <a:rPr lang="ar-MA" sz="2800" b="1" dirty="0">
                <a:solidFill>
                  <a:srgbClr val="333333"/>
                </a:solidFill>
                <a:latin typeface="Tahoma"/>
              </a:rPr>
              <a:t>التمييز الملحوظ هو ما يوضح معنى مجملا ، أو ما يُفهم من الجملة دون أن يذكر فيها ، ويسمى كذلك بتمييز </a:t>
            </a:r>
            <a:r>
              <a:rPr lang="ar-MA" sz="2800" b="1" u="sng" dirty="0">
                <a:solidFill>
                  <a:srgbClr val="C00000"/>
                </a:solidFill>
                <a:latin typeface="Tahoma"/>
              </a:rPr>
              <a:t>النسبة أو الجملة </a:t>
            </a:r>
            <a:r>
              <a:rPr lang="ar-MA" sz="2800" b="1" dirty="0" smtClean="0">
                <a:solidFill>
                  <a:srgbClr val="333333"/>
                </a:solidFill>
                <a:latin typeface="Tahoma"/>
              </a:rPr>
              <a:t>.</a:t>
            </a:r>
            <a:endParaRPr lang="ar-SA" sz="2800" b="1" dirty="0" smtClean="0">
              <a:solidFill>
                <a:srgbClr val="333333"/>
              </a:solidFill>
              <a:latin typeface="Tahoma"/>
            </a:endParaRPr>
          </a:p>
          <a:p>
            <a:pPr algn="r">
              <a:spcBef>
                <a:spcPts val="0"/>
              </a:spcBef>
            </a:pPr>
            <a:r>
              <a:rPr lang="ar-MA" sz="2800" b="1" dirty="0" smtClean="0">
                <a:solidFill>
                  <a:srgbClr val="FF0000"/>
                </a:solidFill>
                <a:latin typeface="Tahoma"/>
              </a:rPr>
              <a:t>العنب </a:t>
            </a:r>
            <a:r>
              <a:rPr lang="ar-MA" sz="2800" b="1" dirty="0">
                <a:solidFill>
                  <a:srgbClr val="FF0000"/>
                </a:solidFill>
                <a:latin typeface="Tahoma"/>
              </a:rPr>
              <a:t>من ألذّ أنواع الفاكهة </a:t>
            </a:r>
            <a:r>
              <a:rPr lang="ar-MA" sz="2800" b="1" u="sng" dirty="0" smtClean="0">
                <a:solidFill>
                  <a:srgbClr val="FF0000"/>
                </a:solidFill>
                <a:latin typeface="Tahoma"/>
              </a:rPr>
              <a:t>طعما</a:t>
            </a:r>
            <a:endParaRPr lang="ar-MA" sz="2800" dirty="0">
              <a:solidFill>
                <a:srgbClr val="000000"/>
              </a:solidFill>
              <a:latin typeface="Arial"/>
            </a:endParaRPr>
          </a:p>
          <a:p>
            <a:pPr algn="r">
              <a:spcBef>
                <a:spcPts val="0"/>
              </a:spcBef>
            </a:pPr>
            <a:endParaRPr lang="ar-MA" sz="2800" dirty="0">
              <a:solidFill>
                <a:srgbClr val="000000"/>
              </a:solidFill>
              <a:latin typeface="Arial"/>
            </a:endParaRPr>
          </a:p>
          <a:p>
            <a:pPr algn="r">
              <a:spcBef>
                <a:spcPts val="0"/>
              </a:spcBef>
            </a:pPr>
            <a:r>
              <a:rPr lang="ar-MA" sz="2800" b="1" dirty="0">
                <a:solidFill>
                  <a:srgbClr val="990000"/>
                </a:solidFill>
                <a:latin typeface="georgia"/>
              </a:rPr>
              <a:t>تمييز ملفوظ :</a:t>
            </a:r>
            <a:r>
              <a:rPr lang="ar-MA" sz="2800" b="1" dirty="0">
                <a:solidFill>
                  <a:schemeClr val="tx1"/>
                </a:solidFill>
                <a:latin typeface="georgia"/>
              </a:rPr>
              <a:t>وهو الذي يوضح إبهام لفظ واحد موجود قبله </a:t>
            </a:r>
            <a:r>
              <a:rPr lang="ar-SA" sz="2800" b="1" dirty="0" smtClean="0">
                <a:solidFill>
                  <a:schemeClr val="tx1"/>
                </a:solidFill>
                <a:latin typeface="georgia"/>
              </a:rPr>
              <a:t>،ويسمى </a:t>
            </a:r>
            <a:r>
              <a:rPr lang="ar-SA" sz="2800" b="1" u="sng" dirty="0" smtClean="0">
                <a:solidFill>
                  <a:srgbClr val="C00000"/>
                </a:solidFill>
                <a:latin typeface="georgia"/>
              </a:rPr>
              <a:t>المفرد  او الذات </a:t>
            </a:r>
            <a:r>
              <a:rPr lang="ar-MA" sz="2800" b="1" dirty="0" smtClean="0">
                <a:solidFill>
                  <a:schemeClr val="tx1"/>
                </a:solidFill>
                <a:latin typeface="georgia"/>
              </a:rPr>
              <a:t>ويأتي </a:t>
            </a:r>
            <a:r>
              <a:rPr lang="ar-MA" sz="2800" b="1" dirty="0">
                <a:solidFill>
                  <a:schemeClr val="tx1"/>
                </a:solidFill>
                <a:latin typeface="georgia"/>
              </a:rPr>
              <a:t>بعد ألفاظ </a:t>
            </a:r>
            <a:r>
              <a:rPr lang="ar-MA" sz="2800" b="1" dirty="0" smtClean="0">
                <a:solidFill>
                  <a:schemeClr val="tx1"/>
                </a:solidFill>
                <a:latin typeface="georgia"/>
              </a:rPr>
              <a:t>:</a:t>
            </a:r>
            <a:endParaRPr lang="ar-MA" sz="2800" dirty="0" smtClean="0">
              <a:solidFill>
                <a:schemeClr val="tx1"/>
              </a:solidFill>
              <a:latin typeface="Arial"/>
            </a:endParaRPr>
          </a:p>
          <a:p>
            <a:pPr algn="r">
              <a:spcBef>
                <a:spcPts val="0"/>
              </a:spcBef>
            </a:pPr>
            <a:r>
              <a:rPr lang="ar-MA" sz="2800" b="1" dirty="0" smtClean="0">
                <a:solidFill>
                  <a:schemeClr val="tx1"/>
                </a:solidFill>
                <a:latin typeface="georgia"/>
              </a:rPr>
              <a:t>العدد </a:t>
            </a:r>
            <a:r>
              <a:rPr lang="ar-MA" sz="2800" b="1" u="sng" dirty="0" smtClean="0">
                <a:solidFill>
                  <a:srgbClr val="00B0F0"/>
                </a:solidFill>
                <a:latin typeface="Tahoma"/>
              </a:rPr>
              <a:t>ثلاثون</a:t>
            </a:r>
            <a:r>
              <a:rPr lang="ar-MA" sz="2800" b="1" dirty="0" smtClean="0">
                <a:solidFill>
                  <a:schemeClr val="tx1"/>
                </a:solidFill>
                <a:latin typeface="georgia"/>
              </a:rPr>
              <a:t>– الكيل </a:t>
            </a:r>
            <a:r>
              <a:rPr lang="ar-MA" sz="2800" u="sng" dirty="0" smtClean="0">
                <a:solidFill>
                  <a:srgbClr val="00B0F0"/>
                </a:solidFill>
                <a:latin typeface="Tahoma"/>
              </a:rPr>
              <a:t>صاعا</a:t>
            </a:r>
            <a:r>
              <a:rPr lang="ar-MA" sz="2800" b="1" dirty="0" smtClean="0">
                <a:solidFill>
                  <a:schemeClr val="tx1"/>
                </a:solidFill>
                <a:latin typeface="georgia"/>
              </a:rPr>
              <a:t>– الوزن </a:t>
            </a:r>
            <a:r>
              <a:rPr lang="ar-MA" sz="2800" u="sng" dirty="0" smtClean="0">
                <a:solidFill>
                  <a:srgbClr val="00B0F0"/>
                </a:solidFill>
                <a:latin typeface="Tahoma"/>
              </a:rPr>
              <a:t>كيلو جراما</a:t>
            </a:r>
            <a:r>
              <a:rPr lang="ar-MA" sz="2800" b="1" dirty="0" smtClean="0">
                <a:solidFill>
                  <a:srgbClr val="00B0F0"/>
                </a:solidFill>
                <a:latin typeface="Tahoma"/>
              </a:rPr>
              <a:t> </a:t>
            </a:r>
            <a:r>
              <a:rPr lang="ar-MA" sz="2800" b="1" dirty="0" smtClean="0">
                <a:solidFill>
                  <a:schemeClr val="tx1"/>
                </a:solidFill>
                <a:latin typeface="georgia"/>
              </a:rPr>
              <a:t>–المساحة</a:t>
            </a:r>
            <a:r>
              <a:rPr lang="ar-SA" sz="2800" b="1" dirty="0" smtClean="0">
                <a:solidFill>
                  <a:schemeClr val="tx1"/>
                </a:solidFill>
                <a:latin typeface="georgia"/>
              </a:rPr>
              <a:t> </a:t>
            </a:r>
            <a:r>
              <a:rPr lang="ar-MA" sz="2800" b="1" u="sng" dirty="0" smtClean="0">
                <a:solidFill>
                  <a:srgbClr val="00B0F0"/>
                </a:solidFill>
                <a:latin typeface="Tahoma"/>
              </a:rPr>
              <a:t>ذراعا</a:t>
            </a:r>
            <a:r>
              <a:rPr lang="ar-SA" sz="2800" b="1" u="sng" dirty="0" smtClean="0">
                <a:solidFill>
                  <a:srgbClr val="00B0F0"/>
                </a:solidFill>
                <a:latin typeface="Tahoma"/>
              </a:rPr>
              <a:t> ،</a:t>
            </a:r>
            <a:r>
              <a:rPr lang="ar-MA" sz="2800" dirty="0"/>
              <a:t> </a:t>
            </a:r>
            <a:r>
              <a:rPr lang="ar-MA" sz="2800" b="1" u="sng" dirty="0" smtClean="0">
                <a:solidFill>
                  <a:srgbClr val="00B0F0"/>
                </a:solidFill>
              </a:rPr>
              <a:t>فدّانا</a:t>
            </a:r>
            <a:endParaRPr lang="ar-SA" sz="2800" b="1" u="sng" dirty="0" smtClean="0">
              <a:solidFill>
                <a:srgbClr val="00B0F0"/>
              </a:solidFill>
            </a:endParaRPr>
          </a:p>
          <a:p>
            <a:pPr algn="r">
              <a:spcBef>
                <a:spcPts val="0"/>
              </a:spcBef>
            </a:pPr>
            <a:r>
              <a:rPr lang="ar-MA" sz="2800" b="1" dirty="0">
                <a:solidFill>
                  <a:srgbClr val="C00000"/>
                </a:solidFill>
              </a:rPr>
              <a:t>أطلقت المدفعية إحدى وعشرين </a:t>
            </a:r>
            <a:r>
              <a:rPr lang="ar-MA" sz="2800" b="1" u="sng" dirty="0">
                <a:solidFill>
                  <a:srgbClr val="C00000"/>
                </a:solidFill>
              </a:rPr>
              <a:t>طلقة</a:t>
            </a:r>
            <a:r>
              <a:rPr lang="ar-MA" sz="2800" b="1" dirty="0">
                <a:solidFill>
                  <a:srgbClr val="C00000"/>
                </a:solidFill>
              </a:rPr>
              <a:t> </a:t>
            </a:r>
            <a:endParaRPr lang="ar-MA" sz="2800" b="1" u="sng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12055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b="1" dirty="0" smtClean="0">
                <a:solidFill>
                  <a:srgbClr val="C00000"/>
                </a:solidFill>
              </a:rPr>
              <a:t>اعراب التمييز</a:t>
            </a:r>
            <a:endParaRPr lang="ar-MA" b="1" dirty="0">
              <a:solidFill>
                <a:srgbClr val="C00000"/>
              </a:solidFill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1600200"/>
            <a:ext cx="8291264" cy="4925144"/>
          </a:xfrm>
        </p:spPr>
        <p:txBody>
          <a:bodyPr>
            <a:noAutofit/>
          </a:bodyPr>
          <a:lstStyle/>
          <a:p>
            <a:r>
              <a:rPr lang="ar-SA" sz="4800" b="1" dirty="0" smtClean="0">
                <a:solidFill>
                  <a:srgbClr val="002060"/>
                </a:solidFill>
                <a:latin typeface="Tahoma"/>
              </a:rPr>
              <a:t>التمييز الملفوظ  </a:t>
            </a:r>
            <a:r>
              <a:rPr lang="ar-SA" sz="4800" b="1" dirty="0" smtClean="0">
                <a:solidFill>
                  <a:srgbClr val="333333"/>
                </a:solidFill>
                <a:latin typeface="Tahoma"/>
              </a:rPr>
              <a:t>:</a:t>
            </a:r>
            <a:r>
              <a:rPr lang="ar-MA" sz="4800" b="1" dirty="0" smtClean="0">
                <a:latin typeface="Tahoma"/>
              </a:rPr>
              <a:t>يكون </a:t>
            </a:r>
            <a:r>
              <a:rPr lang="ar-MA" sz="4800" b="1" dirty="0">
                <a:latin typeface="Tahoma"/>
              </a:rPr>
              <a:t>منصوبا ، </a:t>
            </a:r>
            <a:r>
              <a:rPr lang="ar-SA" sz="4800" b="1" dirty="0" smtClean="0">
                <a:latin typeface="Tahoma"/>
              </a:rPr>
              <a:t>أ</a:t>
            </a:r>
            <a:r>
              <a:rPr lang="ar-MA" sz="4800" b="1" dirty="0" smtClean="0">
                <a:latin typeface="Tahoma"/>
              </a:rPr>
              <a:t>و</a:t>
            </a:r>
            <a:r>
              <a:rPr lang="ar-SA" sz="4800" b="1" dirty="0" smtClean="0">
                <a:latin typeface="Tahoma"/>
              </a:rPr>
              <a:t> </a:t>
            </a:r>
            <a:r>
              <a:rPr lang="ar-MA" sz="4800" b="1" dirty="0" smtClean="0">
                <a:latin typeface="Tahoma"/>
              </a:rPr>
              <a:t>مجرورا </a:t>
            </a:r>
            <a:r>
              <a:rPr lang="ar-MA" sz="4800" b="1" dirty="0">
                <a:latin typeface="Tahoma"/>
              </a:rPr>
              <a:t>بالإضافة أو بمن </a:t>
            </a:r>
            <a:r>
              <a:rPr lang="ar-MA" sz="4800" b="1" dirty="0" smtClean="0">
                <a:latin typeface="Tahoma"/>
              </a:rPr>
              <a:t>.</a:t>
            </a:r>
            <a:endParaRPr lang="ar-SA" sz="4800" dirty="0" smtClean="0">
              <a:latin typeface="Tahoma"/>
            </a:endParaRPr>
          </a:p>
          <a:p>
            <a:r>
              <a:rPr lang="ar-MA" sz="4800" b="1" dirty="0">
                <a:solidFill>
                  <a:srgbClr val="00B050"/>
                </a:solidFill>
                <a:latin typeface="Tahoma"/>
              </a:rPr>
              <a:t>شربتُ كوبا </a:t>
            </a:r>
            <a:r>
              <a:rPr lang="ar-MA" sz="4800" b="1" u="sng" dirty="0" smtClean="0">
                <a:solidFill>
                  <a:srgbClr val="FF0000"/>
                </a:solidFill>
                <a:latin typeface="Tahoma"/>
              </a:rPr>
              <a:t>ما</a:t>
            </a:r>
            <a:r>
              <a:rPr lang="ar-MA" sz="4800" b="1" u="sng" dirty="0">
                <a:solidFill>
                  <a:srgbClr val="C00000"/>
                </a:solidFill>
                <a:latin typeface="Tahoma"/>
              </a:rPr>
              <a:t>ءً</a:t>
            </a:r>
            <a:r>
              <a:rPr lang="ar-MA" sz="4800" b="1" dirty="0">
                <a:solidFill>
                  <a:srgbClr val="FF0000"/>
                </a:solidFill>
                <a:latin typeface="Tahoma"/>
              </a:rPr>
              <a:t> </a:t>
            </a:r>
            <a:r>
              <a:rPr lang="ar-MA" sz="4800" b="1" dirty="0">
                <a:solidFill>
                  <a:srgbClr val="00B050"/>
                </a:solidFill>
                <a:latin typeface="Tahoma"/>
              </a:rPr>
              <a:t>– أو كوبَ </a:t>
            </a:r>
            <a:r>
              <a:rPr lang="ar-MA" sz="4800" b="1" u="sng" dirty="0">
                <a:solidFill>
                  <a:srgbClr val="FF0000"/>
                </a:solidFill>
                <a:latin typeface="Tahoma"/>
              </a:rPr>
              <a:t>ماءٍ</a:t>
            </a:r>
            <a:r>
              <a:rPr lang="ar-MA" sz="4800" b="1" dirty="0">
                <a:solidFill>
                  <a:srgbClr val="00B050"/>
                </a:solidFill>
                <a:latin typeface="Tahoma"/>
              </a:rPr>
              <a:t> – أو كوبا من </a:t>
            </a:r>
            <a:r>
              <a:rPr lang="ar-MA" sz="4800" b="1" u="sng" dirty="0">
                <a:solidFill>
                  <a:srgbClr val="FF0000"/>
                </a:solidFill>
                <a:latin typeface="Tahoma"/>
              </a:rPr>
              <a:t>ماءٍ</a:t>
            </a:r>
            <a:r>
              <a:rPr lang="ar-MA" sz="4800" b="1" dirty="0">
                <a:solidFill>
                  <a:srgbClr val="00B050"/>
                </a:solidFill>
                <a:latin typeface="Tahoma"/>
              </a:rPr>
              <a:t> </a:t>
            </a:r>
            <a:r>
              <a:rPr lang="ar-MA" sz="4800" b="1" dirty="0" smtClean="0">
                <a:solidFill>
                  <a:srgbClr val="00B050"/>
                </a:solidFill>
                <a:latin typeface="Tahoma"/>
              </a:rPr>
              <a:t>.</a:t>
            </a:r>
            <a:endParaRPr lang="ar-SA" sz="4800" b="1" dirty="0" smtClean="0">
              <a:solidFill>
                <a:srgbClr val="00B050"/>
              </a:solidFill>
              <a:latin typeface="Tahoma"/>
            </a:endParaRPr>
          </a:p>
          <a:p>
            <a:r>
              <a:rPr lang="ar-SA" sz="4800" b="1" dirty="0">
                <a:solidFill>
                  <a:srgbClr val="002060"/>
                </a:solidFill>
                <a:latin typeface="Tahoma"/>
              </a:rPr>
              <a:t>التمييز </a:t>
            </a:r>
            <a:r>
              <a:rPr lang="ar-SA" sz="4800" b="1" dirty="0" smtClean="0">
                <a:solidFill>
                  <a:srgbClr val="002060"/>
                </a:solidFill>
                <a:latin typeface="Tahoma"/>
              </a:rPr>
              <a:t>الملحوظ :يكون دائما منصوبا</a:t>
            </a:r>
          </a:p>
          <a:p>
            <a:r>
              <a:rPr lang="ar-MA" sz="4800" b="1" dirty="0">
                <a:solidFill>
                  <a:srgbClr val="00B050"/>
                </a:solidFill>
                <a:latin typeface="Tahoma"/>
              </a:rPr>
              <a:t>البادية أحسن من المدينة </a:t>
            </a:r>
            <a:r>
              <a:rPr lang="ar-MA" sz="4800" b="1" u="sng" dirty="0">
                <a:solidFill>
                  <a:srgbClr val="C00000"/>
                </a:solidFill>
                <a:latin typeface="Tahoma"/>
              </a:rPr>
              <a:t>هواءً</a:t>
            </a:r>
            <a:r>
              <a:rPr lang="ar-MA" sz="4800" b="1" dirty="0">
                <a:solidFill>
                  <a:srgbClr val="00B050"/>
                </a:solidFill>
                <a:latin typeface="Tahoma"/>
              </a:rPr>
              <a:t> </a:t>
            </a:r>
            <a:endParaRPr lang="ar-SA" sz="4800" b="1" dirty="0" smtClean="0">
              <a:solidFill>
                <a:srgbClr val="00B050"/>
              </a:solidFill>
              <a:latin typeface="Tahoma"/>
            </a:endParaRPr>
          </a:p>
        </p:txBody>
      </p:sp>
    </p:spTree>
    <p:extLst>
      <p:ext uri="{BB962C8B-B14F-4D97-AF65-F5344CB8AC3E}">
        <p14:creationId xmlns:p14="http://schemas.microsoft.com/office/powerpoint/2010/main" val="8009854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b="1" dirty="0" smtClean="0">
                <a:solidFill>
                  <a:srgbClr val="C00000"/>
                </a:solidFill>
              </a:rPr>
              <a:t>نماذج </a:t>
            </a:r>
            <a:r>
              <a:rPr lang="ar-SA" b="1" smtClean="0">
                <a:solidFill>
                  <a:srgbClr val="C00000"/>
                </a:solidFill>
              </a:rPr>
              <a:t>اعرابية عن التمييز </a:t>
            </a:r>
            <a:r>
              <a:rPr lang="ar-SA" b="1" dirty="0" smtClean="0">
                <a:solidFill>
                  <a:srgbClr val="C00000"/>
                </a:solidFill>
              </a:rPr>
              <a:t>الملفوظ </a:t>
            </a:r>
            <a:endParaRPr lang="ar-MA" b="1" dirty="0">
              <a:solidFill>
                <a:srgbClr val="C00000"/>
              </a:solidFill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MA" b="1" dirty="0">
                <a:solidFill>
                  <a:srgbClr val="002060"/>
                </a:solidFill>
                <a:latin typeface="Verdana"/>
              </a:rPr>
              <a:t>شَرِبْتُ لِتْراً </a:t>
            </a:r>
            <a:r>
              <a:rPr lang="ar-MA" b="1" dirty="0">
                <a:solidFill>
                  <a:srgbClr val="C00000"/>
                </a:solidFill>
                <a:latin typeface="Verdana"/>
              </a:rPr>
              <a:t>حَلِيبا</a:t>
            </a:r>
            <a:r>
              <a:rPr lang="ar-MA" b="1" dirty="0">
                <a:solidFill>
                  <a:srgbClr val="002060"/>
                </a:solidFill>
                <a:latin typeface="Verdana"/>
              </a:rPr>
              <a:t>ً:</a:t>
            </a:r>
            <a:r>
              <a:rPr lang="ar-MA" b="1" dirty="0">
                <a:solidFill>
                  <a:srgbClr val="002060"/>
                </a:solidFill>
              </a:rPr>
              <a:t/>
            </a:r>
            <a:br>
              <a:rPr lang="ar-MA" b="1" dirty="0">
                <a:solidFill>
                  <a:srgbClr val="002060"/>
                </a:solidFill>
              </a:rPr>
            </a:br>
            <a:r>
              <a:rPr lang="ar-MA" b="1" dirty="0">
                <a:solidFill>
                  <a:srgbClr val="002060"/>
                </a:solidFill>
                <a:latin typeface="Verdana"/>
              </a:rPr>
              <a:t>شَرِبْتُ: فعل ماض مبني على السكون لاتصاله بالتاء المتحركة،</a:t>
            </a:r>
            <a:r>
              <a:rPr lang="ar-MA" b="1" dirty="0">
                <a:solidFill>
                  <a:srgbClr val="002060"/>
                </a:solidFill>
              </a:rPr>
              <a:t/>
            </a:r>
            <a:br>
              <a:rPr lang="ar-MA" b="1" dirty="0">
                <a:solidFill>
                  <a:srgbClr val="002060"/>
                </a:solidFill>
              </a:rPr>
            </a:br>
            <a:r>
              <a:rPr lang="ar-MA" b="1" dirty="0">
                <a:solidFill>
                  <a:srgbClr val="002060"/>
                </a:solidFill>
                <a:latin typeface="Verdana"/>
              </a:rPr>
              <a:t>والتاء ضمير مبني على الضم في محل رفع فاعل.</a:t>
            </a:r>
            <a:r>
              <a:rPr lang="ar-MA" b="1" dirty="0">
                <a:solidFill>
                  <a:srgbClr val="002060"/>
                </a:solidFill>
              </a:rPr>
              <a:t/>
            </a:r>
            <a:br>
              <a:rPr lang="ar-MA" b="1" dirty="0">
                <a:solidFill>
                  <a:srgbClr val="002060"/>
                </a:solidFill>
              </a:rPr>
            </a:br>
            <a:r>
              <a:rPr lang="ar-MA" b="1" dirty="0">
                <a:solidFill>
                  <a:srgbClr val="002060"/>
                </a:solidFill>
                <a:latin typeface="Verdana"/>
              </a:rPr>
              <a:t>لِتْراً: مفعول به منصوب، وعلامة نصبه الفتحة الظاهرة على</a:t>
            </a:r>
            <a:r>
              <a:rPr lang="ar-MA" b="1" dirty="0">
                <a:solidFill>
                  <a:srgbClr val="002060"/>
                </a:solidFill>
              </a:rPr>
              <a:t/>
            </a:r>
            <a:br>
              <a:rPr lang="ar-MA" b="1" dirty="0">
                <a:solidFill>
                  <a:srgbClr val="002060"/>
                </a:solidFill>
              </a:rPr>
            </a:br>
            <a:r>
              <a:rPr lang="ar-MA" b="1" dirty="0">
                <a:solidFill>
                  <a:srgbClr val="002060"/>
                </a:solidFill>
                <a:latin typeface="Verdana"/>
              </a:rPr>
              <a:t>آخره.</a:t>
            </a:r>
            <a:r>
              <a:rPr lang="ar-MA" b="1" dirty="0">
                <a:solidFill>
                  <a:srgbClr val="002060"/>
                </a:solidFill>
              </a:rPr>
              <a:t/>
            </a:r>
            <a:br>
              <a:rPr lang="ar-MA" b="1" dirty="0">
                <a:solidFill>
                  <a:srgbClr val="002060"/>
                </a:solidFill>
              </a:rPr>
            </a:br>
            <a:r>
              <a:rPr lang="ar-MA" b="1" dirty="0">
                <a:solidFill>
                  <a:srgbClr val="C00000"/>
                </a:solidFill>
                <a:latin typeface="Verdana"/>
              </a:rPr>
              <a:t>حَلِيباً</a:t>
            </a:r>
            <a:r>
              <a:rPr lang="ar-MA" b="1" dirty="0">
                <a:solidFill>
                  <a:srgbClr val="002060"/>
                </a:solidFill>
                <a:latin typeface="Verdana"/>
              </a:rPr>
              <a:t>: تمييز وزن ملفوظ منصوب، وعلامة نصبه الفتحة</a:t>
            </a:r>
            <a:r>
              <a:rPr lang="ar-MA" b="1" dirty="0">
                <a:solidFill>
                  <a:srgbClr val="002060"/>
                </a:solidFill>
              </a:rPr>
              <a:t/>
            </a:r>
            <a:br>
              <a:rPr lang="ar-MA" b="1" dirty="0">
                <a:solidFill>
                  <a:srgbClr val="002060"/>
                </a:solidFill>
              </a:rPr>
            </a:br>
            <a:r>
              <a:rPr lang="ar-MA" b="1" dirty="0">
                <a:solidFill>
                  <a:srgbClr val="002060"/>
                </a:solidFill>
                <a:latin typeface="Verdana"/>
              </a:rPr>
              <a:t>الظاهرة على آخره.</a:t>
            </a:r>
            <a:endParaRPr lang="ar-MA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68307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b="1" dirty="0" smtClean="0">
                <a:solidFill>
                  <a:srgbClr val="C00000"/>
                </a:solidFill>
              </a:rPr>
              <a:t>نماذج </a:t>
            </a:r>
            <a:r>
              <a:rPr lang="ar-SA" b="1" smtClean="0">
                <a:solidFill>
                  <a:srgbClr val="C00000"/>
                </a:solidFill>
              </a:rPr>
              <a:t>اعرابية عن التمييز </a:t>
            </a:r>
            <a:r>
              <a:rPr lang="ar-SA" b="1" dirty="0" smtClean="0">
                <a:solidFill>
                  <a:srgbClr val="C00000"/>
                </a:solidFill>
              </a:rPr>
              <a:t>الملفوظ </a:t>
            </a:r>
            <a:endParaRPr lang="ar-MA" b="1" dirty="0">
              <a:solidFill>
                <a:srgbClr val="C00000"/>
              </a:solidFill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ar-MA" sz="4800" b="1" dirty="0">
                <a:solidFill>
                  <a:srgbClr val="002060"/>
                </a:solidFill>
              </a:rPr>
              <a:t>شَرِبْتُ كَأْساً مِنْ </a:t>
            </a:r>
            <a:r>
              <a:rPr lang="ar-SA" sz="4800" b="1" dirty="0">
                <a:solidFill>
                  <a:srgbClr val="FF0000"/>
                </a:solidFill>
              </a:rPr>
              <a:t>ماء </a:t>
            </a:r>
            <a:r>
              <a:rPr lang="ar-MA" sz="4800" b="1" dirty="0" smtClean="0">
                <a:solidFill>
                  <a:srgbClr val="C00000"/>
                </a:solidFill>
              </a:rPr>
              <a:t>ٍ</a:t>
            </a:r>
            <a:r>
              <a:rPr lang="ar-MA" sz="4800" b="1" dirty="0">
                <a:solidFill>
                  <a:srgbClr val="002060"/>
                </a:solidFill>
              </a:rPr>
              <a:t>:</a:t>
            </a:r>
            <a:br>
              <a:rPr lang="ar-MA" sz="4800" b="1" dirty="0">
                <a:solidFill>
                  <a:srgbClr val="002060"/>
                </a:solidFill>
              </a:rPr>
            </a:br>
            <a:r>
              <a:rPr lang="ar-MA" sz="4800" b="1" dirty="0">
                <a:solidFill>
                  <a:srgbClr val="002060"/>
                </a:solidFill>
              </a:rPr>
              <a:t>منْ: حرف جر مبني على السكون، لا محلَّ له من الإعراب.</a:t>
            </a:r>
            <a:br>
              <a:rPr lang="ar-MA" sz="4800" b="1" dirty="0">
                <a:solidFill>
                  <a:srgbClr val="002060"/>
                </a:solidFill>
              </a:rPr>
            </a:br>
            <a:r>
              <a:rPr lang="ar-SA" sz="4800" b="1" dirty="0">
                <a:solidFill>
                  <a:srgbClr val="FF0000"/>
                </a:solidFill>
              </a:rPr>
              <a:t>ماء </a:t>
            </a:r>
            <a:r>
              <a:rPr lang="ar-MA" sz="4800" b="1" dirty="0">
                <a:solidFill>
                  <a:srgbClr val="C00000"/>
                </a:solidFill>
              </a:rPr>
              <a:t>ٍ </a:t>
            </a:r>
            <a:r>
              <a:rPr lang="ar-MA" sz="4800" b="1" dirty="0" smtClean="0">
                <a:solidFill>
                  <a:srgbClr val="002060"/>
                </a:solidFill>
              </a:rPr>
              <a:t>ٍ</a:t>
            </a:r>
            <a:r>
              <a:rPr lang="ar-MA" sz="4800" b="1" dirty="0">
                <a:solidFill>
                  <a:srgbClr val="002060"/>
                </a:solidFill>
              </a:rPr>
              <a:t>: اسم مجرور، وعلامة جره الكسرة الظاهرة على آخره.</a:t>
            </a:r>
          </a:p>
        </p:txBody>
      </p:sp>
    </p:spTree>
    <p:extLst>
      <p:ext uri="{BB962C8B-B14F-4D97-AF65-F5344CB8AC3E}">
        <p14:creationId xmlns:p14="http://schemas.microsoft.com/office/powerpoint/2010/main" val="26695668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b="1" dirty="0" smtClean="0">
                <a:solidFill>
                  <a:srgbClr val="C00000"/>
                </a:solidFill>
              </a:rPr>
              <a:t>نماذج </a:t>
            </a:r>
            <a:r>
              <a:rPr lang="ar-SA" b="1" smtClean="0">
                <a:solidFill>
                  <a:srgbClr val="C00000"/>
                </a:solidFill>
              </a:rPr>
              <a:t>اعرابية عن التمييز </a:t>
            </a:r>
            <a:r>
              <a:rPr lang="ar-SA" b="1" dirty="0" smtClean="0">
                <a:solidFill>
                  <a:srgbClr val="C00000"/>
                </a:solidFill>
              </a:rPr>
              <a:t>الملفوظ </a:t>
            </a:r>
            <a:endParaRPr lang="ar-MA" b="1" dirty="0">
              <a:solidFill>
                <a:srgbClr val="C00000"/>
              </a:solidFill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ar-MA" b="1" dirty="0">
                <a:solidFill>
                  <a:srgbClr val="002060"/>
                </a:solidFill>
              </a:rPr>
              <a:t>شَرِبْتُ كَأْسَ </a:t>
            </a:r>
            <a:r>
              <a:rPr lang="ar-SA" b="1" dirty="0" smtClean="0">
                <a:solidFill>
                  <a:srgbClr val="FF0000"/>
                </a:solidFill>
              </a:rPr>
              <a:t>ماء</a:t>
            </a:r>
            <a:r>
              <a:rPr lang="ar-MA" b="1" dirty="0" smtClean="0">
                <a:solidFill>
                  <a:srgbClr val="C00000"/>
                </a:solidFill>
              </a:rPr>
              <a:t>ٍ</a:t>
            </a:r>
            <a:r>
              <a:rPr lang="ar-MA" b="1" dirty="0" smtClean="0">
                <a:solidFill>
                  <a:srgbClr val="002060"/>
                </a:solidFill>
              </a:rPr>
              <a:t>:</a:t>
            </a:r>
            <a:r>
              <a:rPr lang="ar-MA" b="1" dirty="0">
                <a:solidFill>
                  <a:srgbClr val="002060"/>
                </a:solidFill>
              </a:rPr>
              <a:t/>
            </a:r>
            <a:br>
              <a:rPr lang="ar-MA" b="1" dirty="0">
                <a:solidFill>
                  <a:srgbClr val="002060"/>
                </a:solidFill>
              </a:rPr>
            </a:br>
            <a:r>
              <a:rPr lang="ar-MA" b="1" dirty="0">
                <a:solidFill>
                  <a:srgbClr val="002060"/>
                </a:solidFill>
              </a:rPr>
              <a:t>شَرِبْتُ: فعل ماض مبني على السكون لاتصاله بالتاء المتحركة،</a:t>
            </a:r>
            <a:br>
              <a:rPr lang="ar-MA" b="1" dirty="0">
                <a:solidFill>
                  <a:srgbClr val="002060"/>
                </a:solidFill>
              </a:rPr>
            </a:br>
            <a:r>
              <a:rPr lang="ar-MA" b="1" dirty="0">
                <a:solidFill>
                  <a:srgbClr val="002060"/>
                </a:solidFill>
              </a:rPr>
              <a:t>والتاء ضمير مبني على الضم في محل رفع فاعل.</a:t>
            </a:r>
            <a:br>
              <a:rPr lang="ar-MA" b="1" dirty="0">
                <a:solidFill>
                  <a:srgbClr val="002060"/>
                </a:solidFill>
              </a:rPr>
            </a:br>
            <a:r>
              <a:rPr lang="ar-MA" b="1" dirty="0">
                <a:solidFill>
                  <a:srgbClr val="002060"/>
                </a:solidFill>
              </a:rPr>
              <a:t>كَأْسَ: مفعول به منصوب، وعلامة نصبه الفتحة الظاهرة على</a:t>
            </a:r>
            <a:br>
              <a:rPr lang="ar-MA" b="1" dirty="0">
                <a:solidFill>
                  <a:srgbClr val="002060"/>
                </a:solidFill>
              </a:rPr>
            </a:br>
            <a:r>
              <a:rPr lang="ar-MA" b="1" dirty="0" err="1">
                <a:solidFill>
                  <a:srgbClr val="002060"/>
                </a:solidFill>
              </a:rPr>
              <a:t>آخره،وهو</a:t>
            </a:r>
            <a:r>
              <a:rPr lang="ar-MA" b="1" dirty="0">
                <a:solidFill>
                  <a:srgbClr val="002060"/>
                </a:solidFill>
              </a:rPr>
              <a:t> مُضاف،</a:t>
            </a:r>
            <a:br>
              <a:rPr lang="ar-MA" b="1" dirty="0">
                <a:solidFill>
                  <a:srgbClr val="002060"/>
                </a:solidFill>
              </a:rPr>
            </a:br>
            <a:r>
              <a:rPr lang="ar-SA" b="1" dirty="0">
                <a:solidFill>
                  <a:srgbClr val="FF0000"/>
                </a:solidFill>
              </a:rPr>
              <a:t>ماء</a:t>
            </a:r>
            <a:r>
              <a:rPr lang="ar-MA" b="1" dirty="0">
                <a:solidFill>
                  <a:srgbClr val="C00000"/>
                </a:solidFill>
              </a:rPr>
              <a:t>ٍ </a:t>
            </a:r>
            <a:r>
              <a:rPr lang="ar-MA" b="1" dirty="0" smtClean="0">
                <a:solidFill>
                  <a:srgbClr val="002060"/>
                </a:solidFill>
              </a:rPr>
              <a:t>ٍ</a:t>
            </a:r>
            <a:r>
              <a:rPr lang="ar-MA" b="1" dirty="0">
                <a:solidFill>
                  <a:srgbClr val="002060"/>
                </a:solidFill>
              </a:rPr>
              <a:t>: مضاف إليه مجرور، وعلامة جره الكسرة الظاهرة على</a:t>
            </a:r>
            <a:br>
              <a:rPr lang="ar-MA" b="1" dirty="0">
                <a:solidFill>
                  <a:srgbClr val="002060"/>
                </a:solidFill>
              </a:rPr>
            </a:br>
            <a:r>
              <a:rPr lang="ar-MA" b="1" dirty="0">
                <a:solidFill>
                  <a:srgbClr val="002060"/>
                </a:solidFill>
              </a:rPr>
              <a:t>آخره.</a:t>
            </a:r>
          </a:p>
        </p:txBody>
      </p:sp>
    </p:spTree>
    <p:extLst>
      <p:ext uri="{BB962C8B-B14F-4D97-AF65-F5344CB8AC3E}">
        <p14:creationId xmlns:p14="http://schemas.microsoft.com/office/powerpoint/2010/main" val="9832638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b="1" dirty="0" smtClean="0">
                <a:solidFill>
                  <a:srgbClr val="C00000"/>
                </a:solidFill>
              </a:rPr>
              <a:t>نماذج اعرابية عن التمييز الملفوظ </a:t>
            </a:r>
            <a:endParaRPr lang="ar-MA" b="1" dirty="0">
              <a:solidFill>
                <a:srgbClr val="C00000"/>
              </a:solidFill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ar-MA" b="1" dirty="0">
                <a:solidFill>
                  <a:srgbClr val="002060"/>
                </a:solidFill>
                <a:latin typeface="Verdana"/>
              </a:rPr>
              <a:t>حَصَدَ الفَلاَّحُ هِكْتَاراً </a:t>
            </a:r>
            <a:r>
              <a:rPr lang="ar-SA" b="1" dirty="0" smtClean="0">
                <a:solidFill>
                  <a:srgbClr val="C00000"/>
                </a:solidFill>
                <a:latin typeface="Verdana"/>
              </a:rPr>
              <a:t>شعير</a:t>
            </a:r>
            <a:r>
              <a:rPr lang="ar-MA" b="1" dirty="0" smtClean="0">
                <a:solidFill>
                  <a:srgbClr val="C00000"/>
                </a:solidFill>
                <a:latin typeface="Verdana"/>
              </a:rPr>
              <a:t>اً</a:t>
            </a:r>
            <a:r>
              <a:rPr lang="ar-MA" b="1" dirty="0">
                <a:solidFill>
                  <a:srgbClr val="002060"/>
                </a:solidFill>
                <a:latin typeface="Verdana"/>
              </a:rPr>
              <a:t>:</a:t>
            </a:r>
            <a:r>
              <a:rPr lang="ar-MA" b="1" dirty="0">
                <a:solidFill>
                  <a:srgbClr val="002060"/>
                </a:solidFill>
              </a:rPr>
              <a:t/>
            </a:r>
            <a:br>
              <a:rPr lang="ar-MA" b="1" dirty="0">
                <a:solidFill>
                  <a:srgbClr val="002060"/>
                </a:solidFill>
              </a:rPr>
            </a:br>
            <a:r>
              <a:rPr lang="ar-MA" b="1" dirty="0">
                <a:solidFill>
                  <a:srgbClr val="002060"/>
                </a:solidFill>
                <a:latin typeface="Verdana"/>
              </a:rPr>
              <a:t>حَصَدَ: فعل ماض مبني على الفتح.</a:t>
            </a:r>
            <a:r>
              <a:rPr lang="ar-MA" b="1" dirty="0">
                <a:solidFill>
                  <a:srgbClr val="002060"/>
                </a:solidFill>
              </a:rPr>
              <a:t/>
            </a:r>
            <a:br>
              <a:rPr lang="ar-MA" b="1" dirty="0">
                <a:solidFill>
                  <a:srgbClr val="002060"/>
                </a:solidFill>
              </a:rPr>
            </a:br>
            <a:r>
              <a:rPr lang="ar-MA" b="1" dirty="0">
                <a:solidFill>
                  <a:srgbClr val="002060"/>
                </a:solidFill>
                <a:latin typeface="Verdana"/>
              </a:rPr>
              <a:t>الفَلاَّحُ: فاعل مرفوع ، وعلامة رفعه الضمة الظاهرة على آخره</a:t>
            </a:r>
            <a:r>
              <a:rPr lang="ar-MA" b="1" dirty="0">
                <a:solidFill>
                  <a:srgbClr val="002060"/>
                </a:solidFill>
              </a:rPr>
              <a:t/>
            </a:r>
            <a:br>
              <a:rPr lang="ar-MA" b="1" dirty="0">
                <a:solidFill>
                  <a:srgbClr val="002060"/>
                </a:solidFill>
              </a:rPr>
            </a:br>
            <a:r>
              <a:rPr lang="ar-MA" b="1" dirty="0">
                <a:solidFill>
                  <a:srgbClr val="002060"/>
                </a:solidFill>
                <a:latin typeface="Verdana"/>
              </a:rPr>
              <a:t>هِكْتَاراً: مفعول به منصوب وعلامة نصبه الفتحة الظاهرة على</a:t>
            </a:r>
            <a:r>
              <a:rPr lang="ar-MA" b="1" dirty="0">
                <a:solidFill>
                  <a:srgbClr val="002060"/>
                </a:solidFill>
              </a:rPr>
              <a:t/>
            </a:r>
            <a:br>
              <a:rPr lang="ar-MA" b="1" dirty="0">
                <a:solidFill>
                  <a:srgbClr val="002060"/>
                </a:solidFill>
              </a:rPr>
            </a:br>
            <a:r>
              <a:rPr lang="ar-MA" b="1" dirty="0">
                <a:solidFill>
                  <a:srgbClr val="002060"/>
                </a:solidFill>
                <a:latin typeface="Verdana"/>
              </a:rPr>
              <a:t>آخره.</a:t>
            </a:r>
            <a:r>
              <a:rPr lang="ar-MA" b="1" dirty="0">
                <a:solidFill>
                  <a:srgbClr val="002060"/>
                </a:solidFill>
              </a:rPr>
              <a:t/>
            </a:r>
            <a:br>
              <a:rPr lang="ar-MA" b="1" dirty="0">
                <a:solidFill>
                  <a:srgbClr val="002060"/>
                </a:solidFill>
              </a:rPr>
            </a:br>
            <a:r>
              <a:rPr lang="ar-SA" b="1" dirty="0">
                <a:solidFill>
                  <a:srgbClr val="C00000"/>
                </a:solidFill>
                <a:latin typeface="Verdana"/>
              </a:rPr>
              <a:t>شعير</a:t>
            </a:r>
            <a:r>
              <a:rPr lang="ar-MA" b="1" dirty="0">
                <a:solidFill>
                  <a:srgbClr val="C00000"/>
                </a:solidFill>
                <a:latin typeface="Verdana"/>
              </a:rPr>
              <a:t>اً </a:t>
            </a:r>
            <a:r>
              <a:rPr lang="ar-MA" b="1" dirty="0" smtClean="0">
                <a:solidFill>
                  <a:srgbClr val="002060"/>
                </a:solidFill>
                <a:latin typeface="Verdana"/>
              </a:rPr>
              <a:t>تمييز </a:t>
            </a:r>
            <a:r>
              <a:rPr lang="ar-MA" b="1" dirty="0">
                <a:solidFill>
                  <a:srgbClr val="002060"/>
                </a:solidFill>
                <a:latin typeface="Verdana"/>
              </a:rPr>
              <a:t>كيل ملفوظ منصوب، وعلامة نصبه الفتحة الظاهرة على آخره.</a:t>
            </a:r>
            <a:endParaRPr lang="ar-MA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65199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b="1" dirty="0" smtClean="0">
                <a:solidFill>
                  <a:srgbClr val="C00000"/>
                </a:solidFill>
              </a:rPr>
              <a:t>نماذج </a:t>
            </a:r>
            <a:r>
              <a:rPr lang="ar-SA" b="1" smtClean="0">
                <a:solidFill>
                  <a:srgbClr val="C00000"/>
                </a:solidFill>
              </a:rPr>
              <a:t>اعرابية عن التمييز </a:t>
            </a:r>
            <a:r>
              <a:rPr lang="ar-SA" b="1" dirty="0" smtClean="0">
                <a:solidFill>
                  <a:srgbClr val="C00000"/>
                </a:solidFill>
              </a:rPr>
              <a:t>الملفوظ </a:t>
            </a:r>
            <a:endParaRPr lang="ar-MA" b="1" dirty="0">
              <a:solidFill>
                <a:srgbClr val="C00000"/>
              </a:solidFill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ar-MA" b="1" dirty="0">
                <a:solidFill>
                  <a:srgbClr val="002060"/>
                </a:solidFill>
                <a:latin typeface="Verdana"/>
              </a:rPr>
              <a:t>فِي المَزْرَعَةِ عِشْرُونَ </a:t>
            </a:r>
            <a:r>
              <a:rPr lang="ar-MA" b="1" dirty="0">
                <a:solidFill>
                  <a:srgbClr val="C00000"/>
                </a:solidFill>
                <a:latin typeface="Verdana"/>
              </a:rPr>
              <a:t>عِجْلاً:</a:t>
            </a:r>
            <a:r>
              <a:rPr lang="ar-MA" b="1" dirty="0">
                <a:solidFill>
                  <a:srgbClr val="002060"/>
                </a:solidFill>
              </a:rPr>
              <a:t/>
            </a:r>
            <a:br>
              <a:rPr lang="ar-MA" b="1" dirty="0">
                <a:solidFill>
                  <a:srgbClr val="002060"/>
                </a:solidFill>
              </a:rPr>
            </a:br>
            <a:r>
              <a:rPr lang="ar-MA" b="1" dirty="0">
                <a:solidFill>
                  <a:srgbClr val="002060"/>
                </a:solidFill>
                <a:latin typeface="Verdana"/>
              </a:rPr>
              <a:t>فِي: حرف جر مبني على السكون لا محل له من الإعراب.</a:t>
            </a:r>
            <a:r>
              <a:rPr lang="ar-MA" b="1" dirty="0">
                <a:solidFill>
                  <a:srgbClr val="002060"/>
                </a:solidFill>
              </a:rPr>
              <a:t/>
            </a:r>
            <a:br>
              <a:rPr lang="ar-MA" b="1" dirty="0">
                <a:solidFill>
                  <a:srgbClr val="002060"/>
                </a:solidFill>
              </a:rPr>
            </a:br>
            <a:r>
              <a:rPr lang="ar-MA" b="1" dirty="0">
                <a:solidFill>
                  <a:srgbClr val="002060"/>
                </a:solidFill>
                <a:latin typeface="Verdana"/>
              </a:rPr>
              <a:t>المَزْرَعَةِ: اسم مجرور ب (فِي) وعلامة جره الكسرة الظاهرة</a:t>
            </a:r>
            <a:r>
              <a:rPr lang="ar-MA" b="1" dirty="0">
                <a:solidFill>
                  <a:srgbClr val="002060"/>
                </a:solidFill>
              </a:rPr>
              <a:t/>
            </a:r>
            <a:br>
              <a:rPr lang="ar-MA" b="1" dirty="0">
                <a:solidFill>
                  <a:srgbClr val="002060"/>
                </a:solidFill>
              </a:rPr>
            </a:br>
            <a:r>
              <a:rPr lang="ar-MA" b="1" dirty="0">
                <a:solidFill>
                  <a:srgbClr val="002060"/>
                </a:solidFill>
                <a:latin typeface="Verdana"/>
              </a:rPr>
              <a:t>على آخره، وشبه الجملة من الجار والمجرور في محل</a:t>
            </a:r>
            <a:r>
              <a:rPr lang="ar-MA" b="1" dirty="0">
                <a:solidFill>
                  <a:srgbClr val="002060"/>
                </a:solidFill>
              </a:rPr>
              <a:t/>
            </a:r>
            <a:br>
              <a:rPr lang="ar-MA" b="1" dirty="0">
                <a:solidFill>
                  <a:srgbClr val="002060"/>
                </a:solidFill>
              </a:rPr>
            </a:br>
            <a:r>
              <a:rPr lang="ar-MA" b="1" dirty="0">
                <a:solidFill>
                  <a:srgbClr val="002060"/>
                </a:solidFill>
                <a:latin typeface="Verdana"/>
              </a:rPr>
              <a:t>رفع خبر مقدم.</a:t>
            </a:r>
            <a:r>
              <a:rPr lang="ar-MA" b="1" dirty="0">
                <a:solidFill>
                  <a:srgbClr val="002060"/>
                </a:solidFill>
              </a:rPr>
              <a:t/>
            </a:r>
            <a:br>
              <a:rPr lang="ar-MA" b="1" dirty="0">
                <a:solidFill>
                  <a:srgbClr val="002060"/>
                </a:solidFill>
              </a:rPr>
            </a:br>
            <a:r>
              <a:rPr lang="ar-MA" b="1" dirty="0">
                <a:solidFill>
                  <a:srgbClr val="002060"/>
                </a:solidFill>
                <a:latin typeface="Verdana"/>
              </a:rPr>
              <a:t>عِشْرُونَ: مبتدأ مؤخر مرفوع ، وعلامة رفعه الواو لأنه جمع مذكر سالم.</a:t>
            </a:r>
            <a:r>
              <a:rPr lang="ar-MA" b="1" dirty="0">
                <a:solidFill>
                  <a:srgbClr val="002060"/>
                </a:solidFill>
              </a:rPr>
              <a:t/>
            </a:r>
            <a:br>
              <a:rPr lang="ar-MA" b="1" dirty="0">
                <a:solidFill>
                  <a:srgbClr val="002060"/>
                </a:solidFill>
              </a:rPr>
            </a:br>
            <a:r>
              <a:rPr lang="ar-MA" b="1" dirty="0">
                <a:solidFill>
                  <a:srgbClr val="C00000"/>
                </a:solidFill>
                <a:latin typeface="Verdana"/>
              </a:rPr>
              <a:t>عِجْلاً</a:t>
            </a:r>
            <a:r>
              <a:rPr lang="ar-MA" b="1" dirty="0">
                <a:solidFill>
                  <a:srgbClr val="002060"/>
                </a:solidFill>
                <a:latin typeface="Verdana"/>
              </a:rPr>
              <a:t>: تمييز عدد منصوب، وعلامة نصبه الفتحة الظاهرة على</a:t>
            </a:r>
            <a:r>
              <a:rPr lang="ar-MA" b="1" dirty="0">
                <a:solidFill>
                  <a:srgbClr val="002060"/>
                </a:solidFill>
              </a:rPr>
              <a:t/>
            </a:r>
            <a:br>
              <a:rPr lang="ar-MA" b="1" dirty="0">
                <a:solidFill>
                  <a:srgbClr val="002060"/>
                </a:solidFill>
              </a:rPr>
            </a:br>
            <a:r>
              <a:rPr lang="ar-MA" b="1" dirty="0">
                <a:solidFill>
                  <a:srgbClr val="002060"/>
                </a:solidFill>
                <a:latin typeface="Verdana"/>
              </a:rPr>
              <a:t>آخره.</a:t>
            </a:r>
            <a:endParaRPr lang="ar-MA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7874888"/>
      </p:ext>
    </p:extLst>
  </p:cSld>
  <p:clrMapOvr>
    <a:masterClrMapping/>
  </p:clrMapOvr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</TotalTime>
  <Words>131</Words>
  <Application>Microsoft Office PowerPoint</Application>
  <PresentationFormat>عرض على الشاشة (3:4)‏</PresentationFormat>
  <Paragraphs>36</Paragraphs>
  <Slides>12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12</vt:i4>
      </vt:variant>
    </vt:vector>
  </HeadingPairs>
  <TitlesOfParts>
    <vt:vector size="13" baseType="lpstr">
      <vt:lpstr>سمة Office</vt:lpstr>
      <vt:lpstr>المحاضرة الثالثة (التمييز )</vt:lpstr>
      <vt:lpstr>المحاضرة الثالثة (التمييز )</vt:lpstr>
      <vt:lpstr>انواع التمييز</vt:lpstr>
      <vt:lpstr>اعراب التمييز</vt:lpstr>
      <vt:lpstr>نماذج اعرابية عن التمييز الملفوظ </vt:lpstr>
      <vt:lpstr>نماذج اعرابية عن التمييز الملفوظ </vt:lpstr>
      <vt:lpstr>نماذج اعرابية عن التمييز الملفوظ </vt:lpstr>
      <vt:lpstr>نماذج اعرابية عن التمييز الملفوظ </vt:lpstr>
      <vt:lpstr>نماذج اعرابية عن التمييز الملفوظ </vt:lpstr>
      <vt:lpstr>نماذج اعرابية عن التمييز الملحوظ </vt:lpstr>
      <vt:lpstr>نماذج اعرابية عن التمييز الملحوظ </vt:lpstr>
      <vt:lpstr>نماذج اعرابية عن التمييز الملحوظ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نماذج اعرابية عن التمييز </dc:title>
  <dc:creator>Al_Reem</dc:creator>
  <cp:lastModifiedBy>Maher</cp:lastModifiedBy>
  <cp:revision>65</cp:revision>
  <dcterms:created xsi:type="dcterms:W3CDTF">2022-01-20T08:39:53Z</dcterms:created>
  <dcterms:modified xsi:type="dcterms:W3CDTF">2022-01-20T15:59:17Z</dcterms:modified>
</cp:coreProperties>
</file>