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7" r:id="rId4"/>
    <p:sldId id="268" r:id="rId5"/>
    <p:sldId id="275" r:id="rId6"/>
    <p:sldId id="293" r:id="rId7"/>
    <p:sldId id="260" r:id="rId8"/>
    <p:sldId id="263" r:id="rId9"/>
    <p:sldId id="274" r:id="rId10"/>
    <p:sldId id="265" r:id="rId11"/>
    <p:sldId id="276" r:id="rId12"/>
    <p:sldId id="277" r:id="rId13"/>
    <p:sldId id="278" r:id="rId14"/>
    <p:sldId id="281" r:id="rId15"/>
    <p:sldId id="282" r:id="rId16"/>
    <p:sldId id="283" r:id="rId17"/>
    <p:sldId id="284" r:id="rId18"/>
    <p:sldId id="285" r:id="rId19"/>
    <p:sldId id="292" r:id="rId20"/>
    <p:sldId id="2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autoAdjust="0"/>
  </p:normalViewPr>
  <p:slideViewPr>
    <p:cSldViewPr>
      <p:cViewPr varScale="1">
        <p:scale>
          <a:sx n="70" d="100"/>
          <a:sy n="70" d="100"/>
        </p:scale>
        <p:origin x="120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A001C5EE-BEAD-4F16-836E-7E94B223E05C}"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A001C5EE-BEAD-4F16-836E-7E94B223E05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28C0A0-604D-4C50-BDA0-74FD3C781E34}" type="datetimeFigureOut">
              <a:rPr lang="en-US" smtClean="0"/>
              <a:pPr/>
              <a:t>12/30/2020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01C5EE-BEAD-4F16-836E-7E94B223E05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28C0A0-604D-4C50-BDA0-74FD3C781E34}" type="datetimeFigureOut">
              <a:rPr lang="en-US" smtClean="0"/>
              <a:pPr/>
              <a:t>12/30/2020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01C5EE-BEAD-4F16-836E-7E94B223E05C}"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Histone_H2A" TargetMode="External"/><Relationship Id="rId2" Type="http://schemas.openxmlformats.org/officeDocument/2006/relationships/hyperlink" Target="http://en.wikipedia.org/wiki/Histone_H1" TargetMode="External"/><Relationship Id="rId1" Type="http://schemas.openxmlformats.org/officeDocument/2006/relationships/slideLayout" Target="../slideLayouts/slideLayout2.xml"/><Relationship Id="rId6" Type="http://schemas.openxmlformats.org/officeDocument/2006/relationships/hyperlink" Target="http://en.wikipedia.org/wiki/Histone_H4" TargetMode="External"/><Relationship Id="rId5" Type="http://schemas.openxmlformats.org/officeDocument/2006/relationships/hyperlink" Target="http://en.wikipedia.org/wiki/Histone_H3" TargetMode="External"/><Relationship Id="rId4" Type="http://schemas.openxmlformats.org/officeDocument/2006/relationships/hyperlink" Target="http://en.wikipedia.org/wiki/Histone_H2B"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DNA" TargetMode="External"/><Relationship Id="rId3" Type="http://schemas.openxmlformats.org/officeDocument/2006/relationships/hyperlink" Target="http://en.wikipedia.org/wiki/Cell_(biology)" TargetMode="External"/><Relationship Id="rId7" Type="http://schemas.openxmlformats.org/officeDocument/2006/relationships/hyperlink" Target="http://en.wikipedia.org/wiki/Nuclear_membrane" TargetMode="External"/><Relationship Id="rId2" Type="http://schemas.openxmlformats.org/officeDocument/2006/relationships/hyperlink" Target="http://en.wikipedia.org/wiki/Cell_nucleus" TargetMode="External"/><Relationship Id="rId1" Type="http://schemas.openxmlformats.org/officeDocument/2006/relationships/slideLayout" Target="../slideLayouts/slideLayout2.xml"/><Relationship Id="rId6" Type="http://schemas.openxmlformats.org/officeDocument/2006/relationships/hyperlink" Target="http://en.wikipedia.org/wiki/Eukaryote" TargetMode="External"/><Relationship Id="rId5" Type="http://schemas.openxmlformats.org/officeDocument/2006/relationships/hyperlink" Target="http://en.wikipedia.org/wiki/Genome" TargetMode="External"/><Relationship Id="rId4" Type="http://schemas.openxmlformats.org/officeDocument/2006/relationships/hyperlink" Target="http://en.wikipedia.org/wiki/Prokaryote" TargetMode="External"/><Relationship Id="rId9" Type="http://schemas.openxmlformats.org/officeDocument/2006/relationships/hyperlink" Target="http://en.wikipedia.org/wiki/Chromosom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n.wikipedia.org/wiki/Transcription_fact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Histon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457201"/>
            <a:ext cx="8062912" cy="838200"/>
          </a:xfrm>
        </p:spPr>
        <p:txBody>
          <a:bodyPr>
            <a:normAutofit fontScale="90000"/>
          </a:bodyPr>
          <a:lstStyle/>
          <a:p>
            <a:pPr algn="just"/>
            <a:r>
              <a:rPr lang="en-US" sz="4000" dirty="0">
                <a:effectLst/>
              </a:rPr>
              <a:t>3</a:t>
            </a:r>
            <a:r>
              <a:rPr lang="en-US" sz="4000" baseline="30000" dirty="0" smtClean="0">
                <a:effectLst/>
              </a:rPr>
              <a:t>th</a:t>
            </a:r>
            <a:r>
              <a:rPr lang="en-US" sz="4000" dirty="0" smtClean="0">
                <a:effectLst/>
              </a:rPr>
              <a:t> lecture in molecular biology</a:t>
            </a:r>
            <a:endParaRPr lang="en-US" sz="4000" dirty="0">
              <a:effectLst/>
            </a:endParaRPr>
          </a:p>
        </p:txBody>
      </p:sp>
      <p:sp>
        <p:nvSpPr>
          <p:cNvPr id="5" name="Subtitle 4"/>
          <p:cNvSpPr>
            <a:spLocks noGrp="1"/>
          </p:cNvSpPr>
          <p:nvPr>
            <p:ph type="subTitle" idx="1"/>
          </p:nvPr>
        </p:nvSpPr>
        <p:spPr>
          <a:xfrm>
            <a:off x="609600" y="1143000"/>
            <a:ext cx="8062912" cy="1219200"/>
          </a:xfrm>
        </p:spPr>
        <p:txBody>
          <a:bodyPr>
            <a:normAutofit fontScale="92500" lnSpcReduction="20000"/>
          </a:bodyPr>
          <a:lstStyle/>
          <a:p>
            <a:r>
              <a:rPr lang="en-US" dirty="0" smtClean="0"/>
              <a:t>Prokaryotic and Eukaryotic Chromosomes Organization </a:t>
            </a:r>
          </a:p>
          <a:p>
            <a:pPr algn="just"/>
            <a:r>
              <a:rPr lang="en-US" dirty="0" err="1" smtClean="0"/>
              <a:t>Dr.Sawsan</a:t>
            </a:r>
            <a:r>
              <a:rPr lang="en-US" dirty="0" smtClean="0"/>
              <a:t> </a:t>
            </a:r>
            <a:r>
              <a:rPr lang="en-US" dirty="0" err="1" smtClean="0"/>
              <a:t>Sajid</a:t>
            </a:r>
            <a:r>
              <a:rPr lang="en-US" dirty="0" smtClean="0"/>
              <a:t>  </a:t>
            </a:r>
            <a:endParaRPr lang="en-US" dirty="0"/>
          </a:p>
        </p:txBody>
      </p:sp>
      <p:pic>
        <p:nvPicPr>
          <p:cNvPr id="6" name="Picture 5" descr="prokaryote-and-eukaryote-cell.jpeg"/>
          <p:cNvPicPr>
            <a:picLocks noChangeAspect="1"/>
          </p:cNvPicPr>
          <p:nvPr/>
        </p:nvPicPr>
        <p:blipFill>
          <a:blip r:embed="rId2" cstate="print"/>
          <a:stretch>
            <a:fillRect/>
          </a:stretch>
        </p:blipFill>
        <p:spPr>
          <a:xfrm>
            <a:off x="304800" y="2286000"/>
            <a:ext cx="8534399" cy="4343400"/>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style>
          <a:lnRef idx="1">
            <a:schemeClr val="accent3"/>
          </a:lnRef>
          <a:fillRef idx="2">
            <a:schemeClr val="accent3"/>
          </a:fillRef>
          <a:effectRef idx="1">
            <a:schemeClr val="accent3"/>
          </a:effectRef>
          <a:fontRef idx="minor">
            <a:schemeClr val="dk1"/>
          </a:fontRef>
        </p:style>
        <p:txBody>
          <a:bodyPr>
            <a:normAutofit/>
          </a:bodyPr>
          <a:lstStyle/>
          <a:p>
            <a:pPr algn="just"/>
            <a:r>
              <a:rPr lang="en-US" sz="2800" dirty="0" smtClean="0"/>
              <a:t>EM IMAGE for chromosome :one nick will cases relaxation of the domain </a:t>
            </a:r>
            <a:endParaRPr lang="en-US" sz="2800" dirty="0"/>
          </a:p>
        </p:txBody>
      </p:sp>
      <p:pic>
        <p:nvPicPr>
          <p:cNvPr id="4" name="Content Placeholder 3" descr="nucleoid.jpg"/>
          <p:cNvPicPr>
            <a:picLocks noGrp="1" noChangeAspect="1"/>
          </p:cNvPicPr>
          <p:nvPr>
            <p:ph idx="1"/>
          </p:nvPr>
        </p:nvPicPr>
        <p:blipFill>
          <a:blip r:embed="rId2" cstate="print"/>
          <a:stretch>
            <a:fillRect/>
          </a:stretch>
        </p:blipFill>
        <p:spPr>
          <a:xfrm>
            <a:off x="304800" y="914400"/>
            <a:ext cx="8458200" cy="5715000"/>
          </a:xfrm>
        </p:spPr>
      </p:pic>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r>
              <a:rPr lang="en-US" sz="4400" dirty="0">
                <a:solidFill>
                  <a:srgbClr val="7030A0"/>
                </a:solidFill>
              </a:rPr>
              <a:t>Chromatin organization and chromosome structure </a:t>
            </a:r>
            <a:r>
              <a:rPr lang="en-US" sz="4400" dirty="0" smtClean="0">
                <a:solidFill>
                  <a:srgbClr val="7030A0"/>
                </a:solidFill>
              </a:rPr>
              <a:t>of eukaryotes</a:t>
            </a:r>
            <a:r>
              <a:rPr lang="en-US" sz="4400" dirty="0">
                <a:solidFill>
                  <a:srgbClr val="7030A0"/>
                </a:solidFill>
              </a:rPr>
              <a:t/>
            </a:r>
            <a:br>
              <a:rPr lang="en-US" sz="4400" dirty="0">
                <a:solidFill>
                  <a:srgbClr val="7030A0"/>
                </a:solidFill>
              </a:rPr>
            </a:br>
            <a:endParaRPr lang="en-US" dirty="0"/>
          </a:p>
        </p:txBody>
      </p:sp>
      <p:sp>
        <p:nvSpPr>
          <p:cNvPr id="3" name="Content Placeholder 2"/>
          <p:cNvSpPr>
            <a:spLocks noGrp="1"/>
          </p:cNvSpPr>
          <p:nvPr>
            <p:ph idx="1"/>
          </p:nvPr>
        </p:nvSpPr>
        <p:spPr>
          <a:xfrm>
            <a:off x="457200" y="1828800"/>
            <a:ext cx="8229600" cy="4480560"/>
          </a:xfrm>
        </p:spPr>
        <p:txBody>
          <a:bodyPr>
            <a:normAutofit/>
          </a:bodyPr>
          <a:lstStyle/>
          <a:p>
            <a:pPr algn="just"/>
            <a:r>
              <a:rPr lang="en-US" sz="2400" dirty="0">
                <a:solidFill>
                  <a:schemeClr val="bg1"/>
                </a:solidFill>
              </a:rPr>
              <a:t>The unique structure of </a:t>
            </a:r>
            <a:r>
              <a:rPr lang="en-US" sz="2400" dirty="0" smtClean="0">
                <a:solidFill>
                  <a:schemeClr val="bg1"/>
                </a:solidFill>
              </a:rPr>
              <a:t>eukaryotes chromosome keep </a:t>
            </a:r>
            <a:r>
              <a:rPr lang="en-US" sz="2400" dirty="0">
                <a:solidFill>
                  <a:schemeClr val="bg1"/>
                </a:solidFill>
              </a:rPr>
              <a:t>DNA tightly wrapped around spool-like proteins, called </a:t>
            </a:r>
            <a:r>
              <a:rPr lang="en-US" sz="2400" dirty="0">
                <a:solidFill>
                  <a:srgbClr val="FF0000"/>
                </a:solidFill>
              </a:rPr>
              <a:t>histones.</a:t>
            </a:r>
            <a:r>
              <a:rPr lang="en-US" sz="2400" dirty="0">
                <a:solidFill>
                  <a:schemeClr val="bg1"/>
                </a:solidFill>
              </a:rPr>
              <a:t> Without such packaging, DNA molecules would be too long to fit inside cells. For example, if all of the DNA molecules in a single human cell were unwound from their histones and placed end-to-end, they would stretch </a:t>
            </a:r>
            <a:r>
              <a:rPr lang="en-US" sz="2400" dirty="0" smtClean="0">
                <a:solidFill>
                  <a:schemeClr val="bg1"/>
                </a:solidFill>
              </a:rPr>
              <a:t>180 cm. </a:t>
            </a:r>
          </a:p>
          <a:p>
            <a:pPr algn="just"/>
            <a:r>
              <a:rPr lang="en-US" sz="2400" b="1" dirty="0" smtClean="0">
                <a:solidFill>
                  <a:srgbClr val="002060"/>
                </a:solidFill>
              </a:rPr>
              <a:t>Each </a:t>
            </a:r>
            <a:r>
              <a:rPr lang="en-US" sz="2400" b="1" dirty="0">
                <a:solidFill>
                  <a:srgbClr val="002060"/>
                </a:solidFill>
              </a:rPr>
              <a:t>species of plants and animals has a set number of chromosomes. </a:t>
            </a:r>
            <a:r>
              <a:rPr lang="en-US" sz="2400" b="1" dirty="0" smtClean="0">
                <a:solidFill>
                  <a:srgbClr val="002060"/>
                </a:solidFill>
              </a:rPr>
              <a:t>for </a:t>
            </a:r>
            <a:r>
              <a:rPr lang="en-US" sz="2400" b="1" dirty="0">
                <a:solidFill>
                  <a:srgbClr val="002060"/>
                </a:solidFill>
              </a:rPr>
              <a:t>example, Humans have </a:t>
            </a:r>
            <a:r>
              <a:rPr lang="en-US" sz="2400" b="1" dirty="0" smtClean="0">
                <a:solidFill>
                  <a:srgbClr val="002060"/>
                </a:solidFill>
              </a:rPr>
              <a:t>46 </a:t>
            </a:r>
            <a:r>
              <a:rPr lang="en-US" sz="2400" b="1" dirty="0">
                <a:solidFill>
                  <a:srgbClr val="002060"/>
                </a:solidFill>
              </a:rPr>
              <a:t>chromosomes </a:t>
            </a:r>
            <a:r>
              <a:rPr lang="en-US" sz="2400" b="1" dirty="0" smtClean="0">
                <a:solidFill>
                  <a:srgbClr val="002060"/>
                </a:solidFill>
              </a:rPr>
              <a:t>while </a:t>
            </a:r>
            <a:r>
              <a:rPr lang="en-US" sz="2400" b="1" dirty="0">
                <a:solidFill>
                  <a:srgbClr val="002060"/>
                </a:solidFill>
              </a:rPr>
              <a:t>a rice plant has 12 and a </a:t>
            </a:r>
            <a:r>
              <a:rPr lang="en-US" sz="2400" b="1" dirty="0" smtClean="0">
                <a:solidFill>
                  <a:srgbClr val="002060"/>
                </a:solidFill>
              </a:rPr>
              <a:t>dog 39.</a:t>
            </a:r>
            <a:endParaRPr lang="en-US" sz="2400" b="1" dirty="0">
              <a:solidFill>
                <a:srgbClr val="002060"/>
              </a:solidFill>
            </a:endParaRPr>
          </a:p>
          <a:p>
            <a:pPr algn="just"/>
            <a:endParaRPr lang="en-US" sz="2400" dirty="0">
              <a:solidFill>
                <a:schemeClr val="bg1"/>
              </a:solidFill>
            </a:endParaRPr>
          </a:p>
          <a:p>
            <a:pPr algn="just"/>
            <a:endParaRPr lang="en-US" dirty="0"/>
          </a:p>
        </p:txBody>
      </p:sp>
    </p:spTree>
    <p:extLst>
      <p:ext uri="{BB962C8B-B14F-4D97-AF65-F5344CB8AC3E}">
        <p14:creationId xmlns:p14="http://schemas.microsoft.com/office/powerpoint/2010/main" val="15628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137160" indent="0">
              <a:buNone/>
            </a:pPr>
            <a:endParaRPr lang="en-US" dirty="0"/>
          </a:p>
        </p:txBody>
      </p:sp>
      <p:sp>
        <p:nvSpPr>
          <p:cNvPr id="4" name="Rectangle 3"/>
          <p:cNvSpPr/>
          <p:nvPr/>
        </p:nvSpPr>
        <p:spPr>
          <a:xfrm>
            <a:off x="457200" y="124976"/>
            <a:ext cx="8458200" cy="2308324"/>
          </a:xfrm>
          <a:prstGeom prst="rect">
            <a:avLst/>
          </a:prstGeom>
        </p:spPr>
        <p:txBody>
          <a:bodyPr wrap="square">
            <a:spAutoFit/>
          </a:bodyPr>
          <a:lstStyle/>
          <a:p>
            <a:pPr algn="just"/>
            <a:r>
              <a:rPr lang="en-US" sz="2400" dirty="0">
                <a:solidFill>
                  <a:srgbClr val="FF0000"/>
                </a:solidFill>
              </a:rPr>
              <a:t>Basic information about chromatin </a:t>
            </a:r>
            <a:r>
              <a:rPr lang="en-US" sz="2400" dirty="0"/>
              <a:t>:it is the major component of the </a:t>
            </a:r>
            <a:r>
              <a:rPr lang="en-US" sz="2400" dirty="0" err="1"/>
              <a:t>nucleus,the</a:t>
            </a:r>
            <a:r>
              <a:rPr lang="en-US" sz="2400" dirty="0"/>
              <a:t> genetic material consist from 50% DNA and protein for each and  during interphase this chromatin appeared as uncondensed diffused material look like beads- in string </a:t>
            </a:r>
            <a:r>
              <a:rPr lang="en-US" sz="2400" dirty="0" smtClean="0"/>
              <a:t>but </a:t>
            </a:r>
            <a:r>
              <a:rPr lang="en-US" sz="2400" dirty="0"/>
              <a:t>during metaphase it will arrange to thread-like structure </a:t>
            </a:r>
          </a:p>
        </p:txBody>
      </p:sp>
      <p:pic>
        <p:nvPicPr>
          <p:cNvPr id="5" name="Picture 4" descr="chromatin.jpg"/>
          <p:cNvPicPr>
            <a:picLocks noChangeAspect="1"/>
          </p:cNvPicPr>
          <p:nvPr/>
        </p:nvPicPr>
        <p:blipFill>
          <a:blip r:embed="rId2" cstate="print"/>
          <a:stretch>
            <a:fillRect/>
          </a:stretch>
        </p:blipFill>
        <p:spPr>
          <a:xfrm>
            <a:off x="3875663" y="2516420"/>
            <a:ext cx="5029200" cy="3942602"/>
          </a:xfrm>
          <a:prstGeom prst="rect">
            <a:avLst/>
          </a:prstGeom>
        </p:spPr>
      </p:pic>
      <p:pic>
        <p:nvPicPr>
          <p:cNvPr id="6" name="Content Placeholder 3" descr="15 EM of Chromatin Solenoid.JPG"/>
          <p:cNvPicPr>
            <a:picLocks noChangeAspect="1"/>
          </p:cNvPicPr>
          <p:nvPr/>
        </p:nvPicPr>
        <p:blipFill>
          <a:blip r:embed="rId3" cstate="print"/>
          <a:stretch>
            <a:fillRect/>
          </a:stretch>
        </p:blipFill>
        <p:spPr>
          <a:xfrm>
            <a:off x="260746" y="2582962"/>
            <a:ext cx="3625454" cy="3886200"/>
          </a:xfrm>
          <a:prstGeom prst="rect">
            <a:avLst/>
          </a:prstGeom>
        </p:spPr>
      </p:pic>
    </p:spTree>
    <p:extLst>
      <p:ext uri="{BB962C8B-B14F-4D97-AF65-F5344CB8AC3E}">
        <p14:creationId xmlns:p14="http://schemas.microsoft.com/office/powerpoint/2010/main" val="635133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274638"/>
            <a:ext cx="8610600" cy="6430962"/>
          </a:xfrm>
        </p:spPr>
        <p:txBody>
          <a:bodyPr>
            <a:normAutofit fontScale="62500" lnSpcReduction="20000"/>
          </a:bodyPr>
          <a:lstStyle/>
          <a:p>
            <a:pPr algn="just"/>
            <a:r>
              <a:rPr lang="en-US" sz="3400" dirty="0"/>
              <a:t>The beads are called nucleosomes. Each nucleosome is made of DNA wrapped around eight histone proteins that function like a </a:t>
            </a:r>
            <a:r>
              <a:rPr lang="en-US" sz="3400" dirty="0" err="1" smtClean="0"/>
              <a:t>spooland</a:t>
            </a:r>
            <a:r>
              <a:rPr lang="en-US" sz="3400" dirty="0" smtClean="0"/>
              <a:t> </a:t>
            </a:r>
            <a:r>
              <a:rPr lang="en-US" sz="3400" dirty="0"/>
              <a:t>are called a histone octamer </a:t>
            </a:r>
            <a:r>
              <a:rPr lang="en-US" sz="3400" dirty="0" smtClean="0"/>
              <a:t>.</a:t>
            </a:r>
          </a:p>
          <a:p>
            <a:pPr algn="just"/>
            <a:r>
              <a:rPr lang="en-US" sz="3400" dirty="0" smtClean="0"/>
              <a:t>Histones </a:t>
            </a:r>
            <a:r>
              <a:rPr lang="en-US" sz="3400" dirty="0"/>
              <a:t>are a family of basic proteins that associate with DNA in the nucleus and help condense it into chromatin. Nuclear DNA does not appear in free linear strands; it is highly condensed and wrapped around histones in order to fit inside of the nucleus and take part in the formation of chromosomes</a:t>
            </a:r>
            <a:r>
              <a:rPr lang="en-US" sz="3400" dirty="0" smtClean="0"/>
              <a:t>.</a:t>
            </a:r>
          </a:p>
          <a:p>
            <a:pPr algn="just"/>
            <a:r>
              <a:rPr lang="en-US" sz="3400" dirty="0" smtClean="0"/>
              <a:t>Histones </a:t>
            </a:r>
            <a:r>
              <a:rPr lang="en-US" sz="3400" dirty="0"/>
              <a:t>are basic proteins, and their positive charges allow them to associate with DNA, which is negatively charged. Some histones function as spools for the </a:t>
            </a:r>
            <a:r>
              <a:rPr lang="en-US" sz="3400" dirty="0" smtClean="0"/>
              <a:t>DNA </a:t>
            </a:r>
            <a:r>
              <a:rPr lang="en-US" sz="3400" dirty="0"/>
              <a:t>to wrap around.</a:t>
            </a:r>
            <a:r>
              <a:rPr lang="ar-IQ" sz="3400" dirty="0"/>
              <a:t> </a:t>
            </a:r>
            <a:endParaRPr lang="en-US" sz="3400" dirty="0" smtClean="0"/>
          </a:p>
          <a:p>
            <a:pPr algn="just"/>
            <a:r>
              <a:rPr lang="en-US" sz="3400" dirty="0" smtClean="0"/>
              <a:t>Each </a:t>
            </a:r>
            <a:r>
              <a:rPr lang="en-US" sz="3400" dirty="0"/>
              <a:t>histone octamer is composed of two copies each of the histone proteins H2A, H2B, H3, and H4. The chain of nucleosomes is then wrapped into a 30 nm spiral called a solenoid, where additional H1 histone proteins are associated with each nucleosome to maintain the chromosome structure</a:t>
            </a:r>
            <a:r>
              <a:rPr lang="en-US" sz="3400" dirty="0" smtClean="0"/>
              <a:t>.</a:t>
            </a:r>
          </a:p>
          <a:p>
            <a:pPr algn="just"/>
            <a:r>
              <a:rPr lang="en-US" sz="3400" dirty="0">
                <a:latin typeface="Arial Narrow" pitchFamily="34" charset="0"/>
              </a:rPr>
              <a:t>each nucleosome attached with followed one by linker DNA ( 20-60 BP) thus total DNA warp around it  which will be protected from digestion with </a:t>
            </a:r>
            <a:r>
              <a:rPr lang="en-US" sz="3400" dirty="0" err="1">
                <a:latin typeface="Arial Narrow" pitchFamily="34" charset="0"/>
              </a:rPr>
              <a:t>micrococcal</a:t>
            </a:r>
            <a:r>
              <a:rPr lang="en-US" sz="3400" dirty="0">
                <a:latin typeface="Arial Narrow" pitchFamily="34" charset="0"/>
              </a:rPr>
              <a:t>    endonuclease.</a:t>
            </a:r>
            <a:r>
              <a:rPr lang="en-US" sz="3400" dirty="0"/>
              <a:t> </a:t>
            </a:r>
            <a:r>
              <a:rPr lang="en-US" sz="3400" dirty="0" smtClean="0"/>
              <a:t>The </a:t>
            </a:r>
            <a:r>
              <a:rPr lang="en-US" sz="3400" dirty="0"/>
              <a:t>fifth histone H1 usually exist out side the core (in the binding region between nucleosome and another)</a:t>
            </a:r>
            <a:br>
              <a:rPr lang="en-US" sz="3400" dirty="0"/>
            </a:br>
            <a:endParaRPr lang="en-US" sz="3400" dirty="0"/>
          </a:p>
          <a:p>
            <a:endParaRPr lang="en-US" dirty="0"/>
          </a:p>
        </p:txBody>
      </p:sp>
    </p:spTree>
    <p:extLst>
      <p:ext uri="{BB962C8B-B14F-4D97-AF65-F5344CB8AC3E}">
        <p14:creationId xmlns:p14="http://schemas.microsoft.com/office/powerpoint/2010/main" val="3479660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Phil-Carp-Fig-1-Nucleosoma-.jpg"/>
          <p:cNvPicPr>
            <a:picLocks noChangeAspect="1"/>
          </p:cNvPicPr>
          <p:nvPr/>
        </p:nvPicPr>
        <p:blipFill>
          <a:blip r:embed="rId2" cstate="print"/>
          <a:stretch>
            <a:fillRect/>
          </a:stretch>
        </p:blipFill>
        <p:spPr>
          <a:xfrm>
            <a:off x="25096" y="304800"/>
            <a:ext cx="4242104" cy="3047999"/>
          </a:xfrm>
          <a:prstGeom prst="rect">
            <a:avLst/>
          </a:prstGeom>
        </p:spPr>
      </p:pic>
      <p:pic>
        <p:nvPicPr>
          <p:cNvPr id="5" name="Content Placeholder 3" descr="16image006.jpg"/>
          <p:cNvPicPr>
            <a:picLocks noChangeAspect="1"/>
          </p:cNvPicPr>
          <p:nvPr/>
        </p:nvPicPr>
        <p:blipFill>
          <a:blip r:embed="rId3" cstate="print"/>
          <a:stretch>
            <a:fillRect/>
          </a:stretch>
        </p:blipFill>
        <p:spPr>
          <a:xfrm>
            <a:off x="0" y="3382961"/>
            <a:ext cx="4512310" cy="3352800"/>
          </a:xfrm>
          <a:prstGeom prst="rect">
            <a:avLst/>
          </a:prstGeom>
        </p:spPr>
      </p:pic>
      <p:pic>
        <p:nvPicPr>
          <p:cNvPr id="6" name="Picture 5" descr="octamer.gif"/>
          <p:cNvPicPr>
            <a:picLocks noChangeAspect="1"/>
          </p:cNvPicPr>
          <p:nvPr/>
        </p:nvPicPr>
        <p:blipFill>
          <a:blip r:embed="rId4" cstate="print"/>
          <a:stretch>
            <a:fillRect/>
          </a:stretch>
        </p:blipFill>
        <p:spPr>
          <a:xfrm>
            <a:off x="4557141" y="2925762"/>
            <a:ext cx="4571999" cy="3733800"/>
          </a:xfrm>
          <a:prstGeom prst="rect">
            <a:avLst/>
          </a:prstGeom>
        </p:spPr>
      </p:pic>
      <p:pic>
        <p:nvPicPr>
          <p:cNvPr id="7" name="Picture 6" descr="chrom1.gif"/>
          <p:cNvPicPr>
            <a:picLocks noChangeAspect="1"/>
          </p:cNvPicPr>
          <p:nvPr/>
        </p:nvPicPr>
        <p:blipFill>
          <a:blip r:embed="rId5" cstate="print"/>
          <a:stretch>
            <a:fillRect/>
          </a:stretch>
        </p:blipFill>
        <p:spPr>
          <a:xfrm>
            <a:off x="4343400" y="304800"/>
            <a:ext cx="4476750" cy="2590800"/>
          </a:xfrm>
          <a:prstGeom prst="rect">
            <a:avLst/>
          </a:prstGeom>
        </p:spPr>
      </p:pic>
    </p:spTree>
    <p:extLst>
      <p:ext uri="{BB962C8B-B14F-4D97-AF65-F5344CB8AC3E}">
        <p14:creationId xmlns:p14="http://schemas.microsoft.com/office/powerpoint/2010/main" val="257061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eitz_html_21996ee1.png"/>
          <p:cNvPicPr>
            <a:picLocks noChangeAspect="1"/>
          </p:cNvPicPr>
          <p:nvPr/>
        </p:nvPicPr>
        <p:blipFill>
          <a:blip r:embed="rId2" cstate="print"/>
          <a:stretch>
            <a:fillRect/>
          </a:stretch>
        </p:blipFill>
        <p:spPr>
          <a:xfrm>
            <a:off x="114868" y="457200"/>
            <a:ext cx="8839201" cy="2438400"/>
          </a:xfrm>
          <a:prstGeom prst="rect">
            <a:avLst/>
          </a:prstGeom>
        </p:spPr>
      </p:pic>
      <p:pic>
        <p:nvPicPr>
          <p:cNvPr id="5" name="Content Placeholder 3" descr="MGA2-02-41.jpg"/>
          <p:cNvPicPr>
            <a:picLocks noChangeAspect="1"/>
          </p:cNvPicPr>
          <p:nvPr/>
        </p:nvPicPr>
        <p:blipFill>
          <a:blip r:embed="rId3" cstate="print"/>
          <a:stretch>
            <a:fillRect/>
          </a:stretch>
        </p:blipFill>
        <p:spPr>
          <a:xfrm>
            <a:off x="114869" y="2884227"/>
            <a:ext cx="8839200" cy="3886200"/>
          </a:xfrm>
          <a:prstGeom prst="rect">
            <a:avLst/>
          </a:prstGeom>
        </p:spPr>
      </p:pic>
    </p:spTree>
    <p:extLst>
      <p:ext uri="{BB962C8B-B14F-4D97-AF65-F5344CB8AC3E}">
        <p14:creationId xmlns:p14="http://schemas.microsoft.com/office/powerpoint/2010/main" val="633060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Histones</a:t>
            </a:r>
            <a:endParaRPr lang="en-US" dirty="0"/>
          </a:p>
        </p:txBody>
      </p:sp>
      <p:sp>
        <p:nvSpPr>
          <p:cNvPr id="3" name="Content Placeholder 2"/>
          <p:cNvSpPr>
            <a:spLocks noGrp="1"/>
          </p:cNvSpPr>
          <p:nvPr>
            <p:ph idx="1"/>
          </p:nvPr>
        </p:nvSpPr>
        <p:spPr/>
        <p:txBody>
          <a:bodyPr/>
          <a:lstStyle/>
          <a:p>
            <a:pPr algn="just"/>
            <a:r>
              <a:rPr lang="en-US" sz="2400" dirty="0"/>
              <a:t>All four of the core histones amino acid sequences contain between 20 and 25% of lysine and arginine. Molecular  size for the core protein  ranges between </a:t>
            </a:r>
            <a:r>
              <a:rPr lang="en-US" sz="2400" dirty="0" smtClean="0"/>
              <a:t>11.4 KD </a:t>
            </a:r>
            <a:r>
              <a:rPr lang="en-US" sz="2400" dirty="0"/>
              <a:t>and </a:t>
            </a:r>
            <a:r>
              <a:rPr lang="en-US" sz="2400" dirty="0" smtClean="0"/>
              <a:t>15.4 KD </a:t>
            </a:r>
            <a:r>
              <a:rPr lang="en-US" sz="2400" dirty="0"/>
              <a:t>making them relatively small yet highly positively charged proteins allowing them to closely associate with negatively charged DNA, for H1 Histone it is relatively larger (MW :</a:t>
            </a:r>
            <a:r>
              <a:rPr lang="en-US" sz="2400" dirty="0" smtClean="0"/>
              <a:t>21 KD)and </a:t>
            </a:r>
            <a:r>
              <a:rPr lang="en-US" sz="2400" dirty="0"/>
              <a:t>percentage of basic amino acid is 30.5</a:t>
            </a:r>
            <a:r>
              <a:rPr lang="en-US" sz="2400" dirty="0" smtClean="0"/>
              <a:t>%</a:t>
            </a:r>
          </a:p>
          <a:p>
            <a:pPr algn="just"/>
            <a:r>
              <a:rPr lang="en-US" sz="2400" dirty="0"/>
              <a:t>Five major families of histones exist: </a:t>
            </a:r>
            <a:r>
              <a:rPr lang="en-US" sz="2400" dirty="0">
                <a:hlinkClick r:id="rId2" tooltip="Histone H1"/>
              </a:rPr>
              <a:t>H1/H5</a:t>
            </a:r>
            <a:r>
              <a:rPr lang="en-US" sz="2400" dirty="0"/>
              <a:t>, </a:t>
            </a:r>
            <a:r>
              <a:rPr lang="en-US" sz="2400" dirty="0">
                <a:hlinkClick r:id="rId3" tooltip="Histone H2A"/>
              </a:rPr>
              <a:t>H2A</a:t>
            </a:r>
            <a:r>
              <a:rPr lang="en-US" sz="2400" dirty="0"/>
              <a:t>, </a:t>
            </a:r>
            <a:r>
              <a:rPr lang="en-US" sz="2400" dirty="0">
                <a:hlinkClick r:id="rId4" tooltip="Histone H2B"/>
              </a:rPr>
              <a:t>H2B</a:t>
            </a:r>
            <a:r>
              <a:rPr lang="en-US" sz="2400" dirty="0"/>
              <a:t>, </a:t>
            </a:r>
            <a:r>
              <a:rPr lang="en-US" sz="2400" dirty="0">
                <a:hlinkClick r:id="rId5" tooltip="Histone H3"/>
              </a:rPr>
              <a:t>H3</a:t>
            </a:r>
            <a:r>
              <a:rPr lang="en-US" sz="2400" dirty="0"/>
              <a:t> and </a:t>
            </a:r>
            <a:r>
              <a:rPr lang="en-US" sz="2400" dirty="0">
                <a:hlinkClick r:id="rId6" tooltip="Histone H4"/>
              </a:rPr>
              <a:t>H4</a:t>
            </a:r>
            <a:r>
              <a:rPr lang="en-US" sz="2400" dirty="0"/>
              <a:t>.Histones H2A, H2B, H3 and H4 are known as the core histones, while histones H1 and H5 are known as the linker histones.</a:t>
            </a:r>
          </a:p>
          <a:p>
            <a:pPr algn="just"/>
            <a:endParaRPr lang="en-US" sz="2400" dirty="0" smtClean="0"/>
          </a:p>
          <a:p>
            <a:endParaRPr lang="en-US" dirty="0"/>
          </a:p>
        </p:txBody>
      </p:sp>
    </p:spTree>
    <p:extLst>
      <p:ext uri="{BB962C8B-B14F-4D97-AF65-F5344CB8AC3E}">
        <p14:creationId xmlns:p14="http://schemas.microsoft.com/office/powerpoint/2010/main" val="557244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Other </a:t>
            </a:r>
            <a:r>
              <a:rPr lang="en-US" dirty="0" smtClean="0">
                <a:solidFill>
                  <a:schemeClr val="tx1"/>
                </a:solidFill>
              </a:rPr>
              <a:t>types </a:t>
            </a:r>
            <a:r>
              <a:rPr lang="en-US" dirty="0">
                <a:solidFill>
                  <a:schemeClr val="tx1"/>
                </a:solidFill>
              </a:rPr>
              <a:t>of proteins </a:t>
            </a:r>
            <a:endParaRPr lang="en-US" dirty="0"/>
          </a:p>
        </p:txBody>
      </p:sp>
      <p:sp>
        <p:nvSpPr>
          <p:cNvPr id="3" name="Content Placeholder 2"/>
          <p:cNvSpPr>
            <a:spLocks noGrp="1"/>
          </p:cNvSpPr>
          <p:nvPr>
            <p:ph idx="1"/>
          </p:nvPr>
        </p:nvSpPr>
        <p:spPr/>
        <p:txBody>
          <a:bodyPr/>
          <a:lstStyle/>
          <a:p>
            <a:pPr algn="just"/>
            <a:r>
              <a:rPr lang="en-US" dirty="0"/>
              <a:t>Out side the nucleosome structure there are other type of proteins called </a:t>
            </a:r>
            <a:r>
              <a:rPr lang="en-US" dirty="0">
                <a:solidFill>
                  <a:srgbClr val="FF0000"/>
                </a:solidFill>
              </a:rPr>
              <a:t>non histone protein</a:t>
            </a:r>
            <a:r>
              <a:rPr lang="en-US" dirty="0"/>
              <a:t>  .usually they are </a:t>
            </a:r>
            <a:r>
              <a:rPr lang="en-US" dirty="0">
                <a:solidFill>
                  <a:srgbClr val="00B050"/>
                </a:solidFill>
              </a:rPr>
              <a:t>Acidic</a:t>
            </a:r>
            <a:r>
              <a:rPr lang="en-US" dirty="0"/>
              <a:t> rather than basic protein </a:t>
            </a:r>
            <a:r>
              <a:rPr lang="en-US" dirty="0">
                <a:solidFill>
                  <a:srgbClr val="00B050"/>
                </a:solidFill>
              </a:rPr>
              <a:t>doesn't play roles in DNA packing</a:t>
            </a:r>
            <a:r>
              <a:rPr lang="en-US" dirty="0"/>
              <a:t> they are the only protein that remain after removing histone during division and clear during </a:t>
            </a:r>
            <a:r>
              <a:rPr lang="en-US" dirty="0" smtClean="0"/>
              <a:t>metaphase. much </a:t>
            </a:r>
            <a:r>
              <a:rPr lang="en-US" dirty="0">
                <a:solidFill>
                  <a:srgbClr val="00B050"/>
                </a:solidFill>
              </a:rPr>
              <a:t>larger</a:t>
            </a:r>
            <a:r>
              <a:rPr lang="en-US" dirty="0"/>
              <a:t> in molecular weight (more than 30 KD)  and </a:t>
            </a:r>
            <a:r>
              <a:rPr lang="en-US" dirty="0">
                <a:solidFill>
                  <a:srgbClr val="00B050"/>
                </a:solidFill>
              </a:rPr>
              <a:t>irregular heterochromatin </a:t>
            </a:r>
            <a:r>
              <a:rPr lang="en-US" dirty="0"/>
              <a:t>rather regular.</a:t>
            </a:r>
          </a:p>
          <a:p>
            <a:pPr algn="just"/>
            <a:endParaRPr lang="en-US" dirty="0"/>
          </a:p>
        </p:txBody>
      </p:sp>
    </p:spTree>
    <p:extLst>
      <p:ext uri="{BB962C8B-B14F-4D97-AF65-F5344CB8AC3E}">
        <p14:creationId xmlns:p14="http://schemas.microsoft.com/office/powerpoint/2010/main" val="1471577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DNA packaging</a:t>
            </a:r>
          </a:p>
        </p:txBody>
      </p:sp>
      <p:sp>
        <p:nvSpPr>
          <p:cNvPr id="3" name="Content Placeholder 2"/>
          <p:cNvSpPr>
            <a:spLocks noGrp="1"/>
          </p:cNvSpPr>
          <p:nvPr>
            <p:ph idx="1"/>
          </p:nvPr>
        </p:nvSpPr>
        <p:spPr/>
        <p:txBody>
          <a:bodyPr/>
          <a:lstStyle/>
          <a:p>
            <a:pPr algn="just"/>
            <a:r>
              <a:rPr lang="en-US" dirty="0">
                <a:solidFill>
                  <a:srgbClr val="002060"/>
                </a:solidFill>
              </a:rPr>
              <a:t>First level twisting or super coiling of DNA molecules</a:t>
            </a:r>
          </a:p>
          <a:p>
            <a:pPr algn="just"/>
            <a:r>
              <a:rPr lang="en-US" dirty="0">
                <a:solidFill>
                  <a:srgbClr val="002060"/>
                </a:solidFill>
              </a:rPr>
              <a:t>Second level warping of DNA around </a:t>
            </a:r>
            <a:r>
              <a:rPr lang="en-US" dirty="0" err="1">
                <a:solidFill>
                  <a:srgbClr val="002060"/>
                </a:solidFill>
              </a:rPr>
              <a:t>histons</a:t>
            </a:r>
            <a:endParaRPr lang="en-US" dirty="0">
              <a:solidFill>
                <a:srgbClr val="002060"/>
              </a:solidFill>
            </a:endParaRPr>
          </a:p>
          <a:p>
            <a:pPr algn="just"/>
            <a:r>
              <a:rPr lang="en-US" dirty="0">
                <a:solidFill>
                  <a:srgbClr val="002060"/>
                </a:solidFill>
              </a:rPr>
              <a:t>Formation of folds or zig zag by HI histone and the linker (other benefits of linker create elasticity and flexibility to chromatin beside binding two adjacent nucleosome )</a:t>
            </a:r>
          </a:p>
          <a:p>
            <a:pPr algn="just"/>
            <a:r>
              <a:rPr lang="en-US" dirty="0">
                <a:solidFill>
                  <a:srgbClr val="002060"/>
                </a:solidFill>
              </a:rPr>
              <a:t>Formation  of (30 nm) fibers and </a:t>
            </a:r>
            <a:r>
              <a:rPr lang="en-US" dirty="0" err="1">
                <a:solidFill>
                  <a:srgbClr val="002060"/>
                </a:solidFill>
              </a:rPr>
              <a:t>salenoid</a:t>
            </a:r>
            <a:r>
              <a:rPr lang="en-US" dirty="0">
                <a:solidFill>
                  <a:srgbClr val="002060"/>
                </a:solidFill>
              </a:rPr>
              <a:t> model by collecting each 6 nucleosome together </a:t>
            </a:r>
          </a:p>
          <a:p>
            <a:endParaRPr lang="en-US" dirty="0"/>
          </a:p>
        </p:txBody>
      </p:sp>
    </p:spTree>
    <p:extLst>
      <p:ext uri="{BB962C8B-B14F-4D97-AF65-F5344CB8AC3E}">
        <p14:creationId xmlns:p14="http://schemas.microsoft.com/office/powerpoint/2010/main" val="1560788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lide_2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170478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
            <a:r>
              <a:rPr lang="en-US" dirty="0" smtClean="0">
                <a:solidFill>
                  <a:srgbClr val="002060"/>
                </a:solidFill>
              </a:rPr>
              <a:t>- The </a:t>
            </a:r>
            <a:r>
              <a:rPr lang="en-US" dirty="0">
                <a:solidFill>
                  <a:srgbClr val="002060"/>
                </a:solidFill>
              </a:rPr>
              <a:t>term chromosome comes from the Greek words for color (</a:t>
            </a:r>
            <a:r>
              <a:rPr lang="en-US" dirty="0" err="1">
                <a:solidFill>
                  <a:srgbClr val="002060"/>
                </a:solidFill>
              </a:rPr>
              <a:t>chroma</a:t>
            </a:r>
            <a:r>
              <a:rPr lang="en-US" dirty="0">
                <a:solidFill>
                  <a:srgbClr val="002060"/>
                </a:solidFill>
              </a:rPr>
              <a:t>) and body (soma). Scientists gave this name to chromosomes because they are cell structures, or bodies, that are strongly stained by some colorful dyes used in research</a:t>
            </a:r>
            <a:r>
              <a:rPr lang="en-US" dirty="0" smtClean="0">
                <a:solidFill>
                  <a:srgbClr val="002060"/>
                </a:solidFill>
              </a:rPr>
              <a:t>.</a:t>
            </a:r>
          </a:p>
          <a:p>
            <a:pPr algn="just"/>
            <a:r>
              <a:rPr lang="en-US" b="1" dirty="0" smtClean="0">
                <a:solidFill>
                  <a:srgbClr val="002060"/>
                </a:solidFill>
              </a:rPr>
              <a:t>- Chromosomes </a:t>
            </a:r>
            <a:r>
              <a:rPr lang="en-US" b="1" dirty="0">
                <a:solidFill>
                  <a:srgbClr val="002060"/>
                </a:solidFill>
              </a:rPr>
              <a:t>are thread-like </a:t>
            </a:r>
            <a:r>
              <a:rPr lang="en-US" b="1" dirty="0" smtClean="0">
                <a:solidFill>
                  <a:srgbClr val="002060"/>
                </a:solidFill>
              </a:rPr>
              <a:t>or supercoiled structures </a:t>
            </a:r>
            <a:r>
              <a:rPr lang="en-US" b="1" dirty="0">
                <a:solidFill>
                  <a:srgbClr val="002060"/>
                </a:solidFill>
              </a:rPr>
              <a:t>located inside the </a:t>
            </a:r>
            <a:r>
              <a:rPr lang="en-US" b="1" dirty="0" smtClean="0">
                <a:solidFill>
                  <a:srgbClr val="002060"/>
                </a:solidFill>
              </a:rPr>
              <a:t>cell (in cytoplasm of prokaryotes or nucleus of the eukaryotes). </a:t>
            </a:r>
            <a:r>
              <a:rPr lang="en-US" b="1" dirty="0">
                <a:solidFill>
                  <a:srgbClr val="002060"/>
                </a:solidFill>
              </a:rPr>
              <a:t>Each chromosome is made of protein and a single molecule of deoxyribonucleic acid (DNA). </a:t>
            </a:r>
          </a:p>
          <a:p>
            <a:pPr algn="just"/>
            <a:endParaRPr lang="en-US" dirty="0" smtClean="0">
              <a:solidFill>
                <a:schemeClr val="bg1"/>
              </a:solidFill>
            </a:endParaRPr>
          </a:p>
          <a:p>
            <a:pPr algn="just"/>
            <a:r>
              <a:rPr lang="en-US" dirty="0" smtClean="0">
                <a:solidFill>
                  <a:schemeClr val="bg1"/>
                </a:solidFill>
              </a:rPr>
              <a:t>- The </a:t>
            </a:r>
            <a:r>
              <a:rPr lang="en-US" b="1" dirty="0" smtClean="0">
                <a:solidFill>
                  <a:schemeClr val="bg1"/>
                </a:solidFill>
              </a:rPr>
              <a:t>nucleoid</a:t>
            </a:r>
            <a:r>
              <a:rPr lang="en-US" dirty="0" smtClean="0"/>
              <a:t> :(meaning </a:t>
            </a:r>
            <a:r>
              <a:rPr lang="en-US" i="1" dirty="0" smtClean="0">
                <a:hlinkClick r:id="rId2" tooltip="Cell nucleus"/>
              </a:rPr>
              <a:t>nucleus</a:t>
            </a:r>
            <a:r>
              <a:rPr lang="en-US" i="1" dirty="0" smtClean="0"/>
              <a:t>-like</a:t>
            </a:r>
            <a:r>
              <a:rPr lang="en-US" dirty="0" smtClean="0"/>
              <a:t>) is an irregularly-shaped region within the </a:t>
            </a:r>
            <a:r>
              <a:rPr lang="en-US" dirty="0" smtClean="0">
                <a:hlinkClick r:id="rId3" tooltip="Cell (biology)"/>
              </a:rPr>
              <a:t>cell</a:t>
            </a:r>
            <a:r>
              <a:rPr lang="en-US" dirty="0" smtClean="0"/>
              <a:t> of a </a:t>
            </a:r>
            <a:r>
              <a:rPr lang="en-US" dirty="0" smtClean="0">
                <a:hlinkClick r:id="rId4" tooltip="Prokaryote"/>
              </a:rPr>
              <a:t>prokaryote</a:t>
            </a:r>
            <a:r>
              <a:rPr lang="en-US" dirty="0" smtClean="0"/>
              <a:t> that contains all or most of the </a:t>
            </a:r>
            <a:r>
              <a:rPr lang="en-US" dirty="0" smtClean="0">
                <a:hlinkClick r:id="rId5" tooltip="Genome"/>
              </a:rPr>
              <a:t>genetic material</a:t>
            </a:r>
            <a:r>
              <a:rPr lang="en-US" dirty="0" smtClean="0"/>
              <a:t>. </a:t>
            </a:r>
          </a:p>
          <a:p>
            <a:pPr algn="just"/>
            <a:r>
              <a:rPr lang="en-US" dirty="0" smtClean="0"/>
              <a:t>- In contrast to the </a:t>
            </a:r>
            <a:r>
              <a:rPr lang="en-US" dirty="0" smtClean="0">
                <a:hlinkClick r:id="rId2" tooltip="Cell nucleus"/>
              </a:rPr>
              <a:t>nucleus</a:t>
            </a:r>
            <a:r>
              <a:rPr lang="en-US" dirty="0" smtClean="0"/>
              <a:t> of a </a:t>
            </a:r>
            <a:r>
              <a:rPr lang="en-US" dirty="0" smtClean="0">
                <a:hlinkClick r:id="rId6" tooltip="Eukaryote"/>
              </a:rPr>
              <a:t>eukaryotic</a:t>
            </a:r>
            <a:r>
              <a:rPr lang="en-US" dirty="0" smtClean="0"/>
              <a:t> cell, it is not surrounded by a </a:t>
            </a:r>
            <a:r>
              <a:rPr lang="en-US" dirty="0" smtClean="0">
                <a:hlinkClick r:id="rId7" tooltip="Nuclear membrane"/>
              </a:rPr>
              <a:t>nuclear membrane</a:t>
            </a:r>
            <a:r>
              <a:rPr lang="en-US" dirty="0" smtClean="0"/>
              <a:t>. The </a:t>
            </a:r>
            <a:r>
              <a:rPr lang="en-US" dirty="0" smtClean="0">
                <a:hlinkClick r:id="rId5" tooltip="Genome"/>
              </a:rPr>
              <a:t>genome</a:t>
            </a:r>
            <a:r>
              <a:rPr lang="en-US" dirty="0" smtClean="0"/>
              <a:t> of prokaryotic organisms generally is a super coiled  circular, double-stranded piece of </a:t>
            </a:r>
            <a:r>
              <a:rPr lang="en-US" dirty="0" smtClean="0">
                <a:hlinkClick r:id="rId8" tooltip="DNA"/>
              </a:rPr>
              <a:t>DNA</a:t>
            </a:r>
            <a:r>
              <a:rPr lang="en-US" dirty="0" smtClean="0"/>
              <a:t>. The length of a genome widely varies, but generally is at least a few million base pairs It is commonly referred to as a prokaryotic </a:t>
            </a:r>
            <a:r>
              <a:rPr lang="en-US" u="sng" dirty="0" smtClean="0">
                <a:hlinkClick r:id="rId9" tooltip="Chromosome"/>
              </a:rPr>
              <a:t>chromosome</a:t>
            </a:r>
            <a:r>
              <a:rPr lang="en-US" dirty="0" smtClean="0"/>
              <a:t>.</a:t>
            </a:r>
          </a:p>
          <a:p>
            <a:pPr algn="just"/>
            <a:r>
              <a:rPr lang="en-US" dirty="0" smtClean="0"/>
              <a:t/>
            </a:r>
            <a:br>
              <a:rPr lang="en-US" dirty="0" smtClean="0"/>
            </a:br>
            <a:endParaRPr lang="en-US" dirty="0"/>
          </a:p>
        </p:txBody>
      </p:sp>
    </p:spTree>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Telomeres </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Telomeres are repetitive stretches of DNA located at the ends of linear chromosomes. They protect the ends of chromosomes.</a:t>
            </a:r>
          </a:p>
          <a:p>
            <a:pPr algn="just"/>
            <a:r>
              <a:rPr lang="en-US" dirty="0"/>
              <a:t>In many types of cells, telomeres lose a bit of their DNA every time a cell divides. Eventually, when all of the telomere DNA is gone, the cell cannot replicate and dies.</a:t>
            </a:r>
          </a:p>
          <a:p>
            <a:pPr algn="just"/>
            <a:r>
              <a:rPr lang="en-US" dirty="0"/>
              <a:t>White blood cells and other cell types with the capacity to divide very frequently have a special enzyme that prevents their chromosomes from losing their telomeres. Because they retain their telomeres, such cells generally live longer than other cells.</a:t>
            </a:r>
          </a:p>
          <a:p>
            <a:pPr algn="just"/>
            <a:r>
              <a:rPr lang="en-US" dirty="0"/>
              <a:t>Telomeres also play a role in cancer. The chromosomes of malignant cells usually do not lose their telomeres, helping to fuel the uncontrolled growth that makes cancer so devastating.</a:t>
            </a:r>
          </a:p>
          <a:p>
            <a:endParaRPr lang="en-US" dirty="0"/>
          </a:p>
        </p:txBody>
      </p:sp>
    </p:spTree>
    <p:extLst>
      <p:ext uri="{BB962C8B-B14F-4D97-AF65-F5344CB8AC3E}">
        <p14:creationId xmlns:p14="http://schemas.microsoft.com/office/powerpoint/2010/main" val="316793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381000"/>
            <a:ext cx="8534400" cy="61722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
            <a:r>
              <a:rPr lang="en-US" sz="3600" dirty="0" smtClean="0">
                <a:solidFill>
                  <a:srgbClr val="7030A0"/>
                </a:solidFill>
              </a:rPr>
              <a:t>The chromosome for this bacterium is circular and this is a common arrangement, but there are a number of species with linear chromosomes. </a:t>
            </a:r>
          </a:p>
          <a:p>
            <a:pPr algn="just"/>
            <a:r>
              <a:rPr lang="en-US" sz="3600" dirty="0" smtClean="0">
                <a:solidFill>
                  <a:srgbClr val="7030A0"/>
                </a:solidFill>
              </a:rPr>
              <a:t>If stretched out, this material would be about 1400 µm long, an amazing degree of packing is necessary to fit the chromosome inside its tiny host.  </a:t>
            </a:r>
          </a:p>
          <a:p>
            <a:pPr algn="just"/>
            <a:r>
              <a:rPr lang="en-US" sz="3600" dirty="0" smtClean="0">
                <a:solidFill>
                  <a:srgbClr val="7030A0"/>
                </a:solidFill>
              </a:rPr>
              <a:t>The genetic material here is composed from 60%DNA  the rest is10% protein an large amount of RNA polymerase and mRNA </a:t>
            </a:r>
            <a:r>
              <a:rPr lang="en-US" sz="3600" dirty="0" err="1" smtClean="0">
                <a:solidFill>
                  <a:srgbClr val="7030A0"/>
                </a:solidFill>
              </a:rPr>
              <a:t>rRNA</a:t>
            </a:r>
            <a:r>
              <a:rPr lang="en-US" sz="3600" dirty="0" smtClean="0">
                <a:solidFill>
                  <a:srgbClr val="7030A0"/>
                </a:solidFill>
              </a:rPr>
              <a:t>,</a:t>
            </a:r>
            <a:r>
              <a:rPr lang="en-US" sz="3600" dirty="0" smtClean="0"/>
              <a:t> </a:t>
            </a:r>
            <a:r>
              <a:rPr lang="en-US" sz="3600" dirty="0" smtClean="0">
                <a:hlinkClick r:id="rId2" tooltip="Transcription factor"/>
              </a:rPr>
              <a:t>transcription factor</a:t>
            </a:r>
            <a:r>
              <a:rPr lang="en-US" sz="3600" dirty="0" smtClean="0"/>
              <a:t> proteins</a:t>
            </a:r>
            <a:r>
              <a:rPr lang="en-US" sz="3600" dirty="0" smtClean="0">
                <a:solidFill>
                  <a:srgbClr val="7030A0"/>
                </a:solidFill>
              </a:rPr>
              <a:t> that regulate the expression of genes. </a:t>
            </a:r>
          </a:p>
          <a:p>
            <a:pPr algn="just"/>
            <a:r>
              <a:rPr lang="en-US" sz="3600" dirty="0" smtClean="0">
                <a:solidFill>
                  <a:srgbClr val="7030A0"/>
                </a:solidFill>
              </a:rPr>
              <a:t>These seem not to perform any structural role, but reflect the importance of RNA transcription in the nucleoid in growing cells.</a:t>
            </a:r>
            <a:r>
              <a:rPr lang="en-US" sz="2800" dirty="0" smtClean="0"/>
              <a:t> </a:t>
            </a:r>
            <a:endParaRPr lang="en-US" dirty="0">
              <a:solidFill>
                <a:srgbClr val="7030A0"/>
              </a:solidFill>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22620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lgn="just"/>
            <a:r>
              <a:rPr lang="en-US" dirty="0" smtClean="0">
                <a:solidFill>
                  <a:srgbClr val="7030A0"/>
                </a:solidFill>
              </a:rPr>
              <a:t/>
            </a:r>
            <a:br>
              <a:rPr lang="en-US" dirty="0" smtClean="0">
                <a:solidFill>
                  <a:srgbClr val="7030A0"/>
                </a:solidFill>
              </a:rPr>
            </a:br>
            <a:r>
              <a:rPr lang="en-US" dirty="0" smtClean="0">
                <a:solidFill>
                  <a:srgbClr val="7030A0"/>
                </a:solidFill>
              </a:rPr>
              <a:t>The nucleoid is composed of DNA in association with a number of </a:t>
            </a:r>
            <a:r>
              <a:rPr lang="en-US" dirty="0" smtClean="0">
                <a:solidFill>
                  <a:srgbClr val="C00000"/>
                </a:solidFill>
              </a:rPr>
              <a:t>DNA-binding proteins (histone-like protein s) </a:t>
            </a:r>
            <a:r>
              <a:rPr lang="en-US" dirty="0" smtClean="0">
                <a:solidFill>
                  <a:srgbClr val="7030A0"/>
                </a:solidFill>
              </a:rPr>
              <a:t>that help it maintain its structure.</a:t>
            </a:r>
          </a:p>
          <a:p>
            <a:pPr algn="just"/>
            <a:r>
              <a:rPr lang="en-US" dirty="0" smtClean="0">
                <a:solidFill>
                  <a:srgbClr val="7030A0"/>
                </a:solidFill>
              </a:rPr>
              <a:t>There are four major families </a:t>
            </a:r>
            <a:r>
              <a:rPr lang="en-US" dirty="0">
                <a:solidFill>
                  <a:srgbClr val="7030A0"/>
                </a:solidFill>
              </a:rPr>
              <a:t>of </a:t>
            </a:r>
            <a:r>
              <a:rPr lang="en-US" dirty="0" smtClean="0">
                <a:solidFill>
                  <a:srgbClr val="7030A0"/>
                </a:solidFill>
              </a:rPr>
              <a:t>bacterial histone-like proteins:</a:t>
            </a:r>
          </a:p>
          <a:p>
            <a:pPr algn="just"/>
            <a:r>
              <a:rPr lang="en-US" dirty="0" smtClean="0">
                <a:solidFill>
                  <a:srgbClr val="FF0000"/>
                </a:solidFill>
              </a:rPr>
              <a:t>1- Histone –like nucleoid </a:t>
            </a:r>
            <a:r>
              <a:rPr lang="en-US" dirty="0">
                <a:solidFill>
                  <a:srgbClr val="FF0000"/>
                </a:solidFill>
              </a:rPr>
              <a:t>structuring </a:t>
            </a:r>
            <a:r>
              <a:rPr lang="en-US" dirty="0" smtClean="0">
                <a:solidFill>
                  <a:srgbClr val="FF0000"/>
                </a:solidFill>
              </a:rPr>
              <a:t>protein(H-NS): </a:t>
            </a:r>
            <a:r>
              <a:rPr lang="en-US" dirty="0" smtClean="0">
                <a:solidFill>
                  <a:schemeClr val="bg1"/>
                </a:solidFill>
              </a:rPr>
              <a:t>It belongs </a:t>
            </a:r>
            <a:r>
              <a:rPr lang="en-US" dirty="0">
                <a:solidFill>
                  <a:schemeClr val="bg1"/>
                </a:solidFill>
              </a:rPr>
              <a:t>to a family of bacterial proteins that play a role in the formation of nucleoid structure</a:t>
            </a:r>
            <a:r>
              <a:rPr lang="en-US" dirty="0" smtClean="0">
                <a:solidFill>
                  <a:schemeClr val="bg1"/>
                </a:solidFill>
              </a:rPr>
              <a:t>,. It </a:t>
            </a:r>
            <a:r>
              <a:rPr lang="en-US" dirty="0">
                <a:solidFill>
                  <a:schemeClr val="bg1"/>
                </a:solidFill>
              </a:rPr>
              <a:t>regulates gene expression by binding to AT-rich DNA, which is a common feature of promoters</a:t>
            </a:r>
            <a:r>
              <a:rPr lang="en-US" dirty="0" smtClean="0">
                <a:solidFill>
                  <a:schemeClr val="bg1"/>
                </a:solidFill>
              </a:rPr>
              <a:t>. </a:t>
            </a:r>
          </a:p>
          <a:p>
            <a:pPr marL="137160" indent="0">
              <a:buNone/>
            </a:pPr>
            <a:r>
              <a:rPr lang="en-US" dirty="0">
                <a:solidFill>
                  <a:srgbClr val="00B050"/>
                </a:solidFill>
              </a:rPr>
              <a:t> </a:t>
            </a:r>
            <a:r>
              <a:rPr lang="en-US" dirty="0" smtClean="0">
                <a:solidFill>
                  <a:srgbClr val="00B050"/>
                </a:solidFill>
              </a:rPr>
              <a:t>    </a:t>
            </a:r>
            <a:r>
              <a:rPr lang="en-US" dirty="0" smtClean="0">
                <a:solidFill>
                  <a:srgbClr val="FF0000"/>
                </a:solidFill>
              </a:rPr>
              <a:t>2- Heat unstable protein(HU): </a:t>
            </a:r>
            <a:r>
              <a:rPr lang="en-US" dirty="0" smtClean="0">
                <a:solidFill>
                  <a:schemeClr val="bg1"/>
                </a:solidFill>
              </a:rPr>
              <a:t>This </a:t>
            </a:r>
            <a:r>
              <a:rPr lang="en-US" dirty="0">
                <a:solidFill>
                  <a:schemeClr val="bg1"/>
                </a:solidFill>
              </a:rPr>
              <a:t>protein  binds  non-specifically </a:t>
            </a:r>
            <a:r>
              <a:rPr lang="en-US" dirty="0" smtClean="0">
                <a:solidFill>
                  <a:schemeClr val="bg1"/>
                </a:solidFill>
              </a:rPr>
              <a:t>to  DNA </a:t>
            </a:r>
            <a:r>
              <a:rPr lang="en-US" dirty="0">
                <a:solidFill>
                  <a:schemeClr val="bg1"/>
                </a:solidFill>
              </a:rPr>
              <a:t>and bends it, the DNA apparently wrapping around the HU protein. </a:t>
            </a:r>
            <a:endParaRPr lang="en-US" dirty="0" smtClean="0">
              <a:solidFill>
                <a:schemeClr val="bg1"/>
              </a:solidFill>
            </a:endParaRPr>
          </a:p>
          <a:p>
            <a:pPr marL="137160" indent="0" algn="just">
              <a:buNone/>
            </a:pPr>
            <a:r>
              <a:rPr lang="en-US" dirty="0" smtClean="0">
                <a:solidFill>
                  <a:srgbClr val="FF0000"/>
                </a:solidFill>
              </a:rPr>
              <a:t>     3- Factor for inversion stimulation(FIS): </a:t>
            </a:r>
            <a:r>
              <a:rPr lang="en-US" dirty="0" smtClean="0">
                <a:solidFill>
                  <a:schemeClr val="bg1"/>
                </a:solidFill>
              </a:rPr>
              <a:t>It binds to </a:t>
            </a:r>
            <a:r>
              <a:rPr lang="en-US" dirty="0">
                <a:solidFill>
                  <a:schemeClr val="bg1"/>
                </a:solidFill>
              </a:rPr>
              <a:t>a loose 15 nucleotide consensus sequence in DNA. </a:t>
            </a:r>
            <a:r>
              <a:rPr lang="en-US" dirty="0" smtClean="0">
                <a:solidFill>
                  <a:schemeClr val="bg1"/>
                </a:solidFill>
              </a:rPr>
              <a:t>it </a:t>
            </a:r>
            <a:r>
              <a:rPr lang="en-US" dirty="0">
                <a:solidFill>
                  <a:schemeClr val="bg1"/>
                </a:solidFill>
              </a:rPr>
              <a:t>activates transcription of </a:t>
            </a:r>
            <a:r>
              <a:rPr lang="en-US" dirty="0" err="1">
                <a:solidFill>
                  <a:schemeClr val="bg1"/>
                </a:solidFill>
              </a:rPr>
              <a:t>tRNA</a:t>
            </a:r>
            <a:r>
              <a:rPr lang="en-US" dirty="0">
                <a:solidFill>
                  <a:schemeClr val="bg1"/>
                </a:solidFill>
              </a:rPr>
              <a:t> and </a:t>
            </a:r>
            <a:r>
              <a:rPr lang="en-US" dirty="0" err="1">
                <a:solidFill>
                  <a:schemeClr val="bg1"/>
                </a:solidFill>
              </a:rPr>
              <a:t>rRNA</a:t>
            </a:r>
            <a:r>
              <a:rPr lang="en-US" dirty="0">
                <a:solidFill>
                  <a:schemeClr val="bg1"/>
                </a:solidFill>
              </a:rPr>
              <a:t> genes and regulates its own synthesis</a:t>
            </a:r>
            <a:r>
              <a:rPr lang="en-US" dirty="0" smtClean="0">
                <a:solidFill>
                  <a:schemeClr val="bg1"/>
                </a:solidFill>
              </a:rPr>
              <a:t>. </a:t>
            </a:r>
          </a:p>
          <a:p>
            <a:pPr marL="137160" indent="0" algn="just">
              <a:buNone/>
            </a:pPr>
            <a:r>
              <a:rPr lang="en-US" dirty="0" smtClean="0">
                <a:solidFill>
                  <a:srgbClr val="FF0000"/>
                </a:solidFill>
              </a:rPr>
              <a:t>    4- Integration host factor(IHF): </a:t>
            </a:r>
            <a:r>
              <a:rPr lang="en-US" dirty="0" smtClean="0">
                <a:solidFill>
                  <a:schemeClr val="bg1"/>
                </a:solidFill>
              </a:rPr>
              <a:t>It</a:t>
            </a:r>
            <a:r>
              <a:rPr lang="en-US" dirty="0" smtClean="0">
                <a:solidFill>
                  <a:srgbClr val="C00000"/>
                </a:solidFill>
              </a:rPr>
              <a:t> </a:t>
            </a:r>
            <a:r>
              <a:rPr lang="en-US" dirty="0" smtClean="0">
                <a:solidFill>
                  <a:schemeClr val="bg1"/>
                </a:solidFill>
              </a:rPr>
              <a:t>facilitates </a:t>
            </a:r>
            <a:r>
              <a:rPr lang="en-US" dirty="0">
                <a:solidFill>
                  <a:schemeClr val="bg1"/>
                </a:solidFill>
              </a:rPr>
              <a:t>bending of </a:t>
            </a:r>
            <a:r>
              <a:rPr lang="en-US" dirty="0" smtClean="0">
                <a:solidFill>
                  <a:schemeClr val="bg1"/>
                </a:solidFill>
              </a:rPr>
              <a:t>DNA by </a:t>
            </a:r>
            <a:r>
              <a:rPr lang="en-US" dirty="0">
                <a:solidFill>
                  <a:schemeClr val="bg1"/>
                </a:solidFill>
              </a:rPr>
              <a:t>binding to specific DNA sites. </a:t>
            </a:r>
          </a:p>
          <a:p>
            <a:pPr marL="137160" indent="0" algn="just">
              <a:buNone/>
            </a:pPr>
            <a:r>
              <a:rPr lang="en-US" dirty="0" smtClean="0"/>
              <a:t>  </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65906"/>
          </a:xfrm>
        </p:spPr>
        <p:txBody>
          <a:bodyPr>
            <a:normAutofit fontScale="90000"/>
          </a:bodyPr>
          <a:lstStyle/>
          <a:p>
            <a:endParaRPr lang="en-US" dirty="0"/>
          </a:p>
        </p:txBody>
      </p:sp>
      <p:sp>
        <p:nvSpPr>
          <p:cNvPr id="4" name="Content Placeholder 2"/>
          <p:cNvSpPr>
            <a:spLocks noGrp="1"/>
          </p:cNvSpPr>
          <p:nvPr>
            <p:ph idx="1"/>
          </p:nvPr>
        </p:nvSpPr>
        <p:spPr>
          <a:xfrm>
            <a:off x="457200" y="304800"/>
            <a:ext cx="8229600" cy="6553200"/>
          </a:xfrm>
        </p:spPr>
        <p:style>
          <a:lnRef idx="2">
            <a:schemeClr val="accent2"/>
          </a:lnRef>
          <a:fillRef idx="1">
            <a:schemeClr val="lt1"/>
          </a:fillRef>
          <a:effectRef idx="0">
            <a:schemeClr val="accent2"/>
          </a:effectRef>
          <a:fontRef idx="minor">
            <a:schemeClr val="dk1"/>
          </a:fontRef>
        </p:style>
        <p:txBody>
          <a:bodyPr>
            <a:normAutofit fontScale="92500"/>
          </a:bodyPr>
          <a:lstStyle/>
          <a:p>
            <a:pPr algn="just">
              <a:buFont typeface="Wingdings" panose="05000000000000000000" pitchFamily="2" charset="2"/>
              <a:buChar char="Ø"/>
            </a:pPr>
            <a:r>
              <a:rPr lang="en-US" dirty="0" smtClean="0"/>
              <a:t>- Proteins or </a:t>
            </a:r>
            <a:r>
              <a:rPr lang="en-US" i="1" dirty="0" smtClean="0"/>
              <a:t>nucleoid proteins</a:t>
            </a:r>
            <a:r>
              <a:rPr lang="en-US" dirty="0" smtClean="0"/>
              <a:t> or nucleoid-associated proteins (NAPs) and are distinct from </a:t>
            </a:r>
            <a:r>
              <a:rPr lang="en-US" dirty="0" smtClean="0">
                <a:hlinkClick r:id="rId2" tooltip="Histone"/>
              </a:rPr>
              <a:t>histones</a:t>
            </a:r>
            <a:r>
              <a:rPr lang="en-US" dirty="0" smtClean="0"/>
              <a:t> of eukaryotic nuclei. </a:t>
            </a:r>
          </a:p>
          <a:p>
            <a:pPr algn="just">
              <a:buFont typeface="Wingdings" panose="05000000000000000000" pitchFamily="2" charset="2"/>
              <a:buChar char="q"/>
            </a:pPr>
            <a:r>
              <a:rPr lang="en-US" dirty="0" smtClean="0"/>
              <a:t>- In contrast to histones, the DNA-binding proteins of the nucleoid do not form</a:t>
            </a:r>
            <a:r>
              <a:rPr lang="en-US" dirty="0" smtClean="0">
                <a:solidFill>
                  <a:srgbClr val="C00000"/>
                </a:solidFill>
              </a:rPr>
              <a:t> nucleosomes</a:t>
            </a:r>
            <a:r>
              <a:rPr lang="en-US" dirty="0" smtClean="0"/>
              <a:t>, in which DNA is wrapped around a protein core. Instead, </a:t>
            </a:r>
            <a:r>
              <a:rPr lang="en-US" dirty="0" smtClean="0">
                <a:solidFill>
                  <a:srgbClr val="FF0000"/>
                </a:solidFill>
              </a:rPr>
              <a:t>these proteins often use other mechanisms to promote compaction such as DNA looping. The most studied NAPs are HU, H-NS, FIS, and IHF </a:t>
            </a:r>
            <a:r>
              <a:rPr lang="en-US" dirty="0" smtClean="0"/>
              <a:t>that organize the genome by driving events such as </a:t>
            </a:r>
            <a:r>
              <a:rPr lang="en-US" dirty="0" smtClean="0">
                <a:solidFill>
                  <a:srgbClr val="00B050"/>
                </a:solidFill>
              </a:rPr>
              <a:t>DNA bending</a:t>
            </a:r>
            <a:r>
              <a:rPr lang="en-US" dirty="0" smtClean="0"/>
              <a:t>, </a:t>
            </a:r>
            <a:r>
              <a:rPr lang="en-US" dirty="0" smtClean="0">
                <a:solidFill>
                  <a:srgbClr val="00B050"/>
                </a:solidFill>
              </a:rPr>
              <a:t>bridging</a:t>
            </a:r>
            <a:r>
              <a:rPr lang="en-US" dirty="0" smtClean="0"/>
              <a:t>, and </a:t>
            </a:r>
            <a:r>
              <a:rPr lang="en-US" dirty="0" smtClean="0">
                <a:solidFill>
                  <a:srgbClr val="00B050"/>
                </a:solidFill>
              </a:rPr>
              <a:t>aggregation</a:t>
            </a:r>
            <a:r>
              <a:rPr lang="en-US" dirty="0" smtClean="0"/>
              <a:t>. </a:t>
            </a:r>
          </a:p>
          <a:p>
            <a:pPr algn="just"/>
            <a:r>
              <a:rPr lang="en-US" dirty="0" smtClean="0"/>
              <a:t>- </a:t>
            </a:r>
            <a:r>
              <a:rPr lang="en-US" dirty="0" smtClean="0">
                <a:solidFill>
                  <a:srgbClr val="0070C0"/>
                </a:solidFill>
              </a:rPr>
              <a:t>These proteins can </a:t>
            </a:r>
            <a:r>
              <a:rPr lang="en-US" dirty="0" smtClean="0">
                <a:solidFill>
                  <a:schemeClr val="tx2">
                    <a:lumMod val="50000"/>
                  </a:schemeClr>
                </a:solidFill>
              </a:rPr>
              <a:t>form clusters </a:t>
            </a:r>
            <a:r>
              <a:rPr lang="en-US" dirty="0" smtClean="0">
                <a:solidFill>
                  <a:srgbClr val="0070C0"/>
                </a:solidFill>
              </a:rPr>
              <a:t>and they seem to be </a:t>
            </a:r>
            <a:r>
              <a:rPr lang="en-US" dirty="0" smtClean="0">
                <a:solidFill>
                  <a:srgbClr val="00B050"/>
                </a:solidFill>
              </a:rPr>
              <a:t>involved also in coordinating transcription events</a:t>
            </a:r>
            <a:r>
              <a:rPr lang="en-US" dirty="0" smtClean="0">
                <a:solidFill>
                  <a:srgbClr val="0070C0"/>
                </a:solidFill>
              </a:rPr>
              <a:t>, spatially sequestering specific genes and participating in their regulation.</a:t>
            </a:r>
          </a:p>
          <a:p>
            <a:pPr algn="just">
              <a:buNone/>
            </a:pPr>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Font typeface="Wingdings" panose="05000000000000000000" pitchFamily="2" charset="2"/>
              <a:buChar char="v"/>
            </a:pPr>
            <a:r>
              <a:rPr lang="en-US" dirty="0"/>
              <a:t>- the chromosome is further folded into 50 or `100 loops(domains) of about 100 </a:t>
            </a:r>
            <a:r>
              <a:rPr lang="en-US" dirty="0" err="1"/>
              <a:t>kbp</a:t>
            </a:r>
            <a:r>
              <a:rPr lang="en-US" dirty="0"/>
              <a:t>. </a:t>
            </a:r>
          </a:p>
          <a:p>
            <a:pPr algn="just">
              <a:buFont typeface="Wingdings" panose="05000000000000000000" pitchFamily="2" charset="2"/>
              <a:buChar char="v"/>
            </a:pPr>
            <a:r>
              <a:rPr lang="en-US" dirty="0"/>
              <a:t>- These domains supercoiled  independently and indeed, even small sections within the same loop can transiently have different degrees of supercoiling.</a:t>
            </a:r>
          </a:p>
          <a:p>
            <a:pPr algn="just">
              <a:buFont typeface="Wingdings" panose="05000000000000000000" pitchFamily="2" charset="2"/>
              <a:buChar char="v"/>
            </a:pPr>
            <a:r>
              <a:rPr lang="en-US" dirty="0"/>
              <a:t>- the specific supercoiling of a region can affect the ability of the cell to express genes in that region.  </a:t>
            </a:r>
          </a:p>
          <a:p>
            <a:endParaRPr lang="en-US" dirty="0"/>
          </a:p>
        </p:txBody>
      </p:sp>
    </p:spTree>
    <p:extLst>
      <p:ext uri="{BB962C8B-B14F-4D97-AF65-F5344CB8AC3E}">
        <p14:creationId xmlns:p14="http://schemas.microsoft.com/office/powerpoint/2010/main" val="1914930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fontScale="90000"/>
          </a:bodyPr>
          <a:lstStyle/>
          <a:p>
            <a:r>
              <a:rPr lang="en-US" sz="3100" dirty="0" smtClean="0"/>
              <a:t>Structure of bacterial chromosome</a:t>
            </a:r>
            <a:br>
              <a:rPr lang="en-US" sz="3100" dirty="0" smtClean="0"/>
            </a:br>
            <a:r>
              <a:rPr lang="en-US" dirty="0" smtClean="0"/>
              <a:t> </a:t>
            </a:r>
            <a:endParaRPr lang="en-US" dirty="0"/>
          </a:p>
        </p:txBody>
      </p:sp>
      <p:pic>
        <p:nvPicPr>
          <p:cNvPr id="4" name="Content Placeholder 3" descr="nucleotied.jpg"/>
          <p:cNvPicPr>
            <a:picLocks noGrp="1" noChangeAspect="1"/>
          </p:cNvPicPr>
          <p:nvPr>
            <p:ph idx="1"/>
          </p:nvPr>
        </p:nvPicPr>
        <p:blipFill>
          <a:blip r:embed="rId2" cstate="print"/>
          <a:stretch>
            <a:fillRect/>
          </a:stretch>
        </p:blipFill>
        <p:spPr>
          <a:xfrm>
            <a:off x="609600" y="792480"/>
            <a:ext cx="7391400" cy="5913120"/>
          </a:xfrm>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M nuclioted.jpg"/>
          <p:cNvPicPr>
            <a:picLocks noGrp="1" noChangeAspect="1"/>
          </p:cNvPicPr>
          <p:nvPr>
            <p:ph idx="1"/>
          </p:nvPr>
        </p:nvPicPr>
        <p:blipFill>
          <a:blip r:embed="rId2" cstate="print"/>
          <a:stretch>
            <a:fillRect/>
          </a:stretch>
        </p:blipFill>
        <p:spPr>
          <a:xfrm>
            <a:off x="96371" y="381000"/>
            <a:ext cx="8875057" cy="6096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3"/>
            <a:ext cx="5257800" cy="6248397"/>
          </a:xfrm>
        </p:spPr>
        <p:style>
          <a:lnRef idx="1">
            <a:schemeClr val="accent2"/>
          </a:lnRef>
          <a:fillRef idx="2">
            <a:schemeClr val="accent2"/>
          </a:fillRef>
          <a:effectRef idx="1">
            <a:schemeClr val="accent2"/>
          </a:effectRef>
          <a:fontRef idx="minor">
            <a:schemeClr val="dk1"/>
          </a:fontRef>
        </p:style>
        <p:txBody>
          <a:bodyPr>
            <a:noAutofit/>
          </a:bodyPr>
          <a:lstStyle/>
          <a:p>
            <a:pPr algn="just"/>
            <a:r>
              <a:rPr lang="en-US" sz="2000" dirty="0" smtClean="0">
                <a:solidFill>
                  <a:srgbClr val="FF0000"/>
                </a:solidFill>
              </a:rPr>
              <a:t>A model of the overall structure of the bacterial chromosome. </a:t>
            </a:r>
            <a:r>
              <a:rPr lang="en-US" sz="2000" dirty="0" smtClean="0"/>
              <a:t/>
            </a:r>
            <a:br>
              <a:rPr lang="en-US" sz="2000" dirty="0" smtClean="0"/>
            </a:br>
            <a:r>
              <a:rPr lang="en-US" sz="2000" dirty="0" smtClean="0">
                <a:solidFill>
                  <a:schemeClr val="accent4">
                    <a:lumMod val="50000"/>
                  </a:schemeClr>
                </a:solidFill>
              </a:rPr>
              <a:t>(A) The unfolded, circular chromosome of </a:t>
            </a:r>
            <a:r>
              <a:rPr lang="en-US" sz="2000" i="1" dirty="0" smtClean="0">
                <a:solidFill>
                  <a:schemeClr val="accent4">
                    <a:lumMod val="50000"/>
                  </a:schemeClr>
                </a:solidFill>
              </a:rPr>
              <a:t>E. coli</a:t>
            </a:r>
            <a:r>
              <a:rPr lang="en-US" sz="2000" dirty="0" smtClean="0">
                <a:solidFill>
                  <a:schemeClr val="accent4">
                    <a:lumMod val="50000"/>
                  </a:schemeClr>
                </a:solidFill>
              </a:rPr>
              <a:t> depicted as a single line for simplicity, though of course it is a double-stranded helix. </a:t>
            </a:r>
            <a:br>
              <a:rPr lang="en-US" sz="2000" dirty="0" smtClean="0">
                <a:solidFill>
                  <a:schemeClr val="accent4">
                    <a:lumMod val="50000"/>
                  </a:schemeClr>
                </a:solidFill>
              </a:rPr>
            </a:br>
            <a:r>
              <a:rPr lang="en-US" sz="2000" dirty="0" smtClean="0">
                <a:solidFill>
                  <a:schemeClr val="accent1">
                    <a:lumMod val="50000"/>
                  </a:schemeClr>
                </a:solidFill>
              </a:rPr>
              <a:t>(B) The DNA folded into chromosomal domains by protein-DNA associations. The proteins are depicted as the black circles, interacting with both the DNA and with each other. Six domains are shown, but the actual number for </a:t>
            </a:r>
            <a:r>
              <a:rPr lang="en-US" sz="2000" i="1" dirty="0" smtClean="0">
                <a:solidFill>
                  <a:schemeClr val="accent1">
                    <a:lumMod val="50000"/>
                  </a:schemeClr>
                </a:solidFill>
              </a:rPr>
              <a:t>E. coli</a:t>
            </a:r>
            <a:r>
              <a:rPr lang="en-US" sz="2000" dirty="0" smtClean="0">
                <a:solidFill>
                  <a:schemeClr val="accent1">
                    <a:lumMod val="50000"/>
                  </a:schemeClr>
                </a:solidFill>
              </a:rPr>
              <a:t> is about 50. </a:t>
            </a:r>
            <a:br>
              <a:rPr lang="en-US" sz="2000" dirty="0" smtClean="0">
                <a:solidFill>
                  <a:schemeClr val="accent1">
                    <a:lumMod val="50000"/>
                  </a:schemeClr>
                </a:solidFill>
              </a:rPr>
            </a:br>
            <a:r>
              <a:rPr lang="en-US" sz="2000" dirty="0" smtClean="0">
                <a:solidFill>
                  <a:srgbClr val="C00000"/>
                </a:solidFill>
              </a:rPr>
              <a:t>(C) Supercoiling and other interactions cause the chromosome to compact greatly</a:t>
            </a:r>
            <a:endParaRPr lang="en-US" sz="2000" dirty="0">
              <a:solidFill>
                <a:srgbClr val="C00000"/>
              </a:solidFill>
            </a:endParaRPr>
          </a:p>
        </p:txBody>
      </p:sp>
      <p:pic>
        <p:nvPicPr>
          <p:cNvPr id="4" name="Content Placeholder 3" descr="2-28.gif"/>
          <p:cNvPicPr>
            <a:picLocks noGrp="1" noChangeAspect="1"/>
          </p:cNvPicPr>
          <p:nvPr>
            <p:ph idx="1"/>
          </p:nvPr>
        </p:nvPicPr>
        <p:blipFill>
          <a:blip r:embed="rId2" cstate="print"/>
          <a:stretch>
            <a:fillRect/>
          </a:stretch>
        </p:blipFill>
        <p:spPr>
          <a:xfrm rot="5400000">
            <a:off x="4610100" y="1409703"/>
            <a:ext cx="5714999" cy="3352800"/>
          </a:xfrm>
        </p:spPr>
      </p:pic>
      <p:sp>
        <p:nvSpPr>
          <p:cNvPr id="3" name="Rectangle 2"/>
          <p:cNvSpPr/>
          <p:nvPr/>
        </p:nvSpPr>
        <p:spPr>
          <a:xfrm>
            <a:off x="4800600" y="6324600"/>
            <a:ext cx="4572000" cy="646331"/>
          </a:xfrm>
          <a:prstGeom prst="rect">
            <a:avLst/>
          </a:prstGeom>
        </p:spPr>
        <p:txBody>
          <a:bodyPr>
            <a:spAutoFit/>
          </a:bodyPr>
          <a:lstStyle/>
          <a:p>
            <a:r>
              <a:rPr lang="en-US" b="1" dirty="0"/>
              <a:t>Chromosome structural organization</a:t>
            </a:r>
            <a:r>
              <a:rPr lang="en-US" dirty="0"/>
              <a:t>. </a:t>
            </a:r>
            <a:br>
              <a:rPr lang="en-US" dirty="0"/>
            </a:br>
            <a:endParaRPr lang="en-US" dirty="0"/>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1477</TotalTime>
  <Words>950</Words>
  <Application>Microsoft Office PowerPoint</Application>
  <PresentationFormat>On-screen Show (4:3)</PresentationFormat>
  <Paragraphs>54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 Narrow</vt:lpstr>
      <vt:lpstr>Book Antiqua</vt:lpstr>
      <vt:lpstr>Lucida Sans</vt:lpstr>
      <vt:lpstr>Times New Roman</vt:lpstr>
      <vt:lpstr>Wingdings</vt:lpstr>
      <vt:lpstr>Wingdings 2</vt:lpstr>
      <vt:lpstr>Wingdings 3</vt:lpstr>
      <vt:lpstr>Apex</vt:lpstr>
      <vt:lpstr>3th lecture in molecular biology</vt:lpstr>
      <vt:lpstr>PowerPoint Presentation</vt:lpstr>
      <vt:lpstr>PowerPoint Presentation</vt:lpstr>
      <vt:lpstr>PowerPoint Presentation</vt:lpstr>
      <vt:lpstr>PowerPoint Presentation</vt:lpstr>
      <vt:lpstr>PowerPoint Presentation</vt:lpstr>
      <vt:lpstr>Structure of bacterial chromosome  </vt:lpstr>
      <vt:lpstr>PowerPoint Presentation</vt:lpstr>
      <vt:lpstr>A model of the overall structure of the bacterial chromosome.  (A) The unfolded, circular chromosome of E. coli depicted as a single line for simplicity, though of course it is a double-stranded helix.  (B) The DNA folded into chromosomal domains by protein-DNA associations. The proteins are depicted as the black circles, interacting with both the DNA and with each other. Six domains are shown, but the actual number for E. coli is about 50.  (C) Supercoiling and other interactions cause the chromosome to compact greatly</vt:lpstr>
      <vt:lpstr>EM IMAGE for chromosome :one nick will cases relaxation of the domain </vt:lpstr>
      <vt:lpstr>Chromatin organization and chromosome structure of eukaryotes </vt:lpstr>
      <vt:lpstr>PowerPoint Presentation</vt:lpstr>
      <vt:lpstr>PowerPoint Presentation</vt:lpstr>
      <vt:lpstr>PowerPoint Presentation</vt:lpstr>
      <vt:lpstr>PowerPoint Presentation</vt:lpstr>
      <vt:lpstr>Histones</vt:lpstr>
      <vt:lpstr>Other types of proteins </vt:lpstr>
      <vt:lpstr>Levels of DNA packaging</vt:lpstr>
      <vt:lpstr>PowerPoint Presentation</vt:lpstr>
      <vt:lpstr>Telomeres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lecture in molecular biology</dc:title>
  <dc:creator>Dr Sawsan</dc:creator>
  <cp:lastModifiedBy>hp</cp:lastModifiedBy>
  <cp:revision>124</cp:revision>
  <dcterms:created xsi:type="dcterms:W3CDTF">2013-11-09T12:15:32Z</dcterms:created>
  <dcterms:modified xsi:type="dcterms:W3CDTF">2020-12-30T18:45:13Z</dcterms:modified>
</cp:coreProperties>
</file>