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81" r:id="rId2"/>
  </p:sldMasterIdLst>
  <p:notesMasterIdLst>
    <p:notesMasterId r:id="rId35"/>
  </p:notesMasterIdLst>
  <p:sldIdLst>
    <p:sldId id="256" r:id="rId3"/>
    <p:sldId id="302" r:id="rId4"/>
    <p:sldId id="364" r:id="rId5"/>
    <p:sldId id="363" r:id="rId6"/>
    <p:sldId id="369" r:id="rId7"/>
    <p:sldId id="370" r:id="rId8"/>
    <p:sldId id="371" r:id="rId9"/>
    <p:sldId id="303" r:id="rId10"/>
    <p:sldId id="331" r:id="rId11"/>
    <p:sldId id="353" r:id="rId12"/>
    <p:sldId id="346" r:id="rId13"/>
    <p:sldId id="334" r:id="rId14"/>
    <p:sldId id="333" r:id="rId15"/>
    <p:sldId id="308" r:id="rId16"/>
    <p:sldId id="311" r:id="rId17"/>
    <p:sldId id="314" r:id="rId18"/>
    <p:sldId id="372" r:id="rId19"/>
    <p:sldId id="304" r:id="rId20"/>
    <p:sldId id="373" r:id="rId21"/>
    <p:sldId id="347" r:id="rId22"/>
    <p:sldId id="337" r:id="rId23"/>
    <p:sldId id="349" r:id="rId24"/>
    <p:sldId id="273" r:id="rId25"/>
    <p:sldId id="310" r:id="rId26"/>
    <p:sldId id="301" r:id="rId27"/>
    <p:sldId id="357" r:id="rId28"/>
    <p:sldId id="356" r:id="rId29"/>
    <p:sldId id="287" r:id="rId30"/>
    <p:sldId id="321" r:id="rId31"/>
    <p:sldId id="374" r:id="rId32"/>
    <p:sldId id="361" r:id="rId33"/>
    <p:sldId id="32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96C"/>
    <a:srgbClr val="34269D"/>
    <a:srgbClr val="BEBE00"/>
    <a:srgbClr val="BD30C1"/>
    <a:srgbClr val="C1C100"/>
    <a:srgbClr val="B94B3C"/>
    <a:srgbClr val="159922"/>
    <a:srgbClr val="9D0F4F"/>
    <a:srgbClr val="429D36"/>
    <a:srgbClr val="661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28" autoAdjust="0"/>
  </p:normalViewPr>
  <p:slideViewPr>
    <p:cSldViewPr>
      <p:cViewPr varScale="1">
        <p:scale>
          <a:sx n="70" d="100"/>
          <a:sy n="70" d="100"/>
        </p:scale>
        <p:origin x="130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46773-7B6B-4E79-BD79-3AAFBFCE52D2}" type="datetimeFigureOut">
              <a:rPr lang="en-US" smtClean="0"/>
              <a:pPr/>
              <a:t>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EE60A-07BD-478C-94E2-477C0ED4F2DC}" type="slidenum">
              <a:rPr lang="en-US" smtClean="0"/>
              <a:pPr/>
              <a:t>‹#›</a:t>
            </a:fld>
            <a:endParaRPr lang="en-US"/>
          </a:p>
        </p:txBody>
      </p:sp>
    </p:spTree>
    <p:extLst>
      <p:ext uri="{BB962C8B-B14F-4D97-AF65-F5344CB8AC3E}">
        <p14:creationId xmlns:p14="http://schemas.microsoft.com/office/powerpoint/2010/main" val="150438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DEE60A-07BD-478C-94E2-477C0ED4F2D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DEE60A-07BD-478C-94E2-477C0ED4F2D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439C4CA-8EF9-4B3D-9699-756C6ED63765}"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409449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85861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78049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146998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E8D42C8-91F5-46B5-9ADB-08B597CD6975}" type="datetimeFigureOut">
              <a:rPr lang="en-US" smtClean="0"/>
              <a:pPr/>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2287499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E8D42C8-91F5-46B5-9ADB-08B597CD6975}" type="datetimeFigureOut">
              <a:rPr lang="en-US" smtClean="0"/>
              <a:pPr/>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214424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42C8-91F5-46B5-9ADB-08B597CD6975}" type="datetimeFigureOut">
              <a:rPr lang="en-US" smtClean="0"/>
              <a:pPr/>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463179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172127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72610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288590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92345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E8D42C8-91F5-46B5-9ADB-08B597CD6975}" type="datetimeFigureOut">
              <a:rPr lang="en-US" smtClean="0"/>
              <a:pPr/>
              <a:t>1/7/2021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GB"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4E8D42C8-91F5-46B5-9ADB-08B597CD6975}" type="datetimeFigureOut">
              <a:rPr lang="en-US" smtClean="0"/>
              <a:pPr/>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E8D42C8-91F5-46B5-9ADB-08B597CD6975}" type="datetimeFigureOut">
              <a:rPr lang="en-US" smtClean="0"/>
              <a:pPr/>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E8D42C8-91F5-46B5-9ADB-08B597CD6975}" type="datetimeFigureOut">
              <a:rPr lang="en-US" smtClean="0"/>
              <a:pPr/>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9C4CA-8EF9-4B3D-9699-756C6ED637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GB"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5" name="Date Placeholder 4"/>
          <p:cNvSpPr>
            <a:spLocks noGrp="1"/>
          </p:cNvSpPr>
          <p:nvPr>
            <p:ph type="dt" sz="half" idx="10"/>
          </p:nvPr>
        </p:nvSpPr>
        <p:spPr/>
        <p:txBody>
          <a:bodyPr/>
          <a:lstStyle/>
          <a:p>
            <a:fld id="{4E8D42C8-91F5-46B5-9ADB-08B597CD6975}" type="datetimeFigureOut">
              <a:rPr lang="en-US" smtClean="0"/>
              <a:pPr/>
              <a:t>1/7/2021</a:t>
            </a:fld>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GB"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E8D42C8-91F5-46B5-9ADB-08B597CD6975}" type="datetimeFigureOut">
              <a:rPr lang="en-US" smtClean="0"/>
              <a:pPr/>
              <a:t>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439C4CA-8EF9-4B3D-9699-756C6ED63765}"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GB"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D42C8-91F5-46B5-9ADB-08B597CD6975}" type="datetimeFigureOut">
              <a:rPr lang="en-US" smtClean="0"/>
              <a:pPr/>
              <a:t>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9C4CA-8EF9-4B3D-9699-756C6ED63765}" type="slidenum">
              <a:rPr lang="en-US" smtClean="0"/>
              <a:pPr/>
              <a:t>‹#›</a:t>
            </a:fld>
            <a:endParaRPr lang="en-US"/>
          </a:p>
        </p:txBody>
      </p:sp>
    </p:spTree>
    <p:extLst>
      <p:ext uri="{BB962C8B-B14F-4D97-AF65-F5344CB8AC3E}">
        <p14:creationId xmlns:p14="http://schemas.microsoft.com/office/powerpoint/2010/main" val="417129173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Molecular biology </a:t>
            </a:r>
            <a:br>
              <a:rPr lang="en-US" dirty="0" smtClean="0"/>
            </a:br>
            <a:r>
              <a:rPr lang="en-US" dirty="0" smtClean="0"/>
              <a:t>DNA Replication </a:t>
            </a:r>
            <a:endParaRPr lang="en-US" dirty="0"/>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839" b="5667"/>
          <a:stretch/>
        </p:blipFill>
        <p:spPr>
          <a:xfrm>
            <a:off x="284052" y="228599"/>
            <a:ext cx="3297347" cy="2428537"/>
          </a:xfrm>
          <a:prstGeom prst="rect">
            <a:avLst/>
          </a:prstGeom>
        </p:spPr>
      </p:pic>
      <p:pic>
        <p:nvPicPr>
          <p:cNvPr id="7" name="Picture 6"/>
          <p:cNvPicPr>
            <a:picLocks noChangeAspect="1"/>
          </p:cNvPicPr>
          <p:nvPr/>
        </p:nvPicPr>
        <p:blipFill>
          <a:blip r:embed="rId4"/>
          <a:stretch>
            <a:fillRect/>
          </a:stretch>
        </p:blipFill>
        <p:spPr>
          <a:xfrm>
            <a:off x="4191000" y="152400"/>
            <a:ext cx="4724400" cy="2588285"/>
          </a:xfrm>
          <a:prstGeom prst="rect">
            <a:avLst/>
          </a:prstGeom>
        </p:spPr>
      </p:pic>
      <p:sp>
        <p:nvSpPr>
          <p:cNvPr id="2" name="TextBox 1"/>
          <p:cNvSpPr txBox="1"/>
          <p:nvPr/>
        </p:nvSpPr>
        <p:spPr>
          <a:xfrm>
            <a:off x="2362200" y="4648200"/>
            <a:ext cx="2971800" cy="584776"/>
          </a:xfrm>
          <a:prstGeom prst="rect">
            <a:avLst/>
          </a:prstGeom>
          <a:noFill/>
        </p:spPr>
        <p:txBody>
          <a:bodyPr wrap="square" rtlCol="0">
            <a:spAutoFit/>
          </a:bodyPr>
          <a:lstStyle/>
          <a:p>
            <a:r>
              <a:rPr lang="en-US" sz="3200" b="1" dirty="0" smtClean="0">
                <a:solidFill>
                  <a:schemeClr val="bg1"/>
                </a:solidFill>
              </a:rPr>
              <a:t>Lecture 4</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4" y="304800"/>
            <a:ext cx="8499346" cy="3970318"/>
          </a:xfrm>
          <a:prstGeom prst="rect">
            <a:avLst/>
          </a:prstGeom>
        </p:spPr>
        <p:txBody>
          <a:bodyPr wrap="square">
            <a:spAutoFit/>
          </a:bodyPr>
          <a:lstStyle/>
          <a:p>
            <a:pPr algn="just"/>
            <a:r>
              <a:rPr lang="en-GB" sz="2400" dirty="0">
                <a:solidFill>
                  <a:srgbClr val="000000"/>
                </a:solidFill>
                <a:latin typeface="Times New Roman"/>
                <a:cs typeface="Times New Roman"/>
              </a:rPr>
              <a:t>As the DNA opens up, Y-shaped structures called </a:t>
            </a:r>
            <a:r>
              <a:rPr lang="en-GB" sz="2400" b="1" dirty="0">
                <a:solidFill>
                  <a:srgbClr val="FF0000"/>
                </a:solidFill>
                <a:latin typeface="Times New Roman"/>
                <a:cs typeface="Times New Roman"/>
              </a:rPr>
              <a:t>replication fork</a:t>
            </a:r>
            <a:r>
              <a:rPr lang="en-GB" sz="2400" dirty="0">
                <a:solidFill>
                  <a:srgbClr val="000000"/>
                </a:solidFill>
                <a:latin typeface="Times New Roman"/>
                <a:cs typeface="Times New Roman"/>
              </a:rPr>
              <a:t>s are formed. Two replication forks are formed at the origin of replication and these get </a:t>
            </a:r>
            <a:r>
              <a:rPr lang="en-GB" sz="2400" dirty="0">
                <a:solidFill>
                  <a:srgbClr val="FF0000"/>
                </a:solidFill>
                <a:latin typeface="Times New Roman"/>
                <a:cs typeface="Times New Roman"/>
              </a:rPr>
              <a:t>extended </a:t>
            </a:r>
            <a:r>
              <a:rPr lang="en-GB" sz="2400" dirty="0" smtClean="0">
                <a:solidFill>
                  <a:srgbClr val="FF0000"/>
                </a:solidFill>
                <a:latin typeface="Times New Roman"/>
                <a:cs typeface="Times New Roman"/>
              </a:rPr>
              <a:t>bi-directionally </a:t>
            </a:r>
            <a:r>
              <a:rPr lang="en-GB" sz="2400" dirty="0">
                <a:solidFill>
                  <a:srgbClr val="000000"/>
                </a:solidFill>
                <a:latin typeface="Times New Roman"/>
                <a:cs typeface="Times New Roman"/>
              </a:rPr>
              <a:t>as replication proceeds. (two replication forks begin at a single replication origin  in bacteria and proceed in opposite directions around the chromosome forming </a:t>
            </a:r>
            <a:r>
              <a:rPr lang="en-GB" sz="2400" b="1" dirty="0">
                <a:solidFill>
                  <a:srgbClr val="9D0F4F"/>
                </a:solidFill>
                <a:latin typeface="Times New Roman"/>
                <a:cs typeface="Times New Roman"/>
              </a:rPr>
              <a:t>θ theta </a:t>
            </a:r>
            <a:r>
              <a:rPr lang="en-GB" sz="2400" b="1" dirty="0" smtClean="0">
                <a:solidFill>
                  <a:srgbClr val="9D0F4F"/>
                </a:solidFill>
                <a:latin typeface="Times New Roman"/>
                <a:cs typeface="Times New Roman"/>
              </a:rPr>
              <a:t>shape</a:t>
            </a:r>
            <a:r>
              <a:rPr lang="en-GB" sz="2400" dirty="0" smtClean="0">
                <a:solidFill>
                  <a:srgbClr val="000000"/>
                </a:solidFill>
                <a:latin typeface="Times New Roman"/>
                <a:cs typeface="Times New Roman"/>
              </a:rPr>
              <a:t>, </a:t>
            </a:r>
            <a:r>
              <a:rPr lang="en-GB" sz="2400" dirty="0">
                <a:solidFill>
                  <a:srgbClr val="000000"/>
                </a:solidFill>
                <a:latin typeface="Times New Roman"/>
                <a:cs typeface="Times New Roman"/>
              </a:rPr>
              <a:t>which look like a bubble </a:t>
            </a:r>
            <a:r>
              <a:rPr lang="en-GB" sz="2400" dirty="0" smtClean="0">
                <a:solidFill>
                  <a:srgbClr val="000000"/>
                </a:solidFill>
                <a:latin typeface="Times New Roman"/>
                <a:cs typeface="Times New Roman"/>
              </a:rPr>
              <a:t>,  </a:t>
            </a:r>
            <a:r>
              <a:rPr lang="en-GB" sz="2400" dirty="0">
                <a:solidFill>
                  <a:srgbClr val="000000"/>
                </a:solidFill>
                <a:latin typeface="Times New Roman"/>
                <a:cs typeface="Times New Roman"/>
              </a:rPr>
              <a:t>moving away from the origin till reaching the opposite direction  in  one point called </a:t>
            </a:r>
            <a:r>
              <a:rPr lang="en-GB" sz="2400" dirty="0" err="1">
                <a:solidFill>
                  <a:srgbClr val="000000"/>
                </a:solidFill>
                <a:latin typeface="Times New Roman"/>
                <a:cs typeface="Times New Roman"/>
              </a:rPr>
              <a:t>Ter</a:t>
            </a:r>
            <a:r>
              <a:rPr lang="en-GB" sz="2400" dirty="0">
                <a:solidFill>
                  <a:srgbClr val="000000"/>
                </a:solidFill>
                <a:latin typeface="Times New Roman"/>
                <a:cs typeface="Times New Roman"/>
              </a:rPr>
              <a:t> Terminus( </a:t>
            </a:r>
            <a:r>
              <a:rPr lang="en-GB" sz="2400" dirty="0" smtClean="0">
                <a:solidFill>
                  <a:srgbClr val="000000"/>
                </a:solidFill>
                <a:latin typeface="Times New Roman"/>
                <a:cs typeface="Times New Roman"/>
              </a:rPr>
              <a:t>Teri).</a:t>
            </a:r>
            <a:endParaRPr lang="en-GB" sz="2400" b="1" dirty="0" smtClean="0">
              <a:solidFill>
                <a:srgbClr val="FF0000"/>
              </a:solidFill>
              <a:latin typeface="Times New Roman"/>
              <a:cs typeface="Times New Roman"/>
            </a:endParaRPr>
          </a:p>
          <a:p>
            <a:pPr algn="just"/>
            <a:endParaRPr lang="en-GB" sz="2400" dirty="0">
              <a:solidFill>
                <a:srgbClr val="000000"/>
              </a:solidFill>
              <a:latin typeface="Times New Roman"/>
              <a:cs typeface="Times New Roman"/>
            </a:endParaRPr>
          </a:p>
          <a:p>
            <a:endParaRPr lang="en-GB" dirty="0">
              <a:solidFill>
                <a:srgbClr val="FF0000"/>
              </a:solidFill>
              <a:latin typeface="Times New Roman"/>
              <a:cs typeface="Times New Roman"/>
            </a:endParaRPr>
          </a:p>
          <a:p>
            <a:endParaRPr lang="en-GB" dirty="0">
              <a:solidFill>
                <a:srgbClr val="FF0000"/>
              </a:solidFill>
              <a:latin typeface="Times New Roman"/>
              <a:cs typeface="Times New Roman"/>
            </a:endParaRPr>
          </a:p>
        </p:txBody>
      </p:sp>
    </p:spTree>
    <p:extLst>
      <p:ext uri="{BB962C8B-B14F-4D97-AF65-F5344CB8AC3E}">
        <p14:creationId xmlns:p14="http://schemas.microsoft.com/office/powerpoint/2010/main" val="15082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1938992"/>
          </a:xfrm>
          <a:prstGeom prst="rect">
            <a:avLst/>
          </a:prstGeom>
        </p:spPr>
        <p:txBody>
          <a:bodyPr wrap="square">
            <a:spAutoFit/>
          </a:bodyPr>
          <a:lstStyle/>
          <a:p>
            <a:pPr algn="just"/>
            <a:r>
              <a:rPr lang="en-GB" sz="2400" b="1" dirty="0" smtClean="0">
                <a:solidFill>
                  <a:srgbClr val="FF0000"/>
                </a:solidFill>
                <a:latin typeface="Times New Roman"/>
                <a:cs typeface="Times New Roman"/>
              </a:rPr>
              <a:t>Single</a:t>
            </a:r>
            <a:r>
              <a:rPr lang="en-GB" sz="2400" b="1" dirty="0">
                <a:solidFill>
                  <a:srgbClr val="FF0000"/>
                </a:solidFill>
                <a:latin typeface="Times New Roman"/>
                <a:cs typeface="Times New Roman"/>
              </a:rPr>
              <a:t>-strand binding </a:t>
            </a:r>
            <a:r>
              <a:rPr lang="en-GB" sz="2400" b="1" dirty="0" smtClean="0">
                <a:solidFill>
                  <a:srgbClr val="FF0000"/>
                </a:solidFill>
                <a:latin typeface="Times New Roman"/>
                <a:cs typeface="Times New Roman"/>
              </a:rPr>
              <a:t>proteins (SSBPs)</a:t>
            </a:r>
            <a:r>
              <a:rPr lang="en-GB" sz="2400" dirty="0">
                <a:latin typeface="Times New Roman"/>
                <a:cs typeface="Times New Roman"/>
              </a:rPr>
              <a:t> </a:t>
            </a:r>
            <a:r>
              <a:rPr lang="en-GB" sz="2400" dirty="0" smtClean="0">
                <a:latin typeface="Times New Roman"/>
                <a:cs typeface="Times New Roman"/>
              </a:rPr>
              <a:t> bind to  </a:t>
            </a:r>
            <a:r>
              <a:rPr lang="en-GB" sz="2400" dirty="0">
                <a:latin typeface="Times New Roman"/>
                <a:cs typeface="Times New Roman"/>
              </a:rPr>
              <a:t>the single strands of DNA near the replication fork to prevent the </a:t>
            </a:r>
            <a:r>
              <a:rPr lang="en-GB" sz="2400" dirty="0" err="1" smtClean="0">
                <a:latin typeface="Times New Roman"/>
                <a:cs typeface="Times New Roman"/>
              </a:rPr>
              <a:t>ssDNA</a:t>
            </a:r>
            <a:r>
              <a:rPr lang="en-GB" sz="2400" dirty="0" smtClean="0">
                <a:latin typeface="Times New Roman"/>
                <a:cs typeface="Times New Roman"/>
              </a:rPr>
              <a:t> strands </a:t>
            </a:r>
            <a:r>
              <a:rPr lang="en-GB" sz="2400" dirty="0">
                <a:latin typeface="Times New Roman"/>
                <a:cs typeface="Times New Roman"/>
              </a:rPr>
              <a:t>from winding back into a double </a:t>
            </a:r>
            <a:r>
              <a:rPr lang="en-GB" sz="2400" dirty="0" smtClean="0">
                <a:latin typeface="Times New Roman"/>
                <a:cs typeface="Times New Roman"/>
              </a:rPr>
              <a:t>helix, </a:t>
            </a:r>
            <a:r>
              <a:rPr lang="en-US" sz="2400" dirty="0" smtClean="0">
                <a:latin typeface="Times New Roman"/>
                <a:cs typeface="Times New Roman"/>
              </a:rPr>
              <a:t>thus </a:t>
            </a:r>
            <a:r>
              <a:rPr lang="en-US" sz="2400" dirty="0">
                <a:latin typeface="Times New Roman"/>
                <a:cs typeface="Times New Roman"/>
              </a:rPr>
              <a:t>maintaining the strand separation</a:t>
            </a:r>
          </a:p>
          <a:p>
            <a:r>
              <a:rPr lang="en-GB" sz="2400" dirty="0" smtClean="0">
                <a:latin typeface="Times New Roman"/>
                <a:cs typeface="Times New Roman"/>
              </a:rPr>
              <a:t>   </a:t>
            </a:r>
            <a:endParaRPr lang="en-GB" sz="2400" dirty="0">
              <a:latin typeface="Arial"/>
              <a:cs typeface="Aria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7200" y="1828800"/>
            <a:ext cx="7772400" cy="4796614"/>
          </a:xfrm>
          <a:prstGeom prst="rect">
            <a:avLst/>
          </a:prstGeom>
        </p:spPr>
      </p:pic>
    </p:spTree>
    <p:extLst>
      <p:ext uri="{BB962C8B-B14F-4D97-AF65-F5344CB8AC3E}">
        <p14:creationId xmlns:p14="http://schemas.microsoft.com/office/powerpoint/2010/main" val="159723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715000"/>
            <a:ext cx="5143130" cy="276999"/>
          </a:xfrm>
          <a:prstGeom prst="rect">
            <a:avLst/>
          </a:prstGeom>
          <a:noFill/>
        </p:spPr>
        <p:txBody>
          <a:bodyPr wrap="none" rtlCol="0">
            <a:spAutoFit/>
          </a:bodyPr>
          <a:lstStyle/>
          <a:p>
            <a:r>
              <a:rPr lang="en-US" sz="1200" dirty="0">
                <a:latin typeface="Arial"/>
                <a:cs typeface="Arial"/>
              </a:rPr>
              <a:t>http://biology-</a:t>
            </a:r>
            <a:r>
              <a:rPr lang="en-US" sz="1200" dirty="0" err="1">
                <a:latin typeface="Arial"/>
                <a:cs typeface="Arial"/>
              </a:rPr>
              <a:t>pictures.blogspot.com</a:t>
            </a:r>
            <a:r>
              <a:rPr lang="en-US" sz="1200" dirty="0">
                <a:latin typeface="Arial"/>
                <a:cs typeface="Arial"/>
              </a:rPr>
              <a:t>/2011/10/bidirectional-</a:t>
            </a:r>
            <a:r>
              <a:rPr lang="en-US" sz="1200" dirty="0" err="1">
                <a:latin typeface="Arial"/>
                <a:cs typeface="Arial"/>
              </a:rPr>
              <a:t>replication.html</a:t>
            </a:r>
            <a:endParaRPr lang="en-US" sz="1200" dirty="0">
              <a:latin typeface="Arial"/>
              <a:cs typeface="Arial"/>
            </a:endParaRPr>
          </a:p>
        </p:txBody>
      </p:sp>
      <p:pic>
        <p:nvPicPr>
          <p:cNvPr id="7" name="Picture 6"/>
          <p:cNvPicPr>
            <a:picLocks noChangeAspect="1"/>
          </p:cNvPicPr>
          <p:nvPr/>
        </p:nvPicPr>
        <p:blipFill rotWithShape="1">
          <a:blip r:embed="rId2"/>
          <a:srcRect l="-1" t="16735" r="-913"/>
          <a:stretch/>
        </p:blipFill>
        <p:spPr>
          <a:xfrm>
            <a:off x="685800" y="604935"/>
            <a:ext cx="7763459" cy="4805265"/>
          </a:xfrm>
          <a:prstGeom prst="rect">
            <a:avLst/>
          </a:prstGeom>
        </p:spPr>
      </p:pic>
    </p:spTree>
    <p:extLst>
      <p:ext uri="{BB962C8B-B14F-4D97-AF65-F5344CB8AC3E}">
        <p14:creationId xmlns:p14="http://schemas.microsoft.com/office/powerpoint/2010/main" val="61789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6647973"/>
          </a:xfrm>
          <a:prstGeom prst="rect">
            <a:avLst/>
          </a:prstGeom>
          <a:noFill/>
        </p:spPr>
        <p:txBody>
          <a:bodyPr wrap="square" rtlCol="0">
            <a:spAutoFit/>
          </a:bodyPr>
          <a:lstStyle/>
          <a:p>
            <a:pPr algn="just">
              <a:lnSpc>
                <a:spcPct val="120000"/>
              </a:lnSpc>
            </a:pPr>
            <a:r>
              <a:rPr lang="en-GB" sz="2000" dirty="0" smtClean="0">
                <a:latin typeface="Times New Roman"/>
                <a:cs typeface="Times New Roman"/>
              </a:rPr>
              <a:t>The </a:t>
            </a:r>
            <a:r>
              <a:rPr lang="en-GB" sz="2000" dirty="0">
                <a:latin typeface="Times New Roman"/>
                <a:cs typeface="Times New Roman"/>
              </a:rPr>
              <a:t>mechanism of eukaryotic DNA replication is similar to that of prokaryotic DNA </a:t>
            </a:r>
            <a:r>
              <a:rPr lang="en-GB" sz="2000" dirty="0" smtClean="0">
                <a:latin typeface="Times New Roman"/>
                <a:cs typeface="Times New Roman"/>
              </a:rPr>
              <a:t>replication but it is more complex.  There </a:t>
            </a:r>
            <a:r>
              <a:rPr lang="en-GB" sz="2000" dirty="0">
                <a:latin typeface="Times New Roman"/>
                <a:cs typeface="Times New Roman"/>
              </a:rPr>
              <a:t>are multiple origins of replication on the eukaryotic </a:t>
            </a:r>
            <a:r>
              <a:rPr lang="en-GB" sz="2000" dirty="0" smtClean="0">
                <a:latin typeface="Times New Roman"/>
                <a:cs typeface="Times New Roman"/>
              </a:rPr>
              <a:t>chromosome</a:t>
            </a:r>
            <a:r>
              <a:rPr lang="en-GB" sz="2000" dirty="0">
                <a:latin typeface="Times New Roman"/>
                <a:cs typeface="Times New Roman"/>
              </a:rPr>
              <a:t> </a:t>
            </a:r>
            <a:r>
              <a:rPr lang="en-GB" sz="2000" dirty="0" smtClean="0">
                <a:latin typeface="Times New Roman"/>
                <a:cs typeface="Times New Roman"/>
              </a:rPr>
              <a:t> </a:t>
            </a:r>
            <a:r>
              <a:rPr lang="en-US" sz="2000" dirty="0" smtClean="0">
                <a:latin typeface="Times New Roman"/>
                <a:cs typeface="Times New Roman"/>
              </a:rPr>
              <a:t>so  </a:t>
            </a:r>
            <a:r>
              <a:rPr lang="en-US" sz="2000" dirty="0">
                <a:latin typeface="Times New Roman"/>
                <a:cs typeface="Times New Roman"/>
              </a:rPr>
              <a:t>multiple replication bubbles will </a:t>
            </a:r>
            <a:r>
              <a:rPr lang="en-US" sz="2000" dirty="0" smtClean="0">
                <a:latin typeface="Times New Roman"/>
                <a:cs typeface="Times New Roman"/>
              </a:rPr>
              <a:t>form. </a:t>
            </a:r>
          </a:p>
          <a:p>
            <a:pPr algn="just">
              <a:lnSpc>
                <a:spcPct val="120000"/>
              </a:lnSpc>
            </a:pPr>
            <a:endParaRPr lang="en-US" sz="2000" dirty="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US" sz="2000" dirty="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US" sz="2000" dirty="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US" sz="2000" dirty="0">
              <a:latin typeface="Times New Roman"/>
              <a:cs typeface="Times New Roman"/>
            </a:endParaRPr>
          </a:p>
          <a:p>
            <a:pPr algn="just">
              <a:lnSpc>
                <a:spcPct val="120000"/>
              </a:lnSpc>
            </a:pPr>
            <a:endParaRPr lang="en-US" sz="2000" dirty="0" smtClean="0">
              <a:latin typeface="Times New Roman"/>
              <a:cs typeface="Times New Roman"/>
            </a:endParaRPr>
          </a:p>
          <a:p>
            <a:pPr algn="just">
              <a:lnSpc>
                <a:spcPct val="120000"/>
              </a:lnSpc>
            </a:pPr>
            <a:endParaRPr lang="en-GB" sz="2000" dirty="0" smtClean="0">
              <a:latin typeface="Times New Roman"/>
              <a:cs typeface="Times New Roman"/>
            </a:endParaRPr>
          </a:p>
          <a:p>
            <a:pPr algn="just">
              <a:lnSpc>
                <a:spcPct val="120000"/>
              </a:lnSpc>
            </a:pPr>
            <a:r>
              <a:rPr lang="en-GB" sz="2000" dirty="0" smtClean="0">
                <a:latin typeface="Times New Roman"/>
                <a:cs typeface="Times New Roman"/>
              </a:rPr>
              <a:t>In </a:t>
            </a:r>
            <a:r>
              <a:rPr lang="en-GB" sz="2000" dirty="0">
                <a:latin typeface="Times New Roman"/>
                <a:cs typeface="Times New Roman"/>
              </a:rPr>
              <a:t>yeast, which is a eukaryote, </a:t>
            </a:r>
            <a:r>
              <a:rPr lang="en-GB" sz="2000" dirty="0" smtClean="0">
                <a:latin typeface="Times New Roman"/>
                <a:cs typeface="Times New Roman"/>
              </a:rPr>
              <a:t> special </a:t>
            </a:r>
            <a:r>
              <a:rPr lang="en-GB" sz="2000" dirty="0">
                <a:latin typeface="Times New Roman"/>
                <a:cs typeface="Times New Roman"/>
              </a:rPr>
              <a:t>sequences known </a:t>
            </a:r>
            <a:r>
              <a:rPr lang="en-GB" sz="2000" b="1" dirty="0">
                <a:solidFill>
                  <a:srgbClr val="FF0000"/>
                </a:solidFill>
                <a:latin typeface="Times New Roman"/>
                <a:cs typeface="Times New Roman"/>
              </a:rPr>
              <a:t>as Autonomously Replicating Sequences  </a:t>
            </a:r>
            <a:r>
              <a:rPr lang="en-GB" sz="2000" b="1" dirty="0" smtClean="0">
                <a:solidFill>
                  <a:srgbClr val="FF0000"/>
                </a:solidFill>
                <a:latin typeface="Times New Roman"/>
                <a:cs typeface="Times New Roman"/>
              </a:rPr>
              <a:t>(</a:t>
            </a:r>
            <a:r>
              <a:rPr lang="en-GB" sz="2000" b="1" dirty="0">
                <a:solidFill>
                  <a:srgbClr val="FF0000"/>
                </a:solidFill>
                <a:latin typeface="Times New Roman"/>
                <a:cs typeface="Times New Roman"/>
              </a:rPr>
              <a:t>ARS</a:t>
            </a:r>
            <a:r>
              <a:rPr lang="en-GB" sz="2000" dirty="0">
                <a:latin typeface="Times New Roman"/>
                <a:cs typeface="Times New Roman"/>
              </a:rPr>
              <a:t>) are found on the chromosomes. These are equivalent to  </a:t>
            </a:r>
            <a:r>
              <a:rPr lang="en-GB" sz="2000" dirty="0" smtClean="0">
                <a:latin typeface="Times New Roman"/>
                <a:cs typeface="Times New Roman"/>
              </a:rPr>
              <a:t>the </a:t>
            </a:r>
            <a:r>
              <a:rPr lang="en-GB" sz="2000" dirty="0">
                <a:latin typeface="Times New Roman"/>
                <a:cs typeface="Times New Roman"/>
              </a:rPr>
              <a:t>origin of replication in </a:t>
            </a:r>
            <a:r>
              <a:rPr lang="en-GB" sz="2000" i="1" dirty="0">
                <a:latin typeface="Times New Roman"/>
                <a:cs typeface="Times New Roman"/>
              </a:rPr>
              <a:t>E. coli</a:t>
            </a:r>
            <a:r>
              <a:rPr lang="en-GB" sz="2000" dirty="0" smtClean="0">
                <a:latin typeface="Times New Roman"/>
                <a:cs typeface="Times New Roman"/>
              </a:rPr>
              <a:t>.</a:t>
            </a:r>
            <a:endParaRPr lang="en-GB" dirty="0">
              <a:latin typeface="Arial"/>
              <a:cs typeface="Arial"/>
            </a:endParaRP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600200" y="1600200"/>
            <a:ext cx="5029200" cy="3553668"/>
          </a:xfrm>
          <a:prstGeom prst="rect">
            <a:avLst/>
          </a:prstGeom>
        </p:spPr>
      </p:pic>
    </p:spTree>
    <p:extLst>
      <p:ext uri="{BB962C8B-B14F-4D97-AF65-F5344CB8AC3E}">
        <p14:creationId xmlns:p14="http://schemas.microsoft.com/office/powerpoint/2010/main" val="192712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924973"/>
          </a:xfrm>
          <a:prstGeom prst="rect">
            <a:avLst/>
          </a:prstGeom>
        </p:spPr>
        <p:txBody>
          <a:bodyPr wrap="square">
            <a:spAutoFit/>
          </a:bodyPr>
          <a:lstStyle/>
          <a:p>
            <a:pPr algn="just">
              <a:lnSpc>
                <a:spcPct val="110000"/>
              </a:lnSpc>
            </a:pPr>
            <a:r>
              <a:rPr lang="en-US" sz="2400" dirty="0">
                <a:latin typeface="Times New Roman"/>
                <a:cs typeface="Times New Roman"/>
              </a:rPr>
              <a:t>One of the key </a:t>
            </a:r>
            <a:r>
              <a:rPr lang="en-US" sz="2400" dirty="0" smtClean="0">
                <a:latin typeface="Times New Roman"/>
                <a:cs typeface="Times New Roman"/>
              </a:rPr>
              <a:t>players in DNA replication  </a:t>
            </a:r>
            <a:r>
              <a:rPr lang="en-US" sz="2400" dirty="0">
                <a:latin typeface="Times New Roman"/>
                <a:cs typeface="Times New Roman"/>
              </a:rPr>
              <a:t>is the enzyme </a:t>
            </a:r>
            <a:r>
              <a:rPr lang="en-US" sz="2400" b="1" dirty="0">
                <a:solidFill>
                  <a:srgbClr val="FF0000"/>
                </a:solidFill>
                <a:latin typeface="Times New Roman"/>
                <a:cs typeface="Times New Roman"/>
              </a:rPr>
              <a:t>DNA polymerase</a:t>
            </a:r>
            <a:r>
              <a:rPr lang="en-US" sz="2400" dirty="0">
                <a:latin typeface="Times New Roman"/>
                <a:cs typeface="Times New Roman"/>
              </a:rPr>
              <a:t>, also known as DNA </a:t>
            </a:r>
            <a:r>
              <a:rPr lang="en-US" sz="2400" dirty="0" smtClean="0">
                <a:latin typeface="Times New Roman"/>
                <a:cs typeface="Times New Roman"/>
              </a:rPr>
              <a:t>pol </a:t>
            </a:r>
            <a:r>
              <a:rPr lang="en-US" sz="2400" dirty="0" smtClean="0">
                <a:solidFill>
                  <a:srgbClr val="159922"/>
                </a:solidFill>
                <a:latin typeface="Times New Roman"/>
                <a:cs typeface="Times New Roman"/>
              </a:rPr>
              <a:t>( </a:t>
            </a:r>
            <a:r>
              <a:rPr lang="en-US" sz="2400" b="1" dirty="0" smtClean="0">
                <a:solidFill>
                  <a:srgbClr val="159922"/>
                </a:solidFill>
                <a:latin typeface="Times New Roman"/>
                <a:cs typeface="Times New Roman"/>
              </a:rPr>
              <a:t>there are many types of DNA polymerases in prokaryotes and eukaryotes  will be discussed later</a:t>
            </a:r>
            <a:r>
              <a:rPr lang="en-US" sz="2400" dirty="0" smtClean="0">
                <a:latin typeface="Times New Roman"/>
                <a:cs typeface="Times New Roman"/>
              </a:rPr>
              <a:t>).  </a:t>
            </a:r>
          </a:p>
          <a:p>
            <a:pPr algn="just">
              <a:lnSpc>
                <a:spcPct val="110000"/>
              </a:lnSpc>
            </a:pPr>
            <a:r>
              <a:rPr lang="en-GB" sz="2400" dirty="0" smtClean="0">
                <a:latin typeface="Times New Roman"/>
                <a:cs typeface="Times New Roman"/>
              </a:rPr>
              <a:t>DNA </a:t>
            </a:r>
            <a:r>
              <a:rPr lang="en-GB" sz="2400" dirty="0">
                <a:latin typeface="Times New Roman"/>
                <a:cs typeface="Times New Roman"/>
              </a:rPr>
              <a:t>polymerase is able to add nucleotides only in the 5' to 3' direction (a new DNA strand can be only extended in this direction). It also requires a free 3'-OH group to which it can add nucleotides by forming a </a:t>
            </a:r>
            <a:r>
              <a:rPr lang="en-GB" sz="2400" dirty="0" smtClean="0">
                <a:latin typeface="Times New Roman"/>
                <a:cs typeface="Times New Roman"/>
              </a:rPr>
              <a:t>phosphodister </a:t>
            </a:r>
            <a:r>
              <a:rPr lang="en-GB" sz="2400" dirty="0">
                <a:latin typeface="Times New Roman"/>
                <a:cs typeface="Times New Roman"/>
              </a:rPr>
              <a:t>bond between the 3'-OH end and the 5' phosphate of the next nucleotide. This essentially means that it cannot add nucleotides if a free 3'-OH group is not available. </a:t>
            </a:r>
            <a:endParaRPr lang="en-GB" sz="2400" dirty="0" smtClean="0">
              <a:latin typeface="Times New Roman"/>
              <a:cs typeface="Times New Roman"/>
            </a:endParaRPr>
          </a:p>
          <a:p>
            <a:pPr>
              <a:lnSpc>
                <a:spcPct val="110000"/>
              </a:lnSpc>
            </a:pPr>
            <a:endParaRPr lang="en-GB" sz="2400" dirty="0">
              <a:latin typeface="Times New Roman"/>
              <a:cs typeface="Times New Roman"/>
            </a:endParaRPr>
          </a:p>
          <a:p>
            <a:pPr>
              <a:lnSpc>
                <a:spcPct val="110000"/>
              </a:lnSpc>
            </a:pPr>
            <a:r>
              <a:rPr lang="en-GB" sz="2400" dirty="0" smtClean="0">
                <a:latin typeface="Times New Roman"/>
                <a:cs typeface="Times New Roman"/>
              </a:rPr>
              <a:t> The </a:t>
            </a:r>
            <a:r>
              <a:rPr lang="en-GB" sz="2400" dirty="0">
                <a:latin typeface="Times New Roman"/>
                <a:cs typeface="Times New Roman"/>
              </a:rPr>
              <a:t>problem is solved with the help of an RNA sequence that provides the free 3′-OH </a:t>
            </a:r>
            <a:r>
              <a:rPr lang="en-GB" sz="2400" dirty="0" smtClean="0">
                <a:latin typeface="Times New Roman"/>
                <a:cs typeface="Times New Roman"/>
              </a:rPr>
              <a:t>end</a:t>
            </a:r>
            <a:r>
              <a:rPr lang="en-US" sz="2400" dirty="0" smtClean="0">
                <a:latin typeface="Times New Roman"/>
                <a:cs typeface="Times New Roman"/>
              </a:rPr>
              <a:t>.  </a:t>
            </a:r>
            <a:r>
              <a:rPr lang="en-GB" sz="2400" b="1" dirty="0" smtClean="0">
                <a:solidFill>
                  <a:srgbClr val="FF0000"/>
                </a:solidFill>
                <a:latin typeface="Times New Roman"/>
                <a:cs typeface="Times New Roman"/>
              </a:rPr>
              <a:t>RNA</a:t>
            </a:r>
            <a:r>
              <a:rPr lang="en-GB" sz="2400" b="1" dirty="0">
                <a:solidFill>
                  <a:srgbClr val="FF0000"/>
                </a:solidFill>
                <a:latin typeface="Times New Roman"/>
                <a:cs typeface="Times New Roman"/>
              </a:rPr>
              <a:t> primase</a:t>
            </a:r>
            <a:r>
              <a:rPr lang="en-GB" sz="2400" dirty="0">
                <a:latin typeface="Times New Roman"/>
                <a:cs typeface="Times New Roman"/>
              </a:rPr>
              <a:t>, synthesizes an RNA primer that is about five to ten nucleotides long and complementary to the </a:t>
            </a:r>
            <a:r>
              <a:rPr lang="en-GB" sz="2400" dirty="0" smtClean="0">
                <a:latin typeface="Times New Roman"/>
                <a:cs typeface="Times New Roman"/>
              </a:rPr>
              <a:t>DNA template . </a:t>
            </a:r>
          </a:p>
          <a:p>
            <a:endParaRPr lang="en-GB" sz="2400" dirty="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723638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fork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971800"/>
            <a:ext cx="5410200" cy="3657598"/>
          </a:xfrm>
          <a:prstGeom prst="rect">
            <a:avLst/>
          </a:prstGeom>
        </p:spPr>
      </p:pic>
      <p:sp>
        <p:nvSpPr>
          <p:cNvPr id="3" name="TextBox 2"/>
          <p:cNvSpPr txBox="1"/>
          <p:nvPr/>
        </p:nvSpPr>
        <p:spPr>
          <a:xfrm>
            <a:off x="0" y="228601"/>
            <a:ext cx="9144000" cy="2954655"/>
          </a:xfrm>
          <a:prstGeom prst="rect">
            <a:avLst/>
          </a:prstGeom>
          <a:noFill/>
        </p:spPr>
        <p:txBody>
          <a:bodyPr wrap="square" rtlCol="0">
            <a:spAutoFit/>
          </a:bodyPr>
          <a:lstStyle/>
          <a:p>
            <a:r>
              <a:rPr lang="en-GB" sz="2400" dirty="0">
                <a:latin typeface="Times New Roman"/>
                <a:cs typeface="Times New Roman"/>
              </a:rPr>
              <a:t>Because this sequence primes the DNA synthesis</a:t>
            </a:r>
            <a:r>
              <a:rPr lang="en-GB" sz="2400" dirty="0" smtClean="0">
                <a:latin typeface="Times New Roman"/>
                <a:cs typeface="Times New Roman"/>
              </a:rPr>
              <a:t>, it </a:t>
            </a:r>
            <a:r>
              <a:rPr lang="en-GB" sz="2400" dirty="0">
                <a:latin typeface="Times New Roman"/>
                <a:cs typeface="Times New Roman"/>
              </a:rPr>
              <a:t>is appropriately called the </a:t>
            </a:r>
            <a:r>
              <a:rPr lang="en-GB" sz="2400" b="1" dirty="0">
                <a:solidFill>
                  <a:srgbClr val="FF0000"/>
                </a:solidFill>
                <a:latin typeface="Times New Roman"/>
                <a:cs typeface="Times New Roman"/>
              </a:rPr>
              <a:t>primer</a:t>
            </a:r>
            <a:r>
              <a:rPr lang="en-GB" sz="2400" dirty="0">
                <a:latin typeface="Times New Roman"/>
                <a:cs typeface="Times New Roman"/>
              </a:rPr>
              <a:t>.  </a:t>
            </a:r>
            <a:r>
              <a:rPr lang="en-GB" sz="2400" dirty="0" smtClean="0">
                <a:latin typeface="Times New Roman"/>
                <a:cs typeface="Times New Roman"/>
              </a:rPr>
              <a:t>DNA </a:t>
            </a:r>
            <a:r>
              <a:rPr lang="en-GB" sz="2400" dirty="0">
                <a:latin typeface="Times New Roman"/>
                <a:cs typeface="Times New Roman"/>
              </a:rPr>
              <a:t>polymerase can now extend this RNA primer, adding nucleotides one </a:t>
            </a:r>
            <a:r>
              <a:rPr lang="en-GB" sz="2400" dirty="0" smtClean="0">
                <a:latin typeface="Times New Roman"/>
                <a:cs typeface="Times New Roman"/>
              </a:rPr>
              <a:t>by one </a:t>
            </a:r>
            <a:r>
              <a:rPr lang="en-GB" sz="2400" dirty="0">
                <a:latin typeface="Times New Roman"/>
                <a:cs typeface="Times New Roman"/>
              </a:rPr>
              <a:t>that </a:t>
            </a:r>
            <a:r>
              <a:rPr lang="en-GB" sz="2400" dirty="0" smtClean="0">
                <a:latin typeface="Times New Roman"/>
                <a:cs typeface="Times New Roman"/>
              </a:rPr>
              <a:t>are complementary </a:t>
            </a:r>
            <a:r>
              <a:rPr lang="en-GB" sz="2400" dirty="0">
                <a:latin typeface="Times New Roman"/>
                <a:cs typeface="Times New Roman"/>
              </a:rPr>
              <a:t>to the template </a:t>
            </a:r>
            <a:r>
              <a:rPr lang="en-GB" sz="2400" dirty="0" smtClean="0">
                <a:latin typeface="Times New Roman"/>
                <a:cs typeface="Times New Roman"/>
              </a:rPr>
              <a:t>strand. ( example: </a:t>
            </a:r>
            <a:r>
              <a:rPr lang="en-US" sz="2400" b="1" dirty="0" smtClean="0">
                <a:solidFill>
                  <a:srgbClr val="B94B3C"/>
                </a:solidFill>
                <a:latin typeface="Times New Roman"/>
                <a:cs typeface="Times New Roman"/>
              </a:rPr>
              <a:t>A</a:t>
            </a:r>
            <a:r>
              <a:rPr lang="en-US" sz="2400" dirty="0" smtClean="0">
                <a:latin typeface="Times New Roman"/>
                <a:cs typeface="Times New Roman"/>
              </a:rPr>
              <a:t> </a:t>
            </a:r>
            <a:r>
              <a:rPr lang="en-US" sz="2400" dirty="0">
                <a:latin typeface="Times New Roman"/>
                <a:cs typeface="Times New Roman"/>
              </a:rPr>
              <a:t>in the template strand </a:t>
            </a:r>
            <a:r>
              <a:rPr lang="en-US" sz="2400" dirty="0" smtClean="0">
                <a:latin typeface="Times New Roman"/>
                <a:cs typeface="Times New Roman"/>
              </a:rPr>
              <a:t>is  complement </a:t>
            </a:r>
            <a:r>
              <a:rPr lang="en-US" sz="2400" dirty="0">
                <a:latin typeface="Times New Roman"/>
                <a:cs typeface="Times New Roman"/>
              </a:rPr>
              <a:t>to </a:t>
            </a:r>
            <a:r>
              <a:rPr lang="en-US" sz="2400" b="1" dirty="0" smtClean="0">
                <a:solidFill>
                  <a:srgbClr val="C1C100"/>
                </a:solidFill>
                <a:latin typeface="Times New Roman"/>
                <a:cs typeface="Times New Roman"/>
              </a:rPr>
              <a:t>T </a:t>
            </a:r>
            <a:r>
              <a:rPr lang="en-US" sz="2400" dirty="0" smtClean="0">
                <a:latin typeface="Times New Roman"/>
                <a:cs typeface="Times New Roman"/>
              </a:rPr>
              <a:t> </a:t>
            </a:r>
            <a:r>
              <a:rPr lang="en-US" sz="2400" dirty="0">
                <a:latin typeface="Times New Roman"/>
                <a:cs typeface="Times New Roman"/>
              </a:rPr>
              <a:t>in  new growing  strand strand </a:t>
            </a:r>
            <a:r>
              <a:rPr lang="en-US" sz="2400" dirty="0" smtClean="0">
                <a:latin typeface="Times New Roman"/>
                <a:cs typeface="Times New Roman"/>
              </a:rPr>
              <a:t>, and </a:t>
            </a:r>
            <a:r>
              <a:rPr lang="en-US" sz="2400" b="1" dirty="0" smtClean="0">
                <a:solidFill>
                  <a:srgbClr val="159922"/>
                </a:solidFill>
                <a:latin typeface="Times New Roman"/>
                <a:cs typeface="Times New Roman"/>
              </a:rPr>
              <a:t>G</a:t>
            </a:r>
            <a:r>
              <a:rPr lang="en-US" sz="2400" dirty="0" smtClean="0">
                <a:latin typeface="Times New Roman"/>
                <a:cs typeface="Times New Roman"/>
              </a:rPr>
              <a:t> </a:t>
            </a:r>
            <a:r>
              <a:rPr lang="en-US" sz="2400" dirty="0">
                <a:latin typeface="Times New Roman"/>
                <a:cs typeface="Times New Roman"/>
              </a:rPr>
              <a:t>in the template strand is  complement to </a:t>
            </a:r>
            <a:r>
              <a:rPr lang="en-US" sz="2400" b="1" dirty="0" smtClean="0">
                <a:solidFill>
                  <a:srgbClr val="BD30C1"/>
                </a:solidFill>
                <a:latin typeface="Times New Roman"/>
                <a:cs typeface="Times New Roman"/>
              </a:rPr>
              <a:t>C</a:t>
            </a:r>
            <a:r>
              <a:rPr lang="en-US" sz="2400" dirty="0" smtClean="0">
                <a:latin typeface="Times New Roman"/>
                <a:cs typeface="Times New Roman"/>
              </a:rPr>
              <a:t> </a:t>
            </a:r>
            <a:r>
              <a:rPr lang="en-US" sz="2400" dirty="0">
                <a:latin typeface="Times New Roman"/>
                <a:cs typeface="Times New Roman"/>
              </a:rPr>
              <a:t>in  new growing  strand </a:t>
            </a:r>
            <a:r>
              <a:rPr lang="en-US" sz="2400" dirty="0" smtClean="0">
                <a:latin typeface="Times New Roman"/>
                <a:cs typeface="Times New Roman"/>
              </a:rPr>
              <a:t>strand)…  </a:t>
            </a:r>
            <a:r>
              <a:rPr lang="en-US" sz="2400" b="1" dirty="0" smtClean="0">
                <a:solidFill>
                  <a:srgbClr val="BD30C1"/>
                </a:solidFill>
                <a:latin typeface="Times New Roman"/>
                <a:cs typeface="Times New Roman"/>
              </a:rPr>
              <a:t>The </a:t>
            </a:r>
            <a:r>
              <a:rPr lang="en-US" sz="2400" b="1" dirty="0">
                <a:solidFill>
                  <a:srgbClr val="BD30C1"/>
                </a:solidFill>
                <a:latin typeface="Times New Roman"/>
                <a:cs typeface="Times New Roman"/>
              </a:rPr>
              <a:t>primer is RNA rather than DNA because DNA </a:t>
            </a:r>
            <a:r>
              <a:rPr lang="en-US" sz="2400" b="1" dirty="0" smtClean="0">
                <a:solidFill>
                  <a:srgbClr val="BD30C1"/>
                </a:solidFill>
                <a:latin typeface="Times New Roman"/>
                <a:cs typeface="Times New Roman"/>
              </a:rPr>
              <a:t>polymerases cannot </a:t>
            </a:r>
            <a:r>
              <a:rPr lang="en-US" sz="2400" b="1" dirty="0">
                <a:solidFill>
                  <a:srgbClr val="BD30C1"/>
                </a:solidFill>
                <a:latin typeface="Times New Roman"/>
                <a:cs typeface="Times New Roman"/>
              </a:rPr>
              <a:t>start chains de </a:t>
            </a:r>
            <a:r>
              <a:rPr lang="en-US" sz="2400" b="1" dirty="0" smtClean="0">
                <a:solidFill>
                  <a:srgbClr val="BD30C1"/>
                </a:solidFill>
                <a:latin typeface="Times New Roman"/>
                <a:cs typeface="Times New Roman"/>
              </a:rPr>
              <a:t>novo</a:t>
            </a:r>
            <a:endParaRPr lang="en-US" sz="2400" b="1" dirty="0">
              <a:solidFill>
                <a:srgbClr val="BD30C1"/>
              </a:solidFill>
              <a:latin typeface="Times New Roman"/>
              <a:cs typeface="Times New Roman"/>
            </a:endParaRPr>
          </a:p>
          <a:p>
            <a:endParaRPr lang="en-US" dirty="0"/>
          </a:p>
        </p:txBody>
      </p:sp>
    </p:spTree>
    <p:extLst>
      <p:ext uri="{BB962C8B-B14F-4D97-AF65-F5344CB8AC3E}">
        <p14:creationId xmlns:p14="http://schemas.microsoft.com/office/powerpoint/2010/main" val="239625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10600" cy="6647973"/>
          </a:xfrm>
          <a:prstGeom prst="rect">
            <a:avLst/>
          </a:prstGeom>
        </p:spPr>
        <p:txBody>
          <a:bodyPr wrap="square">
            <a:spAutoFit/>
          </a:bodyPr>
          <a:lstStyle/>
          <a:p>
            <a:pPr algn="just">
              <a:buNone/>
            </a:pPr>
            <a:r>
              <a:rPr lang="en-US" sz="2400" b="1" dirty="0">
                <a:solidFill>
                  <a:srgbClr val="FF0000"/>
                </a:solidFill>
                <a:latin typeface="Arial"/>
                <a:cs typeface="Arial"/>
              </a:rPr>
              <a:t>2- Elongation </a:t>
            </a:r>
            <a:r>
              <a:rPr lang="en-US" sz="2400" b="1" dirty="0" smtClean="0">
                <a:solidFill>
                  <a:srgbClr val="FF0000"/>
                </a:solidFill>
                <a:latin typeface="Arial"/>
                <a:cs typeface="Arial"/>
              </a:rPr>
              <a:t>step</a:t>
            </a:r>
          </a:p>
          <a:p>
            <a:pPr algn="just">
              <a:buNone/>
            </a:pPr>
            <a:endParaRPr lang="en-US" b="1" dirty="0" smtClean="0">
              <a:solidFill>
                <a:srgbClr val="FF0000"/>
              </a:solidFill>
              <a:latin typeface="Arial"/>
              <a:cs typeface="Arial"/>
            </a:endParaRPr>
          </a:p>
          <a:p>
            <a:pPr algn="just">
              <a:buNone/>
            </a:pPr>
            <a:r>
              <a:rPr lang="en-GB" sz="2400" dirty="0" smtClean="0">
                <a:latin typeface="Times New Roman"/>
                <a:cs typeface="Times New Roman"/>
              </a:rPr>
              <a:t>DNA </a:t>
            </a:r>
            <a:r>
              <a:rPr lang="en-GB" sz="2400" dirty="0">
                <a:latin typeface="Times New Roman"/>
                <a:cs typeface="Times New Roman"/>
              </a:rPr>
              <a:t>double helix is anti-parallel; that is, one strand is in the </a:t>
            </a:r>
            <a:r>
              <a:rPr lang="en-GB" sz="2400" b="1" dirty="0">
                <a:solidFill>
                  <a:srgbClr val="FF0000"/>
                </a:solidFill>
                <a:latin typeface="Times New Roman"/>
                <a:cs typeface="Times New Roman"/>
              </a:rPr>
              <a:t>5' to 3</a:t>
            </a:r>
            <a:r>
              <a:rPr lang="en-GB" sz="2400" dirty="0">
                <a:latin typeface="Times New Roman"/>
                <a:cs typeface="Times New Roman"/>
              </a:rPr>
              <a:t>' direction and the other is oriented in the </a:t>
            </a:r>
            <a:r>
              <a:rPr lang="en-GB" sz="2400" b="1" dirty="0">
                <a:solidFill>
                  <a:srgbClr val="0000FF"/>
                </a:solidFill>
                <a:latin typeface="Times New Roman"/>
                <a:cs typeface="Times New Roman"/>
              </a:rPr>
              <a:t>3' to 5' </a:t>
            </a:r>
            <a:r>
              <a:rPr lang="en-GB" sz="2400" dirty="0">
                <a:latin typeface="Times New Roman"/>
                <a:cs typeface="Times New Roman"/>
              </a:rPr>
              <a:t>direction. both strands of parental DNA serve as templates for the synthesis of new </a:t>
            </a:r>
            <a:r>
              <a:rPr lang="en-GB" sz="2400" dirty="0" smtClean="0">
                <a:latin typeface="Times New Roman"/>
                <a:cs typeface="Times New Roman"/>
              </a:rPr>
              <a:t>DNA. </a:t>
            </a:r>
            <a:r>
              <a:rPr lang="en-US" sz="2400" dirty="0" smtClean="0">
                <a:latin typeface="Times New Roman"/>
                <a:cs typeface="Times New Roman"/>
              </a:rPr>
              <a:t>A </a:t>
            </a:r>
            <a:r>
              <a:rPr lang="en-US" sz="2400" dirty="0">
                <a:latin typeface="Times New Roman"/>
                <a:cs typeface="Times New Roman"/>
              </a:rPr>
              <a:t>new DNA strand is always  synthesized in a </a:t>
            </a:r>
            <a:r>
              <a:rPr lang="en-US" sz="2400" b="1" dirty="0">
                <a:solidFill>
                  <a:srgbClr val="FF0000"/>
                </a:solidFill>
                <a:latin typeface="Times New Roman"/>
                <a:cs typeface="Times New Roman"/>
              </a:rPr>
              <a:t>5’ to 3’</a:t>
            </a:r>
            <a:r>
              <a:rPr lang="en-US" sz="2400" dirty="0">
                <a:latin typeface="Times New Roman"/>
                <a:cs typeface="Times New Roman"/>
              </a:rPr>
              <a:t> </a:t>
            </a:r>
            <a:r>
              <a:rPr lang="en-US" sz="2400" dirty="0" smtClean="0">
                <a:latin typeface="Times New Roman"/>
                <a:cs typeface="Times New Roman"/>
              </a:rPr>
              <a:t>direction. Thus, </a:t>
            </a:r>
            <a:r>
              <a:rPr lang="en-US" sz="2400" dirty="0">
                <a:latin typeface="Times New Roman"/>
                <a:cs typeface="Times New Roman"/>
              </a:rPr>
              <a:t>the replication of both the strands goes in  two different </a:t>
            </a:r>
            <a:r>
              <a:rPr lang="en-US" sz="2400" dirty="0" smtClean="0">
                <a:latin typeface="Times New Roman"/>
                <a:cs typeface="Times New Roman"/>
              </a:rPr>
              <a:t>ways .</a:t>
            </a:r>
            <a:endParaRPr lang="en-US" sz="2400" dirty="0">
              <a:latin typeface="Times New Roman"/>
              <a:cs typeface="Times New Roman"/>
            </a:endParaRPr>
          </a:p>
          <a:p>
            <a:pPr algn="just">
              <a:buNone/>
            </a:pPr>
            <a:r>
              <a:rPr lang="en-GB" sz="2400" dirty="0" smtClean="0">
                <a:latin typeface="Times New Roman"/>
                <a:cs typeface="Times New Roman"/>
              </a:rPr>
              <a:t>One </a:t>
            </a:r>
            <a:r>
              <a:rPr lang="en-GB" sz="2400" dirty="0">
                <a:latin typeface="Times New Roman"/>
                <a:cs typeface="Times New Roman"/>
              </a:rPr>
              <a:t>strand, which is complementary to the </a:t>
            </a:r>
            <a:r>
              <a:rPr lang="en-GB" sz="2400" b="1" dirty="0">
                <a:solidFill>
                  <a:srgbClr val="000090"/>
                </a:solidFill>
                <a:latin typeface="Times New Roman"/>
                <a:cs typeface="Times New Roman"/>
              </a:rPr>
              <a:t>3' to 5</a:t>
            </a:r>
            <a:r>
              <a:rPr lang="en-GB" sz="2400" dirty="0">
                <a:latin typeface="Times New Roman"/>
                <a:cs typeface="Times New Roman"/>
              </a:rPr>
              <a:t>' parental DNA strand, is synthesized </a:t>
            </a:r>
            <a:r>
              <a:rPr lang="en-GB" sz="2400" dirty="0" smtClean="0">
                <a:latin typeface="Times New Roman"/>
                <a:cs typeface="Times New Roman"/>
              </a:rPr>
              <a:t>continuously in </a:t>
            </a:r>
            <a:r>
              <a:rPr lang="en-GB" sz="2400" b="1" dirty="0" smtClean="0">
                <a:solidFill>
                  <a:srgbClr val="FF0000"/>
                </a:solidFill>
                <a:latin typeface="Times New Roman"/>
                <a:cs typeface="Times New Roman"/>
              </a:rPr>
              <a:t>5----3 </a:t>
            </a:r>
            <a:r>
              <a:rPr lang="en-GB" sz="2400" dirty="0" smtClean="0">
                <a:latin typeface="Times New Roman"/>
                <a:cs typeface="Times New Roman"/>
              </a:rPr>
              <a:t>direction  </a:t>
            </a:r>
            <a:r>
              <a:rPr lang="en-GB" sz="2400" dirty="0">
                <a:latin typeface="Times New Roman"/>
                <a:cs typeface="Times New Roman"/>
              </a:rPr>
              <a:t>towards the replication fork because the </a:t>
            </a:r>
            <a:r>
              <a:rPr lang="en-US" sz="2400" b="1" dirty="0">
                <a:solidFill>
                  <a:srgbClr val="FF0000"/>
                </a:solidFill>
                <a:latin typeface="Times New Roman"/>
                <a:cs typeface="Times New Roman"/>
              </a:rPr>
              <a:t>DNA </a:t>
            </a:r>
            <a:r>
              <a:rPr lang="en-US" sz="2400" b="1" dirty="0" smtClean="0">
                <a:solidFill>
                  <a:srgbClr val="FF0000"/>
                </a:solidFill>
                <a:latin typeface="Times New Roman"/>
                <a:cs typeface="Times New Roman"/>
              </a:rPr>
              <a:t>polymerase III  </a:t>
            </a:r>
            <a:r>
              <a:rPr lang="en-GB" sz="2400" dirty="0" smtClean="0">
                <a:latin typeface="Times New Roman"/>
                <a:cs typeface="Times New Roman"/>
              </a:rPr>
              <a:t>can </a:t>
            </a:r>
            <a:r>
              <a:rPr lang="en-GB" sz="2400" dirty="0">
                <a:latin typeface="Times New Roman"/>
                <a:cs typeface="Times New Roman"/>
              </a:rPr>
              <a:t>add nucleotides in this direction. This continuously synthesized strand is known as the </a:t>
            </a:r>
            <a:r>
              <a:rPr lang="en-GB" sz="2400" b="1" dirty="0">
                <a:solidFill>
                  <a:srgbClr val="6A24A0"/>
                </a:solidFill>
                <a:latin typeface="Times New Roman"/>
                <a:cs typeface="Times New Roman"/>
              </a:rPr>
              <a:t>leading strand</a:t>
            </a:r>
            <a:r>
              <a:rPr lang="en-GB" sz="2400" dirty="0">
                <a:latin typeface="Times New Roman"/>
                <a:cs typeface="Times New Roman"/>
              </a:rPr>
              <a:t>. </a:t>
            </a:r>
            <a:endParaRPr lang="en-GB" sz="2400" dirty="0" smtClean="0">
              <a:latin typeface="Times New Roman"/>
              <a:cs typeface="Times New Roman"/>
            </a:endParaRPr>
          </a:p>
          <a:p>
            <a:pPr algn="just"/>
            <a:r>
              <a:rPr lang="en-US" sz="2400" b="1" dirty="0" smtClean="0">
                <a:solidFill>
                  <a:schemeClr val="accent4">
                    <a:lumMod val="75000"/>
                  </a:schemeClr>
                </a:solidFill>
                <a:latin typeface="Times New Roman"/>
                <a:cs typeface="Times New Roman"/>
              </a:rPr>
              <a:t>in prokaryote, DNA polymerase III </a:t>
            </a:r>
            <a:r>
              <a:rPr lang="en-US" sz="2400" dirty="0" smtClean="0">
                <a:latin typeface="Times New Roman"/>
                <a:cs typeface="Times New Roman"/>
              </a:rPr>
              <a:t>begins the synthesis of the leading strand  by using the RNA primer formed by primase ( </a:t>
            </a:r>
            <a:r>
              <a:rPr lang="en-US" sz="2400" dirty="0" smtClean="0">
                <a:solidFill>
                  <a:srgbClr val="FF0000"/>
                </a:solidFill>
                <a:latin typeface="Times New Roman"/>
                <a:cs typeface="Times New Roman"/>
              </a:rPr>
              <a:t>from  5’-3’direction or the same direction  as the replication fork movement</a:t>
            </a:r>
            <a:r>
              <a:rPr lang="en-US" sz="2400" dirty="0" smtClean="0">
                <a:latin typeface="Times New Roman"/>
                <a:cs typeface="Times New Roman"/>
              </a:rPr>
              <a:t>) and add the nucleotides according to complement base-paring  to the template( </a:t>
            </a:r>
            <a:r>
              <a:rPr lang="en-US" sz="2400" b="1" dirty="0" smtClean="0">
                <a:solidFill>
                  <a:srgbClr val="FF0000"/>
                </a:solidFill>
                <a:latin typeface="Times New Roman"/>
                <a:cs typeface="Times New Roman"/>
              </a:rPr>
              <a:t>A=T</a:t>
            </a:r>
            <a:r>
              <a:rPr lang="en-US" sz="2400" dirty="0" smtClean="0">
                <a:latin typeface="Times New Roman"/>
                <a:cs typeface="Times New Roman"/>
              </a:rPr>
              <a:t>,</a:t>
            </a:r>
            <a:r>
              <a:rPr lang="en-US" sz="2400" b="1" dirty="0" smtClean="0">
                <a:solidFill>
                  <a:srgbClr val="0000FF"/>
                </a:solidFill>
                <a:latin typeface="Times New Roman"/>
                <a:cs typeface="Times New Roman"/>
              </a:rPr>
              <a:t>T=A</a:t>
            </a:r>
            <a:r>
              <a:rPr lang="en-US" sz="2400" dirty="0" smtClean="0">
                <a:latin typeface="Times New Roman"/>
                <a:cs typeface="Times New Roman"/>
              </a:rPr>
              <a:t>; </a:t>
            </a:r>
            <a:r>
              <a:rPr lang="en-US" sz="2400" b="1" dirty="0" smtClean="0">
                <a:solidFill>
                  <a:srgbClr val="008000"/>
                </a:solidFill>
                <a:latin typeface="Times New Roman"/>
                <a:cs typeface="Times New Roman"/>
              </a:rPr>
              <a:t>G</a:t>
            </a:r>
            <a:r>
              <a:rPr lang="en-US" sz="2400" b="1" dirty="0" smtClean="0">
                <a:solidFill>
                  <a:srgbClr val="008000"/>
                </a:solidFill>
                <a:latin typeface="ＭＳ ゴシック"/>
                <a:ea typeface="ＭＳ ゴシック"/>
                <a:cs typeface="ＭＳ ゴシック"/>
              </a:rPr>
              <a:t>≅</a:t>
            </a:r>
            <a:r>
              <a:rPr lang="en-US" sz="2400" b="1" dirty="0">
                <a:solidFill>
                  <a:srgbClr val="008000"/>
                </a:solidFill>
                <a:latin typeface="Times New Roman"/>
                <a:cs typeface="Times New Roman"/>
              </a:rPr>
              <a:t> </a:t>
            </a:r>
            <a:r>
              <a:rPr lang="en-US" sz="2400" b="1" dirty="0" smtClean="0">
                <a:solidFill>
                  <a:srgbClr val="008000"/>
                </a:solidFill>
                <a:latin typeface="Times New Roman"/>
                <a:cs typeface="Times New Roman"/>
              </a:rPr>
              <a:t>C</a:t>
            </a:r>
            <a:r>
              <a:rPr lang="en-US" sz="2400" dirty="0" smtClean="0">
                <a:latin typeface="Times New Roman"/>
                <a:cs typeface="Times New Roman"/>
              </a:rPr>
              <a:t>; </a:t>
            </a:r>
            <a:r>
              <a:rPr lang="en-US" sz="2400" b="1" dirty="0" smtClean="0">
                <a:solidFill>
                  <a:srgbClr val="BEBE00"/>
                </a:solidFill>
                <a:latin typeface="Times New Roman"/>
                <a:cs typeface="Times New Roman"/>
              </a:rPr>
              <a:t>C</a:t>
            </a:r>
            <a:r>
              <a:rPr lang="en-US" sz="2400" b="1" dirty="0" smtClean="0">
                <a:solidFill>
                  <a:srgbClr val="BEBE00"/>
                </a:solidFill>
                <a:latin typeface="ＭＳ ゴシック"/>
                <a:ea typeface="ＭＳ ゴシック"/>
                <a:cs typeface="ＭＳ ゴシック"/>
              </a:rPr>
              <a:t>≅</a:t>
            </a:r>
            <a:r>
              <a:rPr lang="en-US" sz="2400" b="1" dirty="0" smtClean="0">
                <a:solidFill>
                  <a:srgbClr val="BEBE00"/>
                </a:solidFill>
                <a:latin typeface="Times New Roman"/>
                <a:cs typeface="Times New Roman"/>
              </a:rPr>
              <a:t>G</a:t>
            </a: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4120229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5900" y="1752600"/>
            <a:ext cx="6524624" cy="4724399"/>
          </a:xfrm>
          <a:prstGeom prst="rect">
            <a:avLst/>
          </a:prstGeom>
        </p:spPr>
      </p:pic>
      <p:pic>
        <p:nvPicPr>
          <p:cNvPr id="2" name="Picture 1"/>
          <p:cNvPicPr>
            <a:picLocks noChangeAspect="1"/>
          </p:cNvPicPr>
          <p:nvPr/>
        </p:nvPicPr>
        <p:blipFill>
          <a:blip r:embed="rId3"/>
          <a:stretch>
            <a:fillRect/>
          </a:stretch>
        </p:blipFill>
        <p:spPr>
          <a:xfrm>
            <a:off x="5172365" y="1"/>
            <a:ext cx="3996942" cy="2133599"/>
          </a:xfrm>
          <a:prstGeom prst="rect">
            <a:avLst/>
          </a:prstGeom>
        </p:spPr>
      </p:pic>
    </p:spTree>
    <p:extLst>
      <p:ext uri="{BB962C8B-B14F-4D97-AF65-F5344CB8AC3E}">
        <p14:creationId xmlns:p14="http://schemas.microsoft.com/office/powerpoint/2010/main" val="426268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370974"/>
          </a:xfrm>
          <a:prstGeom prst="rect">
            <a:avLst/>
          </a:prstGeom>
        </p:spPr>
        <p:txBody>
          <a:bodyPr wrap="square">
            <a:spAutoFit/>
          </a:bodyPr>
          <a:lstStyle/>
          <a:p>
            <a:r>
              <a:rPr lang="en-US" sz="2400" dirty="0" smtClean="0">
                <a:latin typeface="Times New Roman"/>
                <a:cs typeface="Times New Roman"/>
              </a:rPr>
              <a:t>However</a:t>
            </a:r>
            <a:r>
              <a:rPr lang="en-US" sz="2400" dirty="0">
                <a:latin typeface="Times New Roman"/>
                <a:cs typeface="Times New Roman"/>
              </a:rPr>
              <a:t>, all known DNA polymerases synthesize DNA in the </a:t>
            </a:r>
            <a:r>
              <a:rPr lang="en-US" sz="2400" b="1" dirty="0">
                <a:solidFill>
                  <a:srgbClr val="FF0000"/>
                </a:solidFill>
                <a:latin typeface="Times New Roman"/>
                <a:cs typeface="Times New Roman"/>
              </a:rPr>
              <a:t>5′ → 3′ </a:t>
            </a:r>
            <a:r>
              <a:rPr lang="en-US" sz="2400" dirty="0">
                <a:latin typeface="Times New Roman"/>
                <a:cs typeface="Times New Roman"/>
              </a:rPr>
              <a:t>direction but not in the </a:t>
            </a:r>
            <a:r>
              <a:rPr lang="en-US" sz="2400" b="1" dirty="0">
                <a:solidFill>
                  <a:srgbClr val="000090"/>
                </a:solidFill>
                <a:latin typeface="Times New Roman"/>
                <a:cs typeface="Times New Roman"/>
              </a:rPr>
              <a:t>3′ → 5</a:t>
            </a:r>
            <a:r>
              <a:rPr lang="en-US" sz="2400" dirty="0">
                <a:latin typeface="Times New Roman"/>
                <a:cs typeface="Times New Roman"/>
              </a:rPr>
              <a:t>′ direction. </a:t>
            </a:r>
          </a:p>
          <a:p>
            <a:r>
              <a:rPr lang="en-US" sz="2400" b="1" dirty="0">
                <a:solidFill>
                  <a:srgbClr val="FF0000"/>
                </a:solidFill>
                <a:latin typeface="Times New Roman"/>
                <a:cs typeface="Times New Roman"/>
              </a:rPr>
              <a:t>How then does one of the daughter ( lagging )  DNA strands appear to grow in the 3′ → 5′ direction?  </a:t>
            </a:r>
            <a:endParaRPr lang="en-US" sz="2400" b="1" dirty="0" smtClean="0">
              <a:solidFill>
                <a:srgbClr val="FF0000"/>
              </a:solidFill>
              <a:latin typeface="Times New Roman"/>
              <a:cs typeface="Times New Roman"/>
            </a:endParaRPr>
          </a:p>
          <a:p>
            <a:r>
              <a:rPr lang="en-US" sz="2400" dirty="0" smtClean="0">
                <a:latin typeface="Times New Roman"/>
                <a:cs typeface="Times New Roman"/>
              </a:rPr>
              <a:t> </a:t>
            </a:r>
            <a:r>
              <a:rPr lang="en-US" sz="2400" b="1" dirty="0" smtClean="0">
                <a:solidFill>
                  <a:srgbClr val="159922"/>
                </a:solidFill>
                <a:latin typeface="Times New Roman"/>
                <a:cs typeface="Times New Roman"/>
              </a:rPr>
              <a:t>The answer is </a:t>
            </a:r>
            <a:endParaRPr lang="en-US" sz="2400" dirty="0" smtClean="0">
              <a:solidFill>
                <a:srgbClr val="159922"/>
              </a:solidFill>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other strand, complementary to the 5' to 3' parental DNA, is extended away from the replication </a:t>
            </a:r>
            <a:r>
              <a:rPr lang="en-US" sz="2400" dirty="0" smtClean="0">
                <a:latin typeface="Times New Roman"/>
                <a:cs typeface="Times New Roman"/>
              </a:rPr>
              <a:t>fork</a:t>
            </a:r>
            <a:r>
              <a:rPr lang="x-none" sz="2400" dirty="0" smtClean="0">
                <a:latin typeface="Times New Roman"/>
                <a:cs typeface="Times New Roman"/>
              </a:rPr>
              <a:t> </a:t>
            </a:r>
            <a:r>
              <a:rPr lang="en-US" sz="2400" dirty="0" smtClean="0">
                <a:latin typeface="Times New Roman"/>
                <a:cs typeface="Times New Roman"/>
              </a:rPr>
              <a:t>discontinuously;</a:t>
            </a:r>
            <a:r>
              <a:rPr lang="x-none" sz="2400" dirty="0" smtClean="0">
                <a:latin typeface="Times New Roman"/>
                <a:cs typeface="Times New Roman"/>
              </a:rPr>
              <a:t> </a:t>
            </a:r>
            <a:r>
              <a:rPr lang="en-US" sz="2400" dirty="0" smtClean="0">
                <a:latin typeface="Times New Roman"/>
                <a:cs typeface="Times New Roman"/>
              </a:rPr>
              <a:t> </a:t>
            </a:r>
            <a:r>
              <a:rPr lang="en-US" sz="2400" dirty="0">
                <a:latin typeface="Times New Roman"/>
                <a:cs typeface="Times New Roman"/>
              </a:rPr>
              <a:t>in small fragments known as </a:t>
            </a:r>
            <a:r>
              <a:rPr lang="en-US" sz="2400" b="1" dirty="0">
                <a:solidFill>
                  <a:srgbClr val="000090"/>
                </a:solidFill>
                <a:latin typeface="Times New Roman"/>
                <a:cs typeface="Times New Roman"/>
              </a:rPr>
              <a:t>Okazaki fragments</a:t>
            </a:r>
            <a:r>
              <a:rPr lang="en-US" sz="2400" dirty="0">
                <a:latin typeface="Times New Roman"/>
                <a:cs typeface="Times New Roman"/>
              </a:rPr>
              <a:t>, each requiring a primer to start the </a:t>
            </a:r>
            <a:r>
              <a:rPr lang="en-US" sz="2400" dirty="0" smtClean="0">
                <a:latin typeface="Times New Roman"/>
                <a:cs typeface="Times New Roman"/>
              </a:rPr>
              <a:t>synthesis (</a:t>
            </a:r>
            <a:r>
              <a:rPr lang="en-GB" sz="2400" dirty="0" smtClean="0">
                <a:solidFill>
                  <a:srgbClr val="FF0000"/>
                </a:solidFill>
                <a:latin typeface="Times New Roman"/>
                <a:cs typeface="Times New Roman"/>
              </a:rPr>
              <a:t>this strand </a:t>
            </a:r>
            <a:r>
              <a:rPr lang="en-GB" sz="2400" dirty="0">
                <a:solidFill>
                  <a:srgbClr val="FF0000"/>
                </a:solidFill>
                <a:latin typeface="Times New Roman"/>
                <a:cs typeface="Times New Roman"/>
              </a:rPr>
              <a:t>needs a new primer for each of the short Okazaki </a:t>
            </a:r>
            <a:r>
              <a:rPr lang="en-GB" sz="2400" dirty="0" smtClean="0">
                <a:solidFill>
                  <a:srgbClr val="FF0000"/>
                </a:solidFill>
                <a:latin typeface="Times New Roman"/>
                <a:cs typeface="Times New Roman"/>
              </a:rPr>
              <a:t>fragments</a:t>
            </a:r>
            <a:r>
              <a:rPr lang="en-GB" sz="2400" dirty="0" smtClean="0">
                <a:latin typeface="Times New Roman"/>
                <a:cs typeface="Times New Roman"/>
              </a:rPr>
              <a:t>) </a:t>
            </a:r>
            <a:r>
              <a:rPr lang="en-US" sz="2400" dirty="0" smtClean="0">
                <a:latin typeface="Times New Roman"/>
                <a:cs typeface="Times New Roman"/>
              </a:rPr>
              <a:t>.</a:t>
            </a:r>
            <a:r>
              <a:rPr lang="en-US" sz="2400" b="1" dirty="0" smtClean="0">
                <a:solidFill>
                  <a:srgbClr val="FF0000"/>
                </a:solidFill>
                <a:latin typeface="Times New Roman"/>
                <a:cs typeface="Times New Roman"/>
              </a:rPr>
              <a:t> </a:t>
            </a:r>
            <a:r>
              <a:rPr lang="en-US" sz="2400" dirty="0" smtClean="0">
                <a:latin typeface="Times New Roman"/>
                <a:cs typeface="Times New Roman"/>
              </a:rPr>
              <a:t>Okazaki </a:t>
            </a:r>
            <a:r>
              <a:rPr lang="en-US" sz="2400" dirty="0">
                <a:latin typeface="Times New Roman"/>
                <a:cs typeface="Times New Roman"/>
              </a:rPr>
              <a:t>fragments </a:t>
            </a:r>
            <a:r>
              <a:rPr lang="en-US" sz="2400" dirty="0" smtClean="0">
                <a:latin typeface="Times New Roman"/>
                <a:cs typeface="Times New Roman"/>
              </a:rPr>
              <a:t>are then synthesized </a:t>
            </a:r>
            <a:r>
              <a:rPr lang="en-US" sz="2400" dirty="0">
                <a:latin typeface="Times New Roman"/>
                <a:cs typeface="Times New Roman"/>
              </a:rPr>
              <a:t>via extension of these RNA primers by DNA polymerase. An important consequence of such RNA priming is that newly synthesized Okazaki fragments contain an RNA-DNA joint, the discovery of which provided critical evidence for the role of RNA primers in DNA </a:t>
            </a:r>
            <a:r>
              <a:rPr lang="en-US" sz="2400" dirty="0" smtClean="0">
                <a:latin typeface="Times New Roman"/>
                <a:cs typeface="Times New Roman"/>
              </a:rPr>
              <a:t>replication.  Okazaki </a:t>
            </a:r>
            <a:r>
              <a:rPr lang="en-US" sz="2400" dirty="0">
                <a:latin typeface="Times New Roman"/>
                <a:cs typeface="Times New Roman"/>
              </a:rPr>
              <a:t>fragments are named after the Japanese scientist  Reiji Okazaki (1968) who first discovered them. The strand with the Okazaki fragments is known as the </a:t>
            </a:r>
            <a:r>
              <a:rPr lang="en-US" sz="2400" b="1" dirty="0">
                <a:solidFill>
                  <a:srgbClr val="FF0000"/>
                </a:solidFill>
                <a:latin typeface="Times New Roman"/>
                <a:cs typeface="Times New Roman"/>
              </a:rPr>
              <a:t>lagging strand</a:t>
            </a:r>
            <a:r>
              <a:rPr lang="en-US" sz="2400" b="1" dirty="0" smtClean="0">
                <a:solidFill>
                  <a:srgbClr val="FF0000"/>
                </a:solidFill>
                <a:latin typeface="Times New Roman"/>
                <a:cs typeface="Times New Roman"/>
              </a:rPr>
              <a:t>.</a:t>
            </a:r>
            <a:endParaRPr lang="en-US" sz="2400" b="1" dirty="0">
              <a:solidFill>
                <a:srgbClr val="FF0000"/>
              </a:solidFill>
              <a:latin typeface="Times New Roman"/>
              <a:cs typeface="Times New Roman"/>
            </a:endParaRPr>
          </a:p>
        </p:txBody>
      </p:sp>
    </p:spTree>
    <p:extLst>
      <p:ext uri="{BB962C8B-B14F-4D97-AF65-F5344CB8AC3E}">
        <p14:creationId xmlns:p14="http://schemas.microsoft.com/office/powerpoint/2010/main" val="186764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6200" y="0"/>
            <a:ext cx="8966323" cy="6858000"/>
          </a:xfrm>
          <a:prstGeom prst="rect">
            <a:avLst/>
          </a:prstGeom>
        </p:spPr>
      </p:pic>
    </p:spTree>
    <p:extLst>
      <p:ext uri="{BB962C8B-B14F-4D97-AF65-F5344CB8AC3E}">
        <p14:creationId xmlns:p14="http://schemas.microsoft.com/office/powerpoint/2010/main" val="244311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630471" cy="1261884"/>
          </a:xfrm>
          <a:prstGeom prst="rect">
            <a:avLst/>
          </a:prstGeom>
          <a:noFill/>
        </p:spPr>
        <p:txBody>
          <a:bodyPr wrap="none" rtlCol="0">
            <a:spAutoFit/>
          </a:bodyPr>
          <a:lstStyle/>
          <a:p>
            <a:r>
              <a:rPr lang="en-US" sz="3600" b="1" dirty="0" smtClean="0">
                <a:solidFill>
                  <a:srgbClr val="660066"/>
                </a:solidFill>
                <a:latin typeface="Arial"/>
                <a:cs typeface="Arial"/>
              </a:rPr>
              <a:t>DNA </a:t>
            </a:r>
            <a:r>
              <a:rPr lang="en-US" sz="3600" b="1" dirty="0" smtClean="0">
                <a:solidFill>
                  <a:srgbClr val="661C51"/>
                </a:solidFill>
                <a:latin typeface="Arial"/>
                <a:cs typeface="Arial"/>
              </a:rPr>
              <a:t>replication</a:t>
            </a:r>
          </a:p>
          <a:p>
            <a:endParaRPr lang="en-US" sz="4000" b="1" dirty="0">
              <a:solidFill>
                <a:srgbClr val="FF0000"/>
              </a:solidFill>
              <a:latin typeface="Arial"/>
              <a:cs typeface="Arial"/>
            </a:endParaRPr>
          </a:p>
        </p:txBody>
      </p:sp>
      <p:sp>
        <p:nvSpPr>
          <p:cNvPr id="3" name="TextBox 2"/>
          <p:cNvSpPr txBox="1"/>
          <p:nvPr/>
        </p:nvSpPr>
        <p:spPr>
          <a:xfrm>
            <a:off x="228600" y="838200"/>
            <a:ext cx="8763000" cy="5262979"/>
          </a:xfrm>
          <a:prstGeom prst="rect">
            <a:avLst/>
          </a:prstGeom>
          <a:noFill/>
        </p:spPr>
        <p:txBody>
          <a:bodyPr wrap="square" rtlCol="0">
            <a:spAutoFit/>
          </a:bodyPr>
          <a:lstStyle/>
          <a:p>
            <a:r>
              <a:rPr lang="en-US" sz="2400" dirty="0">
                <a:latin typeface="Times New Roman"/>
                <a:cs typeface="Times New Roman"/>
              </a:rPr>
              <a:t>Before </a:t>
            </a:r>
            <a:r>
              <a:rPr lang="en-US" sz="2400" dirty="0" smtClean="0">
                <a:latin typeface="Times New Roman"/>
                <a:cs typeface="Times New Roman"/>
              </a:rPr>
              <a:t>each cell  </a:t>
            </a:r>
            <a:r>
              <a:rPr lang="en-US" sz="2400" dirty="0">
                <a:latin typeface="Times New Roman"/>
                <a:cs typeface="Times New Roman"/>
              </a:rPr>
              <a:t>division, </a:t>
            </a:r>
            <a:r>
              <a:rPr lang="en-US" sz="2400" dirty="0" smtClean="0">
                <a:latin typeface="Times New Roman"/>
                <a:cs typeface="Times New Roman"/>
              </a:rPr>
              <a:t>new copies </a:t>
            </a:r>
            <a:r>
              <a:rPr lang="en-US" sz="2400" dirty="0">
                <a:latin typeface="Times New Roman"/>
                <a:cs typeface="Times New Roman"/>
              </a:rPr>
              <a:t>must be made of each of the many molecules that form </a:t>
            </a:r>
            <a:r>
              <a:rPr lang="en-US" sz="2400" dirty="0" smtClean="0">
                <a:latin typeface="Times New Roman"/>
                <a:cs typeface="Times New Roman"/>
              </a:rPr>
              <a:t>the cell</a:t>
            </a:r>
            <a:r>
              <a:rPr lang="en-US" sz="2400" dirty="0">
                <a:latin typeface="Times New Roman"/>
                <a:cs typeface="Times New Roman"/>
              </a:rPr>
              <a:t>, including the duplication of all DNA molecules. </a:t>
            </a:r>
            <a:r>
              <a:rPr lang="en-US" sz="2400" dirty="0" smtClean="0">
                <a:latin typeface="Times New Roman"/>
                <a:cs typeface="Times New Roman"/>
              </a:rPr>
              <a:t>DNA replication </a:t>
            </a:r>
            <a:r>
              <a:rPr lang="en-US" sz="2400" dirty="0">
                <a:latin typeface="Times New Roman"/>
                <a:cs typeface="Times New Roman"/>
              </a:rPr>
              <a:t>is the name given to this </a:t>
            </a:r>
            <a:r>
              <a:rPr lang="en-US" sz="2400" dirty="0" smtClean="0">
                <a:latin typeface="Times New Roman"/>
                <a:cs typeface="Times New Roman"/>
              </a:rPr>
              <a:t>duplication process</a:t>
            </a:r>
            <a:r>
              <a:rPr lang="en-US" sz="2400" dirty="0">
                <a:latin typeface="Times New Roman"/>
                <a:cs typeface="Times New Roman"/>
              </a:rPr>
              <a:t>, </a:t>
            </a:r>
            <a:r>
              <a:rPr lang="en-US" sz="2400" dirty="0" smtClean="0">
                <a:latin typeface="Times New Roman"/>
                <a:cs typeface="Times New Roman"/>
              </a:rPr>
              <a:t>which enables </a:t>
            </a:r>
            <a:r>
              <a:rPr lang="en-US" sz="2400" dirty="0">
                <a:latin typeface="Times New Roman"/>
                <a:cs typeface="Times New Roman"/>
              </a:rPr>
              <a:t>an organism’s genetic information — its genes — to </a:t>
            </a:r>
            <a:r>
              <a:rPr lang="en-US" sz="2400" dirty="0" smtClean="0">
                <a:latin typeface="Times New Roman"/>
                <a:cs typeface="Times New Roman"/>
              </a:rPr>
              <a:t>be passed </a:t>
            </a:r>
            <a:r>
              <a:rPr lang="en-US" sz="2400" dirty="0">
                <a:latin typeface="Times New Roman"/>
                <a:cs typeface="Times New Roman"/>
              </a:rPr>
              <a:t>to the two daughter cells created when a cell </a:t>
            </a:r>
            <a:r>
              <a:rPr lang="en-US" sz="2400" dirty="0" smtClean="0">
                <a:latin typeface="Times New Roman"/>
                <a:cs typeface="Times New Roman"/>
              </a:rPr>
              <a:t>divides.</a:t>
            </a:r>
          </a:p>
          <a:p>
            <a:endParaRPr lang="en-US" sz="2400" dirty="0">
              <a:latin typeface="Times New Roman"/>
              <a:cs typeface="Times New Roman"/>
            </a:endParaRPr>
          </a:p>
          <a:p>
            <a:r>
              <a:rPr lang="en-US" sz="2400" dirty="0" smtClean="0">
                <a:latin typeface="Times New Roman"/>
                <a:cs typeface="Times New Roman"/>
              </a:rPr>
              <a:t>DNA </a:t>
            </a:r>
            <a:r>
              <a:rPr lang="en-US" sz="2400" dirty="0">
                <a:latin typeface="Times New Roman"/>
                <a:cs typeface="Times New Roman"/>
              </a:rPr>
              <a:t>replication is the process of producing two identical copies from one original DNA molecule. This biological process occurs in all living organisms . It is the basis for </a:t>
            </a:r>
            <a:r>
              <a:rPr lang="en-US" sz="2400" b="1" dirty="0">
                <a:solidFill>
                  <a:srgbClr val="FF0000"/>
                </a:solidFill>
                <a:latin typeface="Times New Roman"/>
                <a:cs typeface="Times New Roman"/>
              </a:rPr>
              <a:t>biological inheritance</a:t>
            </a:r>
            <a:r>
              <a:rPr lang="en-US" sz="2400" dirty="0">
                <a:latin typeface="Times New Roman"/>
                <a:cs typeface="Times New Roman"/>
              </a:rPr>
              <a:t>. DNA is composed </a:t>
            </a:r>
            <a:r>
              <a:rPr lang="en-US" sz="2400" dirty="0" smtClean="0">
                <a:latin typeface="Times New Roman"/>
                <a:cs typeface="Times New Roman"/>
              </a:rPr>
              <a:t>of   </a:t>
            </a:r>
            <a:r>
              <a:rPr lang="en-US" sz="2400" dirty="0">
                <a:latin typeface="Times New Roman"/>
                <a:cs typeface="Times New Roman"/>
              </a:rPr>
              <a:t>two strands and each strand of the original DNA molecule serves as template for the production of the complementary strand, </a:t>
            </a:r>
            <a:r>
              <a:rPr lang="en-US" sz="2400" dirty="0" smtClean="0">
                <a:latin typeface="Times New Roman"/>
                <a:cs typeface="Times New Roman"/>
              </a:rPr>
              <a:t> a </a:t>
            </a:r>
            <a:r>
              <a:rPr lang="en-US" sz="2400" dirty="0">
                <a:latin typeface="Times New Roman"/>
                <a:cs typeface="Times New Roman"/>
              </a:rPr>
              <a:t>process referred to as </a:t>
            </a:r>
            <a:r>
              <a:rPr lang="en-US" sz="2400" b="1" dirty="0">
                <a:solidFill>
                  <a:srgbClr val="FF0000"/>
                </a:solidFill>
                <a:latin typeface="Times New Roman"/>
                <a:cs typeface="Times New Roman"/>
              </a:rPr>
              <a:t>semiconservative </a:t>
            </a:r>
            <a:r>
              <a:rPr lang="en-US" sz="2400" b="1" dirty="0" smtClean="0">
                <a:solidFill>
                  <a:srgbClr val="FF0000"/>
                </a:solidFill>
                <a:latin typeface="Times New Roman"/>
                <a:cs typeface="Times New Roman"/>
              </a:rPr>
              <a:t>replication.</a:t>
            </a:r>
            <a:r>
              <a:rPr lang="en-US" sz="2400" dirty="0">
                <a:latin typeface="Times New Roman"/>
                <a:cs typeface="Times New Roman"/>
              </a:rPr>
              <a:t> </a:t>
            </a:r>
            <a:r>
              <a:rPr lang="en-US" sz="2400" dirty="0" smtClean="0">
                <a:latin typeface="Times New Roman"/>
                <a:cs typeface="Times New Roman"/>
              </a:rPr>
              <a:t> </a:t>
            </a:r>
          </a:p>
          <a:p>
            <a:endParaRPr lang="en-US" sz="2400" dirty="0" smtClean="0">
              <a:latin typeface="Times New Roman"/>
              <a:cs typeface="Times New Roman"/>
            </a:endParaRPr>
          </a:p>
        </p:txBody>
      </p:sp>
    </p:spTree>
    <p:extLst>
      <p:ext uri="{BB962C8B-B14F-4D97-AF65-F5344CB8AC3E}">
        <p14:creationId xmlns:p14="http://schemas.microsoft.com/office/powerpoint/2010/main" val="22157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419"/>
            <a:ext cx="8610600" cy="6727996"/>
          </a:xfrm>
          <a:prstGeom prst="rect">
            <a:avLst/>
          </a:prstGeom>
        </p:spPr>
        <p:txBody>
          <a:bodyPr wrap="square">
            <a:spAutoFit/>
          </a:bodyPr>
          <a:lstStyle/>
          <a:p>
            <a:pPr algn="just">
              <a:lnSpc>
                <a:spcPct val="120000"/>
              </a:lnSpc>
            </a:pPr>
            <a:r>
              <a:rPr lang="en-US" sz="2400" dirty="0" smtClean="0">
                <a:latin typeface="Times New Roman"/>
                <a:cs typeface="Times New Roman"/>
              </a:rPr>
              <a:t>Most </a:t>
            </a:r>
            <a:r>
              <a:rPr lang="en-US" sz="2400" dirty="0">
                <a:latin typeface="Times New Roman"/>
                <a:cs typeface="Times New Roman"/>
              </a:rPr>
              <a:t>current evidence indicates that </a:t>
            </a:r>
            <a:r>
              <a:rPr lang="en-US" sz="2400" b="1" dirty="0">
                <a:solidFill>
                  <a:srgbClr val="FF0000"/>
                </a:solidFill>
                <a:latin typeface="Times New Roman"/>
                <a:cs typeface="Times New Roman"/>
              </a:rPr>
              <a:t>DNA </a:t>
            </a:r>
            <a:r>
              <a:rPr lang="en-US" sz="2400" b="1" dirty="0" smtClean="0">
                <a:solidFill>
                  <a:srgbClr val="FF0000"/>
                </a:solidFill>
                <a:latin typeface="Times New Roman"/>
                <a:cs typeface="Times New Roman"/>
              </a:rPr>
              <a:t>polymerases epsilon </a:t>
            </a:r>
            <a:r>
              <a:rPr lang="en-US" sz="2400" b="1" dirty="0" err="1">
                <a:solidFill>
                  <a:srgbClr val="FF0000"/>
                </a:solidFill>
                <a:latin typeface="Times New Roman"/>
                <a:cs typeface="Times New Roman"/>
              </a:rPr>
              <a:t>ε</a:t>
            </a:r>
            <a:r>
              <a:rPr lang="en-US" sz="2400" b="1" dirty="0">
                <a:solidFill>
                  <a:srgbClr val="FF0000"/>
                </a:solidFill>
                <a:latin typeface="Times New Roman"/>
                <a:cs typeface="Times New Roman"/>
              </a:rPr>
              <a:t> and </a:t>
            </a:r>
            <a:r>
              <a:rPr lang="en-US" sz="2400" b="1" dirty="0" smtClean="0">
                <a:solidFill>
                  <a:srgbClr val="FF0000"/>
                </a:solidFill>
                <a:latin typeface="Times New Roman"/>
                <a:cs typeface="Times New Roman"/>
              </a:rPr>
              <a:t> Delta </a:t>
            </a:r>
            <a:r>
              <a:rPr lang="en-US" sz="2400" b="1" dirty="0" err="1" smtClean="0">
                <a:solidFill>
                  <a:srgbClr val="FF0000"/>
                </a:solidFill>
                <a:latin typeface="Times New Roman"/>
                <a:cs typeface="Times New Roman"/>
              </a:rPr>
              <a:t>δ</a:t>
            </a:r>
            <a:r>
              <a:rPr lang="en-US" sz="2400" dirty="0">
                <a:latin typeface="Times New Roman"/>
                <a:cs typeface="Times New Roman"/>
              </a:rPr>
              <a:t>, respectively, perform the bulk of leading and lagging strand replication of the </a:t>
            </a:r>
            <a:r>
              <a:rPr lang="en-US" sz="2400" b="1" dirty="0">
                <a:solidFill>
                  <a:srgbClr val="660066"/>
                </a:solidFill>
                <a:latin typeface="Times New Roman"/>
                <a:cs typeface="Times New Roman"/>
              </a:rPr>
              <a:t>eukaryotic</a:t>
            </a:r>
            <a:r>
              <a:rPr lang="en-US" sz="2400" dirty="0">
                <a:latin typeface="Times New Roman"/>
                <a:cs typeface="Times New Roman"/>
              </a:rPr>
              <a:t> nuclear </a:t>
            </a:r>
            <a:r>
              <a:rPr lang="en-US" sz="2400" dirty="0" smtClean="0">
                <a:latin typeface="Times New Roman"/>
                <a:cs typeface="Times New Roman"/>
              </a:rPr>
              <a:t>genome and </a:t>
            </a:r>
            <a:r>
              <a:rPr lang="en-US" sz="2400" dirty="0">
                <a:latin typeface="Times New Roman"/>
                <a:cs typeface="Times New Roman"/>
              </a:rPr>
              <a:t>Pol </a:t>
            </a:r>
            <a:r>
              <a:rPr lang="en-US" sz="2400" dirty="0" err="1">
                <a:latin typeface="Times New Roman"/>
                <a:cs typeface="Times New Roman"/>
              </a:rPr>
              <a:t>γ</a:t>
            </a:r>
            <a:r>
              <a:rPr lang="en-US" sz="2400" dirty="0">
                <a:latin typeface="Times New Roman"/>
                <a:cs typeface="Times New Roman"/>
              </a:rPr>
              <a:t> in the mitochondria) </a:t>
            </a:r>
            <a:r>
              <a:rPr lang="en-US" sz="2400" dirty="0" smtClean="0">
                <a:latin typeface="Times New Roman"/>
                <a:cs typeface="Times New Roman"/>
              </a:rPr>
              <a:t>.</a:t>
            </a:r>
            <a:endParaRPr lang="en-US" sz="2400" dirty="0">
              <a:latin typeface="Times New Roman"/>
              <a:cs typeface="Times New Roman"/>
            </a:endParaRPr>
          </a:p>
          <a:p>
            <a:pPr algn="just">
              <a:lnSpc>
                <a:spcPct val="120000"/>
              </a:lnSpc>
            </a:pPr>
            <a:r>
              <a:rPr lang="en-GB" sz="2400" dirty="0">
                <a:solidFill>
                  <a:srgbClr val="34269D"/>
                </a:solidFill>
                <a:latin typeface="Times New Roman"/>
                <a:cs typeface="Times New Roman"/>
              </a:rPr>
              <a:t>As synthesis proceeds, the RNA primers are replaced by DNA. </a:t>
            </a:r>
            <a:r>
              <a:rPr lang="en-GB" sz="2400" b="1" dirty="0">
                <a:solidFill>
                  <a:srgbClr val="FF0000"/>
                </a:solidFill>
                <a:latin typeface="Times New Roman"/>
                <a:cs typeface="Times New Roman"/>
              </a:rPr>
              <a:t>The primers are removed by the exonuclease activity of DNA </a:t>
            </a:r>
            <a:r>
              <a:rPr lang="en-GB" sz="2400" b="1" dirty="0" smtClean="0">
                <a:solidFill>
                  <a:srgbClr val="FF0000"/>
                </a:solidFill>
                <a:latin typeface="Times New Roman"/>
                <a:cs typeface="Times New Roman"/>
              </a:rPr>
              <a:t>polymerase I in prokaryote</a:t>
            </a:r>
            <a:r>
              <a:rPr lang="en-GB" sz="2400" dirty="0" smtClean="0">
                <a:latin typeface="Times New Roman"/>
                <a:cs typeface="Times New Roman"/>
              </a:rPr>
              <a:t>, </a:t>
            </a:r>
            <a:r>
              <a:rPr lang="en-GB" sz="2400" dirty="0">
                <a:latin typeface="Times New Roman"/>
                <a:cs typeface="Times New Roman"/>
              </a:rPr>
              <a:t>and the gaps are filled in by deoxyribonucleotides. The nicks that remain between the newly synthesized DNA (that replaced the RNA primer) and the previously synthesized DNA are sealed by the enzyme </a:t>
            </a:r>
            <a:r>
              <a:rPr lang="en-GB" sz="2400" b="1" dirty="0">
                <a:solidFill>
                  <a:srgbClr val="FF0000"/>
                </a:solidFill>
                <a:latin typeface="Times New Roman"/>
                <a:cs typeface="Times New Roman"/>
              </a:rPr>
              <a:t>DNA</a:t>
            </a:r>
            <a:r>
              <a:rPr lang="en-GB" sz="2400" dirty="0">
                <a:solidFill>
                  <a:srgbClr val="FF0000"/>
                </a:solidFill>
                <a:latin typeface="Times New Roman"/>
                <a:cs typeface="Times New Roman"/>
              </a:rPr>
              <a:t> </a:t>
            </a:r>
            <a:r>
              <a:rPr lang="en-GB" sz="2400" b="1" dirty="0">
                <a:solidFill>
                  <a:srgbClr val="FF0000"/>
                </a:solidFill>
                <a:latin typeface="Times New Roman"/>
                <a:cs typeface="Times New Roman"/>
              </a:rPr>
              <a:t>ligase</a:t>
            </a:r>
            <a:r>
              <a:rPr lang="en-GB" sz="2400" dirty="0">
                <a:latin typeface="Times New Roman"/>
                <a:cs typeface="Times New Roman"/>
              </a:rPr>
              <a:t> that </a:t>
            </a:r>
            <a:r>
              <a:rPr lang="en-GB" sz="2400" dirty="0" err="1">
                <a:latin typeface="Times New Roman"/>
                <a:cs typeface="Times New Roman"/>
              </a:rPr>
              <a:t>catalyzes</a:t>
            </a:r>
            <a:r>
              <a:rPr lang="en-GB" sz="2400" dirty="0">
                <a:latin typeface="Times New Roman"/>
                <a:cs typeface="Times New Roman"/>
              </a:rPr>
              <a:t> the formation of </a:t>
            </a:r>
            <a:r>
              <a:rPr lang="en-GB" sz="2400" dirty="0" smtClean="0">
                <a:latin typeface="Times New Roman"/>
                <a:cs typeface="Times New Roman"/>
              </a:rPr>
              <a:t>phosphodister </a:t>
            </a:r>
            <a:r>
              <a:rPr lang="en-GB" sz="2400" dirty="0">
                <a:latin typeface="Times New Roman"/>
                <a:cs typeface="Times New Roman"/>
              </a:rPr>
              <a:t>linkage between the 3'-OH end of one nucleotide and the 5' phosphate end of the other fragment. </a:t>
            </a:r>
            <a:r>
              <a:rPr lang="en-US" sz="2400" dirty="0">
                <a:latin typeface="Times New Roman"/>
                <a:cs typeface="Times New Roman"/>
              </a:rPr>
              <a:t>; this is the reason why the synthesis of the lagging strand is more complicated than the leading strand. </a:t>
            </a:r>
            <a:endParaRPr lang="en-US" sz="2400" dirty="0" smtClean="0">
              <a:latin typeface="Times New Roman"/>
              <a:cs typeface="Times New Roman"/>
            </a:endParaRPr>
          </a:p>
          <a:p>
            <a:pPr algn="just">
              <a:lnSpc>
                <a:spcPct val="120000"/>
              </a:lnSpc>
            </a:pPr>
            <a:r>
              <a:rPr lang="en-US" sz="2400" dirty="0" smtClean="0">
                <a:latin typeface="Times New Roman"/>
                <a:cs typeface="Times New Roman"/>
              </a:rPr>
              <a:t> </a:t>
            </a:r>
            <a:endParaRPr lang="en-US" sz="2000" dirty="0">
              <a:latin typeface="Times New Roman"/>
              <a:cs typeface="Times New Roman"/>
            </a:endParaRPr>
          </a:p>
        </p:txBody>
      </p:sp>
    </p:spTree>
    <p:extLst>
      <p:ext uri="{BB962C8B-B14F-4D97-AF65-F5344CB8AC3E}">
        <p14:creationId xmlns:p14="http://schemas.microsoft.com/office/powerpoint/2010/main" val="42592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4800" y="152400"/>
            <a:ext cx="8534399" cy="6392801"/>
          </a:xfrm>
          <a:prstGeom prst="rect">
            <a:avLst/>
          </a:prstGeom>
        </p:spPr>
      </p:pic>
    </p:spTree>
    <p:extLst>
      <p:ext uri="{BB962C8B-B14F-4D97-AF65-F5344CB8AC3E}">
        <p14:creationId xmlns:p14="http://schemas.microsoft.com/office/powerpoint/2010/main" val="163042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87" y="457200"/>
            <a:ext cx="8763000" cy="1938992"/>
          </a:xfrm>
          <a:prstGeom prst="rect">
            <a:avLst/>
          </a:prstGeom>
        </p:spPr>
        <p:txBody>
          <a:bodyPr wrap="square">
            <a:spAutoFit/>
          </a:bodyPr>
          <a:lstStyle/>
          <a:p>
            <a:r>
              <a:rPr lang="en-US" sz="2400" dirty="0">
                <a:latin typeface="Times New Roman"/>
                <a:cs typeface="Times New Roman"/>
              </a:rPr>
              <a:t>A protein called the </a:t>
            </a:r>
            <a:r>
              <a:rPr lang="en-US" sz="2400" b="1" dirty="0">
                <a:solidFill>
                  <a:srgbClr val="FF0000"/>
                </a:solidFill>
                <a:latin typeface="Times New Roman"/>
                <a:cs typeface="Times New Roman"/>
              </a:rPr>
              <a:t>sliding clamp </a:t>
            </a:r>
            <a:r>
              <a:rPr lang="en-US" sz="2400" dirty="0">
                <a:latin typeface="Times New Roman"/>
                <a:cs typeface="Times New Roman"/>
              </a:rPr>
              <a:t>holds the DNA polymerase in place as it continues to add nucleotides.  (sliding-clamp proteins and clamp-loading proteins) that load the polymerase onto the primer and maintain its stable association with the template </a:t>
            </a:r>
          </a:p>
          <a:p>
            <a:endParaRPr lang="x-none" sz="2400" b="1" dirty="0" smtClean="0">
              <a:solidFill>
                <a:srgbClr val="FF0000"/>
              </a:solidFill>
              <a:latin typeface="Times New Roman"/>
              <a:cs typeface="Times New Roman"/>
            </a:endParaRPr>
          </a:p>
        </p:txBody>
      </p:sp>
    </p:spTree>
    <p:extLst>
      <p:ext uri="{BB962C8B-B14F-4D97-AF65-F5344CB8AC3E}">
        <p14:creationId xmlns:p14="http://schemas.microsoft.com/office/powerpoint/2010/main" val="356383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fontScale="90000"/>
          </a:bodyPr>
          <a:lstStyle/>
          <a:p>
            <a:pPr algn="l"/>
            <a:r>
              <a:rPr lang="en-US" sz="3600" b="1" dirty="0" smtClean="0">
                <a:solidFill>
                  <a:srgbClr val="FF0000"/>
                </a:solidFill>
              </a:rPr>
              <a:t>3-Termination</a:t>
            </a:r>
            <a:endParaRPr lang="en-US" sz="3600" dirty="0">
              <a:solidFill>
                <a:srgbClr val="FF0000"/>
              </a:solidFill>
            </a:endParaRPr>
          </a:p>
        </p:txBody>
      </p:sp>
      <p:sp>
        <p:nvSpPr>
          <p:cNvPr id="4" name="Rectangle 3"/>
          <p:cNvSpPr/>
          <p:nvPr/>
        </p:nvSpPr>
        <p:spPr>
          <a:xfrm>
            <a:off x="304800" y="838200"/>
            <a:ext cx="8458200" cy="5632311"/>
          </a:xfrm>
          <a:prstGeom prst="rect">
            <a:avLst/>
          </a:prstGeom>
        </p:spPr>
        <p:txBody>
          <a:bodyPr wrap="square">
            <a:spAutoFit/>
          </a:bodyPr>
          <a:lstStyle/>
          <a:p>
            <a:pPr algn="just"/>
            <a:r>
              <a:rPr lang="en-US" sz="2400" dirty="0">
                <a:latin typeface="Times New Roman"/>
                <a:cs typeface="Times New Roman"/>
              </a:rPr>
              <a:t>1-Termination requires that the progress of the DNA replication fork must stop or be blocked. Termination at a specific locus, when it occurs, involves the interaction between two components: </a:t>
            </a:r>
            <a:endParaRPr lang="en-US" sz="2400" dirty="0" smtClean="0">
              <a:latin typeface="Times New Roman"/>
              <a:cs typeface="Times New Roman"/>
            </a:endParaRPr>
          </a:p>
          <a:p>
            <a:pPr marL="457200" indent="-457200" algn="just">
              <a:buAutoNum type="arabicParenBoth"/>
            </a:pPr>
            <a:r>
              <a:rPr lang="en-US" sz="2400" dirty="0" smtClean="0">
                <a:latin typeface="Times New Roman"/>
                <a:cs typeface="Times New Roman"/>
              </a:rPr>
              <a:t>a </a:t>
            </a:r>
            <a:r>
              <a:rPr lang="en-US" sz="2400" dirty="0">
                <a:latin typeface="Times New Roman"/>
                <a:cs typeface="Times New Roman"/>
              </a:rPr>
              <a:t>termination site sequence in the DNA, </a:t>
            </a:r>
            <a:endParaRPr lang="en-US" sz="2400" dirty="0" smtClean="0">
              <a:latin typeface="Times New Roman"/>
              <a:cs typeface="Times New Roman"/>
            </a:endParaRPr>
          </a:p>
          <a:p>
            <a:pPr marL="457200" indent="-457200" algn="just">
              <a:buAutoNum type="arabicParenBoth"/>
            </a:pPr>
            <a:r>
              <a:rPr lang="en-US" sz="2400" dirty="0" smtClean="0">
                <a:latin typeface="Times New Roman"/>
                <a:cs typeface="Times New Roman"/>
              </a:rPr>
              <a:t> </a:t>
            </a:r>
            <a:r>
              <a:rPr lang="en-US" sz="2400" dirty="0">
                <a:latin typeface="Times New Roman"/>
                <a:cs typeface="Times New Roman"/>
              </a:rPr>
              <a:t>a protein which binds to this sequence to physically stop DNA replication. </a:t>
            </a:r>
            <a:r>
              <a:rPr lang="en-US" sz="2400" dirty="0" smtClean="0">
                <a:latin typeface="Times New Roman"/>
                <a:cs typeface="Times New Roman"/>
              </a:rPr>
              <a:t>this protein is </a:t>
            </a:r>
            <a:r>
              <a:rPr lang="en-US" sz="2400" dirty="0">
                <a:latin typeface="Times New Roman"/>
                <a:cs typeface="Times New Roman"/>
              </a:rPr>
              <a:t>named the </a:t>
            </a:r>
            <a:r>
              <a:rPr lang="en-US" sz="2400" dirty="0">
                <a:solidFill>
                  <a:srgbClr val="FF0000"/>
                </a:solidFill>
                <a:latin typeface="Times New Roman"/>
                <a:cs typeface="Times New Roman"/>
              </a:rPr>
              <a:t>DNA replication terminus site-binding protein,</a:t>
            </a:r>
            <a:r>
              <a:rPr lang="en-US" sz="2400" dirty="0">
                <a:latin typeface="Times New Roman"/>
                <a:cs typeface="Times New Roman"/>
              </a:rPr>
              <a:t> or </a:t>
            </a:r>
            <a:r>
              <a:rPr lang="en-US" sz="2400" dirty="0" err="1">
                <a:solidFill>
                  <a:srgbClr val="FF0000"/>
                </a:solidFill>
                <a:latin typeface="Times New Roman"/>
                <a:cs typeface="Times New Roman"/>
              </a:rPr>
              <a:t>Ter</a:t>
            </a:r>
            <a:r>
              <a:rPr lang="en-US" sz="2400" dirty="0">
                <a:solidFill>
                  <a:srgbClr val="FF0000"/>
                </a:solidFill>
                <a:latin typeface="Times New Roman"/>
                <a:cs typeface="Times New Roman"/>
              </a:rPr>
              <a:t> protein</a:t>
            </a:r>
            <a:r>
              <a:rPr lang="en-US" sz="2400" dirty="0" smtClean="0">
                <a:latin typeface="Times New Roman"/>
                <a:cs typeface="Times New Roman"/>
              </a:rPr>
              <a:t>.</a:t>
            </a:r>
          </a:p>
          <a:p>
            <a:pPr algn="just"/>
            <a:endParaRPr lang="en-US" sz="2400" dirty="0" smtClean="0">
              <a:latin typeface="Times New Roman"/>
              <a:cs typeface="Times New Roman"/>
            </a:endParaRPr>
          </a:p>
          <a:p>
            <a:pPr algn="just"/>
            <a:endParaRPr lang="en-US" sz="2400" dirty="0">
              <a:latin typeface="Times New Roman"/>
              <a:cs typeface="Times New Roman"/>
            </a:endParaRPr>
          </a:p>
          <a:p>
            <a:pPr algn="just"/>
            <a:r>
              <a:rPr lang="en-US" sz="2400" dirty="0">
                <a:latin typeface="Times New Roman"/>
                <a:cs typeface="Times New Roman"/>
              </a:rPr>
              <a:t>2-Because bacteria have circular chromosomes, termination of replication occurs when the two replication forks meet each other on the opposite end of the parental chromosome . As a result, the replication forks are constrained to always meet within the termination region of the chromosome</a:t>
            </a:r>
            <a:r>
              <a:rPr lang="en-US" sz="2400" dirty="0" smtClean="0">
                <a:latin typeface="Times New Roman"/>
                <a:cs typeface="Times New Roman"/>
              </a:rPr>
              <a:t>.</a:t>
            </a:r>
          </a:p>
          <a:p>
            <a:pPr algn="just"/>
            <a:endParaRPr lang="en-US" sz="2400" dirty="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915400" cy="5262979"/>
          </a:xfrm>
          <a:prstGeom prst="rect">
            <a:avLst/>
          </a:prstGeom>
        </p:spPr>
        <p:txBody>
          <a:bodyPr wrap="square">
            <a:spAutoFit/>
          </a:bodyPr>
          <a:lstStyle/>
          <a:p>
            <a:pPr algn="just"/>
            <a:r>
              <a:rPr lang="en-US" sz="2400" dirty="0">
                <a:latin typeface="Times New Roman"/>
                <a:cs typeface="Times New Roman"/>
              </a:rPr>
              <a:t>3-Removes the primer (RNA fragments), </a:t>
            </a:r>
            <a:r>
              <a:rPr lang="en-US" sz="2400" dirty="0" smtClean="0">
                <a:latin typeface="Times New Roman"/>
                <a:cs typeface="Times New Roman"/>
              </a:rPr>
              <a:t> by 5</a:t>
            </a:r>
            <a:r>
              <a:rPr lang="en-US" sz="2400" dirty="0">
                <a:latin typeface="Times New Roman"/>
                <a:cs typeface="Times New Roman"/>
              </a:rPr>
              <a:t>'-3' exonuclease activity of polymerase I, and replaces the RNA nucleotides with DNA nucleotides.  and   fill the gaps</a:t>
            </a:r>
            <a:r>
              <a:rPr lang="en-US" sz="2400" dirty="0" smtClean="0">
                <a:latin typeface="Times New Roman"/>
                <a:cs typeface="Times New Roman"/>
              </a:rPr>
              <a:t>.</a:t>
            </a:r>
            <a:r>
              <a:rPr lang="en-US" sz="2400" b="1" dirty="0">
                <a:solidFill>
                  <a:srgbClr val="FF0000"/>
                </a:solidFill>
                <a:latin typeface="Times New Roman"/>
                <a:cs typeface="Times New Roman"/>
              </a:rPr>
              <a:t> in eukaryote</a:t>
            </a:r>
            <a:r>
              <a:rPr lang="en-US" sz="2400" dirty="0">
                <a:latin typeface="Times New Roman"/>
                <a:cs typeface="Times New Roman"/>
              </a:rPr>
              <a:t>, The enzyme ribonuclease H </a:t>
            </a:r>
            <a:r>
              <a:rPr lang="en-US" sz="2400" dirty="0">
                <a:solidFill>
                  <a:srgbClr val="FF0000"/>
                </a:solidFill>
                <a:latin typeface="Times New Roman"/>
                <a:cs typeface="Times New Roman"/>
              </a:rPr>
              <a:t>(RNase H)and </a:t>
            </a:r>
            <a:r>
              <a:rPr lang="en-US" sz="2400" dirty="0" err="1">
                <a:solidFill>
                  <a:srgbClr val="FF0000"/>
                </a:solidFill>
              </a:rPr>
              <a:t>FenI</a:t>
            </a:r>
            <a:r>
              <a:rPr lang="en-US" sz="2400" dirty="0">
                <a:solidFill>
                  <a:srgbClr val="FF0000"/>
                </a:solidFill>
              </a:rPr>
              <a:t> enzyme </a:t>
            </a:r>
            <a:r>
              <a:rPr lang="en-US" sz="2400" dirty="0">
                <a:latin typeface="Times New Roman"/>
                <a:cs typeface="Times New Roman"/>
              </a:rPr>
              <a:t>, instead of a DNA polymerase I, removes the RNA primer, which is then replaced with DNA nucleotides. </a:t>
            </a:r>
            <a:endParaRPr lang="en-US" sz="2400" dirty="0" smtClean="0">
              <a:latin typeface="Times New Roman"/>
              <a:cs typeface="Times New Roman"/>
            </a:endParaRPr>
          </a:p>
          <a:p>
            <a:pPr algn="just">
              <a:buNone/>
            </a:pPr>
            <a:endParaRPr lang="en-US" sz="2400" dirty="0">
              <a:latin typeface="Times New Roman"/>
              <a:cs typeface="Times New Roman"/>
            </a:endParaRPr>
          </a:p>
          <a:p>
            <a:pPr algn="just">
              <a:buNone/>
            </a:pPr>
            <a:r>
              <a:rPr lang="en-US" sz="2400" dirty="0">
                <a:latin typeface="Times New Roman"/>
                <a:cs typeface="Times New Roman"/>
              </a:rPr>
              <a:t>4-  When this is complete, a single nick on the leading strand and several nicks on the lagging strand can be </a:t>
            </a:r>
            <a:r>
              <a:rPr lang="en-US" sz="2400" dirty="0" smtClean="0">
                <a:latin typeface="Times New Roman"/>
                <a:cs typeface="Times New Roman"/>
              </a:rPr>
              <a:t>found. </a:t>
            </a:r>
            <a:r>
              <a:rPr lang="en-US" sz="2400" dirty="0" smtClean="0">
                <a:solidFill>
                  <a:srgbClr val="FF0000"/>
                </a:solidFill>
                <a:latin typeface="Times New Roman"/>
                <a:cs typeface="Times New Roman"/>
              </a:rPr>
              <a:t>Ligase  </a:t>
            </a:r>
            <a:r>
              <a:rPr lang="en-US" sz="2400" dirty="0">
                <a:latin typeface="Times New Roman"/>
                <a:cs typeface="Times New Roman"/>
              </a:rPr>
              <a:t>works to fill these nicks in, thus completing the newly replicated DNA molecule  </a:t>
            </a:r>
            <a:r>
              <a:rPr lang="en-US" sz="2400" dirty="0" smtClean="0">
                <a:latin typeface="Times New Roman"/>
                <a:cs typeface="Times New Roman"/>
              </a:rPr>
              <a:t>.</a:t>
            </a:r>
          </a:p>
          <a:p>
            <a:pPr algn="just">
              <a:buNone/>
            </a:pPr>
            <a:endParaRPr lang="en-US" sz="2400" dirty="0">
              <a:latin typeface="Times New Roman"/>
              <a:cs typeface="Times New Roman"/>
            </a:endParaRPr>
          </a:p>
          <a:p>
            <a:pPr algn="just">
              <a:buNone/>
            </a:pPr>
            <a:r>
              <a:rPr lang="en-US" sz="2400" dirty="0">
                <a:latin typeface="Times New Roman"/>
                <a:cs typeface="Times New Roman"/>
              </a:rPr>
              <a:t>6- </a:t>
            </a:r>
            <a:r>
              <a:rPr lang="en-US" sz="2400" dirty="0">
                <a:solidFill>
                  <a:srgbClr val="FF0000"/>
                </a:solidFill>
                <a:latin typeface="Times New Roman"/>
                <a:cs typeface="Times New Roman"/>
              </a:rPr>
              <a:t>Topoisomerase IV </a:t>
            </a:r>
            <a:r>
              <a:rPr lang="en-US" sz="2400" dirty="0">
                <a:latin typeface="Times New Roman"/>
                <a:cs typeface="Times New Roman"/>
              </a:rPr>
              <a:t>will : separate the two complete daughter  chromosome in to two </a:t>
            </a:r>
            <a:r>
              <a:rPr lang="en-US" sz="2400" dirty="0" smtClean="0">
                <a:latin typeface="Times New Roman"/>
                <a:cs typeface="Times New Roman"/>
              </a:rPr>
              <a:t>chromosome. </a:t>
            </a:r>
          </a:p>
          <a:p>
            <a:pPr algn="just">
              <a:buNone/>
            </a:pPr>
            <a:r>
              <a:rPr lang="en-US" sz="2400" dirty="0">
                <a:latin typeface="Times New Roman"/>
                <a:cs typeface="Times New Roman"/>
              </a:rPr>
              <a:t> </a:t>
            </a:r>
          </a:p>
        </p:txBody>
      </p:sp>
    </p:spTree>
    <p:extLst>
      <p:ext uri="{BB962C8B-B14F-4D97-AF65-F5344CB8AC3E}">
        <p14:creationId xmlns:p14="http://schemas.microsoft.com/office/powerpoint/2010/main" val="232178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smtClean="0">
                <a:solidFill>
                  <a:srgbClr val="FF0000"/>
                </a:solidFill>
                <a:latin typeface="Times New Roman"/>
                <a:cs typeface="Times New Roman"/>
              </a:rPr>
              <a:t>Termination in Eukaryotic cell </a:t>
            </a:r>
            <a:endParaRPr lang="en-US" b="1" dirty="0">
              <a:solidFill>
                <a:srgbClr val="FF0000"/>
              </a:solidFill>
              <a:latin typeface="Times New Roman"/>
              <a:cs typeface="Times New Roman"/>
            </a:endParaRPr>
          </a:p>
        </p:txBody>
      </p:sp>
      <p:sp>
        <p:nvSpPr>
          <p:cNvPr id="4" name="Rectangle 3"/>
          <p:cNvSpPr/>
          <p:nvPr/>
        </p:nvSpPr>
        <p:spPr>
          <a:xfrm>
            <a:off x="304800" y="990600"/>
            <a:ext cx="8458200" cy="7645168"/>
          </a:xfrm>
          <a:prstGeom prst="rect">
            <a:avLst/>
          </a:prstGeom>
        </p:spPr>
        <p:txBody>
          <a:bodyPr wrap="square">
            <a:spAutoFit/>
          </a:bodyPr>
          <a:lstStyle/>
          <a:p>
            <a:pPr algn="just">
              <a:lnSpc>
                <a:spcPct val="140000"/>
              </a:lnSpc>
              <a:buClr>
                <a:schemeClr val="accent2">
                  <a:lumMod val="50000"/>
                </a:schemeClr>
              </a:buClr>
              <a:buFont typeface="Wingdings" charset="2"/>
              <a:buChar char="v"/>
            </a:pPr>
            <a:r>
              <a:rPr lang="en-US" sz="2400" dirty="0" smtClean="0">
                <a:latin typeface="Times New Roman"/>
                <a:cs typeface="Times New Roman"/>
              </a:rPr>
              <a:t>Eukaryote cell initiate DNA replication at multiple points in the chromosome, so replication forks meet and terminate at many points in the chromosome; these are not known to be regulated in any particular way. Because eukaryotes have linear chromosomes, DNA replication is unable to reach the very end of the chromosomes. </a:t>
            </a:r>
            <a:endParaRPr lang="en-US" sz="2400" dirty="0">
              <a:latin typeface="Times New Roman"/>
              <a:cs typeface="Times New Roman"/>
            </a:endParaRPr>
          </a:p>
          <a:p>
            <a:pPr algn="just">
              <a:lnSpc>
                <a:spcPct val="140000"/>
              </a:lnSpc>
              <a:buClr>
                <a:schemeClr val="accent2">
                  <a:lumMod val="50000"/>
                </a:schemeClr>
              </a:buClr>
              <a:buFont typeface="Wingdings" charset="2"/>
              <a:buChar char="v"/>
            </a:pPr>
            <a:r>
              <a:rPr lang="en-US" sz="2400" b="1" dirty="0" smtClean="0">
                <a:solidFill>
                  <a:srgbClr val="FF0000"/>
                </a:solidFill>
                <a:latin typeface="Times New Roman"/>
                <a:cs typeface="Times New Roman"/>
              </a:rPr>
              <a:t>Primer </a:t>
            </a:r>
            <a:r>
              <a:rPr lang="en-US" sz="2400" dirty="0" smtClean="0">
                <a:latin typeface="Times New Roman"/>
                <a:cs typeface="Times New Roman"/>
              </a:rPr>
              <a:t>removal at the end of the chromosome leaves a gap that can’t be filled in (there is no DNA polymerase coming along to fill in that piece.  (Remember that DNA synthesis can ONLY occur </a:t>
            </a:r>
            <a:r>
              <a:rPr lang="en-US" sz="2400" b="1" dirty="0" smtClean="0">
                <a:solidFill>
                  <a:srgbClr val="FF0000"/>
                </a:solidFill>
                <a:latin typeface="Times New Roman"/>
                <a:cs typeface="Times New Roman"/>
              </a:rPr>
              <a:t>5’-3’</a:t>
            </a:r>
            <a:r>
              <a:rPr lang="en-US" sz="2400" dirty="0" smtClean="0">
                <a:latin typeface="Times New Roman"/>
                <a:cs typeface="Times New Roman"/>
              </a:rPr>
              <a:t>). So on every round of replication, a little piece is lost from the end of the chromosome.</a:t>
            </a:r>
          </a:p>
          <a:p>
            <a:pPr algn="just">
              <a:lnSpc>
                <a:spcPct val="140000"/>
              </a:lnSpc>
              <a:buClr>
                <a:schemeClr val="accent2">
                  <a:lumMod val="50000"/>
                </a:schemeClr>
              </a:buClr>
              <a:buFont typeface="Wingdings" charset="2"/>
              <a:buChar char="v"/>
            </a:pPr>
            <a:endParaRPr lang="en-US" sz="2400" dirty="0" smtClean="0">
              <a:latin typeface="Times New Roman"/>
              <a:cs typeface="Times New Roman"/>
            </a:endParaRPr>
          </a:p>
          <a:p>
            <a:pPr algn="just">
              <a:lnSpc>
                <a:spcPct val="140000"/>
              </a:lnSpc>
              <a:buClr>
                <a:schemeClr val="accent2">
                  <a:lumMod val="50000"/>
                </a:schemeClr>
              </a:buClr>
              <a:buFont typeface="Wingdings" charset="2"/>
              <a:buChar char="v"/>
            </a:pPr>
            <a:endParaRPr lang="en-US" sz="2400" dirty="0" smtClean="0">
              <a:latin typeface="Times New Roman"/>
              <a:cs typeface="Times New Roman"/>
            </a:endParaRPr>
          </a:p>
          <a:p>
            <a:pPr algn="just">
              <a:buClr>
                <a:schemeClr val="accent2">
                  <a:lumMod val="50000"/>
                </a:schemeClr>
              </a:buClr>
              <a:buFont typeface="Wingdings" charset="2"/>
              <a:buChar char="v"/>
            </a:pPr>
            <a:endParaRPr lang="en-US" sz="2400" dirty="0">
              <a:latin typeface="Times New Roman"/>
              <a:cs typeface="Times New Roman"/>
            </a:endParaRPr>
          </a:p>
          <a:p>
            <a:pPr algn="just">
              <a:buClr>
                <a:schemeClr val="accent2">
                  <a:lumMod val="50000"/>
                </a:schemeClr>
              </a:buClr>
              <a:buFont typeface="Wingdings" charset="2"/>
              <a:buChar char="v"/>
            </a:pPr>
            <a:endParaRPr lang="en-US" sz="1200" dirty="0">
              <a:latin typeface="Times New Roman"/>
              <a:cs typeface="Times New Roman"/>
            </a:endParaRPr>
          </a:p>
          <a:p>
            <a:pPr algn="just">
              <a:buClr>
                <a:schemeClr val="accent2">
                  <a:lumMod val="50000"/>
                </a:schemeClr>
              </a:buClr>
            </a:pPr>
            <a:endParaRPr lang="en-US" dirty="0">
              <a:latin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69" t="-97" r="2920" b="-1074"/>
          <a:stretch/>
        </p:blipFill>
        <p:spPr>
          <a:xfrm>
            <a:off x="838200" y="533400"/>
            <a:ext cx="6546815" cy="6144773"/>
          </a:xfrm>
          <a:prstGeom prst="rect">
            <a:avLst/>
          </a:prstGeom>
        </p:spPr>
      </p:pic>
    </p:spTree>
    <p:extLst>
      <p:ext uri="{BB962C8B-B14F-4D97-AF65-F5344CB8AC3E}">
        <p14:creationId xmlns:p14="http://schemas.microsoft.com/office/powerpoint/2010/main" val="14722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8398"/>
            <a:ext cx="8610600" cy="6740306"/>
          </a:xfrm>
          <a:prstGeom prst="rect">
            <a:avLst/>
          </a:prstGeom>
        </p:spPr>
        <p:txBody>
          <a:bodyPr wrap="square">
            <a:spAutoFit/>
          </a:bodyPr>
          <a:lstStyle/>
          <a:p>
            <a:pPr algn="just">
              <a:lnSpc>
                <a:spcPct val="150000"/>
              </a:lnSpc>
            </a:pPr>
            <a:r>
              <a:rPr lang="en-US" sz="2400" dirty="0" smtClean="0">
                <a:latin typeface="Times New Roman"/>
                <a:cs typeface="Arial"/>
              </a:rPr>
              <a:t>Consequently, special mechanisms are required to replicate the terminal sequences of the linear chromosomes of eukaryotic cells. These terminal sequences sequences (telomeres) consist of tandem repeats of simple-sequence DNA (</a:t>
            </a:r>
            <a:r>
              <a:rPr lang="en-US" sz="2400" b="1" dirty="0" smtClean="0">
                <a:solidFill>
                  <a:srgbClr val="FF0000"/>
                </a:solidFill>
                <a:latin typeface="Times New Roman"/>
                <a:cs typeface="Arial"/>
              </a:rPr>
              <a:t>short DNA sequences that are repeated over and over at the ends of the chromosomes)</a:t>
            </a:r>
            <a:r>
              <a:rPr lang="en-US" sz="2400" dirty="0" smtClean="0">
                <a:latin typeface="Times New Roman"/>
                <a:cs typeface="Arial"/>
              </a:rPr>
              <a:t> Short stretches are lost from telomeres at each round of replication. But that’s alright because there is an enzyme called </a:t>
            </a:r>
            <a:r>
              <a:rPr lang="en-US" sz="2400" b="1" dirty="0" smtClean="0">
                <a:solidFill>
                  <a:srgbClr val="FF0000"/>
                </a:solidFill>
                <a:latin typeface="Times New Roman"/>
                <a:cs typeface="Arial"/>
              </a:rPr>
              <a:t>TELOMERASE </a:t>
            </a:r>
            <a:r>
              <a:rPr lang="en-US" sz="2400" dirty="0" smtClean="0">
                <a:latin typeface="Times New Roman"/>
                <a:cs typeface="Arial"/>
              </a:rPr>
              <a:t>that can refill  the telomeres from an RNA template (</a:t>
            </a:r>
            <a:r>
              <a:rPr lang="en-US" sz="2400" b="1" dirty="0" smtClean="0">
                <a:solidFill>
                  <a:srgbClr val="FF0000"/>
                </a:solidFill>
                <a:latin typeface="Times New Roman"/>
                <a:cs typeface="Arial"/>
              </a:rPr>
              <a:t>which is able to maintain telomeres by catalyzing their synthesis in the absence of a DNA template</a:t>
            </a:r>
            <a:r>
              <a:rPr lang="en-US" sz="2400" dirty="0" smtClean="0">
                <a:latin typeface="Times New Roman"/>
                <a:cs typeface="Arial"/>
              </a:rPr>
              <a:t>)</a:t>
            </a:r>
            <a:endParaRPr lang="en-US" sz="2400" dirty="0" smtClean="0">
              <a:latin typeface="Arial"/>
              <a:cs typeface="Arial"/>
            </a:endParaRPr>
          </a:p>
          <a:p>
            <a:pPr marL="285750" indent="-285750" algn="just">
              <a:buFont typeface="Wingdings" charset="2"/>
              <a:buChar char="v"/>
            </a:pPr>
            <a:r>
              <a:rPr lang="en-US" sz="2400" dirty="0" smtClean="0">
                <a:latin typeface="Times New Roman"/>
                <a:cs typeface="Times New Roman"/>
              </a:rPr>
              <a:t>Telomerase contains an RNA template to guide synthesis of new </a:t>
            </a:r>
            <a:r>
              <a:rPr lang="en-US" sz="2400" dirty="0" err="1" smtClean="0">
                <a:latin typeface="Times New Roman"/>
                <a:cs typeface="Times New Roman"/>
              </a:rPr>
              <a:t>telomeric</a:t>
            </a:r>
            <a:r>
              <a:rPr lang="en-US" sz="2400" dirty="0" smtClean="0">
                <a:latin typeface="Times New Roman"/>
                <a:cs typeface="Times New Roman"/>
              </a:rPr>
              <a:t> repeats</a:t>
            </a:r>
            <a:endParaRPr lang="en-GB" sz="2400" dirty="0" smtClean="0">
              <a:latin typeface="Times New Roman"/>
              <a:cs typeface="Times New Roman"/>
            </a:endParaRPr>
          </a:p>
          <a:p>
            <a:pPr algn="just"/>
            <a:r>
              <a:rPr lang="en-US" sz="2400" dirty="0" smtClean="0">
                <a:latin typeface="Times New Roman"/>
                <a:cs typeface="Times New Roman"/>
              </a:rPr>
              <a:t> </a:t>
            </a:r>
            <a:endParaRPr lang="en-GB" sz="2400" dirty="0">
              <a:latin typeface="Times New Roman"/>
              <a:cs typeface="Times New Roman"/>
            </a:endParaRPr>
          </a:p>
        </p:txBody>
      </p:sp>
    </p:spTree>
    <p:extLst>
      <p:ext uri="{BB962C8B-B14F-4D97-AF65-F5344CB8AC3E}">
        <p14:creationId xmlns:p14="http://schemas.microsoft.com/office/powerpoint/2010/main" val="3345509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just"/>
            <a:r>
              <a:rPr lang="en-US" sz="2800" b="1" dirty="0" smtClean="0">
                <a:solidFill>
                  <a:srgbClr val="FF0000"/>
                </a:solidFill>
                <a:latin typeface="Arial"/>
                <a:cs typeface="Arial"/>
              </a:rPr>
              <a:t>Enzymes involved in DNA replication </a:t>
            </a:r>
            <a:endParaRPr lang="en-US" sz="2800" b="1" dirty="0">
              <a:solidFill>
                <a:srgbClr val="FF0000"/>
              </a:solidFill>
              <a:latin typeface="Arial"/>
              <a:cs typeface="Arial"/>
            </a:endParaRPr>
          </a:p>
        </p:txBody>
      </p:sp>
      <p:sp>
        <p:nvSpPr>
          <p:cNvPr id="3" name="Content Placeholder 2"/>
          <p:cNvSpPr>
            <a:spLocks noGrp="1"/>
          </p:cNvSpPr>
          <p:nvPr>
            <p:ph idx="1"/>
          </p:nvPr>
        </p:nvSpPr>
        <p:spPr>
          <a:xfrm>
            <a:off x="228600" y="1066800"/>
            <a:ext cx="8305800" cy="5029200"/>
          </a:xfrm>
        </p:spPr>
        <p:txBody>
          <a:bodyPr>
            <a:noAutofit/>
          </a:bodyPr>
          <a:lstStyle/>
          <a:p>
            <a:pPr algn="just">
              <a:buClr>
                <a:srgbClr val="008000"/>
              </a:buClr>
              <a:buFont typeface="Wingdings" charset="2"/>
              <a:buChar char="v"/>
            </a:pPr>
            <a:r>
              <a:rPr lang="en-US" sz="2400" dirty="0" err="1" smtClean="0">
                <a:solidFill>
                  <a:srgbClr val="FF0000"/>
                </a:solidFill>
                <a:latin typeface="Times New Roman"/>
                <a:cs typeface="Times New Roman"/>
              </a:rPr>
              <a:t>Primase</a:t>
            </a:r>
            <a:r>
              <a:rPr lang="en-US" sz="2400" dirty="0" smtClean="0">
                <a:solidFill>
                  <a:srgbClr val="000000"/>
                </a:solidFill>
                <a:latin typeface="Times New Roman"/>
                <a:cs typeface="Times New Roman"/>
              </a:rPr>
              <a:t>:  in fact is RNA polymerase thus the formed primer is RNA rather than DNA and it will removed latter by DNA polymerase I </a:t>
            </a:r>
          </a:p>
          <a:p>
            <a:pPr algn="just">
              <a:buClr>
                <a:srgbClr val="008000"/>
              </a:buClr>
              <a:buFont typeface="Wingdings" charset="2"/>
              <a:buChar char="v"/>
            </a:pPr>
            <a:r>
              <a:rPr lang="en-US" sz="2400" dirty="0" smtClean="0">
                <a:solidFill>
                  <a:srgbClr val="FF0000"/>
                </a:solidFill>
                <a:latin typeface="Times New Roman"/>
                <a:cs typeface="Times New Roman"/>
              </a:rPr>
              <a:t>Topoisomerase I:</a:t>
            </a:r>
            <a:r>
              <a:rPr lang="en-US" sz="2400" dirty="0" smtClean="0">
                <a:solidFill>
                  <a:srgbClr val="000000"/>
                </a:solidFill>
                <a:latin typeface="Times New Roman"/>
                <a:cs typeface="Times New Roman"/>
              </a:rPr>
              <a:t> will break the 3́́  5́ </a:t>
            </a:r>
            <a:r>
              <a:rPr lang="en-US" sz="2400" dirty="0" err="1" smtClean="0">
                <a:solidFill>
                  <a:srgbClr val="000000"/>
                </a:solidFill>
                <a:latin typeface="Times New Roman"/>
                <a:cs typeface="Times New Roman"/>
              </a:rPr>
              <a:t>phosphodiester</a:t>
            </a:r>
            <a:r>
              <a:rPr lang="en-US" sz="2400" dirty="0" smtClean="0">
                <a:solidFill>
                  <a:srgbClr val="000000"/>
                </a:solidFill>
                <a:latin typeface="Times New Roman"/>
                <a:cs typeface="Times New Roman"/>
              </a:rPr>
              <a:t> bond converting super coiled to relax form which opposite to ligase.</a:t>
            </a:r>
            <a:r>
              <a:rPr lang="en-US" sz="2400" dirty="0">
                <a:latin typeface="Times New Roman"/>
                <a:cs typeface="Times New Roman"/>
              </a:rPr>
              <a:t> </a:t>
            </a:r>
            <a:r>
              <a:rPr lang="en-US" sz="2400" b="1" dirty="0">
                <a:solidFill>
                  <a:srgbClr val="FF0000"/>
                </a:solidFill>
                <a:latin typeface="Times New Roman"/>
                <a:cs typeface="Times New Roman"/>
              </a:rPr>
              <a:t>Relaxes the DNA from its super-coiled nature</a:t>
            </a:r>
          </a:p>
          <a:p>
            <a:pPr algn="just">
              <a:buClr>
                <a:srgbClr val="008000"/>
              </a:buClr>
              <a:buFont typeface="Wingdings" charset="2"/>
              <a:buChar char="v"/>
            </a:pPr>
            <a:endParaRPr lang="en-US" sz="2400" dirty="0" smtClean="0">
              <a:solidFill>
                <a:srgbClr val="000000"/>
              </a:solidFill>
              <a:latin typeface="Times New Roman"/>
              <a:cs typeface="Times New Roman"/>
            </a:endParaRPr>
          </a:p>
          <a:p>
            <a:pPr algn="just">
              <a:buClr>
                <a:schemeClr val="accent2">
                  <a:lumMod val="50000"/>
                </a:schemeClr>
              </a:buClr>
              <a:buFont typeface="Wingdings" charset="2"/>
              <a:buChar char="v"/>
            </a:pPr>
            <a:r>
              <a:rPr lang="en-US" sz="2400" b="1" dirty="0" smtClean="0">
                <a:solidFill>
                  <a:srgbClr val="FF0000"/>
                </a:solidFill>
                <a:latin typeface="Times New Roman"/>
                <a:cs typeface="Times New Roman"/>
              </a:rPr>
              <a:t>DNA </a:t>
            </a:r>
            <a:r>
              <a:rPr lang="en-US" sz="2400" b="1" dirty="0">
                <a:solidFill>
                  <a:srgbClr val="FF0000"/>
                </a:solidFill>
                <a:latin typeface="Times New Roman"/>
                <a:cs typeface="Times New Roman"/>
              </a:rPr>
              <a:t>Helicase  </a:t>
            </a:r>
            <a:r>
              <a:rPr lang="en-US" sz="2400" dirty="0">
                <a:solidFill>
                  <a:srgbClr val="000000"/>
                </a:solidFill>
                <a:latin typeface="Times New Roman"/>
                <a:cs typeface="Times New Roman"/>
              </a:rPr>
              <a:t>Also known as helix destabilizing enzyme cases formation of Replication Fork due to broken  hydrogen bonds</a:t>
            </a:r>
          </a:p>
        </p:txBody>
      </p:sp>
    </p:spTree>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5940088"/>
          </a:xfrm>
          <a:prstGeom prst="rect">
            <a:avLst/>
          </a:prstGeom>
        </p:spPr>
        <p:txBody>
          <a:bodyPr wrap="square">
            <a:spAutoFit/>
          </a:bodyPr>
          <a:lstStyle/>
          <a:p>
            <a:pPr marL="342900" indent="-342900" algn="just">
              <a:buFont typeface="Wingdings" charset="2"/>
              <a:buChar char="v"/>
            </a:pPr>
            <a:r>
              <a:rPr lang="en-US" sz="2000" dirty="0">
                <a:solidFill>
                  <a:srgbClr val="C00000"/>
                </a:solidFill>
                <a:latin typeface="Times New Roman"/>
                <a:cs typeface="Times New Roman"/>
              </a:rPr>
              <a:t>DNA </a:t>
            </a:r>
            <a:r>
              <a:rPr lang="en-US" sz="2000" dirty="0" err="1">
                <a:solidFill>
                  <a:srgbClr val="C00000"/>
                </a:solidFill>
                <a:latin typeface="Times New Roman"/>
                <a:cs typeface="Times New Roman"/>
              </a:rPr>
              <a:t>Gyrase</a:t>
            </a:r>
            <a:r>
              <a:rPr lang="en-US" sz="2000" dirty="0">
                <a:solidFill>
                  <a:srgbClr val="C00000"/>
                </a:solidFill>
                <a:latin typeface="Times New Roman"/>
                <a:cs typeface="Times New Roman"/>
              </a:rPr>
              <a:t> </a:t>
            </a:r>
            <a:r>
              <a:rPr lang="en-US" sz="2000" dirty="0">
                <a:latin typeface="Times New Roman"/>
                <a:cs typeface="Times New Roman"/>
              </a:rPr>
              <a:t>(and Topoisomerase IV) ; this is a specific type of </a:t>
            </a:r>
            <a:r>
              <a:rPr lang="en-US" sz="2000" dirty="0" err="1">
                <a:latin typeface="Times New Roman"/>
                <a:cs typeface="Times New Roman"/>
              </a:rPr>
              <a:t>topisomerase</a:t>
            </a:r>
            <a:r>
              <a:rPr lang="en-US" sz="2000" dirty="0">
                <a:latin typeface="Times New Roman"/>
                <a:cs typeface="Times New Roman"/>
              </a:rPr>
              <a:t> II convert relaxed form to super coiled </a:t>
            </a:r>
            <a:endParaRPr lang="en-US" sz="2000" dirty="0" smtClean="0">
              <a:latin typeface="Times New Roman"/>
              <a:cs typeface="Times New Roman"/>
            </a:endParaRPr>
          </a:p>
          <a:p>
            <a:pPr algn="just"/>
            <a:endParaRPr lang="en-US" sz="2000" dirty="0">
              <a:latin typeface="Times New Roman"/>
              <a:cs typeface="Times New Roman"/>
            </a:endParaRPr>
          </a:p>
          <a:p>
            <a:pPr marL="342900" indent="-342900" algn="just">
              <a:buFont typeface="Wingdings" charset="2"/>
              <a:buChar char="v"/>
            </a:pPr>
            <a:r>
              <a:rPr lang="en-US" sz="2000" dirty="0">
                <a:solidFill>
                  <a:srgbClr val="C00000"/>
                </a:solidFill>
                <a:latin typeface="Times New Roman"/>
                <a:cs typeface="Times New Roman"/>
              </a:rPr>
              <a:t>DNA Ligase </a:t>
            </a:r>
            <a:r>
              <a:rPr lang="en-US" sz="2000" dirty="0">
                <a:latin typeface="Times New Roman"/>
                <a:cs typeface="Times New Roman"/>
              </a:rPr>
              <a:t>Re-anneals the semi-conservative strands and joins </a:t>
            </a:r>
            <a:r>
              <a:rPr lang="en-US" sz="2000" dirty="0" err="1">
                <a:solidFill>
                  <a:srgbClr val="C00000"/>
                </a:solidFill>
                <a:latin typeface="Times New Roman"/>
                <a:cs typeface="Times New Roman"/>
              </a:rPr>
              <a:t>Okazak’i</a:t>
            </a:r>
            <a:r>
              <a:rPr lang="en-US" sz="2000" dirty="0">
                <a:solidFill>
                  <a:srgbClr val="C00000"/>
                </a:solidFill>
                <a:latin typeface="Times New Roman"/>
                <a:cs typeface="Times New Roman"/>
              </a:rPr>
              <a:t> Fragments </a:t>
            </a:r>
            <a:r>
              <a:rPr lang="en-US" sz="2000" dirty="0">
                <a:latin typeface="Times New Roman"/>
                <a:cs typeface="Times New Roman"/>
              </a:rPr>
              <a:t>of the lagging strand</a:t>
            </a:r>
            <a:r>
              <a:rPr lang="en-US" sz="2000" dirty="0" smtClean="0">
                <a:latin typeface="Times New Roman"/>
                <a:cs typeface="Times New Roman"/>
              </a:rPr>
              <a:t>.</a:t>
            </a:r>
          </a:p>
          <a:p>
            <a:pPr marL="342900" indent="-342900" algn="just">
              <a:buFont typeface="Wingdings" charset="2"/>
              <a:buChar char="v"/>
            </a:pPr>
            <a:endParaRPr lang="en-US" sz="2000" dirty="0">
              <a:latin typeface="Times New Roman"/>
              <a:cs typeface="Times New Roman"/>
            </a:endParaRPr>
          </a:p>
          <a:p>
            <a:pPr marL="342900" indent="-342900" algn="just">
              <a:buFont typeface="Wingdings" charset="2"/>
              <a:buChar char="v"/>
            </a:pPr>
            <a:r>
              <a:rPr lang="en-US" sz="2000" dirty="0">
                <a:solidFill>
                  <a:srgbClr val="C00000"/>
                </a:solidFill>
                <a:latin typeface="Times New Roman"/>
                <a:cs typeface="Times New Roman"/>
              </a:rPr>
              <a:t>Telomerase </a:t>
            </a:r>
            <a:r>
              <a:rPr lang="en-US" sz="2000" dirty="0">
                <a:latin typeface="Times New Roman"/>
                <a:cs typeface="Times New Roman"/>
              </a:rPr>
              <a:t>Lengthens </a:t>
            </a:r>
            <a:r>
              <a:rPr lang="en-US" sz="2000" dirty="0" err="1">
                <a:latin typeface="Times New Roman"/>
                <a:cs typeface="Times New Roman"/>
              </a:rPr>
              <a:t>telomeric</a:t>
            </a:r>
            <a:r>
              <a:rPr lang="en-US" sz="2000" dirty="0">
                <a:latin typeface="Times New Roman"/>
                <a:cs typeface="Times New Roman"/>
              </a:rPr>
              <a:t> DNA by adding repetitive nucleotide sequences to the ends of </a:t>
            </a:r>
            <a:r>
              <a:rPr lang="en-US" sz="2000" b="1" dirty="0">
                <a:solidFill>
                  <a:srgbClr val="C00000"/>
                </a:solidFill>
                <a:latin typeface="Times New Roman"/>
                <a:cs typeface="Times New Roman"/>
              </a:rPr>
              <a:t>eukaryotic </a:t>
            </a:r>
            <a:r>
              <a:rPr lang="en-US" sz="2000" b="1" dirty="0" smtClean="0">
                <a:solidFill>
                  <a:srgbClr val="C00000"/>
                </a:solidFill>
                <a:latin typeface="Times New Roman"/>
                <a:cs typeface="Times New Roman"/>
              </a:rPr>
              <a:t>chromosomes</a:t>
            </a:r>
          </a:p>
          <a:p>
            <a:pPr algn="just"/>
            <a:endParaRPr lang="en-US" sz="2000" b="1" dirty="0" smtClean="0">
              <a:solidFill>
                <a:srgbClr val="C00000"/>
              </a:solidFill>
              <a:latin typeface="Times New Roman"/>
              <a:cs typeface="Times New Roman"/>
            </a:endParaRPr>
          </a:p>
          <a:p>
            <a:pPr marL="342900" indent="-342900" algn="just">
              <a:buFont typeface="Wingdings" charset="2"/>
              <a:buChar char="v"/>
            </a:pPr>
            <a:r>
              <a:rPr lang="en-US" sz="2000" dirty="0">
                <a:solidFill>
                  <a:srgbClr val="FF0000"/>
                </a:solidFill>
                <a:latin typeface="Times New Roman"/>
                <a:cs typeface="Times New Roman"/>
              </a:rPr>
              <a:t>DNA Polymerase </a:t>
            </a:r>
            <a:r>
              <a:rPr lang="en-US" sz="2000" dirty="0">
                <a:latin typeface="Times New Roman"/>
                <a:cs typeface="Times New Roman"/>
              </a:rPr>
              <a:t>Builds a new duplex DNA strand by adding nucleotides in the 5' to 3' direction.  performs proof-reading and error correction</a:t>
            </a:r>
            <a:r>
              <a:rPr lang="en-US" sz="2000" dirty="0" smtClean="0">
                <a:latin typeface="Times New Roman"/>
                <a:cs typeface="Times New Roman"/>
              </a:rPr>
              <a:t>.</a:t>
            </a:r>
          </a:p>
          <a:p>
            <a:pPr marL="342900" indent="-342900" algn="just">
              <a:buFont typeface="Wingdings" charset="2"/>
              <a:buChar char="v"/>
            </a:pPr>
            <a:endParaRPr lang="en-US" sz="2000" dirty="0">
              <a:latin typeface="Times New Roman"/>
              <a:cs typeface="Times New Roman"/>
            </a:endParaRPr>
          </a:p>
          <a:p>
            <a:pPr marL="342900" indent="-342900" algn="just">
              <a:buFont typeface="Wingdings" charset="2"/>
              <a:buChar char="v"/>
            </a:pPr>
            <a:r>
              <a:rPr lang="en-US" sz="2000" dirty="0">
                <a:solidFill>
                  <a:srgbClr val="FF0000"/>
                </a:solidFill>
                <a:latin typeface="Times New Roman"/>
                <a:cs typeface="Times New Roman"/>
              </a:rPr>
              <a:t>DNA clamp: </a:t>
            </a:r>
            <a:r>
              <a:rPr lang="en-US" sz="2000" dirty="0">
                <a:latin typeface="Times New Roman"/>
                <a:cs typeface="Times New Roman"/>
              </a:rPr>
              <a:t>A protein (unit from polymerase which prevents DNA polymerase III from dissociating from the DNA parent strand</a:t>
            </a:r>
            <a:r>
              <a:rPr lang="en-US" sz="2000" dirty="0" smtClean="0">
                <a:latin typeface="Times New Roman"/>
                <a:cs typeface="Times New Roman"/>
              </a:rPr>
              <a:t>.</a:t>
            </a:r>
          </a:p>
          <a:p>
            <a:pPr algn="just"/>
            <a:endParaRPr lang="en-US" sz="2000" dirty="0">
              <a:latin typeface="Times New Roman"/>
              <a:cs typeface="Times New Roman"/>
            </a:endParaRPr>
          </a:p>
          <a:p>
            <a:pPr marL="342900" indent="-342900" algn="just">
              <a:buFont typeface="Wingdings" charset="2"/>
              <a:buChar char="v"/>
            </a:pPr>
            <a:r>
              <a:rPr lang="en-US" sz="2000" dirty="0">
                <a:solidFill>
                  <a:srgbClr val="FF0000"/>
                </a:solidFill>
                <a:latin typeface="Times New Roman"/>
                <a:cs typeface="Times New Roman"/>
              </a:rPr>
              <a:t>Single-Strand Binding (SSB) Proteins  </a:t>
            </a:r>
            <a:r>
              <a:rPr lang="en-US" sz="2000" dirty="0">
                <a:latin typeface="Times New Roman"/>
                <a:cs typeface="Times New Roman"/>
              </a:rPr>
              <a:t>Bind to </a:t>
            </a:r>
            <a:r>
              <a:rPr lang="en-US" sz="2000" dirty="0" err="1">
                <a:latin typeface="Times New Roman"/>
                <a:cs typeface="Times New Roman"/>
              </a:rPr>
              <a:t>ssDNA</a:t>
            </a:r>
            <a:r>
              <a:rPr lang="en-US" sz="2000" dirty="0">
                <a:latin typeface="Times New Roman"/>
                <a:cs typeface="Times New Roman"/>
              </a:rPr>
              <a:t> and prevent the DNA double helix from re-annealing after DNA helicase unwinds it thus maintaining the strand separation</a:t>
            </a:r>
          </a:p>
          <a:p>
            <a:pPr marL="342900" indent="-342900" algn="just">
              <a:buFont typeface="Wingdings" charset="2"/>
              <a:buChar char="v"/>
            </a:pPr>
            <a:endParaRPr lang="en-US" sz="2000" dirty="0">
              <a:latin typeface="Times New Roman"/>
              <a:cs typeface="Times New Roman"/>
            </a:endParaRPr>
          </a:p>
        </p:txBody>
      </p:sp>
    </p:spTree>
    <p:extLst>
      <p:ext uri="{BB962C8B-B14F-4D97-AF65-F5344CB8AC3E}">
        <p14:creationId xmlns:p14="http://schemas.microsoft.com/office/powerpoint/2010/main" val="4152253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305800" cy="1200328"/>
          </a:xfrm>
          <a:prstGeom prst="rect">
            <a:avLst/>
          </a:prstGeom>
        </p:spPr>
        <p:txBody>
          <a:bodyPr wrap="square">
            <a:spAutoFit/>
          </a:bodyPr>
          <a:lstStyle/>
          <a:p>
            <a:r>
              <a:rPr lang="en-US" sz="2400" dirty="0">
                <a:latin typeface="Times New Roman"/>
                <a:cs typeface="Times New Roman"/>
              </a:rPr>
              <a:t>After Watson and Crick proposed the double helix model of DNA, three models for DNA replication were proposed: </a:t>
            </a:r>
            <a:r>
              <a:rPr lang="en-US" sz="2400" b="1" dirty="0">
                <a:solidFill>
                  <a:srgbClr val="B22D09"/>
                </a:solidFill>
                <a:latin typeface="Times New Roman"/>
                <a:cs typeface="Times New Roman"/>
              </a:rPr>
              <a:t>conservative, semiconservative and dispersive.</a:t>
            </a:r>
          </a:p>
        </p:txBody>
      </p:sp>
      <p:sp>
        <p:nvSpPr>
          <p:cNvPr id="14" name="Rectangle 13"/>
          <p:cNvSpPr/>
          <p:nvPr/>
        </p:nvSpPr>
        <p:spPr>
          <a:xfrm>
            <a:off x="4343400" y="1600200"/>
            <a:ext cx="4648200" cy="5016759"/>
          </a:xfrm>
          <a:prstGeom prst="rect">
            <a:avLst/>
          </a:prstGeom>
        </p:spPr>
        <p:txBody>
          <a:bodyPr wrap="square">
            <a:spAutoFit/>
          </a:bodyPr>
          <a:lstStyle/>
          <a:p>
            <a:r>
              <a:rPr lang="en-US" b="1" dirty="0">
                <a:solidFill>
                  <a:srgbClr val="6A24A0"/>
                </a:solidFill>
                <a:latin typeface="Arial"/>
                <a:cs typeface="Arial"/>
              </a:rPr>
              <a:t>Conservative Model</a:t>
            </a:r>
          </a:p>
          <a:p>
            <a:r>
              <a:rPr lang="en-US" dirty="0" smtClean="0">
                <a:latin typeface="Arial"/>
                <a:cs typeface="Arial"/>
              </a:rPr>
              <a:t>After DNA replication, the </a:t>
            </a:r>
            <a:r>
              <a:rPr lang="en-US" dirty="0">
                <a:latin typeface="Arial"/>
                <a:cs typeface="Arial"/>
              </a:rPr>
              <a:t>parental DNA remains together, and the newly formed daughter strands are together. </a:t>
            </a:r>
            <a:endParaRPr lang="en-US" dirty="0" smtClean="0">
              <a:latin typeface="Arial"/>
              <a:cs typeface="Arial"/>
            </a:endParaRPr>
          </a:p>
          <a:p>
            <a:endParaRPr lang="en-US" dirty="0">
              <a:latin typeface="Arial"/>
              <a:cs typeface="Arial"/>
            </a:endParaRPr>
          </a:p>
          <a:p>
            <a:r>
              <a:rPr lang="en-US" b="1" dirty="0">
                <a:solidFill>
                  <a:srgbClr val="6A24A0"/>
                </a:solidFill>
                <a:latin typeface="Arial"/>
                <a:cs typeface="Arial"/>
              </a:rPr>
              <a:t>Semiconservative Model</a:t>
            </a:r>
          </a:p>
          <a:p>
            <a:r>
              <a:rPr lang="en-US" dirty="0">
                <a:latin typeface="Arial"/>
                <a:cs typeface="Arial"/>
              </a:rPr>
              <a:t>The semi-conservative method suggests that each of the two parental DNA strands act as a template for new DNA to be synthesized; after replication, each double-stranded DNA includes one parental or “old” strand and one “new” strand. </a:t>
            </a:r>
          </a:p>
          <a:p>
            <a:endParaRPr lang="en-US" dirty="0">
              <a:latin typeface="Arial"/>
              <a:cs typeface="Arial"/>
            </a:endParaRPr>
          </a:p>
          <a:p>
            <a:r>
              <a:rPr lang="en-US" b="1" dirty="0">
                <a:solidFill>
                  <a:srgbClr val="660066"/>
                </a:solidFill>
                <a:latin typeface="Arial"/>
                <a:cs typeface="Arial"/>
              </a:rPr>
              <a:t>Dispersive </a:t>
            </a:r>
            <a:r>
              <a:rPr lang="en-US" b="1" dirty="0" smtClean="0">
                <a:solidFill>
                  <a:srgbClr val="660066"/>
                </a:solidFill>
                <a:latin typeface="Arial"/>
                <a:cs typeface="Arial"/>
              </a:rPr>
              <a:t>Model</a:t>
            </a:r>
            <a:endParaRPr lang="en-US" dirty="0" smtClean="0">
              <a:solidFill>
                <a:srgbClr val="660066"/>
              </a:solidFill>
              <a:latin typeface="Arial"/>
              <a:cs typeface="Arial"/>
            </a:endParaRPr>
          </a:p>
          <a:p>
            <a:r>
              <a:rPr lang="en-US" dirty="0" smtClean="0">
                <a:latin typeface="Arial"/>
                <a:cs typeface="Arial"/>
              </a:rPr>
              <a:t> both  new copies </a:t>
            </a:r>
            <a:r>
              <a:rPr lang="en-US" dirty="0">
                <a:latin typeface="Arial"/>
                <a:cs typeface="Arial"/>
              </a:rPr>
              <a:t>of DNA have double-stranded segments of parental DNA and newly synthesized DNA interspersed.</a:t>
            </a:r>
          </a:p>
          <a:p>
            <a:endParaRPr lang="en-US" sz="1400" dirty="0">
              <a:latin typeface="Arial"/>
              <a:cs typeface="Arial"/>
            </a:endParaRPr>
          </a:p>
        </p:txBody>
      </p:sp>
      <p:pic>
        <p:nvPicPr>
          <p:cNvPr id="3" name="Picture 2"/>
          <p:cNvPicPr>
            <a:picLocks noChangeAspect="1"/>
          </p:cNvPicPr>
          <p:nvPr/>
        </p:nvPicPr>
        <p:blipFill>
          <a:blip r:embed="rId2"/>
          <a:stretch>
            <a:fillRect/>
          </a:stretch>
        </p:blipFill>
        <p:spPr>
          <a:xfrm>
            <a:off x="152400" y="1905000"/>
            <a:ext cx="4191000" cy="3733800"/>
          </a:xfrm>
          <a:prstGeom prst="rect">
            <a:avLst/>
          </a:prstGeom>
        </p:spPr>
      </p:pic>
    </p:spTree>
    <p:extLst>
      <p:ext uri="{BB962C8B-B14F-4D97-AF65-F5344CB8AC3E}">
        <p14:creationId xmlns:p14="http://schemas.microsoft.com/office/powerpoint/2010/main" val="3621407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7315200" cy="461665"/>
          </a:xfrm>
          <a:prstGeom prst="rect">
            <a:avLst/>
          </a:prstGeom>
        </p:spPr>
        <p:txBody>
          <a:bodyPr wrap="square">
            <a:spAutoFit/>
          </a:bodyPr>
          <a:lstStyle/>
          <a:p>
            <a:r>
              <a:rPr lang="en-US" sz="2400" b="1" dirty="0" smtClean="0">
                <a:solidFill>
                  <a:srgbClr val="FF0000"/>
                </a:solidFill>
                <a:latin typeface="Times New Roman"/>
                <a:cs typeface="Times New Roman"/>
              </a:rPr>
              <a:t>Types of DNA  </a:t>
            </a:r>
            <a:r>
              <a:rPr lang="en-US" sz="2400" b="1" dirty="0">
                <a:solidFill>
                  <a:srgbClr val="FF0000"/>
                </a:solidFill>
                <a:latin typeface="Times New Roman"/>
                <a:cs typeface="Times New Roman"/>
              </a:rPr>
              <a:t>polymerases in </a:t>
            </a:r>
            <a:r>
              <a:rPr lang="en-US" sz="2400" b="1" dirty="0" smtClean="0">
                <a:solidFill>
                  <a:srgbClr val="FF0000"/>
                </a:solidFill>
                <a:latin typeface="Times New Roman"/>
                <a:cs typeface="Times New Roman"/>
              </a:rPr>
              <a:t>Prokaryotes </a:t>
            </a:r>
            <a:endParaRPr lang="en-US" sz="2400" dirty="0">
              <a:latin typeface="Times New Roman"/>
              <a:cs typeface="Times New Roman"/>
            </a:endParaRPr>
          </a:p>
        </p:txBody>
      </p:sp>
      <p:graphicFrame>
        <p:nvGraphicFramePr>
          <p:cNvPr id="3" name="Content Placeholder 3"/>
          <p:cNvGraphicFramePr>
            <a:graphicFrameLocks/>
          </p:cNvGraphicFramePr>
          <p:nvPr>
            <p:extLst>
              <p:ext uri="{D42A27DB-BD31-4B8C-83A1-F6EECF244321}">
                <p14:modId xmlns:p14="http://schemas.microsoft.com/office/powerpoint/2010/main" val="3815743995"/>
              </p:ext>
            </p:extLst>
          </p:nvPr>
        </p:nvGraphicFramePr>
        <p:xfrm>
          <a:off x="381000" y="3276600"/>
          <a:ext cx="7924801" cy="3282495"/>
        </p:xfrm>
        <a:graphic>
          <a:graphicData uri="http://schemas.openxmlformats.org/drawingml/2006/table">
            <a:tbl>
              <a:tblPr firstRow="1" bandRow="1">
                <a:tableStyleId>{0505E3EF-67EA-436B-97B2-0124C06EBD24}</a:tableStyleId>
              </a:tblPr>
              <a:tblGrid>
                <a:gridCol w="1889182">
                  <a:extLst>
                    <a:ext uri="{9D8B030D-6E8A-4147-A177-3AD203B41FA5}">
                      <a16:colId xmlns:a16="http://schemas.microsoft.com/office/drawing/2014/main" val="20000"/>
                    </a:ext>
                  </a:extLst>
                </a:gridCol>
                <a:gridCol w="1375308">
                  <a:extLst>
                    <a:ext uri="{9D8B030D-6E8A-4147-A177-3AD203B41FA5}">
                      <a16:colId xmlns:a16="http://schemas.microsoft.com/office/drawing/2014/main" val="20001"/>
                    </a:ext>
                  </a:extLst>
                </a:gridCol>
                <a:gridCol w="1785724">
                  <a:extLst>
                    <a:ext uri="{9D8B030D-6E8A-4147-A177-3AD203B41FA5}">
                      <a16:colId xmlns:a16="http://schemas.microsoft.com/office/drawing/2014/main" val="20002"/>
                    </a:ext>
                  </a:extLst>
                </a:gridCol>
                <a:gridCol w="1633452">
                  <a:extLst>
                    <a:ext uri="{9D8B030D-6E8A-4147-A177-3AD203B41FA5}">
                      <a16:colId xmlns:a16="http://schemas.microsoft.com/office/drawing/2014/main" val="20003"/>
                    </a:ext>
                  </a:extLst>
                </a:gridCol>
                <a:gridCol w="1241135">
                  <a:extLst>
                    <a:ext uri="{9D8B030D-6E8A-4147-A177-3AD203B41FA5}">
                      <a16:colId xmlns:a16="http://schemas.microsoft.com/office/drawing/2014/main" val="20004"/>
                    </a:ext>
                  </a:extLst>
                </a:gridCol>
              </a:tblGrid>
              <a:tr h="996495">
                <a:tc>
                  <a:txBody>
                    <a:bodyPr/>
                    <a:lstStyle/>
                    <a:p>
                      <a:r>
                        <a:rPr lang="en-US" sz="2000" dirty="0" smtClean="0"/>
                        <a:t>Types</a:t>
                      </a:r>
                      <a:r>
                        <a:rPr lang="en-US" sz="2000" baseline="0" dirty="0" smtClean="0"/>
                        <a:t> of enzyme </a:t>
                      </a:r>
                      <a:endParaRPr lang="en-US" sz="2000" dirty="0"/>
                    </a:p>
                  </a:txBody>
                  <a:tcPr/>
                </a:tc>
                <a:tc>
                  <a:txBody>
                    <a:bodyPr/>
                    <a:lstStyle/>
                    <a:p>
                      <a:r>
                        <a:rPr lang="en-US" dirty="0" smtClean="0"/>
                        <a:t>Initiation</a:t>
                      </a:r>
                      <a:r>
                        <a:rPr lang="en-US" baseline="0" dirty="0" smtClean="0"/>
                        <a:t> activity </a:t>
                      </a:r>
                      <a:endParaRPr lang="en-US" dirty="0"/>
                    </a:p>
                  </a:txBody>
                  <a:tcPr/>
                </a:tc>
                <a:tc>
                  <a:txBody>
                    <a:bodyPr/>
                    <a:lstStyle/>
                    <a:p>
                      <a:pPr algn="ctr"/>
                      <a:r>
                        <a:rPr lang="en-US" dirty="0" smtClean="0"/>
                        <a:t>Polymerization 5</a:t>
                      </a:r>
                      <a:r>
                        <a:rPr lang="en-US" dirty="0" smtClean="0">
                          <a:latin typeface="Times New Roman"/>
                          <a:cs typeface="Times New Roman"/>
                        </a:rPr>
                        <a:t>́́→3́</a:t>
                      </a:r>
                      <a:endParaRPr lang="en-US" dirty="0"/>
                    </a:p>
                  </a:txBody>
                  <a:tcPr/>
                </a:tc>
                <a:tc>
                  <a:txBody>
                    <a:bodyPr/>
                    <a:lstStyle/>
                    <a:p>
                      <a:r>
                        <a:rPr lang="en-US" dirty="0" smtClean="0"/>
                        <a:t>Exonuclease activity 3</a:t>
                      </a:r>
                      <a:r>
                        <a:rPr lang="en-US" dirty="0" smtClean="0">
                          <a:latin typeface="Times New Roman"/>
                          <a:cs typeface="Times New Roman"/>
                        </a:rPr>
                        <a:t>́→5́</a:t>
                      </a:r>
                      <a:endParaRPr lang="en-US" dirty="0"/>
                    </a:p>
                  </a:txBody>
                  <a:tcPr/>
                </a:tc>
                <a:tc>
                  <a:txBody>
                    <a:bodyPr/>
                    <a:lstStyle/>
                    <a:p>
                      <a:r>
                        <a:rPr lang="en-US" dirty="0" smtClean="0"/>
                        <a:t>Exonuclease activity 5</a:t>
                      </a:r>
                      <a:r>
                        <a:rPr lang="en-US" dirty="0" smtClean="0">
                          <a:latin typeface="Times New Roman"/>
                          <a:cs typeface="Times New Roman"/>
                        </a:rPr>
                        <a:t>́́→3́</a:t>
                      </a:r>
                      <a:endParaRPr lang="en-US" dirty="0"/>
                    </a:p>
                  </a:txBody>
                  <a:tcPr/>
                </a:tc>
                <a:extLst>
                  <a:ext uri="{0D108BD9-81ED-4DB2-BD59-A6C34878D82A}">
                    <a16:rowId xmlns:a16="http://schemas.microsoft.com/office/drawing/2014/main" val="10000"/>
                  </a:ext>
                </a:extLst>
              </a:tr>
              <a:tr h="747873">
                <a:tc>
                  <a:txBody>
                    <a:bodyPr/>
                    <a:lstStyle/>
                    <a:p>
                      <a:r>
                        <a:rPr lang="en-US" dirty="0" smtClean="0"/>
                        <a:t>DNA polymerase I</a:t>
                      </a:r>
                      <a:endParaRPr lang="en-US" dirty="0"/>
                    </a:p>
                  </a:txBody>
                  <a:tcPr/>
                </a:tc>
                <a:tc>
                  <a:txBody>
                    <a:bodyPr/>
                    <a:lstStyle/>
                    <a:p>
                      <a:pPr algn="ctr"/>
                      <a:r>
                        <a:rPr lang="en-US" sz="4400" dirty="0" smtClean="0"/>
                        <a:t>-</a:t>
                      </a:r>
                      <a:endParaRPr lang="en-US" sz="4400" dirty="0"/>
                    </a:p>
                  </a:txBody>
                  <a:tcPr/>
                </a:tc>
                <a:tc>
                  <a:txBody>
                    <a:bodyPr/>
                    <a:lstStyle/>
                    <a:p>
                      <a:pPr algn="ctr"/>
                      <a:r>
                        <a:rPr lang="en-US" sz="4000" dirty="0" smtClean="0"/>
                        <a:t>+</a:t>
                      </a:r>
                      <a:endParaRPr lang="en-US" sz="4000" dirty="0"/>
                    </a:p>
                  </a:txBody>
                  <a:tcPr/>
                </a:tc>
                <a:tc>
                  <a:txBody>
                    <a:bodyPr/>
                    <a:lstStyle/>
                    <a:p>
                      <a:pPr algn="ctr"/>
                      <a:r>
                        <a:rPr lang="en-US" sz="3600" dirty="0" smtClean="0"/>
                        <a:t>+</a:t>
                      </a:r>
                      <a:endParaRPr lang="en-US" sz="3600" dirty="0"/>
                    </a:p>
                  </a:txBody>
                  <a:tcPr/>
                </a:tc>
                <a:tc>
                  <a:txBody>
                    <a:bodyPr/>
                    <a:lstStyle/>
                    <a:p>
                      <a:pPr algn="ctr"/>
                      <a:r>
                        <a:rPr lang="en-US" sz="4000" dirty="0" smtClean="0"/>
                        <a:t>+</a:t>
                      </a:r>
                      <a:endParaRPr lang="en-US" sz="4000" dirty="0"/>
                    </a:p>
                  </a:txBody>
                  <a:tcPr/>
                </a:tc>
                <a:extLst>
                  <a:ext uri="{0D108BD9-81ED-4DB2-BD59-A6C34878D82A}">
                    <a16:rowId xmlns:a16="http://schemas.microsoft.com/office/drawing/2014/main" val="10001"/>
                  </a:ext>
                </a:extLst>
              </a:tr>
              <a:tr h="747873">
                <a:tc>
                  <a:txBody>
                    <a:bodyPr/>
                    <a:lstStyle/>
                    <a:p>
                      <a:r>
                        <a:rPr lang="en-US" dirty="0" smtClean="0"/>
                        <a:t>DNA polymerase</a:t>
                      </a:r>
                      <a:r>
                        <a:rPr lang="en-US" baseline="0" dirty="0" smtClean="0"/>
                        <a:t> II</a:t>
                      </a:r>
                      <a:r>
                        <a:rPr lang="en-US" dirty="0" smtClean="0"/>
                        <a:t> </a:t>
                      </a:r>
                      <a:endParaRPr lang="en-US" dirty="0"/>
                    </a:p>
                  </a:txBody>
                  <a:tcPr/>
                </a:tc>
                <a:tc>
                  <a:txBody>
                    <a:bodyPr/>
                    <a:lstStyle/>
                    <a:p>
                      <a:pPr algn="ctr"/>
                      <a:r>
                        <a:rPr lang="en-US" sz="4400" dirty="0" smtClean="0"/>
                        <a:t>-</a:t>
                      </a:r>
                      <a:endParaRPr lang="en-US" sz="4400" dirty="0"/>
                    </a:p>
                  </a:txBody>
                  <a:tcPr/>
                </a:tc>
                <a:tc>
                  <a:txBody>
                    <a:bodyPr/>
                    <a:lstStyle/>
                    <a:p>
                      <a:pPr algn="ctr"/>
                      <a:r>
                        <a:rPr lang="en-US" sz="4000" dirty="0" smtClean="0"/>
                        <a:t>+</a:t>
                      </a:r>
                      <a:endParaRPr lang="en-US" sz="4000" dirty="0"/>
                    </a:p>
                  </a:txBody>
                  <a:tcPr/>
                </a:tc>
                <a:tc>
                  <a:txBody>
                    <a:bodyPr/>
                    <a:lstStyle/>
                    <a:p>
                      <a:pPr algn="ctr"/>
                      <a:r>
                        <a:rPr lang="en-US" sz="3600" dirty="0" smtClean="0"/>
                        <a:t>+</a:t>
                      </a:r>
                      <a:endParaRPr lang="en-US" sz="3600" dirty="0"/>
                    </a:p>
                  </a:txBody>
                  <a:tcPr/>
                </a:tc>
                <a:tc>
                  <a:txBody>
                    <a:bodyPr/>
                    <a:lstStyle/>
                    <a:p>
                      <a:pPr algn="ctr"/>
                      <a:r>
                        <a:rPr lang="en-US" sz="4000" dirty="0" smtClean="0"/>
                        <a:t>-</a:t>
                      </a:r>
                      <a:endParaRPr lang="en-US" sz="4000" dirty="0"/>
                    </a:p>
                  </a:txBody>
                  <a:tcPr/>
                </a:tc>
                <a:extLst>
                  <a:ext uri="{0D108BD9-81ED-4DB2-BD59-A6C34878D82A}">
                    <a16:rowId xmlns:a16="http://schemas.microsoft.com/office/drawing/2014/main" val="10002"/>
                  </a:ext>
                </a:extLst>
              </a:tr>
              <a:tr h="747873">
                <a:tc>
                  <a:txBody>
                    <a:bodyPr/>
                    <a:lstStyle/>
                    <a:p>
                      <a:r>
                        <a:rPr lang="en-US" dirty="0" smtClean="0"/>
                        <a:t>DNA polymerase III</a:t>
                      </a:r>
                      <a:endParaRPr lang="en-US" dirty="0"/>
                    </a:p>
                  </a:txBody>
                  <a:tcPr/>
                </a:tc>
                <a:tc>
                  <a:txBody>
                    <a:bodyPr/>
                    <a:lstStyle/>
                    <a:p>
                      <a:pPr algn="ctr"/>
                      <a:r>
                        <a:rPr lang="en-US" sz="4400" dirty="0" smtClean="0"/>
                        <a:t>-</a:t>
                      </a:r>
                      <a:endParaRPr lang="en-US" sz="4400" dirty="0"/>
                    </a:p>
                  </a:txBody>
                  <a:tcPr/>
                </a:tc>
                <a:tc>
                  <a:txBody>
                    <a:bodyPr/>
                    <a:lstStyle/>
                    <a:p>
                      <a:pPr algn="ctr"/>
                      <a:r>
                        <a:rPr lang="en-US" sz="4000" dirty="0" smtClean="0"/>
                        <a:t>+</a:t>
                      </a:r>
                      <a:endParaRPr lang="en-US" sz="4000" dirty="0"/>
                    </a:p>
                  </a:txBody>
                  <a:tcPr/>
                </a:tc>
                <a:tc>
                  <a:txBody>
                    <a:bodyPr/>
                    <a:lstStyle/>
                    <a:p>
                      <a:pPr algn="ctr"/>
                      <a:r>
                        <a:rPr lang="en-US" sz="3600" dirty="0" smtClean="0"/>
                        <a:t>+</a:t>
                      </a:r>
                      <a:endParaRPr lang="en-US" sz="3600" dirty="0"/>
                    </a:p>
                  </a:txBody>
                  <a:tcPr/>
                </a:tc>
                <a:tc>
                  <a:txBody>
                    <a:bodyPr/>
                    <a:lstStyle/>
                    <a:p>
                      <a:pPr algn="ctr"/>
                      <a:r>
                        <a:rPr lang="en-US" sz="4000" dirty="0" smtClean="0"/>
                        <a:t>-</a:t>
                      </a:r>
                      <a:endParaRPr lang="en-US" sz="4000"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228600" y="685800"/>
            <a:ext cx="8001000" cy="2554545"/>
          </a:xfrm>
          <a:prstGeom prst="rect">
            <a:avLst/>
          </a:prstGeom>
          <a:noFill/>
        </p:spPr>
        <p:txBody>
          <a:bodyPr wrap="square" rtlCol="0">
            <a:spAutoFit/>
          </a:bodyPr>
          <a:lstStyle/>
          <a:p>
            <a:pPr algn="just"/>
            <a:r>
              <a:rPr lang="en-US" sz="2000" dirty="0">
                <a:latin typeface="Times New Roman"/>
                <a:cs typeface="Times New Roman"/>
              </a:rPr>
              <a:t>Named in order of discovery,  DNA polymerase </a:t>
            </a:r>
            <a:r>
              <a:rPr lang="en-US" sz="2000" b="1" dirty="0">
                <a:solidFill>
                  <a:srgbClr val="FF0000"/>
                </a:solidFill>
                <a:latin typeface="Times New Roman"/>
                <a:cs typeface="Times New Roman"/>
              </a:rPr>
              <a:t>I,  II,  III </a:t>
            </a:r>
            <a:endParaRPr lang="en-US" sz="2000" b="1" dirty="0" smtClean="0">
              <a:solidFill>
                <a:srgbClr val="FF0000"/>
              </a:solidFill>
              <a:latin typeface="Times New Roman"/>
              <a:cs typeface="Times New Roman"/>
            </a:endParaRPr>
          </a:p>
          <a:p>
            <a:pPr algn="just"/>
            <a:r>
              <a:rPr lang="en-US" sz="2000" b="1" dirty="0" smtClean="0">
                <a:solidFill>
                  <a:srgbClr val="FF0000"/>
                </a:solidFill>
                <a:latin typeface="Times New Roman"/>
                <a:cs typeface="Times New Roman"/>
              </a:rPr>
              <a:t>DNA </a:t>
            </a:r>
            <a:r>
              <a:rPr lang="en-US" sz="2000" b="1" dirty="0">
                <a:solidFill>
                  <a:srgbClr val="FF0000"/>
                </a:solidFill>
                <a:latin typeface="Times New Roman"/>
                <a:cs typeface="Times New Roman"/>
              </a:rPr>
              <a:t>polymerase III</a:t>
            </a:r>
            <a:r>
              <a:rPr lang="en-US" sz="2000" dirty="0">
                <a:latin typeface="Times New Roman"/>
                <a:cs typeface="Times New Roman"/>
              </a:rPr>
              <a:t> is the main polymerase for DNA replication (Main enzyme that adds nucleotides in the 5'-3’) . </a:t>
            </a:r>
            <a:r>
              <a:rPr lang="en-US" sz="2000" dirty="0" smtClean="0">
                <a:latin typeface="Times New Roman"/>
                <a:cs typeface="Times New Roman"/>
              </a:rPr>
              <a:t> </a:t>
            </a:r>
            <a:r>
              <a:rPr lang="en-US" sz="2000" b="1" dirty="0" smtClean="0">
                <a:solidFill>
                  <a:srgbClr val="FF0000"/>
                </a:solidFill>
                <a:latin typeface="Times New Roman"/>
                <a:cs typeface="Times New Roman"/>
              </a:rPr>
              <a:t>DNA </a:t>
            </a:r>
            <a:r>
              <a:rPr lang="en-US" sz="2000" b="1" dirty="0">
                <a:solidFill>
                  <a:srgbClr val="FF0000"/>
                </a:solidFill>
                <a:latin typeface="Times New Roman"/>
                <a:cs typeface="Times New Roman"/>
              </a:rPr>
              <a:t>polymerase II </a:t>
            </a:r>
            <a:r>
              <a:rPr lang="en-US" sz="2000" dirty="0">
                <a:latin typeface="Times New Roman"/>
                <a:cs typeface="Times New Roman"/>
              </a:rPr>
              <a:t>is  involved in  DNA repair. </a:t>
            </a:r>
          </a:p>
          <a:p>
            <a:pPr algn="just"/>
            <a:r>
              <a:rPr lang="en-US" sz="2000" b="1" dirty="0">
                <a:solidFill>
                  <a:srgbClr val="FF0000"/>
                </a:solidFill>
                <a:latin typeface="Times New Roman"/>
                <a:cs typeface="Times New Roman"/>
              </a:rPr>
              <a:t>DNA Polymerase I  has </a:t>
            </a:r>
            <a:r>
              <a:rPr lang="en-US" sz="2000" b="1" dirty="0" smtClean="0">
                <a:solidFill>
                  <a:srgbClr val="FF0000"/>
                </a:solidFill>
                <a:latin typeface="Times New Roman"/>
                <a:cs typeface="Times New Roman"/>
              </a:rPr>
              <a:t>: </a:t>
            </a:r>
            <a:endParaRPr lang="en-US" sz="2000" dirty="0" smtClean="0">
              <a:latin typeface="Times New Roman"/>
              <a:cs typeface="Times New Roman"/>
            </a:endParaRPr>
          </a:p>
          <a:p>
            <a:pPr algn="just"/>
            <a:r>
              <a:rPr lang="en-US" sz="2000" dirty="0" smtClean="0">
                <a:latin typeface="Times New Roman"/>
                <a:cs typeface="Times New Roman"/>
              </a:rPr>
              <a:t>1</a:t>
            </a:r>
            <a:r>
              <a:rPr lang="en-US" sz="2000" dirty="0">
                <a:latin typeface="Times New Roman"/>
                <a:cs typeface="Times New Roman"/>
              </a:rPr>
              <a:t>- Proofreading exonuclease  in (3’-5’ direction ) </a:t>
            </a:r>
          </a:p>
          <a:p>
            <a:pPr algn="just"/>
            <a:r>
              <a:rPr lang="en-US" sz="2000" dirty="0">
                <a:latin typeface="Times New Roman"/>
                <a:cs typeface="Times New Roman"/>
              </a:rPr>
              <a:t>2- Primer removal exonuclease in  (5’-3’) direction </a:t>
            </a:r>
          </a:p>
          <a:p>
            <a:pPr algn="just"/>
            <a:r>
              <a:rPr lang="en-US" sz="2000" dirty="0">
                <a:latin typeface="Times New Roman"/>
                <a:cs typeface="Times New Roman"/>
              </a:rPr>
              <a:t>3-DNA synthesis (5’-3’)</a:t>
            </a:r>
            <a:r>
              <a:rPr lang="en-GB" sz="2000" dirty="0">
                <a:latin typeface="Times New Roman"/>
                <a:cs typeface="Times New Roman"/>
              </a:rPr>
              <a:t> </a:t>
            </a:r>
            <a:r>
              <a:rPr lang="en-US" sz="2000" dirty="0">
                <a:latin typeface="Times New Roman"/>
                <a:cs typeface="Times New Roman"/>
              </a:rPr>
              <a:t>replaces primer  with newly synthesized DNA</a:t>
            </a:r>
            <a:endParaRPr lang="en-US" sz="2000" dirty="0"/>
          </a:p>
        </p:txBody>
      </p:sp>
    </p:spTree>
    <p:extLst>
      <p:ext uri="{BB962C8B-B14F-4D97-AF65-F5344CB8AC3E}">
        <p14:creationId xmlns:p14="http://schemas.microsoft.com/office/powerpoint/2010/main" val="2105546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780044"/>
          </a:xfrm>
          <a:prstGeom prst="rect">
            <a:avLst/>
          </a:prstGeom>
        </p:spPr>
        <p:txBody>
          <a:bodyPr wrap="square">
            <a:spAutoFit/>
          </a:bodyPr>
          <a:lstStyle/>
          <a:p>
            <a:pPr algn="just">
              <a:lnSpc>
                <a:spcPct val="140000"/>
              </a:lnSpc>
              <a:buClr>
                <a:schemeClr val="accent2">
                  <a:lumMod val="50000"/>
                </a:schemeClr>
              </a:buClr>
            </a:pPr>
            <a:r>
              <a:rPr lang="en-US" sz="2400" b="1" dirty="0" smtClean="0">
                <a:solidFill>
                  <a:srgbClr val="FF0000"/>
                </a:solidFill>
                <a:latin typeface="Times New Roman"/>
                <a:cs typeface="Times New Roman"/>
              </a:rPr>
              <a:t>Types </a:t>
            </a:r>
            <a:r>
              <a:rPr lang="en-US" sz="2400" b="1" dirty="0">
                <a:solidFill>
                  <a:srgbClr val="FF0000"/>
                </a:solidFill>
                <a:latin typeface="Times New Roman"/>
                <a:cs typeface="Times New Roman"/>
              </a:rPr>
              <a:t>of DNA polymerase in Eukaryotic cell </a:t>
            </a:r>
            <a:endParaRPr lang="en-US" sz="2400" dirty="0" smtClean="0">
              <a:solidFill>
                <a:srgbClr val="FF0000"/>
              </a:solidFill>
              <a:latin typeface="Times New Roman"/>
              <a:cs typeface="Times New Roman"/>
            </a:endParaRPr>
          </a:p>
          <a:p>
            <a:pPr algn="just">
              <a:lnSpc>
                <a:spcPct val="140000"/>
              </a:lnSpc>
              <a:buClr>
                <a:schemeClr val="accent2">
                  <a:lumMod val="50000"/>
                </a:schemeClr>
              </a:buClr>
              <a:buFont typeface="Wingdings" charset="2"/>
              <a:buChar char="v"/>
            </a:pPr>
            <a:r>
              <a:rPr lang="en-US" sz="2000" b="1" dirty="0" smtClean="0">
                <a:solidFill>
                  <a:srgbClr val="FF0000"/>
                </a:solidFill>
                <a:latin typeface="Times New Roman"/>
                <a:cs typeface="Times New Roman"/>
              </a:rPr>
              <a:t>The </a:t>
            </a:r>
            <a:r>
              <a:rPr lang="en-US" sz="2000" b="1" dirty="0">
                <a:solidFill>
                  <a:srgbClr val="FF0000"/>
                </a:solidFill>
                <a:latin typeface="Times New Roman"/>
                <a:cs typeface="Times New Roman"/>
              </a:rPr>
              <a:t>DNA polymerases of eukaryotes are </a:t>
            </a:r>
            <a:r>
              <a:rPr lang="en-US" sz="2000" dirty="0">
                <a:latin typeface="Times New Roman"/>
                <a:cs typeface="Times New Roman"/>
              </a:rPr>
              <a:t>in general less understandable than the DNA polymerases of </a:t>
            </a:r>
            <a:r>
              <a:rPr lang="en-US" sz="2000" dirty="0" smtClean="0">
                <a:latin typeface="Times New Roman"/>
                <a:cs typeface="Times New Roman"/>
              </a:rPr>
              <a:t>prokaryotes.  </a:t>
            </a:r>
            <a:r>
              <a:rPr lang="en-US" sz="2000" dirty="0">
                <a:latin typeface="Times New Roman"/>
                <a:cs typeface="Times New Roman"/>
              </a:rPr>
              <a:t>Eukaryotic cells have </a:t>
            </a:r>
            <a:r>
              <a:rPr lang="en-US" sz="2000" dirty="0" smtClean="0">
                <a:latin typeface="Times New Roman"/>
                <a:cs typeface="Times New Roman"/>
              </a:rPr>
              <a:t>  </a:t>
            </a:r>
            <a:r>
              <a:rPr lang="en-US" sz="2000" b="1" dirty="0" smtClean="0">
                <a:solidFill>
                  <a:srgbClr val="FF0000"/>
                </a:solidFill>
                <a:latin typeface="Times New Roman"/>
                <a:cs typeface="Times New Roman"/>
              </a:rPr>
              <a:t>FIVE</a:t>
            </a:r>
            <a:r>
              <a:rPr lang="en-US" sz="2000" dirty="0" smtClean="0">
                <a:latin typeface="Times New Roman"/>
                <a:cs typeface="Times New Roman"/>
              </a:rPr>
              <a:t>  polymerases: </a:t>
            </a:r>
            <a:r>
              <a:rPr lang="en-US" sz="2000" b="1" dirty="0" smtClean="0">
                <a:solidFill>
                  <a:srgbClr val="FF0000"/>
                </a:solidFill>
                <a:latin typeface="Times New Roman"/>
                <a:cs typeface="Times New Roman"/>
              </a:rPr>
              <a:t>four</a:t>
            </a:r>
            <a:r>
              <a:rPr lang="en-US" sz="2000" dirty="0" smtClean="0">
                <a:latin typeface="Times New Roman"/>
                <a:cs typeface="Times New Roman"/>
              </a:rPr>
              <a:t> major </a:t>
            </a:r>
            <a:r>
              <a:rPr lang="en-US" sz="2000" b="1" dirty="0">
                <a:solidFill>
                  <a:srgbClr val="008000"/>
                </a:solidFill>
                <a:latin typeface="Times New Roman"/>
                <a:cs typeface="Times New Roman"/>
              </a:rPr>
              <a:t>nuclear </a:t>
            </a:r>
            <a:r>
              <a:rPr lang="en-US" sz="2000" dirty="0">
                <a:latin typeface="Times New Roman"/>
                <a:cs typeface="Times New Roman"/>
              </a:rPr>
              <a:t>DNA </a:t>
            </a:r>
            <a:r>
              <a:rPr lang="en-US" sz="2000" dirty="0" smtClean="0">
                <a:latin typeface="Times New Roman"/>
                <a:cs typeface="Times New Roman"/>
              </a:rPr>
              <a:t>polymerases: </a:t>
            </a:r>
            <a:r>
              <a:rPr lang="en-US" sz="2000" b="1" dirty="0" smtClean="0">
                <a:solidFill>
                  <a:srgbClr val="660066"/>
                </a:solidFill>
                <a:latin typeface="Times New Roman"/>
                <a:cs typeface="Times New Roman"/>
              </a:rPr>
              <a:t>DNA </a:t>
            </a:r>
            <a:r>
              <a:rPr lang="en-US" sz="2000" b="1" dirty="0">
                <a:solidFill>
                  <a:srgbClr val="660066"/>
                </a:solidFill>
                <a:latin typeface="Times New Roman"/>
                <a:cs typeface="Times New Roman"/>
              </a:rPr>
              <a:t>polymerase alpha (Pol α), DNA polymerase delta (Pol δ) and DNA polymerase epsilon (Pol ε), DNA polymerase beta ( poly  </a:t>
            </a:r>
            <a:r>
              <a:rPr lang="el-GR" sz="2000" b="1" dirty="0">
                <a:solidFill>
                  <a:srgbClr val="660066"/>
                </a:solidFill>
                <a:latin typeface="Times New Roman"/>
                <a:cs typeface="Times New Roman"/>
              </a:rPr>
              <a:t>β</a:t>
            </a:r>
            <a:r>
              <a:rPr lang="en-GB" sz="2000" b="1" dirty="0" smtClean="0">
                <a:solidFill>
                  <a:srgbClr val="660066"/>
                </a:solidFill>
                <a:latin typeface="Times New Roman"/>
                <a:cs typeface="Times New Roman"/>
              </a:rPr>
              <a:t>), </a:t>
            </a:r>
            <a:r>
              <a:rPr lang="en-GB" sz="2000" dirty="0" smtClean="0">
                <a:latin typeface="Times New Roman"/>
                <a:cs typeface="Times New Roman"/>
              </a:rPr>
              <a:t>and </a:t>
            </a:r>
            <a:r>
              <a:rPr lang="en-GB" sz="2000" dirty="0" smtClean="0">
                <a:solidFill>
                  <a:srgbClr val="FF0000"/>
                </a:solidFill>
                <a:latin typeface="Times New Roman"/>
                <a:cs typeface="Times New Roman"/>
              </a:rPr>
              <a:t>one </a:t>
            </a:r>
            <a:r>
              <a:rPr lang="en-GB" sz="2000" dirty="0" smtClean="0">
                <a:latin typeface="Times New Roman"/>
                <a:cs typeface="Times New Roman"/>
              </a:rPr>
              <a:t> found in </a:t>
            </a:r>
            <a:r>
              <a:rPr lang="en-GB" sz="2000" b="1" dirty="0" smtClean="0">
                <a:solidFill>
                  <a:srgbClr val="008000"/>
                </a:solidFill>
                <a:latin typeface="Times New Roman"/>
                <a:cs typeface="Times New Roman"/>
              </a:rPr>
              <a:t>mitochondria</a:t>
            </a:r>
            <a:r>
              <a:rPr lang="en-GB" sz="2000" b="1" dirty="0" smtClean="0">
                <a:latin typeface="Times New Roman"/>
                <a:cs typeface="Times New Roman"/>
              </a:rPr>
              <a:t>: </a:t>
            </a:r>
            <a:r>
              <a:rPr lang="en-US" sz="2000" b="1" dirty="0" smtClean="0">
                <a:solidFill>
                  <a:srgbClr val="660066"/>
                </a:solidFill>
                <a:latin typeface="Times New Roman"/>
                <a:cs typeface="Times New Roman"/>
              </a:rPr>
              <a:t>DNA </a:t>
            </a:r>
            <a:r>
              <a:rPr lang="en-US" sz="2000" b="1" dirty="0">
                <a:solidFill>
                  <a:srgbClr val="660066"/>
                </a:solidFill>
                <a:latin typeface="Times New Roman"/>
                <a:cs typeface="Times New Roman"/>
              </a:rPr>
              <a:t>polymerase </a:t>
            </a:r>
            <a:r>
              <a:rPr lang="en-US" sz="2000" b="1" dirty="0" smtClean="0">
                <a:solidFill>
                  <a:srgbClr val="660066"/>
                </a:solidFill>
                <a:latin typeface="Times New Roman"/>
                <a:cs typeface="Times New Roman"/>
              </a:rPr>
              <a:t>Gamma (Poly </a:t>
            </a:r>
            <a:r>
              <a:rPr lang="el-GR" sz="2000" b="1" dirty="0" smtClean="0">
                <a:solidFill>
                  <a:srgbClr val="660066"/>
                </a:solidFill>
                <a:latin typeface="Times New Roman"/>
                <a:cs typeface="Times New Roman"/>
              </a:rPr>
              <a:t>γ</a:t>
            </a:r>
            <a:r>
              <a:rPr lang="en-GB" sz="2000" b="1" dirty="0" smtClean="0">
                <a:solidFill>
                  <a:srgbClr val="660066"/>
                </a:solidFill>
                <a:latin typeface="Times New Roman"/>
                <a:cs typeface="Times New Roman"/>
              </a:rPr>
              <a:t>).</a:t>
            </a:r>
            <a:endParaRPr lang="en-GB" sz="2000" dirty="0">
              <a:latin typeface="Times New Roman"/>
              <a:cs typeface="Times New Roman"/>
            </a:endParaRPr>
          </a:p>
          <a:p>
            <a:pPr algn="just">
              <a:lnSpc>
                <a:spcPct val="140000"/>
              </a:lnSpc>
              <a:buClr>
                <a:schemeClr val="accent2">
                  <a:lumMod val="50000"/>
                </a:schemeClr>
              </a:buClr>
            </a:pPr>
            <a:endParaRPr lang="ar-IQ" sz="2000" dirty="0">
              <a:latin typeface="Times New Roman"/>
              <a:cs typeface="Times New Roman"/>
            </a:endParaRPr>
          </a:p>
          <a:p>
            <a:pPr algn="just">
              <a:buClr>
                <a:srgbClr val="008000"/>
              </a:buClr>
              <a:buFont typeface="Wingdings" charset="2"/>
              <a:buChar char="v"/>
            </a:pPr>
            <a:r>
              <a:rPr lang="en-US" sz="2000" dirty="0" smtClean="0">
                <a:latin typeface="Times New Roman"/>
                <a:cs typeface="Times New Roman"/>
              </a:rPr>
              <a:t>1-</a:t>
            </a:r>
            <a:r>
              <a:rPr lang="en-US" sz="2000" b="1" dirty="0" smtClean="0">
                <a:solidFill>
                  <a:srgbClr val="FF0000"/>
                </a:solidFill>
                <a:latin typeface="Times New Roman"/>
                <a:cs typeface="Times New Roman"/>
              </a:rPr>
              <a:t>Polymerase</a:t>
            </a:r>
            <a:r>
              <a:rPr lang="el-GR" sz="2000" b="1" dirty="0" smtClean="0">
                <a:solidFill>
                  <a:srgbClr val="FF0000"/>
                </a:solidFill>
                <a:latin typeface="Times New Roman"/>
                <a:cs typeface="Times New Roman"/>
              </a:rPr>
              <a:t> </a:t>
            </a:r>
            <a:r>
              <a:rPr lang="en-GB" sz="2000" b="1" dirty="0" smtClean="0">
                <a:solidFill>
                  <a:srgbClr val="FF0000"/>
                </a:solidFill>
                <a:latin typeface="Times New Roman"/>
                <a:cs typeface="Times New Roman"/>
              </a:rPr>
              <a:t> alpha ( Pol </a:t>
            </a:r>
            <a:r>
              <a:rPr lang="el-GR" sz="2000" b="1" dirty="0" smtClean="0">
                <a:solidFill>
                  <a:srgbClr val="FF0000"/>
                </a:solidFill>
                <a:latin typeface="Times New Roman"/>
                <a:cs typeface="Times New Roman"/>
              </a:rPr>
              <a:t>α</a:t>
            </a:r>
            <a:r>
              <a:rPr lang="en-US" sz="2000" b="1" dirty="0" smtClean="0">
                <a:solidFill>
                  <a:srgbClr val="FF0000"/>
                </a:solidFill>
                <a:latin typeface="Times New Roman"/>
                <a:cs typeface="Times New Roman"/>
              </a:rPr>
              <a:t> </a:t>
            </a:r>
            <a:r>
              <a:rPr lang="en-US" sz="2000" b="1" dirty="0" smtClean="0">
                <a:solidFill>
                  <a:srgbClr val="660066"/>
                </a:solidFill>
                <a:latin typeface="Times New Roman"/>
                <a:cs typeface="Times New Roman"/>
              </a:rPr>
              <a:t>) </a:t>
            </a:r>
            <a:r>
              <a:rPr lang="en-US" sz="2000" dirty="0" smtClean="0">
                <a:solidFill>
                  <a:srgbClr val="FF0000"/>
                </a:solidFill>
                <a:latin typeface="Times New Roman"/>
                <a:cs typeface="Times New Roman"/>
              </a:rPr>
              <a:t>: </a:t>
            </a:r>
            <a:r>
              <a:rPr lang="en-US" sz="2000" dirty="0">
                <a:latin typeface="Times New Roman"/>
                <a:cs typeface="Times New Roman"/>
              </a:rPr>
              <a:t>it is the </a:t>
            </a:r>
            <a:r>
              <a:rPr lang="en-US" sz="2000" dirty="0" smtClean="0">
                <a:latin typeface="Times New Roman"/>
                <a:cs typeface="Times New Roman"/>
              </a:rPr>
              <a:t>only </a:t>
            </a:r>
            <a:r>
              <a:rPr lang="en-US" sz="2000" dirty="0">
                <a:latin typeface="Times New Roman"/>
                <a:cs typeface="Times New Roman"/>
              </a:rPr>
              <a:t>enzyme has  </a:t>
            </a:r>
            <a:r>
              <a:rPr lang="en-US" sz="2000" dirty="0">
                <a:solidFill>
                  <a:srgbClr val="FF0000"/>
                </a:solidFill>
                <a:latin typeface="Times New Roman"/>
                <a:cs typeface="Times New Roman"/>
              </a:rPr>
              <a:t>primase activity </a:t>
            </a:r>
            <a:r>
              <a:rPr lang="en-US" sz="2000" dirty="0">
                <a:latin typeface="Times New Roman"/>
                <a:cs typeface="Times New Roman"/>
              </a:rPr>
              <a:t>beside DNA polymerase, </a:t>
            </a:r>
            <a:r>
              <a:rPr lang="en-GB" sz="2000" dirty="0">
                <a:latin typeface="Times New Roman"/>
                <a:cs typeface="Times New Roman"/>
              </a:rPr>
              <a:t>Pol α initiates DNA synthesis on both the leading and lagging </a:t>
            </a:r>
            <a:r>
              <a:rPr lang="en-GB" sz="2000" dirty="0" smtClean="0">
                <a:latin typeface="Times New Roman"/>
                <a:cs typeface="Times New Roman"/>
              </a:rPr>
              <a:t>strands.</a:t>
            </a:r>
            <a:endParaRPr lang="en-GB" sz="2000" dirty="0" smtClean="0">
              <a:latin typeface="Times New Roman"/>
              <a:cs typeface="Times New Roman"/>
            </a:endParaRPr>
          </a:p>
          <a:p>
            <a:pPr algn="just">
              <a:buClr>
                <a:srgbClr val="008000"/>
              </a:buClr>
            </a:pPr>
            <a:endParaRPr lang="en-GB" sz="2000" dirty="0">
              <a:latin typeface="Times New Roman"/>
              <a:cs typeface="Times New Roman"/>
            </a:endParaRPr>
          </a:p>
          <a:p>
            <a:pPr algn="just">
              <a:buClr>
                <a:srgbClr val="008000"/>
              </a:buClr>
              <a:buFont typeface="Wingdings" charset="2"/>
              <a:buChar char="v"/>
            </a:pPr>
            <a:endParaRPr lang="en-GB" sz="2000" dirty="0" smtClean="0">
              <a:latin typeface="Times New Roman"/>
              <a:cs typeface="Times New Roman"/>
            </a:endParaRPr>
          </a:p>
          <a:p>
            <a:pPr algn="just">
              <a:buClr>
                <a:srgbClr val="008000"/>
              </a:buClr>
              <a:buFont typeface="Wingdings" charset="2"/>
              <a:buChar char="v"/>
            </a:pPr>
            <a:endParaRPr lang="en-GB" sz="2000" dirty="0" smtClean="0">
              <a:solidFill>
                <a:srgbClr val="FF0000"/>
              </a:solidFill>
              <a:latin typeface="Times New Roman"/>
              <a:cs typeface="Times New Roman"/>
            </a:endParaRPr>
          </a:p>
          <a:p>
            <a:pPr algn="just">
              <a:buClr>
                <a:srgbClr val="008000"/>
              </a:buClr>
              <a:buFont typeface="Wingdings" charset="2"/>
              <a:buChar char="v"/>
            </a:pP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1520273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82000" cy="6370974"/>
          </a:xfrm>
          <a:prstGeom prst="rect">
            <a:avLst/>
          </a:prstGeom>
        </p:spPr>
        <p:txBody>
          <a:bodyPr wrap="square">
            <a:spAutoFit/>
          </a:bodyPr>
          <a:lstStyle/>
          <a:p>
            <a:pPr marL="342900" indent="-342900" algn="just">
              <a:buClr>
                <a:schemeClr val="accent2">
                  <a:lumMod val="50000"/>
                </a:schemeClr>
              </a:buClr>
              <a:buFont typeface="Wingdings" charset="2"/>
              <a:buChar char="v"/>
            </a:pPr>
            <a:r>
              <a:rPr lang="en-US" sz="2400" dirty="0" smtClean="0">
                <a:solidFill>
                  <a:srgbClr val="FF0000"/>
                </a:solidFill>
                <a:latin typeface="Times New Roman"/>
                <a:cs typeface="Times New Roman"/>
              </a:rPr>
              <a:t>2-Pol</a:t>
            </a:r>
            <a:r>
              <a:rPr lang="el-GR" sz="2400" dirty="0" smtClean="0">
                <a:solidFill>
                  <a:srgbClr val="FF0000"/>
                </a:solidFill>
                <a:latin typeface="Times New Roman"/>
                <a:cs typeface="Times New Roman"/>
              </a:rPr>
              <a:t> β</a:t>
            </a:r>
            <a:r>
              <a:rPr lang="en-GB" sz="2400" dirty="0" smtClean="0">
                <a:solidFill>
                  <a:srgbClr val="FF0000"/>
                </a:solidFill>
                <a:latin typeface="Times New Roman"/>
                <a:cs typeface="Times New Roman"/>
              </a:rPr>
              <a:t> Beta </a:t>
            </a:r>
            <a:r>
              <a:rPr lang="en-US" sz="2400" dirty="0" smtClean="0">
                <a:solidFill>
                  <a:srgbClr val="FF0000"/>
                </a:solidFill>
                <a:latin typeface="Times New Roman"/>
                <a:cs typeface="Times New Roman"/>
              </a:rPr>
              <a:t> </a:t>
            </a:r>
            <a:r>
              <a:rPr lang="en-US" sz="2400" dirty="0">
                <a:solidFill>
                  <a:srgbClr val="FF0000"/>
                </a:solidFill>
                <a:latin typeface="Times New Roman"/>
                <a:cs typeface="Times New Roman"/>
              </a:rPr>
              <a:t>polymerase</a:t>
            </a:r>
            <a:r>
              <a:rPr lang="en-US" sz="2400" dirty="0">
                <a:latin typeface="Times New Roman"/>
                <a:cs typeface="Times New Roman"/>
              </a:rPr>
              <a:t>: </a:t>
            </a:r>
            <a:r>
              <a:rPr lang="en-US" sz="2400" dirty="0">
                <a:solidFill>
                  <a:schemeClr val="accent3">
                    <a:lumMod val="50000"/>
                  </a:schemeClr>
                </a:solidFill>
                <a:latin typeface="Times New Roman"/>
                <a:cs typeface="Times New Roman"/>
              </a:rPr>
              <a:t>excision repair </a:t>
            </a:r>
            <a:r>
              <a:rPr lang="en-US" sz="2400" dirty="0">
                <a:latin typeface="Times New Roman"/>
                <a:cs typeface="Times New Roman"/>
              </a:rPr>
              <a:t>and it is not highly active and is not very </a:t>
            </a:r>
            <a:r>
              <a:rPr lang="en-US" sz="2400" dirty="0" err="1">
                <a:latin typeface="Times New Roman"/>
                <a:cs typeface="Times New Roman"/>
              </a:rPr>
              <a:t>processive</a:t>
            </a:r>
            <a:r>
              <a:rPr lang="en-US" sz="2400" dirty="0">
                <a:latin typeface="Times New Roman"/>
                <a:cs typeface="Times New Roman"/>
              </a:rPr>
              <a:t>.   </a:t>
            </a:r>
            <a:r>
              <a:rPr lang="el-GR" sz="2400" dirty="0">
                <a:latin typeface="Times New Roman"/>
                <a:cs typeface="Times New Roman"/>
              </a:rPr>
              <a:t> </a:t>
            </a:r>
            <a:r>
              <a:rPr lang="en-US" sz="2400" dirty="0">
                <a:latin typeface="Times New Roman"/>
                <a:cs typeface="Times New Roman"/>
              </a:rPr>
              <a:t> </a:t>
            </a:r>
            <a:endParaRPr lang="en-US" sz="2400" dirty="0" smtClean="0">
              <a:latin typeface="Times New Roman"/>
              <a:cs typeface="Times New Roman"/>
            </a:endParaRPr>
          </a:p>
          <a:p>
            <a:pPr marL="342900" indent="-342900" algn="just">
              <a:buClr>
                <a:schemeClr val="accent2">
                  <a:lumMod val="50000"/>
                </a:schemeClr>
              </a:buClr>
              <a:buFont typeface="Wingdings" charset="2"/>
              <a:buChar char="v"/>
            </a:pPr>
            <a:endParaRPr lang="en-US" sz="2400" dirty="0">
              <a:latin typeface="Times New Roman"/>
              <a:cs typeface="Times New Roman"/>
            </a:endParaRPr>
          </a:p>
          <a:p>
            <a:pPr marL="342900" indent="-342900" algn="just">
              <a:buClr>
                <a:schemeClr val="accent2">
                  <a:lumMod val="50000"/>
                </a:schemeClr>
              </a:buClr>
              <a:buFont typeface="Wingdings" charset="2"/>
              <a:buChar char="v"/>
            </a:pPr>
            <a:r>
              <a:rPr lang="en-US" sz="2400" dirty="0" smtClean="0">
                <a:solidFill>
                  <a:srgbClr val="FF0000"/>
                </a:solidFill>
                <a:latin typeface="Times New Roman"/>
                <a:cs typeface="Times New Roman"/>
              </a:rPr>
              <a:t>3-Pol</a:t>
            </a:r>
            <a:r>
              <a:rPr lang="el-GR" sz="2400" dirty="0" smtClean="0">
                <a:solidFill>
                  <a:srgbClr val="FF0000"/>
                </a:solidFill>
                <a:latin typeface="Times New Roman"/>
                <a:cs typeface="Times New Roman"/>
              </a:rPr>
              <a:t> γ</a:t>
            </a:r>
            <a:r>
              <a:rPr lang="en-GB" sz="2400" dirty="0" smtClean="0">
                <a:solidFill>
                  <a:srgbClr val="FF0000"/>
                </a:solidFill>
                <a:latin typeface="Times New Roman"/>
                <a:cs typeface="Times New Roman"/>
              </a:rPr>
              <a:t> Gamma </a:t>
            </a:r>
            <a:r>
              <a:rPr lang="en-US" sz="2400" dirty="0" smtClean="0">
                <a:solidFill>
                  <a:srgbClr val="FF0000"/>
                </a:solidFill>
                <a:latin typeface="Times New Roman"/>
                <a:cs typeface="Times New Roman"/>
              </a:rPr>
              <a:t>  </a:t>
            </a:r>
            <a:r>
              <a:rPr lang="en-US" sz="2400" dirty="0">
                <a:solidFill>
                  <a:srgbClr val="FF0000"/>
                </a:solidFill>
                <a:latin typeface="Times New Roman"/>
                <a:cs typeface="Times New Roman"/>
              </a:rPr>
              <a:t>polymerase</a:t>
            </a:r>
            <a:r>
              <a:rPr lang="en-US" sz="2400" dirty="0">
                <a:latin typeface="Times New Roman"/>
                <a:cs typeface="Times New Roman"/>
              </a:rPr>
              <a:t>: polymerization the </a:t>
            </a:r>
            <a:r>
              <a:rPr lang="en-US" sz="2400" dirty="0">
                <a:solidFill>
                  <a:schemeClr val="accent3">
                    <a:lumMod val="50000"/>
                  </a:schemeClr>
                </a:solidFill>
                <a:latin typeface="Times New Roman"/>
                <a:cs typeface="Times New Roman"/>
              </a:rPr>
              <a:t>mitochondrial DNA</a:t>
            </a:r>
            <a:r>
              <a:rPr lang="en-US" sz="2400" dirty="0">
                <a:latin typeface="Times New Roman"/>
                <a:cs typeface="Times New Roman"/>
              </a:rPr>
              <a:t>  beside </a:t>
            </a:r>
            <a:r>
              <a:rPr lang="en-US" sz="2400" dirty="0">
                <a:solidFill>
                  <a:schemeClr val="accent3">
                    <a:lumMod val="50000"/>
                  </a:schemeClr>
                </a:solidFill>
                <a:latin typeface="Times New Roman"/>
                <a:cs typeface="Times New Roman"/>
              </a:rPr>
              <a:t>repairing</a:t>
            </a:r>
            <a:r>
              <a:rPr lang="en-US" sz="2400" dirty="0">
                <a:latin typeface="Times New Roman"/>
                <a:cs typeface="Times New Roman"/>
              </a:rPr>
              <a:t> by its exonuclease activity  3́→</a:t>
            </a:r>
            <a:r>
              <a:rPr lang="en-US" sz="2400" dirty="0" smtClean="0">
                <a:latin typeface="Times New Roman"/>
                <a:cs typeface="Times New Roman"/>
              </a:rPr>
              <a:t>5́</a:t>
            </a:r>
          </a:p>
          <a:p>
            <a:pPr algn="just">
              <a:buClr>
                <a:schemeClr val="accent2">
                  <a:lumMod val="50000"/>
                </a:schemeClr>
              </a:buClr>
            </a:pPr>
            <a:endParaRPr lang="en-US" sz="2400" dirty="0">
              <a:latin typeface="Times New Roman"/>
              <a:cs typeface="Times New Roman"/>
            </a:endParaRPr>
          </a:p>
          <a:p>
            <a:pPr marL="342900" indent="-342900" algn="just">
              <a:buClr>
                <a:schemeClr val="accent2">
                  <a:lumMod val="50000"/>
                </a:schemeClr>
              </a:buClr>
              <a:buFont typeface="Wingdings" charset="2"/>
              <a:buChar char="v"/>
            </a:pPr>
            <a:r>
              <a:rPr lang="en-US" sz="2400" dirty="0" smtClean="0">
                <a:solidFill>
                  <a:srgbClr val="FF0000"/>
                </a:solidFill>
                <a:latin typeface="Times New Roman"/>
                <a:cs typeface="Times New Roman"/>
              </a:rPr>
              <a:t>4-Pol </a:t>
            </a:r>
            <a:r>
              <a:rPr lang="el-GR" sz="2400" dirty="0" smtClean="0">
                <a:solidFill>
                  <a:srgbClr val="FF0000"/>
                </a:solidFill>
                <a:latin typeface="Times New Roman"/>
                <a:cs typeface="Times New Roman"/>
              </a:rPr>
              <a:t>δ</a:t>
            </a:r>
            <a:r>
              <a:rPr lang="en-US" sz="2400" dirty="0" smtClean="0">
                <a:solidFill>
                  <a:srgbClr val="FF0000"/>
                </a:solidFill>
                <a:latin typeface="Times New Roman"/>
                <a:cs typeface="Times New Roman"/>
              </a:rPr>
              <a:t>   delta </a:t>
            </a:r>
            <a:r>
              <a:rPr lang="en-US" sz="2400" b="1" dirty="0" smtClean="0">
                <a:latin typeface="Times New Roman"/>
                <a:cs typeface="Times New Roman"/>
              </a:rPr>
              <a:t>and</a:t>
            </a:r>
            <a:r>
              <a:rPr lang="en-US" sz="2400" dirty="0" smtClean="0">
                <a:solidFill>
                  <a:srgbClr val="FF0000"/>
                </a:solidFill>
                <a:latin typeface="Times New Roman"/>
                <a:cs typeface="Times New Roman"/>
              </a:rPr>
              <a:t>  5-</a:t>
            </a:r>
            <a:r>
              <a:rPr lang="el-GR" sz="2400" dirty="0" smtClean="0">
                <a:solidFill>
                  <a:srgbClr val="FF0000"/>
                </a:solidFill>
                <a:latin typeface="Times New Roman"/>
                <a:cs typeface="Times New Roman"/>
              </a:rPr>
              <a:t>ε</a:t>
            </a:r>
            <a:r>
              <a:rPr lang="ar-IQ" sz="2400" dirty="0" smtClean="0">
                <a:solidFill>
                  <a:srgbClr val="FF0000"/>
                </a:solidFill>
                <a:latin typeface="Times New Roman"/>
                <a:cs typeface="Times New Roman"/>
              </a:rPr>
              <a:t> </a:t>
            </a:r>
            <a:r>
              <a:rPr lang="en-GB" sz="2400" dirty="0" smtClean="0">
                <a:solidFill>
                  <a:srgbClr val="FF0000"/>
                </a:solidFill>
                <a:latin typeface="Times New Roman"/>
                <a:cs typeface="Times New Roman"/>
              </a:rPr>
              <a:t>epsilon </a:t>
            </a:r>
            <a:r>
              <a:rPr lang="ar-IQ" sz="2400" dirty="0" smtClean="0">
                <a:solidFill>
                  <a:srgbClr val="FF0000"/>
                </a:solidFill>
                <a:latin typeface="Times New Roman"/>
                <a:cs typeface="Times New Roman"/>
              </a:rPr>
              <a:t> </a:t>
            </a:r>
            <a:r>
              <a:rPr lang="en-US" sz="2400" dirty="0">
                <a:solidFill>
                  <a:srgbClr val="FF0000"/>
                </a:solidFill>
                <a:latin typeface="Times New Roman"/>
                <a:cs typeface="Times New Roman"/>
              </a:rPr>
              <a:t>polymerase </a:t>
            </a:r>
            <a:r>
              <a:rPr lang="en-US" sz="2400" dirty="0">
                <a:latin typeface="Times New Roman"/>
                <a:cs typeface="Times New Roman"/>
              </a:rPr>
              <a:t>:polymerization lagging (</a:t>
            </a:r>
            <a:r>
              <a:rPr lang="el-GR" sz="2400" dirty="0">
                <a:latin typeface="Times New Roman"/>
                <a:cs typeface="Times New Roman"/>
              </a:rPr>
              <a:t>δ</a:t>
            </a:r>
            <a:r>
              <a:rPr lang="en-US" sz="2400" dirty="0">
                <a:latin typeface="Times New Roman"/>
                <a:cs typeface="Times New Roman"/>
              </a:rPr>
              <a:t>)and leading (</a:t>
            </a:r>
            <a:r>
              <a:rPr lang="el-GR" sz="2400" dirty="0">
                <a:latin typeface="Times New Roman"/>
                <a:cs typeface="Times New Roman"/>
              </a:rPr>
              <a:t>ε</a:t>
            </a:r>
            <a:r>
              <a:rPr lang="en-US" sz="2400" dirty="0">
                <a:latin typeface="Times New Roman"/>
                <a:cs typeface="Times New Roman"/>
              </a:rPr>
              <a:t>) strand respectively 5 ́→3́. In</a:t>
            </a:r>
            <a:r>
              <a:rPr lang="en-US" sz="2400" dirty="0">
                <a:solidFill>
                  <a:srgbClr val="C00000"/>
                </a:solidFill>
                <a:latin typeface="Times New Roman"/>
                <a:cs typeface="Times New Roman"/>
              </a:rPr>
              <a:t> </a:t>
            </a:r>
            <a:r>
              <a:rPr lang="en-US" sz="2400" dirty="0" smtClean="0">
                <a:solidFill>
                  <a:srgbClr val="C00000"/>
                </a:solidFill>
                <a:latin typeface="Times New Roman"/>
                <a:cs typeface="Times New Roman"/>
              </a:rPr>
              <a:t>eukaryotes</a:t>
            </a:r>
            <a:r>
              <a:rPr lang="en-US" sz="2400" dirty="0" smtClean="0">
                <a:latin typeface="Times New Roman"/>
                <a:cs typeface="Times New Roman"/>
              </a:rPr>
              <a:t>.</a:t>
            </a:r>
          </a:p>
          <a:p>
            <a:pPr marL="342900" indent="-342900" algn="just">
              <a:buClr>
                <a:schemeClr val="accent2">
                  <a:lumMod val="50000"/>
                </a:schemeClr>
              </a:buClr>
              <a:buFont typeface="Wingdings" charset="2"/>
              <a:buChar char="v"/>
            </a:pPr>
            <a:endParaRPr lang="en-US" sz="2400" dirty="0">
              <a:latin typeface="Times New Roman"/>
              <a:cs typeface="Times New Roman"/>
            </a:endParaRPr>
          </a:p>
          <a:p>
            <a:pPr marL="342900" indent="-342900" algn="just">
              <a:buClr>
                <a:schemeClr val="accent2">
                  <a:lumMod val="50000"/>
                </a:schemeClr>
              </a:buClr>
              <a:buFont typeface="Wingdings" charset="2"/>
              <a:buChar char="v"/>
            </a:pPr>
            <a:endParaRPr lang="en-US" sz="2400" dirty="0" smtClean="0">
              <a:latin typeface="Times New Roman"/>
              <a:cs typeface="Times New Roman"/>
            </a:endParaRPr>
          </a:p>
          <a:p>
            <a:pPr marL="342900" indent="-342900" algn="just">
              <a:buClr>
                <a:schemeClr val="accent2">
                  <a:lumMod val="50000"/>
                </a:schemeClr>
              </a:buClr>
              <a:buFont typeface="Wingdings" charset="2"/>
              <a:buChar char="v"/>
            </a:pPr>
            <a:r>
              <a:rPr lang="en-US" sz="2400" dirty="0" smtClean="0">
                <a:latin typeface="Times New Roman"/>
                <a:cs typeface="Times New Roman"/>
              </a:rPr>
              <a:t>DNA can be synthesized </a:t>
            </a:r>
            <a:r>
              <a:rPr lang="en-US" sz="2400" i="1" dirty="0" smtClean="0">
                <a:latin typeface="Times New Roman"/>
                <a:cs typeface="Times New Roman"/>
              </a:rPr>
              <a:t>in vitro </a:t>
            </a:r>
            <a:r>
              <a:rPr lang="en-US" sz="2400" dirty="0" smtClean="0">
                <a:latin typeface="Times New Roman"/>
                <a:cs typeface="Times New Roman"/>
              </a:rPr>
              <a:t>by technique known as </a:t>
            </a:r>
            <a:r>
              <a:rPr lang="en-US" sz="2400" b="1" dirty="0" smtClean="0">
                <a:solidFill>
                  <a:srgbClr val="660066"/>
                </a:solidFill>
                <a:latin typeface="Times New Roman"/>
                <a:cs typeface="Times New Roman"/>
              </a:rPr>
              <a:t>Polymerase Chain Reaction</a:t>
            </a:r>
            <a:r>
              <a:rPr lang="en-US" sz="2400" dirty="0" smtClean="0">
                <a:latin typeface="Times New Roman"/>
                <a:cs typeface="Times New Roman"/>
              </a:rPr>
              <a:t> (PCR) it will be discussed in practical  part of Molecular Biology course. </a:t>
            </a:r>
            <a:endParaRPr lang="en-US" sz="2400" dirty="0">
              <a:latin typeface="Times New Roman"/>
              <a:cs typeface="Times New Roman"/>
            </a:endParaRPr>
          </a:p>
          <a:p>
            <a:pPr marL="342900" indent="-342900" algn="just">
              <a:buClr>
                <a:schemeClr val="accent2">
                  <a:lumMod val="50000"/>
                </a:schemeClr>
              </a:buClr>
              <a:buFont typeface="Wingdings" charset="2"/>
              <a:buChar char="v"/>
            </a:pPr>
            <a:endParaRPr lang="en-US" sz="2400" dirty="0" smtClean="0">
              <a:latin typeface="Times New Roman"/>
              <a:cs typeface="Times New Roman"/>
            </a:endParaRPr>
          </a:p>
          <a:p>
            <a:pPr marL="342900" indent="-342900" algn="just">
              <a:buClr>
                <a:schemeClr val="accent2">
                  <a:lumMod val="50000"/>
                </a:schemeClr>
              </a:buClr>
              <a:buFont typeface="Wingdings" charset="2"/>
              <a:buChar char="v"/>
            </a:pPr>
            <a:endParaRPr lang="en-US" sz="2400" dirty="0">
              <a:latin typeface="Times New Roman"/>
              <a:cs typeface="Times New Roman"/>
            </a:endParaRPr>
          </a:p>
          <a:p>
            <a:pPr marL="342900" indent="-342900" algn="just">
              <a:buClr>
                <a:schemeClr val="accent2">
                  <a:lumMod val="50000"/>
                </a:schemeClr>
              </a:buClr>
              <a:buFont typeface="Wingdings" charset="2"/>
              <a:buChar char="v"/>
            </a:pPr>
            <a:endParaRPr lang="en-US" sz="2400" dirty="0">
              <a:latin typeface="Times New Roman"/>
              <a:cs typeface="Times New Roman"/>
            </a:endParaRPr>
          </a:p>
        </p:txBody>
      </p:sp>
    </p:spTree>
    <p:extLst>
      <p:ext uri="{BB962C8B-B14F-4D97-AF65-F5344CB8AC3E}">
        <p14:creationId xmlns:p14="http://schemas.microsoft.com/office/powerpoint/2010/main" val="383192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2"/>
            <a:ext cx="8686800" cy="6740306"/>
          </a:xfrm>
          <a:prstGeom prst="rect">
            <a:avLst/>
          </a:prstGeom>
        </p:spPr>
        <p:txBody>
          <a:bodyPr wrap="square">
            <a:spAutoFit/>
          </a:bodyPr>
          <a:lstStyle/>
          <a:p>
            <a:endParaRPr lang="en-US" b="1" dirty="0" smtClean="0"/>
          </a:p>
          <a:p>
            <a:endParaRPr lang="en-US" b="1" dirty="0" smtClean="0"/>
          </a:p>
          <a:p>
            <a:r>
              <a:rPr lang="en-US" sz="2200" b="1" dirty="0" err="1" smtClean="0">
                <a:solidFill>
                  <a:srgbClr val="B22D09"/>
                </a:solidFill>
                <a:latin typeface="Times New Roman"/>
                <a:cs typeface="Times New Roman"/>
              </a:rPr>
              <a:t>Meselson</a:t>
            </a:r>
            <a:r>
              <a:rPr lang="en-US" sz="2200" b="1" dirty="0">
                <a:solidFill>
                  <a:srgbClr val="B22D09"/>
                </a:solidFill>
                <a:latin typeface="Times New Roman"/>
                <a:cs typeface="Times New Roman"/>
              </a:rPr>
              <a:t>–Stahl experiment</a:t>
            </a:r>
            <a:r>
              <a:rPr lang="en-US" sz="2200" dirty="0">
                <a:solidFill>
                  <a:srgbClr val="B22D09"/>
                </a:solidFill>
                <a:latin typeface="Times New Roman"/>
                <a:cs typeface="Times New Roman"/>
              </a:rPr>
              <a:t> </a:t>
            </a:r>
            <a:r>
              <a:rPr lang="en-US" sz="2200" dirty="0" smtClean="0">
                <a:solidFill>
                  <a:srgbClr val="B22D09"/>
                </a:solidFill>
                <a:latin typeface="Times New Roman"/>
                <a:cs typeface="Times New Roman"/>
              </a:rPr>
              <a:t>:</a:t>
            </a:r>
            <a:endParaRPr lang="en-GB" sz="2200" dirty="0" smtClean="0">
              <a:solidFill>
                <a:srgbClr val="660066"/>
              </a:solidFill>
              <a:latin typeface="Times New Roman"/>
              <a:cs typeface="Times New Roman"/>
            </a:endParaRPr>
          </a:p>
          <a:p>
            <a:pPr algn="just"/>
            <a:r>
              <a:rPr lang="en-GB" sz="2200" dirty="0">
                <a:latin typeface="Times New Roman"/>
                <a:cs typeface="Times New Roman"/>
              </a:rPr>
              <a:t>An experiment by Matthew </a:t>
            </a:r>
            <a:r>
              <a:rPr lang="en-GB" sz="2200" dirty="0" err="1">
                <a:latin typeface="Times New Roman"/>
                <a:cs typeface="Times New Roman"/>
              </a:rPr>
              <a:t>Meselson</a:t>
            </a:r>
            <a:r>
              <a:rPr lang="en-GB" sz="2200" dirty="0">
                <a:latin typeface="Times New Roman"/>
                <a:cs typeface="Times New Roman"/>
              </a:rPr>
              <a:t> and Franklin Stahl in 1958, which supported the hypothesis of DNA replication was </a:t>
            </a:r>
            <a:r>
              <a:rPr lang="en-GB" sz="2200" dirty="0" smtClean="0">
                <a:latin typeface="Times New Roman"/>
                <a:cs typeface="Times New Roman"/>
              </a:rPr>
              <a:t>semiconservative. </a:t>
            </a:r>
            <a:r>
              <a:rPr lang="en-GB" sz="2200" dirty="0">
                <a:latin typeface="Times New Roman"/>
                <a:cs typeface="Times New Roman"/>
              </a:rPr>
              <a:t>It has been called "</a:t>
            </a:r>
            <a:r>
              <a:rPr lang="en-GB" sz="2200" b="1" dirty="0">
                <a:solidFill>
                  <a:srgbClr val="B22D09"/>
                </a:solidFill>
                <a:latin typeface="Times New Roman"/>
                <a:cs typeface="Times New Roman"/>
              </a:rPr>
              <a:t>the most beautiful experiment in biology</a:t>
            </a:r>
            <a:r>
              <a:rPr lang="en-GB" sz="2200" dirty="0">
                <a:latin typeface="Times New Roman"/>
                <a:cs typeface="Times New Roman"/>
              </a:rPr>
              <a:t>. Each of the parent strands will serve as a template to synthesis the complementary strand. The following steps were performed to prove this theory</a:t>
            </a:r>
            <a:r>
              <a:rPr lang="en-GB" sz="2200" dirty="0" smtClean="0">
                <a:latin typeface="Times New Roman"/>
                <a:cs typeface="Times New Roman"/>
              </a:rPr>
              <a:t>:</a:t>
            </a:r>
          </a:p>
          <a:p>
            <a:endParaRPr lang="en-GB" sz="2200" b="1" u="sng" dirty="0">
              <a:latin typeface="Times New Roman"/>
              <a:cs typeface="Times New Roman"/>
            </a:endParaRPr>
          </a:p>
          <a:p>
            <a:pPr fontAlgn="base"/>
            <a:r>
              <a:rPr lang="en-GB" sz="2200" b="1" u="sng" dirty="0" smtClean="0">
                <a:solidFill>
                  <a:srgbClr val="661C51"/>
                </a:solidFill>
                <a:latin typeface="Times New Roman"/>
                <a:cs typeface="Times New Roman"/>
              </a:rPr>
              <a:t>Experiment </a:t>
            </a:r>
            <a:endParaRPr lang="en-GB" sz="2200" dirty="0">
              <a:latin typeface="Times New Roman"/>
              <a:cs typeface="Times New Roman"/>
            </a:endParaRPr>
          </a:p>
          <a:p>
            <a:pPr algn="just" fontAlgn="base"/>
            <a:r>
              <a:rPr lang="en-GB" sz="2200" dirty="0">
                <a:latin typeface="Times New Roman"/>
                <a:cs typeface="Times New Roman"/>
              </a:rPr>
              <a:t>1-They cultured</a:t>
            </a:r>
            <a:r>
              <a:rPr lang="en-GB" sz="2200" i="1" dirty="0">
                <a:latin typeface="Times New Roman"/>
                <a:cs typeface="Times New Roman"/>
              </a:rPr>
              <a:t> </a:t>
            </a:r>
            <a:r>
              <a:rPr lang="en-GB" sz="2200" dirty="0">
                <a:latin typeface="Times New Roman"/>
                <a:cs typeface="Times New Roman"/>
              </a:rPr>
              <a:t>the bacterium</a:t>
            </a:r>
            <a:r>
              <a:rPr lang="en-GB" sz="2200" i="1" dirty="0">
                <a:latin typeface="Times New Roman"/>
                <a:cs typeface="Times New Roman"/>
              </a:rPr>
              <a:t> </a:t>
            </a:r>
            <a:r>
              <a:rPr lang="en-GB" sz="2200" i="1" dirty="0" smtClean="0">
                <a:latin typeface="Times New Roman"/>
                <a:cs typeface="Times New Roman"/>
              </a:rPr>
              <a:t>E .coli </a:t>
            </a:r>
            <a:r>
              <a:rPr lang="en-GB" sz="2200" dirty="0" smtClean="0">
                <a:latin typeface="Times New Roman"/>
                <a:cs typeface="Times New Roman"/>
              </a:rPr>
              <a:t>in </a:t>
            </a:r>
            <a:r>
              <a:rPr lang="en-GB" sz="2200" dirty="0">
                <a:latin typeface="Times New Roman"/>
                <a:cs typeface="Times New Roman"/>
              </a:rPr>
              <a:t>culture medium containing a  heavy Nitrogen </a:t>
            </a:r>
            <a:r>
              <a:rPr lang="en-GB" sz="2200" dirty="0" smtClean="0">
                <a:latin typeface="Times New Roman"/>
                <a:cs typeface="Times New Roman"/>
              </a:rPr>
              <a:t>(</a:t>
            </a:r>
            <a:r>
              <a:rPr lang="en-GB" sz="2200" baseline="30000" dirty="0">
                <a:latin typeface="Times New Roman"/>
                <a:cs typeface="Times New Roman"/>
              </a:rPr>
              <a:t> </a:t>
            </a:r>
            <a:r>
              <a:rPr lang="en-GB" sz="2200" b="1" dirty="0" smtClean="0">
                <a:solidFill>
                  <a:srgbClr val="34269D"/>
                </a:solidFill>
                <a:latin typeface="Times New Roman"/>
                <a:cs typeface="Times New Roman"/>
              </a:rPr>
              <a:t>N</a:t>
            </a:r>
            <a:r>
              <a:rPr lang="en-GB" sz="2200" b="1" baseline="30000" dirty="0">
                <a:solidFill>
                  <a:srgbClr val="34269D"/>
                </a:solidFill>
                <a:latin typeface="Times New Roman"/>
                <a:cs typeface="Times New Roman"/>
              </a:rPr>
              <a:t>15</a:t>
            </a:r>
            <a:r>
              <a:rPr lang="en-GB" sz="2200" dirty="0" smtClean="0">
                <a:latin typeface="Times New Roman"/>
                <a:cs typeface="Times New Roman"/>
              </a:rPr>
              <a:t>) </a:t>
            </a:r>
            <a:r>
              <a:rPr lang="en-GB" sz="2200" dirty="0">
                <a:latin typeface="Times New Roman"/>
                <a:cs typeface="Times New Roman"/>
              </a:rPr>
              <a:t>which is an isotope of nitrogen </a:t>
            </a:r>
            <a:r>
              <a:rPr lang="en-GB" sz="2200" dirty="0" smtClean="0">
                <a:latin typeface="Times New Roman"/>
                <a:cs typeface="Times New Roman"/>
              </a:rPr>
              <a:t>(</a:t>
            </a:r>
            <a:r>
              <a:rPr lang="en-GB" sz="2200" baseline="30000" dirty="0">
                <a:latin typeface="Times New Roman"/>
                <a:cs typeface="Times New Roman"/>
              </a:rPr>
              <a:t> </a:t>
            </a:r>
            <a:r>
              <a:rPr lang="en-GB" sz="2200" b="1" dirty="0" smtClean="0">
                <a:solidFill>
                  <a:srgbClr val="9D0F4F"/>
                </a:solidFill>
                <a:latin typeface="Times New Roman"/>
                <a:cs typeface="Times New Roman"/>
              </a:rPr>
              <a:t>N</a:t>
            </a:r>
            <a:r>
              <a:rPr lang="en-GB" sz="2200" b="1" baseline="30000" dirty="0">
                <a:solidFill>
                  <a:srgbClr val="9D0F4F"/>
                </a:solidFill>
                <a:latin typeface="Times New Roman"/>
                <a:cs typeface="Times New Roman"/>
              </a:rPr>
              <a:t>14</a:t>
            </a:r>
            <a:r>
              <a:rPr lang="en-GB" sz="2200" b="1" dirty="0" smtClean="0">
                <a:solidFill>
                  <a:schemeClr val="accent6">
                    <a:lumMod val="75000"/>
                  </a:schemeClr>
                </a:solidFill>
                <a:latin typeface="Times New Roman"/>
                <a:cs typeface="Times New Roman"/>
              </a:rPr>
              <a:t> </a:t>
            </a:r>
            <a:r>
              <a:rPr lang="en-GB" sz="2200" dirty="0" smtClean="0">
                <a:latin typeface="Times New Roman"/>
                <a:cs typeface="Times New Roman"/>
              </a:rPr>
              <a:t>). </a:t>
            </a:r>
            <a:r>
              <a:rPr lang="en-GB" sz="2200" dirty="0">
                <a:latin typeface="Times New Roman"/>
                <a:cs typeface="Times New Roman"/>
              </a:rPr>
              <a:t>(Since only heavy nitrogen was the only source of Nitrogen for the bacteria they had to use it during new DNA synthesis). Therefore their DNA would slowly be replaced with DNA made of heavy nitrogen only</a:t>
            </a:r>
            <a:r>
              <a:rPr lang="en-GB" sz="2200" dirty="0" smtClean="0">
                <a:latin typeface="Times New Roman"/>
                <a:cs typeface="Times New Roman"/>
              </a:rPr>
              <a:t>. </a:t>
            </a:r>
            <a:r>
              <a:rPr lang="en-GB" sz="2200" dirty="0">
                <a:latin typeface="Times New Roman"/>
                <a:cs typeface="Times New Roman"/>
              </a:rPr>
              <a:t>They maintained the culture in </a:t>
            </a:r>
            <a:r>
              <a:rPr lang="en-GB" sz="2200" dirty="0" smtClean="0">
                <a:latin typeface="Times New Roman"/>
                <a:cs typeface="Times New Roman"/>
              </a:rPr>
              <a:t>a heavy </a:t>
            </a:r>
            <a:r>
              <a:rPr lang="en-GB" sz="2200" dirty="0">
                <a:latin typeface="Times New Roman"/>
                <a:cs typeface="Times New Roman"/>
              </a:rPr>
              <a:t>nitrogen medium for several </a:t>
            </a:r>
            <a:r>
              <a:rPr lang="en-GB" sz="2200" dirty="0" smtClean="0">
                <a:latin typeface="Times New Roman"/>
                <a:cs typeface="Times New Roman"/>
              </a:rPr>
              <a:t>generations, they </a:t>
            </a:r>
            <a:r>
              <a:rPr lang="en-GB" sz="2200" dirty="0">
                <a:latin typeface="Times New Roman"/>
                <a:cs typeface="Times New Roman"/>
              </a:rPr>
              <a:t>also isolated the DNA of the  heavy Nitrogen </a:t>
            </a:r>
            <a:r>
              <a:rPr lang="en-GB" sz="2200" dirty="0" smtClean="0">
                <a:latin typeface="Times New Roman"/>
                <a:cs typeface="Times New Roman"/>
              </a:rPr>
              <a:t>(</a:t>
            </a:r>
            <a:r>
              <a:rPr lang="en-GB" sz="2200" b="1" baseline="30000" dirty="0">
                <a:solidFill>
                  <a:srgbClr val="34269D"/>
                </a:solidFill>
                <a:latin typeface="Times New Roman"/>
                <a:cs typeface="Times New Roman"/>
              </a:rPr>
              <a:t> </a:t>
            </a:r>
            <a:r>
              <a:rPr lang="en-GB" sz="2200" b="1" dirty="0" smtClean="0">
                <a:solidFill>
                  <a:srgbClr val="34269D"/>
                </a:solidFill>
                <a:latin typeface="Times New Roman"/>
                <a:cs typeface="Times New Roman"/>
              </a:rPr>
              <a:t>N</a:t>
            </a:r>
            <a:r>
              <a:rPr lang="en-GB" sz="2200" b="1" baseline="30000" dirty="0">
                <a:solidFill>
                  <a:srgbClr val="34269D"/>
                </a:solidFill>
                <a:latin typeface="Times New Roman"/>
                <a:cs typeface="Times New Roman"/>
              </a:rPr>
              <a:t>15</a:t>
            </a:r>
            <a:r>
              <a:rPr lang="en-GB" sz="2200" b="1" dirty="0" smtClean="0">
                <a:solidFill>
                  <a:srgbClr val="34269D"/>
                </a:solidFill>
                <a:latin typeface="Times New Roman"/>
                <a:cs typeface="Times New Roman"/>
              </a:rPr>
              <a:t> </a:t>
            </a:r>
            <a:r>
              <a:rPr lang="en-GB" sz="2200" dirty="0">
                <a:latin typeface="Times New Roman"/>
                <a:cs typeface="Times New Roman"/>
              </a:rPr>
              <a:t>) grown bacteria and </a:t>
            </a:r>
            <a:r>
              <a:rPr lang="en-GB" sz="2200" dirty="0" smtClean="0">
                <a:latin typeface="Times New Roman"/>
                <a:cs typeface="Times New Roman"/>
              </a:rPr>
              <a:t>run </a:t>
            </a:r>
            <a:r>
              <a:rPr lang="en-US" sz="2200" dirty="0">
                <a:latin typeface="Times New Roman"/>
                <a:cs typeface="Times New Roman"/>
              </a:rPr>
              <a:t>centrifuged on a salt density </a:t>
            </a:r>
            <a:r>
              <a:rPr lang="en-US" sz="2200" dirty="0" smtClean="0">
                <a:latin typeface="Times New Roman"/>
                <a:cs typeface="Times New Roman"/>
              </a:rPr>
              <a:t>gradient</a:t>
            </a:r>
            <a:r>
              <a:rPr lang="en-GB" sz="2200" dirty="0" smtClean="0">
                <a:latin typeface="Times New Roman"/>
                <a:cs typeface="Times New Roman"/>
              </a:rPr>
              <a:t>. </a:t>
            </a:r>
            <a:r>
              <a:rPr lang="en-GB" sz="2200" b="1" dirty="0" smtClean="0">
                <a:solidFill>
                  <a:srgbClr val="661C51"/>
                </a:solidFill>
                <a:latin typeface="Times New Roman"/>
                <a:cs typeface="Times New Roman"/>
              </a:rPr>
              <a:t>They </a:t>
            </a:r>
            <a:r>
              <a:rPr lang="en-GB" sz="2200" b="1" dirty="0">
                <a:solidFill>
                  <a:srgbClr val="661C51"/>
                </a:solidFill>
                <a:latin typeface="Times New Roman"/>
                <a:cs typeface="Times New Roman"/>
              </a:rPr>
              <a:t>got a single band of DNA that had very high density</a:t>
            </a:r>
            <a:r>
              <a:rPr lang="en-GB" sz="2200" b="1" dirty="0" smtClean="0">
                <a:solidFill>
                  <a:srgbClr val="661C51"/>
                </a:solidFill>
                <a:latin typeface="Times New Roman"/>
                <a:cs typeface="Times New Roman"/>
              </a:rPr>
              <a:t>.</a:t>
            </a:r>
            <a:endParaRPr lang="x-none" sz="2200" dirty="0">
              <a:solidFill>
                <a:srgbClr val="661C51"/>
              </a:solidFill>
              <a:latin typeface="Times New Roman"/>
              <a:cs typeface="Times New Roman"/>
            </a:endParaRPr>
          </a:p>
          <a:p>
            <a:endParaRPr lang="x-none" sz="2200" dirty="0" smtClean="0">
              <a:latin typeface="Times New Roman"/>
              <a:cs typeface="Times New Roman"/>
            </a:endParaRPr>
          </a:p>
        </p:txBody>
      </p:sp>
      <p:sp>
        <p:nvSpPr>
          <p:cNvPr id="3" name="Rectangle 2"/>
          <p:cNvSpPr/>
          <p:nvPr/>
        </p:nvSpPr>
        <p:spPr>
          <a:xfrm>
            <a:off x="228600" y="228600"/>
            <a:ext cx="8763000" cy="523220"/>
          </a:xfrm>
          <a:prstGeom prst="rect">
            <a:avLst/>
          </a:prstGeom>
        </p:spPr>
        <p:txBody>
          <a:bodyPr wrap="square">
            <a:spAutoFit/>
          </a:bodyPr>
          <a:lstStyle/>
          <a:p>
            <a:r>
              <a:rPr lang="en-US" sz="2800" b="1" dirty="0">
                <a:solidFill>
                  <a:srgbClr val="661C51"/>
                </a:solidFill>
                <a:latin typeface="Times New Roman"/>
                <a:cs typeface="Times New Roman"/>
              </a:rPr>
              <a:t>How  is semiconservative replication model discovered ? </a:t>
            </a:r>
          </a:p>
        </p:txBody>
      </p:sp>
    </p:spTree>
    <p:extLst>
      <p:ext uri="{BB962C8B-B14F-4D97-AF65-F5344CB8AC3E}">
        <p14:creationId xmlns:p14="http://schemas.microsoft.com/office/powerpoint/2010/main" val="3545878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841599"/>
          </a:xfrm>
          <a:prstGeom prst="rect">
            <a:avLst/>
          </a:prstGeom>
        </p:spPr>
        <p:txBody>
          <a:bodyPr wrap="square">
            <a:spAutoFit/>
          </a:bodyPr>
          <a:lstStyle/>
          <a:p>
            <a:pPr algn="just" fontAlgn="base">
              <a:lnSpc>
                <a:spcPct val="120000"/>
              </a:lnSpc>
            </a:pPr>
            <a:r>
              <a:rPr lang="en-GB" sz="2400" dirty="0">
                <a:latin typeface="Times New Roman"/>
                <a:cs typeface="Times New Roman"/>
              </a:rPr>
              <a:t>2-</a:t>
            </a:r>
            <a:r>
              <a:rPr lang="en-GB" sz="2400" dirty="0" smtClean="0">
                <a:latin typeface="Times New Roman"/>
                <a:cs typeface="Times New Roman"/>
              </a:rPr>
              <a:t>Then, </a:t>
            </a:r>
            <a:r>
              <a:rPr lang="en-GB" sz="2400" dirty="0">
                <a:latin typeface="Times New Roman"/>
                <a:cs typeface="Times New Roman"/>
              </a:rPr>
              <a:t>they sub-cultured those </a:t>
            </a:r>
            <a:r>
              <a:rPr lang="en-GB" sz="2400" b="1" dirty="0" smtClean="0">
                <a:solidFill>
                  <a:srgbClr val="34269D"/>
                </a:solidFill>
                <a:latin typeface="Times New Roman"/>
                <a:cs typeface="Times New Roman"/>
              </a:rPr>
              <a:t>N</a:t>
            </a:r>
            <a:r>
              <a:rPr lang="en-GB" sz="2400" b="1" baseline="30000" dirty="0" smtClean="0">
                <a:solidFill>
                  <a:srgbClr val="34269D"/>
                </a:solidFill>
                <a:latin typeface="Times New Roman"/>
                <a:cs typeface="Times New Roman"/>
              </a:rPr>
              <a:t>15</a:t>
            </a:r>
            <a:r>
              <a:rPr lang="en-GB" sz="2400" dirty="0" smtClean="0">
                <a:latin typeface="Times New Roman"/>
                <a:cs typeface="Times New Roman"/>
              </a:rPr>
              <a:t> containing</a:t>
            </a:r>
            <a:r>
              <a:rPr lang="en-GB" sz="2400" dirty="0">
                <a:latin typeface="Times New Roman"/>
                <a:cs typeface="Times New Roman"/>
              </a:rPr>
              <a:t> </a:t>
            </a:r>
            <a:r>
              <a:rPr lang="en-GB" sz="2400" i="1" dirty="0">
                <a:latin typeface="Times New Roman"/>
                <a:cs typeface="Times New Roman"/>
              </a:rPr>
              <a:t>E</a:t>
            </a:r>
            <a:r>
              <a:rPr lang="en-GB" sz="2400" i="1" dirty="0" smtClean="0">
                <a:latin typeface="Times New Roman"/>
                <a:cs typeface="Times New Roman"/>
              </a:rPr>
              <a:t>. coli</a:t>
            </a:r>
            <a:r>
              <a:rPr lang="en-GB" sz="2400" i="1" dirty="0">
                <a:latin typeface="Times New Roman"/>
                <a:cs typeface="Times New Roman"/>
              </a:rPr>
              <a:t> </a:t>
            </a:r>
            <a:r>
              <a:rPr lang="en-GB" sz="2400" dirty="0" smtClean="0">
                <a:latin typeface="Times New Roman"/>
                <a:cs typeface="Times New Roman"/>
              </a:rPr>
              <a:t>on </a:t>
            </a:r>
            <a:r>
              <a:rPr lang="en-GB" sz="2400" dirty="0">
                <a:latin typeface="Times New Roman"/>
                <a:cs typeface="Times New Roman"/>
              </a:rPr>
              <a:t>light nitrogen </a:t>
            </a:r>
            <a:r>
              <a:rPr lang="en-GB" sz="2400" dirty="0" smtClean="0">
                <a:latin typeface="Times New Roman"/>
                <a:cs typeface="Times New Roman"/>
              </a:rPr>
              <a:t>(</a:t>
            </a:r>
            <a:r>
              <a:rPr lang="en-GB" sz="2400" dirty="0">
                <a:latin typeface="Times New Roman"/>
                <a:cs typeface="Times New Roman"/>
              </a:rPr>
              <a:t> </a:t>
            </a:r>
            <a:r>
              <a:rPr lang="en-GB" sz="2400" b="1" dirty="0" smtClean="0">
                <a:solidFill>
                  <a:srgbClr val="FF0000"/>
                </a:solidFill>
                <a:latin typeface="Times New Roman"/>
                <a:cs typeface="Times New Roman"/>
              </a:rPr>
              <a:t>N</a:t>
            </a:r>
            <a:r>
              <a:rPr lang="en-GB" sz="2400" b="1" baseline="30000" dirty="0">
                <a:solidFill>
                  <a:srgbClr val="FF0000"/>
                </a:solidFill>
                <a:latin typeface="Times New Roman"/>
                <a:cs typeface="Times New Roman"/>
              </a:rPr>
              <a:t>14</a:t>
            </a:r>
            <a:r>
              <a:rPr lang="en-GB" sz="2400" dirty="0" smtClean="0">
                <a:latin typeface="Times New Roman"/>
                <a:cs typeface="Times New Roman"/>
              </a:rPr>
              <a:t>  </a:t>
            </a:r>
            <a:r>
              <a:rPr lang="en-GB" sz="2400" dirty="0">
                <a:latin typeface="Times New Roman"/>
                <a:cs typeface="Times New Roman"/>
              </a:rPr>
              <a:t>) containing normal culture media. These bacteria can now use </a:t>
            </a:r>
            <a:r>
              <a:rPr lang="en-GB" sz="2400" dirty="0" smtClean="0">
                <a:latin typeface="Times New Roman"/>
                <a:cs typeface="Times New Roman"/>
              </a:rPr>
              <a:t>only</a:t>
            </a:r>
            <a:r>
              <a:rPr lang="en-GB" sz="2400" dirty="0">
                <a:latin typeface="Times New Roman"/>
                <a:cs typeface="Times New Roman"/>
              </a:rPr>
              <a:t> </a:t>
            </a:r>
            <a:r>
              <a:rPr lang="en-GB" sz="2400" b="1" dirty="0" smtClean="0">
                <a:solidFill>
                  <a:srgbClr val="FF0000"/>
                </a:solidFill>
                <a:latin typeface="Times New Roman"/>
                <a:cs typeface="Times New Roman"/>
              </a:rPr>
              <a:t>N</a:t>
            </a:r>
            <a:r>
              <a:rPr lang="en-GB" sz="2400" b="1" baseline="30000" dirty="0" smtClean="0">
                <a:solidFill>
                  <a:srgbClr val="FF0000"/>
                </a:solidFill>
                <a:latin typeface="Times New Roman"/>
                <a:cs typeface="Times New Roman"/>
              </a:rPr>
              <a:t>14</a:t>
            </a:r>
            <a:r>
              <a:rPr lang="en-GB" sz="2400" dirty="0" smtClean="0">
                <a:latin typeface="Times New Roman"/>
                <a:cs typeface="Times New Roman"/>
              </a:rPr>
              <a:t> as </a:t>
            </a:r>
            <a:r>
              <a:rPr lang="en-GB" sz="2400" dirty="0">
                <a:latin typeface="Times New Roman"/>
                <a:cs typeface="Times New Roman"/>
              </a:rPr>
              <a:t>nitrogen source.  Then they isolated the DNA of </a:t>
            </a:r>
            <a:r>
              <a:rPr lang="en-GB" sz="2400" i="1" dirty="0">
                <a:latin typeface="Times New Roman"/>
                <a:cs typeface="Times New Roman"/>
              </a:rPr>
              <a:t>E</a:t>
            </a:r>
            <a:r>
              <a:rPr lang="en-GB" sz="2400" i="1" dirty="0" smtClean="0">
                <a:latin typeface="Times New Roman"/>
                <a:cs typeface="Times New Roman"/>
              </a:rPr>
              <a:t>. coli</a:t>
            </a:r>
            <a:r>
              <a:rPr lang="en-GB" sz="2400" dirty="0">
                <a:latin typeface="Times New Roman"/>
                <a:cs typeface="Times New Roman"/>
              </a:rPr>
              <a:t> after one round of replication and performed a centrifuged on a salt density </a:t>
            </a:r>
            <a:r>
              <a:rPr lang="en-GB" sz="2400" dirty="0" smtClean="0">
                <a:latin typeface="Times New Roman"/>
                <a:cs typeface="Times New Roman"/>
              </a:rPr>
              <a:t>gradient. </a:t>
            </a:r>
            <a:r>
              <a:rPr lang="en-GB" sz="2400" dirty="0">
                <a:latin typeface="Times New Roman"/>
                <a:cs typeface="Times New Roman"/>
              </a:rPr>
              <a:t>This time they got a single </a:t>
            </a:r>
            <a:r>
              <a:rPr lang="en-GB" sz="2400" dirty="0" smtClean="0">
                <a:latin typeface="Times New Roman"/>
                <a:cs typeface="Times New Roman"/>
              </a:rPr>
              <a:t>band </a:t>
            </a:r>
            <a:r>
              <a:rPr lang="en-GB" sz="2400" dirty="0">
                <a:latin typeface="Times New Roman"/>
                <a:cs typeface="Times New Roman"/>
              </a:rPr>
              <a:t>of DNA in the salt centrifuge tube. This band was </a:t>
            </a:r>
            <a:r>
              <a:rPr lang="en-GB" sz="2400" dirty="0">
                <a:solidFill>
                  <a:srgbClr val="FF0000"/>
                </a:solidFill>
                <a:latin typeface="Times New Roman"/>
                <a:cs typeface="Times New Roman"/>
              </a:rPr>
              <a:t>higher</a:t>
            </a:r>
            <a:r>
              <a:rPr lang="en-GB" sz="2400" dirty="0">
                <a:latin typeface="Times New Roman"/>
                <a:cs typeface="Times New Roman"/>
              </a:rPr>
              <a:t>, intermediate in density between the heavy </a:t>
            </a:r>
            <a:r>
              <a:rPr lang="en-GB" sz="2400" b="1" dirty="0">
                <a:solidFill>
                  <a:srgbClr val="34269D"/>
                </a:solidFill>
                <a:latin typeface="Times New Roman"/>
                <a:cs typeface="Times New Roman"/>
              </a:rPr>
              <a:t>N</a:t>
            </a:r>
            <a:r>
              <a:rPr lang="en-GB" sz="2400" b="1" baseline="30000" dirty="0">
                <a:solidFill>
                  <a:srgbClr val="34269D"/>
                </a:solidFill>
                <a:latin typeface="Times New Roman"/>
                <a:cs typeface="Times New Roman"/>
              </a:rPr>
              <a:t>15</a:t>
            </a:r>
            <a:r>
              <a:rPr lang="en-GB" sz="2400" b="1" dirty="0">
                <a:solidFill>
                  <a:srgbClr val="34269D"/>
                </a:solidFill>
                <a:latin typeface="Times New Roman"/>
                <a:cs typeface="Times New Roman"/>
              </a:rPr>
              <a:t> </a:t>
            </a:r>
            <a:r>
              <a:rPr lang="en-GB" sz="2400" dirty="0">
                <a:latin typeface="Times New Roman"/>
                <a:cs typeface="Times New Roman"/>
              </a:rPr>
              <a:t>DNA  and the light </a:t>
            </a:r>
            <a:r>
              <a:rPr lang="en-GB" sz="2400" b="1" dirty="0">
                <a:solidFill>
                  <a:srgbClr val="FF0000"/>
                </a:solidFill>
                <a:latin typeface="Times New Roman"/>
                <a:cs typeface="Times New Roman"/>
              </a:rPr>
              <a:t>N</a:t>
            </a:r>
            <a:r>
              <a:rPr lang="en-GB" sz="2400" b="1" baseline="30000" dirty="0">
                <a:solidFill>
                  <a:srgbClr val="FF0000"/>
                </a:solidFill>
                <a:latin typeface="Times New Roman"/>
                <a:cs typeface="Times New Roman"/>
              </a:rPr>
              <a:t>14</a:t>
            </a:r>
            <a:r>
              <a:rPr lang="en-GB" sz="2400" dirty="0" smtClean="0">
                <a:latin typeface="Times New Roman"/>
                <a:cs typeface="Times New Roman"/>
              </a:rPr>
              <a:t> DNA.</a:t>
            </a:r>
          </a:p>
          <a:p>
            <a:pPr algn="just" fontAlgn="base">
              <a:lnSpc>
                <a:spcPct val="120000"/>
              </a:lnSpc>
            </a:pPr>
            <a:endParaRPr lang="en-GB" sz="2400" dirty="0">
              <a:latin typeface="Times New Roman"/>
              <a:cs typeface="Times New Roman"/>
            </a:endParaRPr>
          </a:p>
          <a:p>
            <a:pPr algn="just" fontAlgn="base">
              <a:lnSpc>
                <a:spcPct val="120000"/>
              </a:lnSpc>
            </a:pPr>
            <a:r>
              <a:rPr lang="en-GB" sz="2400" dirty="0">
                <a:latin typeface="Times New Roman"/>
                <a:cs typeface="Times New Roman"/>
              </a:rPr>
              <a:t>The conservative model would have predicted two distinct bands in this generation (a band for the heavy original </a:t>
            </a:r>
            <a:r>
              <a:rPr lang="en-GB" sz="2400" dirty="0" smtClean="0">
                <a:latin typeface="Times New Roman"/>
                <a:cs typeface="Times New Roman"/>
              </a:rPr>
              <a:t>molecule </a:t>
            </a:r>
            <a:r>
              <a:rPr lang="en-GB" sz="2400" dirty="0">
                <a:latin typeface="Times New Roman"/>
                <a:cs typeface="Times New Roman"/>
              </a:rPr>
              <a:t>and  </a:t>
            </a:r>
            <a:r>
              <a:rPr lang="en-GB" sz="2400" dirty="0" smtClean="0">
                <a:latin typeface="Times New Roman"/>
                <a:cs typeface="Times New Roman"/>
              </a:rPr>
              <a:t>a </a:t>
            </a:r>
            <a:r>
              <a:rPr lang="en-GB" sz="2400" dirty="0">
                <a:latin typeface="Times New Roman"/>
                <a:cs typeface="Times New Roman"/>
              </a:rPr>
              <a:t>band for the light, newly made molecule)</a:t>
            </a:r>
            <a:r>
              <a:rPr lang="en-GB" sz="2400" dirty="0" smtClean="0">
                <a:latin typeface="Times New Roman"/>
                <a:cs typeface="Times New Roman"/>
              </a:rPr>
              <a:t>. This </a:t>
            </a:r>
            <a:r>
              <a:rPr lang="en-GB" sz="2400" dirty="0">
                <a:latin typeface="Times New Roman"/>
                <a:cs typeface="Times New Roman"/>
              </a:rPr>
              <a:t>result  </a:t>
            </a:r>
            <a:r>
              <a:rPr lang="en-GB" sz="2400" dirty="0" smtClean="0">
                <a:latin typeface="Times New Roman"/>
                <a:cs typeface="Times New Roman"/>
              </a:rPr>
              <a:t>fit </a:t>
            </a:r>
            <a:r>
              <a:rPr lang="en-GB" sz="2400" dirty="0">
                <a:latin typeface="Times New Roman"/>
                <a:cs typeface="Times New Roman"/>
              </a:rPr>
              <a:t>with the </a:t>
            </a:r>
            <a:r>
              <a:rPr lang="en-GB" sz="2400" dirty="0" smtClean="0">
                <a:latin typeface="Times New Roman"/>
                <a:cs typeface="Times New Roman"/>
              </a:rPr>
              <a:t>dispersive and semi-conservative models, but not with </a:t>
            </a:r>
            <a:r>
              <a:rPr lang="en-GB" sz="2400" dirty="0">
                <a:latin typeface="Times New Roman"/>
                <a:cs typeface="Times New Roman"/>
              </a:rPr>
              <a:t>the conservative </a:t>
            </a:r>
            <a:r>
              <a:rPr lang="en-GB" sz="2400" dirty="0" smtClean="0">
                <a:latin typeface="Times New Roman"/>
                <a:cs typeface="Times New Roman"/>
              </a:rPr>
              <a:t>models.</a:t>
            </a:r>
            <a:endParaRPr lang="en-GB" sz="2400" dirty="0">
              <a:latin typeface="Times New Roman"/>
              <a:cs typeface="Times New Roman"/>
            </a:endParaRPr>
          </a:p>
        </p:txBody>
      </p:sp>
    </p:spTree>
    <p:extLst>
      <p:ext uri="{BB962C8B-B14F-4D97-AF65-F5344CB8AC3E}">
        <p14:creationId xmlns:p14="http://schemas.microsoft.com/office/powerpoint/2010/main" val="134202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8763000" cy="5421997"/>
          </a:xfrm>
          <a:prstGeom prst="rect">
            <a:avLst/>
          </a:prstGeom>
          <a:noFill/>
        </p:spPr>
        <p:txBody>
          <a:bodyPr wrap="square" rtlCol="0">
            <a:spAutoFit/>
          </a:bodyPr>
          <a:lstStyle/>
          <a:p>
            <a:pPr>
              <a:lnSpc>
                <a:spcPct val="150000"/>
              </a:lnSpc>
            </a:pPr>
            <a:r>
              <a:rPr lang="en-US" sz="2400" dirty="0" smtClean="0">
                <a:latin typeface="Times New Roman"/>
                <a:cs typeface="Times New Roman"/>
              </a:rPr>
              <a:t>3-The </a:t>
            </a:r>
            <a:r>
              <a:rPr lang="en-US" sz="2400" dirty="0">
                <a:latin typeface="Times New Roman"/>
                <a:cs typeface="Times New Roman"/>
              </a:rPr>
              <a:t>second round of replication produced two bands of different molecular weights. </a:t>
            </a:r>
            <a:r>
              <a:rPr lang="en-US" sz="2400" dirty="0" smtClean="0">
                <a:latin typeface="Times New Roman"/>
                <a:cs typeface="Times New Roman"/>
              </a:rPr>
              <a:t>One </a:t>
            </a:r>
            <a:r>
              <a:rPr lang="en-US" sz="2400" dirty="0">
                <a:latin typeface="Times New Roman"/>
                <a:cs typeface="Times New Roman"/>
              </a:rPr>
              <a:t>DNA band was at the intermediate position between </a:t>
            </a:r>
            <a:r>
              <a:rPr lang="en-GB" sz="2400" b="1" dirty="0" smtClean="0">
                <a:solidFill>
                  <a:srgbClr val="34269D"/>
                </a:solidFill>
                <a:latin typeface="Times New Roman"/>
                <a:cs typeface="Times New Roman"/>
              </a:rPr>
              <a:t>N</a:t>
            </a:r>
            <a:r>
              <a:rPr lang="en-GB" sz="2400" b="1" baseline="30000" dirty="0" smtClean="0">
                <a:solidFill>
                  <a:srgbClr val="34269D"/>
                </a:solidFill>
                <a:latin typeface="Times New Roman"/>
                <a:cs typeface="Times New Roman"/>
              </a:rPr>
              <a:t>15</a:t>
            </a:r>
            <a:r>
              <a:rPr lang="en-US" sz="2400" dirty="0" smtClean="0">
                <a:latin typeface="Times New Roman"/>
                <a:cs typeface="Times New Roman"/>
              </a:rPr>
              <a:t> </a:t>
            </a:r>
            <a:r>
              <a:rPr lang="en-US" sz="2400" dirty="0">
                <a:latin typeface="Times New Roman"/>
                <a:cs typeface="Times New Roman"/>
              </a:rPr>
              <a:t>and </a:t>
            </a:r>
            <a:r>
              <a:rPr lang="en-GB" sz="2400" b="1" dirty="0">
                <a:solidFill>
                  <a:srgbClr val="FF0000"/>
                </a:solidFill>
                <a:latin typeface="Times New Roman"/>
                <a:cs typeface="Times New Roman"/>
              </a:rPr>
              <a:t>N</a:t>
            </a:r>
            <a:r>
              <a:rPr lang="en-GB" sz="2400" b="1" baseline="30000" dirty="0">
                <a:solidFill>
                  <a:srgbClr val="FF0000"/>
                </a:solidFill>
                <a:latin typeface="Times New Roman"/>
                <a:cs typeface="Times New Roman"/>
              </a:rPr>
              <a:t>14</a:t>
            </a:r>
            <a:r>
              <a:rPr lang="en-US" sz="2400" dirty="0" smtClean="0">
                <a:latin typeface="Times New Roman"/>
                <a:cs typeface="Times New Roman"/>
              </a:rPr>
              <a:t>, </a:t>
            </a:r>
            <a:r>
              <a:rPr lang="en-US" sz="2400" dirty="0">
                <a:latin typeface="Times New Roman"/>
                <a:cs typeface="Times New Roman"/>
              </a:rPr>
              <a:t>and the other </a:t>
            </a:r>
            <a:r>
              <a:rPr lang="en-US" sz="2400" dirty="0" smtClean="0">
                <a:latin typeface="Times New Roman"/>
                <a:cs typeface="Times New Roman"/>
              </a:rPr>
              <a:t>band was higher (</a:t>
            </a:r>
            <a:r>
              <a:rPr lang="en-US" sz="2400" dirty="0">
                <a:latin typeface="Times New Roman"/>
                <a:cs typeface="Times New Roman"/>
              </a:rPr>
              <a:t>appeared to be labeled only with </a:t>
            </a:r>
            <a:r>
              <a:rPr lang="en-GB" sz="2400" dirty="0">
                <a:latin typeface="Times New Roman"/>
                <a:cs typeface="Times New Roman"/>
              </a:rPr>
              <a:t>the light </a:t>
            </a:r>
            <a:r>
              <a:rPr lang="en-GB" sz="2400" b="1" dirty="0">
                <a:solidFill>
                  <a:srgbClr val="FF0000"/>
                </a:solidFill>
                <a:latin typeface="Times New Roman"/>
                <a:cs typeface="Times New Roman"/>
              </a:rPr>
              <a:t>N</a:t>
            </a:r>
            <a:r>
              <a:rPr lang="en-GB" sz="2400" b="1" baseline="30000" dirty="0">
                <a:solidFill>
                  <a:srgbClr val="FF0000"/>
                </a:solidFill>
                <a:latin typeface="Times New Roman"/>
                <a:cs typeface="Times New Roman"/>
              </a:rPr>
              <a:t>14</a:t>
            </a:r>
            <a:r>
              <a:rPr lang="en-GB" sz="2400" dirty="0" smtClean="0">
                <a:latin typeface="Times New Roman"/>
                <a:cs typeface="Times New Roman"/>
              </a:rPr>
              <a:t>)</a:t>
            </a:r>
            <a:r>
              <a:rPr lang="en-US" sz="2400" dirty="0" smtClean="0">
                <a:latin typeface="Times New Roman"/>
                <a:cs typeface="Times New Roman"/>
              </a:rPr>
              <a:t>. </a:t>
            </a:r>
            <a:r>
              <a:rPr lang="en-US" sz="2400" dirty="0">
                <a:latin typeface="Times New Roman"/>
                <a:cs typeface="Times New Roman"/>
              </a:rPr>
              <a:t>These results could only be explained if DNA replicates in a semi-conservative manner. </a:t>
            </a:r>
            <a:r>
              <a:rPr lang="en-US" sz="2400" dirty="0" smtClean="0">
                <a:latin typeface="Times New Roman"/>
                <a:cs typeface="Times New Roman"/>
              </a:rPr>
              <a:t>In </a:t>
            </a:r>
            <a:r>
              <a:rPr lang="en-US" sz="2400" dirty="0">
                <a:latin typeface="Times New Roman"/>
                <a:cs typeface="Times New Roman"/>
              </a:rPr>
              <a:t>contrast, in dispersive replication, all the molecules should have bits of old and new DNA, making it impossible to get a "purely light" molecule</a:t>
            </a:r>
            <a:r>
              <a:rPr lang="en-US" sz="2400" dirty="0" smtClean="0">
                <a:latin typeface="Times New Roman"/>
                <a:cs typeface="Times New Roman"/>
              </a:rPr>
              <a:t>. </a:t>
            </a:r>
            <a:r>
              <a:rPr lang="en-US" sz="2400" dirty="0">
                <a:latin typeface="Times New Roman"/>
                <a:cs typeface="Times New Roman"/>
              </a:rPr>
              <a:t>Therefore, the other two modes were ruled </a:t>
            </a:r>
            <a:r>
              <a:rPr lang="en-US" sz="2400" dirty="0" smtClean="0">
                <a:latin typeface="Times New Roman"/>
                <a:cs typeface="Times New Roman"/>
              </a:rPr>
              <a:t>out</a:t>
            </a:r>
          </a:p>
          <a:p>
            <a:pPr>
              <a:lnSpc>
                <a:spcPct val="150000"/>
              </a:lnSpc>
            </a:pPr>
            <a:endParaRPr lang="en-US" sz="2000" dirty="0">
              <a:latin typeface="Arial"/>
              <a:cs typeface="Arial"/>
            </a:endParaRPr>
          </a:p>
          <a:p>
            <a:endParaRPr lang="en-US" sz="2000" dirty="0" smtClean="0">
              <a:latin typeface="Arial"/>
              <a:cs typeface="Arial"/>
            </a:endParaRPr>
          </a:p>
        </p:txBody>
      </p:sp>
    </p:spTree>
    <p:extLst>
      <p:ext uri="{BB962C8B-B14F-4D97-AF65-F5344CB8AC3E}">
        <p14:creationId xmlns:p14="http://schemas.microsoft.com/office/powerpoint/2010/main" val="208209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4800" y="609600"/>
            <a:ext cx="8229600" cy="5943599"/>
          </a:xfrm>
          <a:prstGeom prst="rect">
            <a:avLst/>
          </a:prstGeom>
          <a:noFill/>
          <a:ln>
            <a:noFill/>
          </a:ln>
        </p:spPr>
      </p:pic>
    </p:spTree>
    <p:extLst>
      <p:ext uri="{BB962C8B-B14F-4D97-AF65-F5344CB8AC3E}">
        <p14:creationId xmlns:p14="http://schemas.microsoft.com/office/powerpoint/2010/main" val="321097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6512552"/>
          </a:xfrm>
          <a:prstGeom prst="rect">
            <a:avLst/>
          </a:prstGeom>
        </p:spPr>
        <p:txBody>
          <a:bodyPr wrap="square">
            <a:spAutoFit/>
          </a:bodyPr>
          <a:lstStyle/>
          <a:p>
            <a:pPr>
              <a:lnSpc>
                <a:spcPct val="110000"/>
              </a:lnSpc>
            </a:pPr>
            <a:r>
              <a:rPr lang="en-US" sz="2800" b="1" dirty="0" smtClean="0">
                <a:solidFill>
                  <a:srgbClr val="660066"/>
                </a:solidFill>
                <a:latin typeface="Times New Roman"/>
                <a:cs typeface="Times New Roman"/>
              </a:rPr>
              <a:t>DNA replication process </a:t>
            </a:r>
          </a:p>
          <a:p>
            <a:pPr>
              <a:lnSpc>
                <a:spcPct val="110000"/>
              </a:lnSpc>
            </a:pPr>
            <a:endParaRPr lang="en-US" sz="2400" dirty="0">
              <a:latin typeface="Arial"/>
              <a:cs typeface="Arial"/>
            </a:endParaRPr>
          </a:p>
          <a:p>
            <a:pPr algn="just">
              <a:lnSpc>
                <a:spcPct val="110000"/>
              </a:lnSpc>
            </a:pPr>
            <a:r>
              <a:rPr lang="en-US" sz="2400" dirty="0" smtClean="0">
                <a:latin typeface="Times New Roman"/>
                <a:cs typeface="Times New Roman"/>
              </a:rPr>
              <a:t>the process of DNA replication followed by proofreading or error-checking mechanisms  to ensure correct reading of the genetic code,. like all biological polymerization processes (Transcription and Translation, will be  discussed </a:t>
            </a:r>
            <a:r>
              <a:rPr lang="en-US" sz="2400" dirty="0" smtClean="0">
                <a:latin typeface="Times New Roman"/>
                <a:cs typeface="Times New Roman"/>
              </a:rPr>
              <a:t>later), </a:t>
            </a:r>
            <a:r>
              <a:rPr lang="en-US" sz="2400" dirty="0" smtClean="0">
                <a:latin typeface="Times New Roman"/>
                <a:cs typeface="Times New Roman"/>
              </a:rPr>
              <a:t>the process involve 3 stages :</a:t>
            </a:r>
          </a:p>
          <a:p>
            <a:endParaRPr lang="en-US" sz="2400" dirty="0" smtClean="0">
              <a:latin typeface="Arial"/>
              <a:cs typeface="Arial"/>
            </a:endParaRPr>
          </a:p>
          <a:p>
            <a:r>
              <a:rPr lang="en-US" sz="2400" dirty="0" smtClean="0">
                <a:latin typeface="Arial"/>
                <a:cs typeface="Arial"/>
              </a:rPr>
              <a:t>  </a:t>
            </a:r>
            <a:r>
              <a:rPr lang="en-US" sz="2800" b="1" dirty="0" smtClean="0">
                <a:solidFill>
                  <a:schemeClr val="tx2">
                    <a:lumMod val="75000"/>
                    <a:lumOff val="25000"/>
                  </a:schemeClr>
                </a:solidFill>
                <a:latin typeface="Times New Roman"/>
                <a:cs typeface="Times New Roman"/>
              </a:rPr>
              <a:t>1- Initiation 2-Elongation and 3- Termination</a:t>
            </a:r>
            <a:endParaRPr lang="en-US" sz="2800" b="1" dirty="0">
              <a:latin typeface="Arial"/>
              <a:cs typeface="Arial"/>
            </a:endParaRPr>
          </a:p>
          <a:p>
            <a:endParaRPr lang="en-US" sz="2800" b="1" dirty="0" smtClean="0">
              <a:latin typeface="Arial"/>
              <a:cs typeface="Arial"/>
            </a:endParaRPr>
          </a:p>
          <a:p>
            <a:r>
              <a:rPr lang="en-US" sz="2800" b="1" dirty="0">
                <a:solidFill>
                  <a:srgbClr val="B22D09"/>
                </a:solidFill>
                <a:latin typeface="Times New Roman"/>
                <a:cs typeface="Times New Roman"/>
              </a:rPr>
              <a:t>1- Initiation </a:t>
            </a:r>
          </a:p>
          <a:p>
            <a:r>
              <a:rPr lang="en-US" sz="2400" dirty="0">
                <a:latin typeface="Times New Roman"/>
                <a:cs typeface="Times New Roman"/>
              </a:rPr>
              <a:t>The replication of both prokaryotic and eukaryotic DNAs starts at a unique sequence called the </a:t>
            </a:r>
            <a:r>
              <a:rPr lang="en-US" sz="2400" b="1" dirty="0">
                <a:solidFill>
                  <a:srgbClr val="FF0000"/>
                </a:solidFill>
                <a:latin typeface="Times New Roman"/>
                <a:cs typeface="Times New Roman"/>
              </a:rPr>
              <a:t>origin of replication</a:t>
            </a:r>
            <a:r>
              <a:rPr lang="en-US" sz="2400" dirty="0">
                <a:latin typeface="Times New Roman"/>
                <a:cs typeface="Times New Roman"/>
              </a:rPr>
              <a:t>, which serves as a specific binding site for proteins that initiate the replication </a:t>
            </a:r>
            <a:r>
              <a:rPr lang="en-US" sz="2400" dirty="0" smtClean="0">
                <a:latin typeface="Times New Roman"/>
                <a:cs typeface="Times New Roman"/>
              </a:rPr>
              <a:t>process.</a:t>
            </a:r>
            <a:endParaRPr lang="en-US" sz="2800" b="1" dirty="0" smtClean="0">
              <a:latin typeface="Arial"/>
              <a:cs typeface="Arial"/>
            </a:endParaRPr>
          </a:p>
          <a:p>
            <a:endParaRPr lang="en-US" sz="2400" dirty="0" smtClean="0">
              <a:latin typeface="Arial"/>
              <a:cs typeface="Arial"/>
            </a:endParaRPr>
          </a:p>
        </p:txBody>
      </p:sp>
    </p:spTree>
    <p:extLst>
      <p:ext uri="{BB962C8B-B14F-4D97-AF65-F5344CB8AC3E}">
        <p14:creationId xmlns:p14="http://schemas.microsoft.com/office/powerpoint/2010/main" val="167879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592573"/>
          </a:xfrm>
          <a:prstGeom prst="rect">
            <a:avLst/>
          </a:prstGeom>
        </p:spPr>
        <p:txBody>
          <a:bodyPr wrap="square">
            <a:spAutoFit/>
          </a:bodyPr>
          <a:lstStyle/>
          <a:p>
            <a:endParaRPr lang="en-US" sz="2400" dirty="0">
              <a:latin typeface="Times New Roman"/>
              <a:cs typeface="Times New Roman"/>
            </a:endParaRPr>
          </a:p>
          <a:p>
            <a:pPr algn="just">
              <a:lnSpc>
                <a:spcPct val="120000"/>
              </a:lnSpc>
            </a:pPr>
            <a:r>
              <a:rPr lang="en-GB" sz="2400" dirty="0" smtClean="0">
                <a:latin typeface="Times New Roman"/>
                <a:cs typeface="Times New Roman"/>
              </a:rPr>
              <a:t>In</a:t>
            </a:r>
            <a:r>
              <a:rPr lang="en-GB" sz="2400" dirty="0">
                <a:latin typeface="Times New Roman"/>
                <a:cs typeface="Times New Roman"/>
              </a:rPr>
              <a:t> </a:t>
            </a:r>
            <a:r>
              <a:rPr lang="en-GB" sz="2400" b="1" i="1" dirty="0" err="1" smtClean="0">
                <a:solidFill>
                  <a:srgbClr val="9D0F4F"/>
                </a:solidFill>
                <a:latin typeface="Times New Roman"/>
                <a:cs typeface="Times New Roman"/>
              </a:rPr>
              <a:t>E.coli</a:t>
            </a:r>
            <a:r>
              <a:rPr lang="en-GB" sz="2400" i="1" dirty="0">
                <a:latin typeface="Times New Roman"/>
                <a:cs typeface="Times New Roman"/>
              </a:rPr>
              <a:t>, </a:t>
            </a:r>
            <a:r>
              <a:rPr lang="en-GB" sz="2400" dirty="0">
                <a:latin typeface="Times New Roman"/>
                <a:cs typeface="Times New Roman"/>
              </a:rPr>
              <a:t>which has a single origin of </a:t>
            </a:r>
            <a:r>
              <a:rPr lang="en-GB" sz="2400" dirty="0" smtClean="0">
                <a:latin typeface="Times New Roman"/>
                <a:cs typeface="Times New Roman"/>
              </a:rPr>
              <a:t>replication on </a:t>
            </a:r>
            <a:r>
              <a:rPr lang="en-GB" sz="2400" dirty="0">
                <a:latin typeface="Times New Roman"/>
                <a:cs typeface="Times New Roman"/>
              </a:rPr>
              <a:t>its one chromosome (as do most prokaryotes), it is approximately 245 base pairs long and is rich in AT sequence ( </a:t>
            </a:r>
            <a:r>
              <a:rPr lang="en-GB" sz="2400" dirty="0" smtClean="0">
                <a:latin typeface="Times New Roman"/>
                <a:cs typeface="Times New Roman"/>
              </a:rPr>
              <a:t>rich </a:t>
            </a:r>
            <a:r>
              <a:rPr lang="en-GB" sz="2400" dirty="0">
                <a:latin typeface="Times New Roman"/>
                <a:cs typeface="Times New Roman"/>
              </a:rPr>
              <a:t>in adenine and thymine bases), because A-T base pairs have two hydrogen bonds (rather than the three  bond in a C-G pair) and easy to break in this </a:t>
            </a:r>
            <a:r>
              <a:rPr lang="en-GB" sz="2400" dirty="0" smtClean="0">
                <a:latin typeface="Times New Roman"/>
                <a:cs typeface="Times New Roman"/>
              </a:rPr>
              <a:t>site.</a:t>
            </a:r>
          </a:p>
          <a:p>
            <a:pPr algn="just">
              <a:lnSpc>
                <a:spcPct val="120000"/>
              </a:lnSpc>
            </a:pPr>
            <a:endParaRPr lang="en-GB" sz="2400" dirty="0">
              <a:latin typeface="Times New Roman"/>
              <a:cs typeface="Times New Roman"/>
            </a:endParaRPr>
          </a:p>
          <a:p>
            <a:pPr algn="just">
              <a:lnSpc>
                <a:spcPct val="120000"/>
              </a:lnSpc>
            </a:pPr>
            <a:r>
              <a:rPr lang="en-GB" sz="2400" dirty="0" smtClean="0">
                <a:latin typeface="Times New Roman"/>
                <a:cs typeface="Times New Roman"/>
              </a:rPr>
              <a:t>The </a:t>
            </a:r>
            <a:r>
              <a:rPr lang="en-GB" sz="2400" dirty="0">
                <a:latin typeface="Times New Roman"/>
                <a:cs typeface="Times New Roman"/>
              </a:rPr>
              <a:t>origin of replication (</a:t>
            </a:r>
            <a:r>
              <a:rPr lang="en-GB" sz="2400" b="1" dirty="0" err="1">
                <a:solidFill>
                  <a:srgbClr val="FF0000"/>
                </a:solidFill>
                <a:latin typeface="Times New Roman"/>
                <a:cs typeface="Times New Roman"/>
              </a:rPr>
              <a:t>oriC</a:t>
            </a:r>
            <a:r>
              <a:rPr lang="en-GB" sz="2400" b="1" dirty="0">
                <a:solidFill>
                  <a:srgbClr val="FF0000"/>
                </a:solidFill>
                <a:latin typeface="Times New Roman"/>
                <a:cs typeface="Times New Roman"/>
              </a:rPr>
              <a:t>)  </a:t>
            </a:r>
            <a:r>
              <a:rPr lang="en-GB" sz="2400" dirty="0">
                <a:latin typeface="Times New Roman"/>
                <a:cs typeface="Times New Roman"/>
              </a:rPr>
              <a:t>is recognized by certain proteins that bind to this </a:t>
            </a:r>
            <a:r>
              <a:rPr lang="en-GB" sz="2400" dirty="0" smtClean="0">
                <a:latin typeface="Times New Roman"/>
                <a:cs typeface="Times New Roman"/>
              </a:rPr>
              <a:t>site called </a:t>
            </a:r>
            <a:r>
              <a:rPr lang="en-GB" sz="2400" dirty="0">
                <a:solidFill>
                  <a:srgbClr val="C00000"/>
                </a:solidFill>
                <a:latin typeface="Times New Roman"/>
                <a:cs typeface="Times New Roman"/>
              </a:rPr>
              <a:t>Initiator </a:t>
            </a:r>
            <a:r>
              <a:rPr lang="en-GB" sz="2400" dirty="0" smtClean="0">
                <a:solidFill>
                  <a:srgbClr val="C00000"/>
                </a:solidFill>
                <a:latin typeface="Times New Roman"/>
                <a:cs typeface="Times New Roman"/>
              </a:rPr>
              <a:t>proteins</a:t>
            </a:r>
            <a:r>
              <a:rPr lang="en-GB" sz="2400" dirty="0" smtClean="0">
                <a:latin typeface="Times New Roman"/>
                <a:cs typeface="Times New Roman"/>
              </a:rPr>
              <a:t>. These proteins  (</a:t>
            </a:r>
            <a:r>
              <a:rPr lang="en-GB" sz="2400" dirty="0" err="1" smtClean="0">
                <a:solidFill>
                  <a:srgbClr val="C00000"/>
                </a:solidFill>
                <a:latin typeface="Times New Roman"/>
                <a:cs typeface="Times New Roman"/>
              </a:rPr>
              <a:t>DnaA</a:t>
            </a:r>
            <a:r>
              <a:rPr lang="en-GB" sz="2400" dirty="0" smtClean="0">
                <a:latin typeface="Times New Roman"/>
                <a:cs typeface="Times New Roman"/>
              </a:rPr>
              <a:t> in prokaryotes,</a:t>
            </a:r>
            <a:r>
              <a:rPr lang="en-US" sz="2400" dirty="0">
                <a:solidFill>
                  <a:srgbClr val="C00000"/>
                </a:solidFill>
                <a:latin typeface="Times New Roman"/>
                <a:cs typeface="Times New Roman"/>
              </a:rPr>
              <a:t> </a:t>
            </a:r>
            <a:r>
              <a:rPr lang="en-US" sz="2400" dirty="0">
                <a:latin typeface="Times New Roman"/>
                <a:cs typeface="Times New Roman"/>
              </a:rPr>
              <a:t> origin recognition complex in yeast </a:t>
            </a:r>
            <a:r>
              <a:rPr lang="en-GB" sz="2400" dirty="0" smtClean="0">
                <a:latin typeface="Times New Roman"/>
                <a:cs typeface="Times New Roman"/>
              </a:rPr>
              <a:t>)  </a:t>
            </a:r>
            <a:r>
              <a:rPr lang="en-GB" sz="2400" dirty="0">
                <a:latin typeface="Times New Roman"/>
                <a:cs typeface="Times New Roman"/>
              </a:rPr>
              <a:t>binds specifically to the AT-rich replicator sequence </a:t>
            </a:r>
            <a:r>
              <a:rPr lang="en-GB" sz="2400" dirty="0" err="1">
                <a:latin typeface="Times New Roman"/>
                <a:cs typeface="Times New Roman"/>
              </a:rPr>
              <a:t>oriC</a:t>
            </a:r>
            <a:r>
              <a:rPr lang="en-GB" sz="2400" dirty="0">
                <a:latin typeface="Times New Roman"/>
                <a:cs typeface="Times New Roman"/>
              </a:rPr>
              <a:t> </a:t>
            </a:r>
            <a:r>
              <a:rPr lang="en-GB" sz="2400" dirty="0" smtClean="0">
                <a:latin typeface="Times New Roman"/>
                <a:cs typeface="Times New Roman"/>
              </a:rPr>
              <a:t> to </a:t>
            </a:r>
            <a:r>
              <a:rPr lang="en-GB" sz="2400" dirty="0">
                <a:latin typeface="Times New Roman"/>
                <a:cs typeface="Times New Roman"/>
              </a:rPr>
              <a:t>form a specific </a:t>
            </a:r>
            <a:r>
              <a:rPr lang="en-GB" sz="2400" dirty="0" err="1">
                <a:solidFill>
                  <a:srgbClr val="C00000"/>
                </a:solidFill>
                <a:latin typeface="Times New Roman"/>
                <a:cs typeface="Times New Roman"/>
              </a:rPr>
              <a:t>DnaA-oriC</a:t>
            </a:r>
            <a:r>
              <a:rPr lang="en-GB" sz="2400" dirty="0">
                <a:solidFill>
                  <a:srgbClr val="C00000"/>
                </a:solidFill>
                <a:latin typeface="Times New Roman"/>
                <a:cs typeface="Times New Roman"/>
              </a:rPr>
              <a:t> complex</a:t>
            </a:r>
            <a:r>
              <a:rPr lang="en-GB" sz="2400" dirty="0">
                <a:latin typeface="Times New Roman"/>
                <a:cs typeface="Times New Roman"/>
              </a:rPr>
              <a:t>. An enzyme called </a:t>
            </a:r>
            <a:r>
              <a:rPr lang="en-GB" sz="2400" b="1" dirty="0">
                <a:solidFill>
                  <a:srgbClr val="FF0000"/>
                </a:solidFill>
                <a:latin typeface="Times New Roman"/>
                <a:cs typeface="Times New Roman"/>
              </a:rPr>
              <a:t>helicase</a:t>
            </a:r>
            <a:r>
              <a:rPr lang="en-GB" sz="2400" dirty="0">
                <a:solidFill>
                  <a:srgbClr val="FF0000"/>
                </a:solidFill>
                <a:latin typeface="Times New Roman"/>
                <a:cs typeface="Times New Roman"/>
              </a:rPr>
              <a:t> </a:t>
            </a:r>
            <a:r>
              <a:rPr lang="en-GB" sz="2400" dirty="0">
                <a:latin typeface="Times New Roman"/>
                <a:cs typeface="Times New Roman"/>
              </a:rPr>
              <a:t>unwinds the DNA by breaking the hydrogen bonds between the nitrogenous base pairs.  ATP hydrolysis is required for this process. </a:t>
            </a:r>
            <a:endParaRPr lang="en-GB" sz="2400" dirty="0" smtClean="0">
              <a:latin typeface="Times New Roman"/>
              <a:cs typeface="Times New Roman"/>
            </a:endParaRPr>
          </a:p>
          <a:p>
            <a:endParaRPr lang="en-GB" sz="2400" dirty="0" smtClean="0">
              <a:latin typeface="Times New Roman"/>
              <a:cs typeface="Times New Roman"/>
            </a:endParaRPr>
          </a:p>
        </p:txBody>
      </p:sp>
    </p:spTree>
    <p:extLst>
      <p:ext uri="{BB962C8B-B14F-4D97-AF65-F5344CB8AC3E}">
        <p14:creationId xmlns:p14="http://schemas.microsoft.com/office/powerpoint/2010/main" val="1560794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3">
      <a:dk1>
        <a:sysClr val="windowText" lastClr="000000"/>
      </a:dk1>
      <a:lt1>
        <a:srgbClr val="E1E1E1"/>
      </a:lt1>
      <a:dk2>
        <a:srgbClr val="2B142D"/>
      </a:dk2>
      <a:lt2>
        <a:srgbClr val="CCB3C1"/>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5831</TotalTime>
  <Words>1861</Words>
  <Application>Microsoft Office PowerPoint</Application>
  <PresentationFormat>On-screen Show (4:3)</PresentationFormat>
  <Paragraphs>157</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ＭＳ ゴシック</vt:lpstr>
      <vt:lpstr>Arial</vt:lpstr>
      <vt:lpstr>Calibri</vt:lpstr>
      <vt:lpstr>Century Gothic</vt:lpstr>
      <vt:lpstr>Times New Roman</vt:lpstr>
      <vt:lpstr>Wingdings</vt:lpstr>
      <vt:lpstr>Apothecary</vt:lpstr>
      <vt:lpstr>Default Theme</vt:lpstr>
      <vt:lpstr>Molecular biology  DNA Replication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3-Termination</vt:lpstr>
      <vt:lpstr>PowerPoint Presentation</vt:lpstr>
      <vt:lpstr>Termination in Eukaryotic cell </vt:lpstr>
      <vt:lpstr>PowerPoint Presentation</vt:lpstr>
      <vt:lpstr>PowerPoint Presentation</vt:lpstr>
      <vt:lpstr>Enzymes involved in DNA replication </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  8th lecture</dc:title>
  <dc:subject/>
  <dc:creator>Dr Sawsan</dc:creator>
  <cp:keywords/>
  <dc:description/>
  <cp:lastModifiedBy>hp</cp:lastModifiedBy>
  <cp:revision>365</cp:revision>
  <dcterms:created xsi:type="dcterms:W3CDTF">2013-11-22T20:00:36Z</dcterms:created>
  <dcterms:modified xsi:type="dcterms:W3CDTF">2021-01-07T08:26:37Z</dcterms:modified>
  <cp:category/>
</cp:coreProperties>
</file>