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 id="2147483789" r:id="rId2"/>
  </p:sldMasterIdLst>
  <p:notesMasterIdLst>
    <p:notesMasterId r:id="rId24"/>
  </p:notesMasterIdLst>
  <p:sldIdLst>
    <p:sldId id="303" r:id="rId3"/>
    <p:sldId id="304" r:id="rId4"/>
    <p:sldId id="295" r:id="rId5"/>
    <p:sldId id="293" r:id="rId6"/>
    <p:sldId id="298" r:id="rId7"/>
    <p:sldId id="299" r:id="rId8"/>
    <p:sldId id="279" r:id="rId9"/>
    <p:sldId id="257" r:id="rId10"/>
    <p:sldId id="265" r:id="rId11"/>
    <p:sldId id="269" r:id="rId12"/>
    <p:sldId id="309" r:id="rId13"/>
    <p:sldId id="276" r:id="rId14"/>
    <p:sldId id="270" r:id="rId15"/>
    <p:sldId id="271" r:id="rId16"/>
    <p:sldId id="273" r:id="rId17"/>
    <p:sldId id="272" r:id="rId18"/>
    <p:sldId id="287" r:id="rId19"/>
    <p:sldId id="288" r:id="rId20"/>
    <p:sldId id="289" r:id="rId21"/>
    <p:sldId id="307" r:id="rId22"/>
    <p:sldId id="29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615" autoAdjust="0"/>
  </p:normalViewPr>
  <p:slideViewPr>
    <p:cSldViewPr snapToGrid="0" snapToObjects="1">
      <p:cViewPr varScale="1">
        <p:scale>
          <a:sx n="70" d="100"/>
          <a:sy n="70" d="100"/>
        </p:scale>
        <p:origin x="130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245131-E7F3-2941-956E-9BA718B91549}" type="datetimeFigureOut">
              <a:rPr lang="en-US" smtClean="0"/>
              <a:t>1/15/2021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471EB0-6123-FA4A-81AC-09939D18FDAE}" type="slidenum">
              <a:rPr lang="en-US" smtClean="0"/>
              <a:t>‹#›</a:t>
            </a:fld>
            <a:endParaRPr lang="en-US"/>
          </a:p>
        </p:txBody>
      </p:sp>
    </p:spTree>
    <p:extLst>
      <p:ext uri="{BB962C8B-B14F-4D97-AF65-F5344CB8AC3E}">
        <p14:creationId xmlns:p14="http://schemas.microsoft.com/office/powerpoint/2010/main" val="13753246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471EB0-6123-FA4A-81AC-09939D18FDAE}" type="slidenum">
              <a:rPr lang="en-US" smtClean="0"/>
              <a:t>13</a:t>
            </a:fld>
            <a:endParaRPr lang="en-US"/>
          </a:p>
        </p:txBody>
      </p:sp>
    </p:spTree>
    <p:extLst>
      <p:ext uri="{BB962C8B-B14F-4D97-AF65-F5344CB8AC3E}">
        <p14:creationId xmlns:p14="http://schemas.microsoft.com/office/powerpoint/2010/main" val="689533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1B3DE594-32B1-4203-8A3B-54B37BEB3E69}"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094499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B3DE594-32B1-4203-8A3B-54B37BEB3E69}"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327D5-7A1C-42D7-9C55-71A8DD199718}" type="slidenum">
              <a:rPr lang="en-US" smtClean="0"/>
              <a:pPr/>
              <a:t>‹#›</a:t>
            </a:fld>
            <a:endParaRPr lang="en-US"/>
          </a:p>
        </p:txBody>
      </p:sp>
    </p:spTree>
    <p:extLst>
      <p:ext uri="{BB962C8B-B14F-4D97-AF65-F5344CB8AC3E}">
        <p14:creationId xmlns:p14="http://schemas.microsoft.com/office/powerpoint/2010/main" val="2885906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B3DE594-32B1-4203-8A3B-54B37BEB3E69}"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327D5-7A1C-42D7-9C55-71A8DD199718}" type="slidenum">
              <a:rPr lang="en-US" smtClean="0"/>
              <a:pPr/>
              <a:t>‹#›</a:t>
            </a:fld>
            <a:endParaRPr lang="en-US"/>
          </a:p>
        </p:txBody>
      </p:sp>
    </p:spTree>
    <p:extLst>
      <p:ext uri="{BB962C8B-B14F-4D97-AF65-F5344CB8AC3E}">
        <p14:creationId xmlns:p14="http://schemas.microsoft.com/office/powerpoint/2010/main" val="923455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GB"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1B3DE594-32B1-4203-8A3B-54B37BEB3E69}" type="datetimeFigureOut">
              <a:rPr lang="en-US" smtClean="0"/>
              <a:pPr/>
              <a:t>1/15/2021</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1B3DE594-32B1-4203-8A3B-54B37BEB3E69}"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327D5-7A1C-42D7-9C55-71A8DD199718}"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1B3DE594-32B1-4203-8A3B-54B37BEB3E69}"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327D5-7A1C-42D7-9C55-71A8DD199718}"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GB"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1B3DE594-32B1-4203-8A3B-54B37BEB3E69}" type="datetimeFigureOut">
              <a:rPr lang="en-US" smtClean="0"/>
              <a:pPr/>
              <a:t>1/15/2021</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GB"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GB"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GB"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GB"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1B3DE594-32B1-4203-8A3B-54B37BEB3E69}" type="datetimeFigureOut">
              <a:rPr lang="en-US" smtClean="0"/>
              <a:pPr/>
              <a:t>1/15/2021</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AF2327D5-7A1C-42D7-9C55-71A8DD199718}"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1B3DE594-32B1-4203-8A3B-54B37BEB3E69}" type="datetimeFigureOut">
              <a:rPr lang="en-US" smtClean="0"/>
              <a:pPr/>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2327D5-7A1C-42D7-9C55-71A8DD19971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1B3DE594-32B1-4203-8A3B-54B37BEB3E69}" type="datetimeFigureOut">
              <a:rPr lang="en-US" smtClean="0"/>
              <a:pPr/>
              <a:t>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2327D5-7A1C-42D7-9C55-71A8DD199718}"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1B3DE594-32B1-4203-8A3B-54B37BEB3E69}" type="datetimeFigureOut">
              <a:rPr lang="en-US" smtClean="0"/>
              <a:pPr/>
              <a:t>1/15/2021</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AF2327D5-7A1C-42D7-9C55-71A8DD1997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B3DE594-32B1-4203-8A3B-54B37BEB3E69}"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327D5-7A1C-42D7-9C55-71A8DD199718}" type="slidenum">
              <a:rPr lang="en-US" smtClean="0"/>
              <a:pPr/>
              <a:t>‹#›</a:t>
            </a:fld>
            <a:endParaRPr lang="en-US"/>
          </a:p>
        </p:txBody>
      </p:sp>
    </p:spTree>
    <p:extLst>
      <p:ext uri="{BB962C8B-B14F-4D97-AF65-F5344CB8AC3E}">
        <p14:creationId xmlns:p14="http://schemas.microsoft.com/office/powerpoint/2010/main" val="3858619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1B3DE594-32B1-4203-8A3B-54B37BEB3E69}" type="datetimeFigureOut">
              <a:rPr lang="en-US" smtClean="0"/>
              <a:pPr/>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2327D5-7A1C-42D7-9C55-71A8DD199718}"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5" name="Date Placeholder 4"/>
          <p:cNvSpPr>
            <a:spLocks noGrp="1"/>
          </p:cNvSpPr>
          <p:nvPr>
            <p:ph type="dt" sz="half" idx="10"/>
          </p:nvPr>
        </p:nvSpPr>
        <p:spPr/>
        <p:txBody>
          <a:bodyPr/>
          <a:lstStyle/>
          <a:p>
            <a:fld id="{1B3DE594-32B1-4203-8A3B-54B37BEB3E69}" type="datetimeFigureOut">
              <a:rPr lang="en-US" smtClean="0"/>
              <a:pPr/>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2327D5-7A1C-42D7-9C55-71A8DD199718}"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1B3DE594-32B1-4203-8A3B-54B37BEB3E69}" type="datetimeFigureOut">
              <a:rPr lang="en-US" smtClean="0"/>
              <a:pPr/>
              <a:t>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2327D5-7A1C-42D7-9C55-71A8DD19971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1B3DE594-32B1-4203-8A3B-54B37BEB3E69}" type="datetimeFigureOut">
              <a:rPr lang="en-US" smtClean="0"/>
              <a:pPr/>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2327D5-7A1C-42D7-9C55-71A8DD199718}"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GB"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1B3DE594-32B1-4203-8A3B-54B37BEB3E69}" type="datetimeFigureOut">
              <a:rPr lang="en-US" smtClean="0"/>
              <a:pPr/>
              <a:t>1/15/2021</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1B3DE594-32B1-4203-8A3B-54B37BEB3E69}" type="datetimeFigureOut">
              <a:rPr lang="en-US" smtClean="0"/>
              <a:pPr/>
              <a:t>1/15/2021</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AF2327D5-7A1C-42D7-9C55-71A8DD199718}"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B3DE594-32B1-4203-8A3B-54B37BEB3E69}" type="datetimeFigureOut">
              <a:rPr lang="en-US" smtClean="0"/>
              <a:pPr/>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2327D5-7A1C-42D7-9C55-71A8DD199718}"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GB"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1B3DE594-32B1-4203-8A3B-54B37BEB3E69}" type="datetimeFigureOut">
              <a:rPr lang="en-US" smtClean="0"/>
              <a:pPr/>
              <a:t>1/15/2021</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AF2327D5-7A1C-42D7-9C55-71A8DD199718}"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GB"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GB"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1B3DE594-32B1-4203-8A3B-54B37BEB3E69}" type="datetimeFigureOut">
              <a:rPr lang="en-US" smtClean="0"/>
              <a:pPr/>
              <a:t>1/15/2021</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AF2327D5-7A1C-42D7-9C55-71A8DD199718}"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GB"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GB"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1B3DE594-32B1-4203-8A3B-54B37BEB3E69}" type="datetimeFigureOut">
              <a:rPr lang="en-US" smtClean="0"/>
              <a:pPr/>
              <a:t>1/15/2021</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AF2327D5-7A1C-42D7-9C55-71A8DD199718}"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GB"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B3DE594-32B1-4203-8A3B-54B37BEB3E69}"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327D5-7A1C-42D7-9C55-71A8DD199718}" type="slidenum">
              <a:rPr lang="en-US" smtClean="0"/>
              <a:pPr/>
              <a:t>‹#›</a:t>
            </a:fld>
            <a:endParaRPr lang="en-US"/>
          </a:p>
        </p:txBody>
      </p:sp>
    </p:spTree>
    <p:extLst>
      <p:ext uri="{BB962C8B-B14F-4D97-AF65-F5344CB8AC3E}">
        <p14:creationId xmlns:p14="http://schemas.microsoft.com/office/powerpoint/2010/main" val="37804913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1B3DE594-32B1-4203-8A3B-54B37BEB3E69}"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327D5-7A1C-42D7-9C55-71A8DD199718}"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GB"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1B3DE594-32B1-4203-8A3B-54B37BEB3E69}"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327D5-7A1C-42D7-9C55-71A8DD199718}"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B3DE594-32B1-4203-8A3B-54B37BEB3E69}" type="datetimeFigureOut">
              <a:rPr lang="en-US" smtClean="0"/>
              <a:pPr/>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2327D5-7A1C-42D7-9C55-71A8DD199718}" type="slidenum">
              <a:rPr lang="en-US" smtClean="0"/>
              <a:pPr/>
              <a:t>‹#›</a:t>
            </a:fld>
            <a:endParaRPr lang="en-US"/>
          </a:p>
        </p:txBody>
      </p:sp>
    </p:spTree>
    <p:extLst>
      <p:ext uri="{BB962C8B-B14F-4D97-AF65-F5344CB8AC3E}">
        <p14:creationId xmlns:p14="http://schemas.microsoft.com/office/powerpoint/2010/main" val="1469985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B3DE594-32B1-4203-8A3B-54B37BEB3E69}" type="datetimeFigureOut">
              <a:rPr lang="en-US" smtClean="0"/>
              <a:pPr/>
              <a:t>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2327D5-7A1C-42D7-9C55-71A8DD199718}" type="slidenum">
              <a:rPr lang="en-US" smtClean="0"/>
              <a:pPr/>
              <a:t>‹#›</a:t>
            </a:fld>
            <a:endParaRPr lang="en-US"/>
          </a:p>
        </p:txBody>
      </p:sp>
    </p:spTree>
    <p:extLst>
      <p:ext uri="{BB962C8B-B14F-4D97-AF65-F5344CB8AC3E}">
        <p14:creationId xmlns:p14="http://schemas.microsoft.com/office/powerpoint/2010/main" val="2287499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B3DE594-32B1-4203-8A3B-54B37BEB3E69}" type="datetimeFigureOut">
              <a:rPr lang="en-US" smtClean="0"/>
              <a:pPr/>
              <a:t>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2327D5-7A1C-42D7-9C55-71A8DD199718}" type="slidenum">
              <a:rPr lang="en-US" smtClean="0"/>
              <a:pPr/>
              <a:t>‹#›</a:t>
            </a:fld>
            <a:endParaRPr lang="en-US"/>
          </a:p>
        </p:txBody>
      </p:sp>
    </p:spTree>
    <p:extLst>
      <p:ext uri="{BB962C8B-B14F-4D97-AF65-F5344CB8AC3E}">
        <p14:creationId xmlns:p14="http://schemas.microsoft.com/office/powerpoint/2010/main" val="2144240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DE594-32B1-4203-8A3B-54B37BEB3E69}" type="datetimeFigureOut">
              <a:rPr lang="en-US" smtClean="0"/>
              <a:pPr/>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2327D5-7A1C-42D7-9C55-71A8DD199718}" type="slidenum">
              <a:rPr lang="en-US" smtClean="0"/>
              <a:pPr/>
              <a:t>‹#›</a:t>
            </a:fld>
            <a:endParaRPr lang="en-US"/>
          </a:p>
        </p:txBody>
      </p:sp>
    </p:spTree>
    <p:extLst>
      <p:ext uri="{BB962C8B-B14F-4D97-AF65-F5344CB8AC3E}">
        <p14:creationId xmlns:p14="http://schemas.microsoft.com/office/powerpoint/2010/main" val="3463179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B3DE594-32B1-4203-8A3B-54B37BEB3E69}" type="datetimeFigureOut">
              <a:rPr lang="en-US" smtClean="0"/>
              <a:pPr/>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721274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B3DE594-32B1-4203-8A3B-54B37BEB3E69}" type="datetimeFigureOut">
              <a:rPr lang="en-US" smtClean="0"/>
              <a:pPr/>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2327D5-7A1C-42D7-9C55-71A8DD199718}" type="slidenum">
              <a:rPr lang="en-US" smtClean="0"/>
              <a:pPr/>
              <a:t>‹#›</a:t>
            </a:fld>
            <a:endParaRPr lang="en-US"/>
          </a:p>
        </p:txBody>
      </p:sp>
    </p:spTree>
    <p:extLst>
      <p:ext uri="{BB962C8B-B14F-4D97-AF65-F5344CB8AC3E}">
        <p14:creationId xmlns:p14="http://schemas.microsoft.com/office/powerpoint/2010/main" val="3726103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DE594-32B1-4203-8A3B-54B37BEB3E69}" type="datetimeFigureOut">
              <a:rPr lang="en-US" smtClean="0"/>
              <a:pPr/>
              <a:t>1/15/2021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2327D5-7A1C-42D7-9C55-71A8DD199718}" type="slidenum">
              <a:rPr lang="en-US" smtClean="0"/>
              <a:pPr/>
              <a:t>‹#›</a:t>
            </a:fld>
            <a:endParaRPr lang="en-US"/>
          </a:p>
        </p:txBody>
      </p:sp>
    </p:spTree>
    <p:extLst>
      <p:ext uri="{BB962C8B-B14F-4D97-AF65-F5344CB8AC3E}">
        <p14:creationId xmlns:p14="http://schemas.microsoft.com/office/powerpoint/2010/main" val="417129173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GB"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1B3DE594-32B1-4203-8A3B-54B37BEB3E69}" type="datetimeFigureOut">
              <a:rPr lang="en-US" smtClean="0"/>
              <a:pPr/>
              <a:t>1/15/2021</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AF2327D5-7A1C-42D7-9C55-71A8DD1997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837" y="444849"/>
            <a:ext cx="7556313" cy="1116106"/>
          </a:xfrm>
        </p:spPr>
        <p:txBody>
          <a:bodyPr>
            <a:normAutofit fontScale="90000"/>
          </a:bodyPr>
          <a:lstStyle/>
          <a:p>
            <a:r>
              <a:rPr lang="en-US" dirty="0" smtClean="0"/>
              <a:t>Molecular Biology </a:t>
            </a:r>
            <a:br>
              <a:rPr lang="en-US" dirty="0" smtClean="0"/>
            </a:br>
            <a:r>
              <a:rPr lang="en-US" dirty="0" smtClean="0"/>
              <a:t>Lecture 5 </a:t>
            </a:r>
            <a:br>
              <a:rPr lang="en-US" dirty="0" smtClean="0"/>
            </a:br>
            <a:endParaRPr lang="en-US" dirty="0"/>
          </a:p>
        </p:txBody>
      </p:sp>
      <p:sp>
        <p:nvSpPr>
          <p:cNvPr id="3" name="Content Placeholder 2"/>
          <p:cNvSpPr>
            <a:spLocks noGrp="1"/>
          </p:cNvSpPr>
          <p:nvPr>
            <p:ph idx="1"/>
          </p:nvPr>
        </p:nvSpPr>
        <p:spPr>
          <a:xfrm>
            <a:off x="498474" y="2037748"/>
            <a:ext cx="7634173" cy="4114800"/>
          </a:xfrm>
        </p:spPr>
        <p:txBody>
          <a:bodyPr>
            <a:normAutofit fontScale="92500"/>
          </a:bodyPr>
          <a:lstStyle/>
          <a:p>
            <a:pPr lvl="3" algn="ctr">
              <a:buNone/>
            </a:pPr>
            <a:r>
              <a:rPr lang="en-US" sz="3600" dirty="0" smtClean="0">
                <a:solidFill>
                  <a:srgbClr val="C00000"/>
                </a:solidFill>
                <a:latin typeface="Times New Roman"/>
                <a:cs typeface="Times New Roman"/>
              </a:rPr>
              <a:t>Post replication events</a:t>
            </a:r>
          </a:p>
          <a:p>
            <a:pPr lvl="3" algn="ctr">
              <a:buNone/>
            </a:pPr>
            <a:r>
              <a:rPr lang="en-US" sz="3600" dirty="0" smtClean="0">
                <a:solidFill>
                  <a:srgbClr val="C00000"/>
                </a:solidFill>
                <a:latin typeface="Times New Roman"/>
                <a:cs typeface="Times New Roman"/>
              </a:rPr>
              <a:t>DNA </a:t>
            </a:r>
            <a:r>
              <a:rPr lang="en-US" sz="3600" dirty="0">
                <a:solidFill>
                  <a:srgbClr val="C00000"/>
                </a:solidFill>
                <a:latin typeface="Times New Roman"/>
                <a:cs typeface="Times New Roman"/>
              </a:rPr>
              <a:t>proofreading and </a:t>
            </a:r>
            <a:r>
              <a:rPr lang="en-US" sz="3600" dirty="0" smtClean="0">
                <a:solidFill>
                  <a:srgbClr val="C00000"/>
                </a:solidFill>
                <a:latin typeface="Times New Roman"/>
                <a:cs typeface="Times New Roman"/>
              </a:rPr>
              <a:t>repair activity </a:t>
            </a:r>
          </a:p>
          <a:p>
            <a:pPr lvl="3" algn="ctr">
              <a:buNone/>
            </a:pPr>
            <a:r>
              <a:rPr lang="en-US" sz="3600" dirty="0" smtClean="0">
                <a:solidFill>
                  <a:srgbClr val="000000"/>
                </a:solidFill>
                <a:latin typeface="Times New Roman"/>
                <a:cs typeface="Times New Roman"/>
              </a:rPr>
              <a:t>While DNA replication errors are rare, they must be corrected by  various DNA repair pathways.</a:t>
            </a:r>
          </a:p>
          <a:p>
            <a:pPr lvl="3" algn="ctr">
              <a:buNone/>
            </a:pPr>
            <a:endParaRPr lang="en-US" sz="3600" dirty="0" smtClean="0">
              <a:solidFill>
                <a:srgbClr val="C00000"/>
              </a:solidFill>
              <a:latin typeface="Times New Roman"/>
              <a:cs typeface="Times New Roman"/>
            </a:endParaRPr>
          </a:p>
          <a:p>
            <a:pPr lvl="3" algn="ctr">
              <a:buNone/>
            </a:pPr>
            <a:r>
              <a:rPr lang="en-US" sz="4800" dirty="0" smtClean="0">
                <a:solidFill>
                  <a:srgbClr val="C00000"/>
                </a:solidFill>
                <a:latin typeface="Times New Roman"/>
                <a:cs typeface="Times New Roman"/>
              </a:rPr>
              <a:t>  </a:t>
            </a:r>
            <a:endParaRPr lang="en-US" sz="4800" dirty="0">
              <a:solidFill>
                <a:srgbClr val="C00000"/>
              </a:solidFill>
              <a:latin typeface="Times New Roman"/>
              <a:cs typeface="Times New Roman"/>
            </a:endParaRPr>
          </a:p>
        </p:txBody>
      </p:sp>
      <p:pic>
        <p:nvPicPr>
          <p:cNvPr id="4" name="Picture 3"/>
          <p:cNvPicPr>
            <a:picLocks noChangeAspect="1"/>
          </p:cNvPicPr>
          <p:nvPr/>
        </p:nvPicPr>
        <p:blipFill>
          <a:blip r:embed="rId2"/>
          <a:stretch>
            <a:fillRect/>
          </a:stretch>
        </p:blipFill>
        <p:spPr>
          <a:xfrm flipH="1">
            <a:off x="6107759" y="237693"/>
            <a:ext cx="2023320" cy="1616638"/>
          </a:xfrm>
          <a:prstGeom prst="rect">
            <a:avLst/>
          </a:prstGeom>
        </p:spPr>
      </p:pic>
    </p:spTree>
    <p:extLst>
      <p:ext uri="{BB962C8B-B14F-4D97-AF65-F5344CB8AC3E}">
        <p14:creationId xmlns:p14="http://schemas.microsoft.com/office/powerpoint/2010/main" val="3699010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5822" y="431899"/>
            <a:ext cx="8704162" cy="6001642"/>
          </a:xfrm>
          <a:prstGeom prst="rect">
            <a:avLst/>
          </a:prstGeom>
        </p:spPr>
        <p:txBody>
          <a:bodyPr wrap="square">
            <a:spAutoFit/>
          </a:bodyPr>
          <a:lstStyle/>
          <a:p>
            <a:pPr algn="just"/>
            <a:r>
              <a:rPr lang="en-US" sz="2400" dirty="0" smtClean="0">
                <a:latin typeface="Times New Roman"/>
                <a:cs typeface="Times New Roman"/>
              </a:rPr>
              <a:t>At least </a:t>
            </a:r>
            <a:r>
              <a:rPr lang="en-US" sz="2400" dirty="0">
                <a:latin typeface="Times New Roman"/>
                <a:cs typeface="Times New Roman"/>
              </a:rPr>
              <a:t>five major DNA repair </a:t>
            </a:r>
            <a:r>
              <a:rPr lang="en-US" sz="2400" dirty="0" smtClean="0">
                <a:latin typeface="Times New Roman"/>
                <a:cs typeface="Times New Roman"/>
              </a:rPr>
              <a:t>pathways:</a:t>
            </a:r>
          </a:p>
          <a:p>
            <a:pPr algn="just"/>
            <a:r>
              <a:rPr lang="en-US" sz="2400" dirty="0" smtClean="0">
                <a:latin typeface="Times New Roman"/>
                <a:cs typeface="Times New Roman"/>
              </a:rPr>
              <a:t> </a:t>
            </a:r>
            <a:r>
              <a:rPr lang="en-US" sz="2400" b="1" dirty="0" smtClean="0">
                <a:solidFill>
                  <a:srgbClr val="FF0000"/>
                </a:solidFill>
                <a:latin typeface="Times New Roman"/>
                <a:cs typeface="Times New Roman"/>
              </a:rPr>
              <a:t>Mismatch </a:t>
            </a:r>
            <a:r>
              <a:rPr lang="en-US" sz="2400" b="1" dirty="0">
                <a:solidFill>
                  <a:srgbClr val="FF0000"/>
                </a:solidFill>
                <a:latin typeface="Times New Roman"/>
                <a:cs typeface="Times New Roman"/>
              </a:rPr>
              <a:t>repair (MMR), base excision repair (BER)</a:t>
            </a:r>
            <a:r>
              <a:rPr lang="en-US" sz="2400" b="1" dirty="0" smtClean="0">
                <a:solidFill>
                  <a:srgbClr val="FF0000"/>
                </a:solidFill>
                <a:latin typeface="Times New Roman"/>
                <a:cs typeface="Times New Roman"/>
              </a:rPr>
              <a:t>,  </a:t>
            </a:r>
            <a:r>
              <a:rPr lang="en-US" sz="2400" b="1" dirty="0">
                <a:solidFill>
                  <a:srgbClr val="FF0000"/>
                </a:solidFill>
                <a:latin typeface="Times New Roman"/>
                <a:cs typeface="Times New Roman"/>
              </a:rPr>
              <a:t>nucleotide excision repair (NER), </a:t>
            </a:r>
            <a:r>
              <a:rPr lang="en-US" sz="2400" b="1" dirty="0" smtClean="0">
                <a:solidFill>
                  <a:srgbClr val="FF0000"/>
                </a:solidFill>
                <a:latin typeface="Times New Roman"/>
                <a:cs typeface="Times New Roman"/>
              </a:rPr>
              <a:t>homologous </a:t>
            </a:r>
            <a:r>
              <a:rPr lang="en-US" sz="2400" b="1" dirty="0">
                <a:solidFill>
                  <a:srgbClr val="FF0000"/>
                </a:solidFill>
                <a:latin typeface="Times New Roman"/>
                <a:cs typeface="Times New Roman"/>
              </a:rPr>
              <a:t>recombination (HR) and non-homologous end joining (NHEJ</a:t>
            </a:r>
            <a:r>
              <a:rPr lang="en-US" sz="2400" dirty="0">
                <a:latin typeface="Times New Roman"/>
                <a:cs typeface="Times New Roman"/>
              </a:rPr>
              <a:t>)—are active throughout different stages of the cell cycle, allowing the cells to repair the DNA damage. </a:t>
            </a:r>
            <a:endParaRPr lang="en-US" sz="2400" dirty="0" smtClean="0">
              <a:latin typeface="Times New Roman"/>
              <a:cs typeface="Times New Roman"/>
            </a:endParaRPr>
          </a:p>
          <a:p>
            <a:pPr algn="just"/>
            <a:endParaRPr lang="en-US" sz="2400" dirty="0">
              <a:latin typeface="Times New Roman"/>
              <a:cs typeface="Times New Roman"/>
            </a:endParaRPr>
          </a:p>
          <a:p>
            <a:pPr algn="just"/>
            <a:r>
              <a:rPr lang="en-US" sz="2400" b="1" dirty="0" smtClean="0">
                <a:solidFill>
                  <a:srgbClr val="FF0000"/>
                </a:solidFill>
                <a:latin typeface="Times New Roman"/>
                <a:cs typeface="Times New Roman"/>
              </a:rPr>
              <a:t>1- Mismatch </a:t>
            </a:r>
            <a:r>
              <a:rPr lang="en-US" sz="2400" b="1" dirty="0">
                <a:solidFill>
                  <a:srgbClr val="FF0000"/>
                </a:solidFill>
                <a:latin typeface="Times New Roman"/>
                <a:cs typeface="Times New Roman"/>
              </a:rPr>
              <a:t>repair </a:t>
            </a:r>
            <a:r>
              <a:rPr lang="en-US" sz="2400" dirty="0">
                <a:latin typeface="Times New Roman"/>
                <a:cs typeface="Times New Roman"/>
              </a:rPr>
              <a:t>: a system for recognizing and repairing some forms of DNA damage and erroneous insertion, deletion, or </a:t>
            </a:r>
            <a:r>
              <a:rPr lang="en-US" sz="2400" dirty="0" err="1" smtClean="0">
                <a:latin typeface="Times New Roman"/>
                <a:cs typeface="Times New Roman"/>
              </a:rPr>
              <a:t>mis</a:t>
            </a:r>
            <a:r>
              <a:rPr lang="en-US" sz="2400" dirty="0" smtClean="0">
                <a:latin typeface="Times New Roman"/>
                <a:cs typeface="Times New Roman"/>
              </a:rPr>
              <a:t>- </a:t>
            </a:r>
            <a:r>
              <a:rPr lang="en-US" sz="2400" dirty="0">
                <a:latin typeface="Times New Roman"/>
                <a:cs typeface="Times New Roman"/>
              </a:rPr>
              <a:t>incorporation of bases that can arise </a:t>
            </a:r>
            <a:r>
              <a:rPr lang="en-US" sz="2400" dirty="0">
                <a:solidFill>
                  <a:srgbClr val="FF0000"/>
                </a:solidFill>
                <a:latin typeface="Times New Roman"/>
                <a:cs typeface="Times New Roman"/>
              </a:rPr>
              <a:t>during  DNA replication and </a:t>
            </a:r>
            <a:r>
              <a:rPr lang="en-US" sz="2400" dirty="0" smtClean="0">
                <a:solidFill>
                  <a:srgbClr val="FF0000"/>
                </a:solidFill>
                <a:latin typeface="Times New Roman"/>
                <a:cs typeface="Times New Roman"/>
              </a:rPr>
              <a:t>recombination.</a:t>
            </a:r>
            <a:endParaRPr lang="en-US" sz="2400" dirty="0">
              <a:solidFill>
                <a:srgbClr val="FF0000"/>
              </a:solidFill>
              <a:latin typeface="Times New Roman"/>
              <a:cs typeface="Times New Roman"/>
            </a:endParaRPr>
          </a:p>
          <a:p>
            <a:pPr algn="just"/>
            <a:r>
              <a:rPr lang="en-US" sz="2400" dirty="0">
                <a:latin typeface="Times New Roman"/>
                <a:cs typeface="Times New Roman"/>
              </a:rPr>
              <a:t>Occasionally mismatched nucleotides are not caught by </a:t>
            </a:r>
            <a:r>
              <a:rPr lang="en-US" sz="2400" b="1" dirty="0">
                <a:solidFill>
                  <a:srgbClr val="FF0000"/>
                </a:solidFill>
                <a:latin typeface="Times New Roman"/>
                <a:cs typeface="Times New Roman"/>
              </a:rPr>
              <a:t>proofreading </a:t>
            </a:r>
            <a:r>
              <a:rPr lang="en-US" sz="2400" dirty="0">
                <a:latin typeface="Times New Roman"/>
                <a:cs typeface="Times New Roman"/>
              </a:rPr>
              <a:t>and require a process called </a:t>
            </a:r>
            <a:r>
              <a:rPr lang="en-US" sz="2400" dirty="0">
                <a:solidFill>
                  <a:srgbClr val="FF0000"/>
                </a:solidFill>
                <a:latin typeface="Times New Roman"/>
                <a:cs typeface="Times New Roman"/>
              </a:rPr>
              <a:t>mismatch repair</a:t>
            </a:r>
            <a:r>
              <a:rPr lang="en-US" sz="2400" dirty="0">
                <a:latin typeface="Times New Roman"/>
                <a:cs typeface="Times New Roman"/>
              </a:rPr>
              <a:t> to remove and replace the incorrectly inserted nucleotide. DNA mismatch repair can recognize and repair insertions, deletions, and substitutions that may arise during replication</a:t>
            </a:r>
            <a:r>
              <a:rPr lang="en-US" sz="2400" dirty="0" smtClean="0">
                <a:latin typeface="Times New Roman"/>
                <a:cs typeface="Times New Roman"/>
              </a:rPr>
              <a:t>.</a:t>
            </a:r>
          </a:p>
          <a:p>
            <a:endParaRPr lang="en-US" sz="2400" b="1" dirty="0">
              <a:latin typeface="Times New Roman"/>
              <a:cs typeface="Times New Roman"/>
            </a:endParaRPr>
          </a:p>
        </p:txBody>
      </p:sp>
    </p:spTree>
    <p:extLst>
      <p:ext uri="{BB962C8B-B14F-4D97-AF65-F5344CB8AC3E}">
        <p14:creationId xmlns:p14="http://schemas.microsoft.com/office/powerpoint/2010/main" val="2287971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221733" y="1031622"/>
            <a:ext cx="8123521" cy="5482581"/>
          </a:xfrm>
          <a:prstGeom prst="rect">
            <a:avLst/>
          </a:prstGeom>
        </p:spPr>
      </p:pic>
      <p:sp>
        <p:nvSpPr>
          <p:cNvPr id="3" name="Rectangle 2"/>
          <p:cNvSpPr/>
          <p:nvPr/>
        </p:nvSpPr>
        <p:spPr>
          <a:xfrm>
            <a:off x="705517" y="315964"/>
            <a:ext cx="4549421" cy="523220"/>
          </a:xfrm>
          <a:prstGeom prst="rect">
            <a:avLst/>
          </a:prstGeom>
        </p:spPr>
        <p:txBody>
          <a:bodyPr wrap="square">
            <a:spAutoFit/>
          </a:bodyPr>
          <a:lstStyle/>
          <a:p>
            <a:r>
              <a:rPr lang="en-US" sz="2800" b="1" dirty="0">
                <a:solidFill>
                  <a:srgbClr val="FF0000"/>
                </a:solidFill>
                <a:latin typeface="Times New Roman"/>
                <a:cs typeface="Times New Roman"/>
              </a:rPr>
              <a:t>Mismatch </a:t>
            </a:r>
            <a:r>
              <a:rPr lang="en-US" sz="2800" b="1" dirty="0" smtClean="0">
                <a:solidFill>
                  <a:srgbClr val="FF0000"/>
                </a:solidFill>
                <a:latin typeface="Times New Roman"/>
                <a:cs typeface="Times New Roman"/>
              </a:rPr>
              <a:t>repair system </a:t>
            </a:r>
            <a:endParaRPr lang="en-US" sz="2800" dirty="0"/>
          </a:p>
        </p:txBody>
      </p:sp>
    </p:spTree>
    <p:extLst>
      <p:ext uri="{BB962C8B-B14F-4D97-AF65-F5344CB8AC3E}">
        <p14:creationId xmlns:p14="http://schemas.microsoft.com/office/powerpoint/2010/main" val="2087840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00" y="196564"/>
            <a:ext cx="8451273" cy="5306067"/>
          </a:xfrm>
          <a:prstGeom prst="rect">
            <a:avLst/>
          </a:prstGeom>
        </p:spPr>
        <p:txBody>
          <a:bodyPr wrap="square">
            <a:spAutoFit/>
          </a:bodyPr>
          <a:lstStyle/>
          <a:p>
            <a:endParaRPr lang="en-US" dirty="0" smtClean="0"/>
          </a:p>
          <a:p>
            <a:pPr>
              <a:lnSpc>
                <a:spcPct val="110000"/>
              </a:lnSpc>
            </a:pPr>
            <a:r>
              <a:rPr lang="en-US" sz="2800" b="1" dirty="0" smtClean="0">
                <a:solidFill>
                  <a:srgbClr val="FF0000"/>
                </a:solidFill>
                <a:latin typeface="Times New Roman"/>
                <a:cs typeface="Times New Roman"/>
              </a:rPr>
              <a:t>2- Base </a:t>
            </a:r>
            <a:r>
              <a:rPr lang="en-US" sz="2800" b="1" dirty="0">
                <a:solidFill>
                  <a:srgbClr val="FF0000"/>
                </a:solidFill>
                <a:latin typeface="Times New Roman"/>
                <a:cs typeface="Times New Roman"/>
              </a:rPr>
              <a:t>Excision Repair Pathway </a:t>
            </a:r>
            <a:endParaRPr lang="en-US" sz="2800" dirty="0">
              <a:solidFill>
                <a:srgbClr val="FF0000"/>
              </a:solidFill>
              <a:latin typeface="Times New Roman"/>
              <a:cs typeface="Times New Roman"/>
            </a:endParaRPr>
          </a:p>
          <a:p>
            <a:pPr>
              <a:lnSpc>
                <a:spcPct val="110000"/>
              </a:lnSpc>
            </a:pPr>
            <a:endParaRPr lang="en-US" sz="2400" dirty="0">
              <a:latin typeface="Times New Roman"/>
              <a:cs typeface="Times New Roman"/>
            </a:endParaRPr>
          </a:p>
          <a:p>
            <a:pPr algn="just">
              <a:lnSpc>
                <a:spcPct val="110000"/>
              </a:lnSpc>
            </a:pPr>
            <a:r>
              <a:rPr lang="en-US" sz="2400" dirty="0">
                <a:latin typeface="Times New Roman"/>
                <a:cs typeface="Times New Roman"/>
              </a:rPr>
              <a:t>Base excision repair (BER) corrects </a:t>
            </a:r>
            <a:r>
              <a:rPr lang="en-US" sz="2400" dirty="0">
                <a:solidFill>
                  <a:srgbClr val="00B050"/>
                </a:solidFill>
                <a:latin typeface="Times New Roman"/>
                <a:cs typeface="Times New Roman"/>
              </a:rPr>
              <a:t>small base lesions </a:t>
            </a:r>
            <a:r>
              <a:rPr lang="en-US" sz="2400" dirty="0">
                <a:latin typeface="Times New Roman"/>
                <a:cs typeface="Times New Roman"/>
              </a:rPr>
              <a:t>that </a:t>
            </a:r>
            <a:r>
              <a:rPr lang="en-US" sz="2400" dirty="0">
                <a:solidFill>
                  <a:srgbClr val="00B050"/>
                </a:solidFill>
                <a:latin typeface="Times New Roman"/>
                <a:cs typeface="Times New Roman"/>
              </a:rPr>
              <a:t>do not significantly distort the DNA helix structure.</a:t>
            </a:r>
            <a:r>
              <a:rPr lang="en-US" sz="2400" dirty="0">
                <a:latin typeface="Times New Roman"/>
                <a:cs typeface="Times New Roman"/>
              </a:rPr>
              <a:t> A group of enzymes called </a:t>
            </a:r>
            <a:r>
              <a:rPr lang="en-US" sz="2400" dirty="0" err="1">
                <a:solidFill>
                  <a:srgbClr val="00B050"/>
                </a:solidFill>
                <a:latin typeface="Times New Roman"/>
                <a:cs typeface="Times New Roman"/>
              </a:rPr>
              <a:t>glycosylases</a:t>
            </a:r>
            <a:r>
              <a:rPr lang="en-US" sz="2400" dirty="0">
                <a:latin typeface="Times New Roman"/>
                <a:cs typeface="Times New Roman"/>
              </a:rPr>
              <a:t> play a key role in base excision repair. Each </a:t>
            </a:r>
            <a:r>
              <a:rPr lang="en-US" sz="2400" dirty="0" err="1">
                <a:latin typeface="Times New Roman"/>
                <a:cs typeface="Times New Roman"/>
              </a:rPr>
              <a:t>glycosylase</a:t>
            </a:r>
            <a:r>
              <a:rPr lang="en-US" sz="2400" dirty="0">
                <a:latin typeface="Times New Roman"/>
                <a:cs typeface="Times New Roman"/>
              </a:rPr>
              <a:t> </a:t>
            </a:r>
            <a:r>
              <a:rPr lang="en-US" sz="2400" dirty="0">
                <a:solidFill>
                  <a:srgbClr val="FF0000"/>
                </a:solidFill>
                <a:latin typeface="Times New Roman"/>
                <a:cs typeface="Times New Roman"/>
              </a:rPr>
              <a:t>detects and removes </a:t>
            </a:r>
            <a:r>
              <a:rPr lang="en-US" sz="2400" dirty="0">
                <a:latin typeface="Times New Roman"/>
                <a:cs typeface="Times New Roman"/>
              </a:rPr>
              <a:t>a specific kind of damaged base.  The incorrect base is flipped out of the DNA strand, cleaved, and the DNA polymerase then repairs the strand either with a single base (short-patch) or several bases that damage caused by chemical factors such as </a:t>
            </a:r>
            <a:r>
              <a:rPr lang="en-US" sz="2400" dirty="0">
                <a:solidFill>
                  <a:srgbClr val="00B050"/>
                </a:solidFill>
                <a:latin typeface="Times New Roman"/>
                <a:cs typeface="Times New Roman"/>
              </a:rPr>
              <a:t>hydrolysis, methylation, and oxidation.</a:t>
            </a:r>
          </a:p>
          <a:p>
            <a:pPr>
              <a:lnSpc>
                <a:spcPct val="110000"/>
              </a:lnSpc>
            </a:pPr>
            <a:endParaRPr lang="en-US" sz="2400" dirty="0">
              <a:latin typeface="Times New Roman"/>
              <a:cs typeface="Times New Roman"/>
            </a:endParaRPr>
          </a:p>
          <a:p>
            <a:pPr>
              <a:lnSpc>
                <a:spcPct val="110000"/>
              </a:lnSpc>
            </a:pPr>
            <a:endParaRPr lang="en-US" sz="2400" dirty="0" smtClean="0">
              <a:latin typeface="Times New Roman"/>
              <a:cs typeface="Times New Roman"/>
            </a:endParaRPr>
          </a:p>
        </p:txBody>
      </p:sp>
    </p:spTree>
    <p:extLst>
      <p:ext uri="{BB962C8B-B14F-4D97-AF65-F5344CB8AC3E}">
        <p14:creationId xmlns:p14="http://schemas.microsoft.com/office/powerpoint/2010/main" val="3898866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7026" r="16886"/>
          <a:stretch/>
        </p:blipFill>
        <p:spPr>
          <a:xfrm>
            <a:off x="1108670" y="673100"/>
            <a:ext cx="6491272" cy="5920267"/>
          </a:xfrm>
          <a:prstGeom prst="rect">
            <a:avLst/>
          </a:prstGeom>
        </p:spPr>
      </p:pic>
      <p:sp>
        <p:nvSpPr>
          <p:cNvPr id="3" name="Rectangle 2"/>
          <p:cNvSpPr/>
          <p:nvPr/>
        </p:nvSpPr>
        <p:spPr>
          <a:xfrm>
            <a:off x="1587253" y="160659"/>
            <a:ext cx="4856117" cy="559127"/>
          </a:xfrm>
          <a:prstGeom prst="rect">
            <a:avLst/>
          </a:prstGeom>
        </p:spPr>
        <p:txBody>
          <a:bodyPr wrap="none">
            <a:spAutoFit/>
          </a:bodyPr>
          <a:lstStyle/>
          <a:p>
            <a:pPr>
              <a:lnSpc>
                <a:spcPct val="110000"/>
              </a:lnSpc>
            </a:pPr>
            <a:r>
              <a:rPr lang="en-US" sz="2800" b="1" dirty="0">
                <a:solidFill>
                  <a:srgbClr val="FF0000"/>
                </a:solidFill>
                <a:latin typeface="Times New Roman"/>
                <a:cs typeface="Times New Roman"/>
              </a:rPr>
              <a:t>Base Excision Repair Pathway </a:t>
            </a:r>
            <a:endParaRPr lang="en-US" sz="2800" dirty="0">
              <a:solidFill>
                <a:srgbClr val="FF0000"/>
              </a:solidFill>
              <a:latin typeface="Times New Roman"/>
              <a:cs typeface="Times New Roman"/>
            </a:endParaRPr>
          </a:p>
        </p:txBody>
      </p:sp>
    </p:spTree>
    <p:extLst>
      <p:ext uri="{BB962C8B-B14F-4D97-AF65-F5344CB8AC3E}">
        <p14:creationId xmlns:p14="http://schemas.microsoft.com/office/powerpoint/2010/main" val="3292423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680" y="164353"/>
            <a:ext cx="8428510" cy="5730800"/>
          </a:xfrm>
          <a:prstGeom prst="rect">
            <a:avLst/>
          </a:prstGeom>
          <a:noFill/>
        </p:spPr>
        <p:txBody>
          <a:bodyPr wrap="square" rtlCol="0">
            <a:spAutoFit/>
          </a:bodyPr>
          <a:lstStyle/>
          <a:p>
            <a:r>
              <a:rPr lang="en-US" sz="2400" b="1" dirty="0">
                <a:solidFill>
                  <a:srgbClr val="FF0000"/>
                </a:solidFill>
              </a:rPr>
              <a:t> </a:t>
            </a:r>
            <a:r>
              <a:rPr lang="en-US" sz="2400" b="1" dirty="0" smtClean="0">
                <a:solidFill>
                  <a:srgbClr val="FF0000"/>
                </a:solidFill>
              </a:rPr>
              <a:t>3-  </a:t>
            </a:r>
            <a:r>
              <a:rPr lang="en-US" sz="2800" b="1" dirty="0" smtClean="0">
                <a:solidFill>
                  <a:srgbClr val="FF0000"/>
                </a:solidFill>
                <a:latin typeface="Times New Roman"/>
                <a:cs typeface="Times New Roman"/>
              </a:rPr>
              <a:t>Nucleotide </a:t>
            </a:r>
            <a:r>
              <a:rPr lang="en-US" sz="2800" b="1" dirty="0">
                <a:solidFill>
                  <a:srgbClr val="FF0000"/>
                </a:solidFill>
                <a:latin typeface="Times New Roman"/>
                <a:cs typeface="Times New Roman"/>
              </a:rPr>
              <a:t>Excision Repair Pathway(NER</a:t>
            </a:r>
            <a:r>
              <a:rPr lang="en-US" sz="2800" b="1" dirty="0" smtClean="0">
                <a:solidFill>
                  <a:srgbClr val="FF0000"/>
                </a:solidFill>
                <a:latin typeface="Times New Roman"/>
                <a:cs typeface="Times New Roman"/>
              </a:rPr>
              <a:t>)</a:t>
            </a:r>
          </a:p>
          <a:p>
            <a:endParaRPr lang="en-US" sz="2400" b="1" dirty="0" smtClean="0">
              <a:solidFill>
                <a:srgbClr val="FF0000"/>
              </a:solidFill>
            </a:endParaRPr>
          </a:p>
          <a:p>
            <a:pPr algn="just">
              <a:lnSpc>
                <a:spcPct val="110000"/>
              </a:lnSpc>
            </a:pPr>
            <a:r>
              <a:rPr lang="en-US" sz="2400" dirty="0">
                <a:latin typeface="Times New Roman"/>
                <a:cs typeface="Times New Roman"/>
              </a:rPr>
              <a:t>Nucleotide excision repair is another pathway used to remove and replace damaged bases. Nucleotide excision repair </a:t>
            </a:r>
            <a:r>
              <a:rPr lang="en-US" sz="2400" dirty="0">
                <a:solidFill>
                  <a:srgbClr val="00B050"/>
                </a:solidFill>
                <a:latin typeface="Times New Roman"/>
                <a:cs typeface="Times New Roman"/>
              </a:rPr>
              <a:t>detects and corrects types of damage that distort the DNA double helix</a:t>
            </a:r>
            <a:r>
              <a:rPr lang="en-US" sz="2400" dirty="0">
                <a:latin typeface="Times New Roman"/>
                <a:cs typeface="Times New Roman"/>
              </a:rPr>
              <a:t>. In nucleotide excision repair, enzymes replace incorrect bases by making a cut on both the 3' and 5' ends of the incorrect bases. The segment of DNA is removed and replaced with the correctly paired nucleotides by the action of </a:t>
            </a:r>
            <a:r>
              <a:rPr lang="en-US" sz="2400" dirty="0">
                <a:solidFill>
                  <a:srgbClr val="FF0000"/>
                </a:solidFill>
                <a:latin typeface="Times New Roman"/>
                <a:cs typeface="Times New Roman"/>
              </a:rPr>
              <a:t>DNA polymerase</a:t>
            </a:r>
            <a:r>
              <a:rPr lang="en-US" sz="2400" dirty="0">
                <a:latin typeface="Times New Roman"/>
                <a:cs typeface="Times New Roman"/>
              </a:rPr>
              <a:t>. Once the bases are filled in, the remaining gap is sealed with a </a:t>
            </a:r>
            <a:r>
              <a:rPr lang="en-US" sz="2400" dirty="0" err="1">
                <a:solidFill>
                  <a:srgbClr val="FF0000"/>
                </a:solidFill>
                <a:latin typeface="Times New Roman"/>
                <a:cs typeface="Times New Roman"/>
              </a:rPr>
              <a:t>phosphodiester</a:t>
            </a:r>
            <a:r>
              <a:rPr lang="en-US" sz="2400" dirty="0">
                <a:solidFill>
                  <a:srgbClr val="FF0000"/>
                </a:solidFill>
                <a:latin typeface="Times New Roman"/>
                <a:cs typeface="Times New Roman"/>
              </a:rPr>
              <a:t> linkage catalyzed by DNA ligase</a:t>
            </a:r>
            <a:r>
              <a:rPr lang="en-US" sz="2400" dirty="0">
                <a:latin typeface="Times New Roman"/>
                <a:cs typeface="Times New Roman"/>
              </a:rPr>
              <a:t>. This repair mechanism is often employed when </a:t>
            </a:r>
            <a:r>
              <a:rPr lang="en-US" sz="2400" dirty="0">
                <a:solidFill>
                  <a:srgbClr val="00B050"/>
                </a:solidFill>
                <a:latin typeface="Times New Roman"/>
                <a:cs typeface="Times New Roman"/>
              </a:rPr>
              <a:t>UV exposure causes the formation of pyrimidine dimers</a:t>
            </a:r>
            <a:r>
              <a:rPr lang="en-US" sz="2400" dirty="0">
                <a:latin typeface="Times New Roman"/>
                <a:cs typeface="Times New Roman"/>
              </a:rPr>
              <a:t>., in which adjacent </a:t>
            </a:r>
            <a:r>
              <a:rPr lang="en-US" sz="2400" dirty="0" err="1">
                <a:latin typeface="Times New Roman"/>
                <a:cs typeface="Times New Roman"/>
              </a:rPr>
              <a:t>pyrimidines</a:t>
            </a:r>
            <a:r>
              <a:rPr lang="en-US" sz="2400" dirty="0">
                <a:latin typeface="Times New Roman"/>
                <a:cs typeface="Times New Roman"/>
              </a:rPr>
              <a:t> on the same strand of DNA are joined. </a:t>
            </a:r>
          </a:p>
          <a:p>
            <a:pPr algn="just"/>
            <a:endParaRPr lang="en-US" sz="2400" dirty="0"/>
          </a:p>
        </p:txBody>
      </p:sp>
      <p:sp>
        <p:nvSpPr>
          <p:cNvPr id="3" name="TextBox 2"/>
          <p:cNvSpPr txBox="1"/>
          <p:nvPr/>
        </p:nvSpPr>
        <p:spPr>
          <a:xfrm>
            <a:off x="1248833" y="2540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21371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497" y="204742"/>
            <a:ext cx="8599227" cy="5632311"/>
          </a:xfrm>
          <a:prstGeom prst="rect">
            <a:avLst/>
          </a:prstGeom>
        </p:spPr>
        <p:txBody>
          <a:bodyPr wrap="square">
            <a:spAutoFit/>
          </a:bodyPr>
          <a:lstStyle/>
          <a:p>
            <a:pPr lvl="0" algn="just"/>
            <a:r>
              <a:rPr lang="en-US" sz="2400" dirty="0">
                <a:solidFill>
                  <a:srgbClr val="00B050"/>
                </a:solidFill>
                <a:latin typeface="Times New Roman"/>
                <a:cs typeface="Times New Roman"/>
              </a:rPr>
              <a:t>UV light causes thymine </a:t>
            </a:r>
            <a:r>
              <a:rPr lang="en-US" sz="2400" dirty="0" smtClean="0">
                <a:solidFill>
                  <a:srgbClr val="00B050"/>
                </a:solidFill>
                <a:latin typeface="Times New Roman"/>
                <a:cs typeface="Times New Roman"/>
              </a:rPr>
              <a:t>dimers</a:t>
            </a:r>
            <a:r>
              <a:rPr lang="en-US" sz="2400" dirty="0" smtClean="0">
                <a:latin typeface="Times New Roman"/>
                <a:cs typeface="Times New Roman"/>
              </a:rPr>
              <a:t>. </a:t>
            </a:r>
            <a:r>
              <a:rPr lang="en-US" sz="2400" dirty="0">
                <a:latin typeface="Times New Roman"/>
                <a:cs typeface="Times New Roman"/>
              </a:rPr>
              <a:t>consists of two thymine bases that react with each other and become chemically </a:t>
            </a:r>
            <a:r>
              <a:rPr lang="en-US" sz="2400" dirty="0" smtClean="0">
                <a:latin typeface="Times New Roman"/>
                <a:cs typeface="Times New Roman"/>
              </a:rPr>
              <a:t>linked. </a:t>
            </a:r>
            <a:r>
              <a:rPr lang="en-US" sz="2400" dirty="0" smtClean="0">
                <a:solidFill>
                  <a:srgbClr val="FF0000"/>
                </a:solidFill>
                <a:latin typeface="Times New Roman"/>
                <a:cs typeface="Times New Roman"/>
              </a:rPr>
              <a:t>Cytosine </a:t>
            </a:r>
            <a:r>
              <a:rPr lang="en-US" sz="2400" dirty="0">
                <a:solidFill>
                  <a:srgbClr val="FF0000"/>
                </a:solidFill>
                <a:latin typeface="Times New Roman"/>
                <a:cs typeface="Times New Roman"/>
              </a:rPr>
              <a:t>and thymine</a:t>
            </a:r>
            <a:r>
              <a:rPr lang="en-US" sz="2400" dirty="0">
                <a:latin typeface="Times New Roman"/>
                <a:cs typeface="Times New Roman"/>
              </a:rPr>
              <a:t> bases react with neighboring bases that are also Cs or </a:t>
            </a:r>
            <a:r>
              <a:rPr lang="en-US" sz="2400" dirty="0" err="1">
                <a:latin typeface="Times New Roman"/>
                <a:cs typeface="Times New Roman"/>
              </a:rPr>
              <a:t>Ts</a:t>
            </a:r>
            <a:r>
              <a:rPr lang="en-US" sz="2400" dirty="0">
                <a:latin typeface="Times New Roman"/>
                <a:cs typeface="Times New Roman"/>
              </a:rPr>
              <a:t>, forming bonds that distort the double helix and cause errors in DNA replication. </a:t>
            </a:r>
          </a:p>
          <a:p>
            <a:pPr algn="just"/>
            <a:endParaRPr lang="en-US" sz="2400" dirty="0" smtClean="0">
              <a:latin typeface="Times New Roman"/>
              <a:cs typeface="Times New Roman"/>
            </a:endParaRPr>
          </a:p>
          <a:p>
            <a:pPr algn="just"/>
            <a:endParaRPr lang="en-US" sz="2400" dirty="0">
              <a:latin typeface="Times New Roman"/>
              <a:cs typeface="Times New Roman"/>
            </a:endParaRPr>
          </a:p>
          <a:p>
            <a:pPr algn="just"/>
            <a:endParaRPr lang="en-US" sz="2400" dirty="0" smtClean="0">
              <a:latin typeface="Times New Roman"/>
              <a:cs typeface="Times New Roman"/>
            </a:endParaRPr>
          </a:p>
          <a:p>
            <a:pPr algn="just"/>
            <a:endParaRPr lang="en-US" sz="2400" dirty="0">
              <a:latin typeface="Times New Roman"/>
              <a:cs typeface="Times New Roman"/>
            </a:endParaRPr>
          </a:p>
          <a:p>
            <a:pPr algn="just"/>
            <a:endParaRPr lang="en-US" sz="2400" dirty="0">
              <a:latin typeface="Times New Roman"/>
              <a:cs typeface="Times New Roman"/>
            </a:endParaRPr>
          </a:p>
          <a:p>
            <a:pPr lvl="0" algn="just">
              <a:buNone/>
            </a:pPr>
            <a:r>
              <a:rPr lang="en-US" sz="2400" dirty="0" smtClean="0">
                <a:latin typeface="Times New Roman"/>
                <a:cs typeface="Times New Roman"/>
              </a:rPr>
              <a:t>The </a:t>
            </a:r>
            <a:r>
              <a:rPr lang="en-US" sz="2400" dirty="0">
                <a:latin typeface="Times New Roman"/>
                <a:cs typeface="Times New Roman"/>
              </a:rPr>
              <a:t>damaged section is cut and removed by an enzyme called </a:t>
            </a:r>
            <a:r>
              <a:rPr lang="en-US" sz="2400" dirty="0" smtClean="0">
                <a:solidFill>
                  <a:srgbClr val="FF0000"/>
                </a:solidFill>
                <a:latin typeface="Times New Roman"/>
                <a:cs typeface="Times New Roman"/>
              </a:rPr>
              <a:t>nuclease.</a:t>
            </a:r>
            <a:r>
              <a:rPr lang="en-US" sz="2400" dirty="0" smtClean="0">
                <a:latin typeface="Times New Roman"/>
                <a:cs typeface="Times New Roman"/>
              </a:rPr>
              <a:t> </a:t>
            </a:r>
            <a:r>
              <a:rPr lang="en-US" sz="2400" dirty="0">
                <a:latin typeface="Times New Roman"/>
                <a:cs typeface="Times New Roman"/>
              </a:rPr>
              <a:t>The gap is filled with the corrected nucleotides by </a:t>
            </a:r>
            <a:r>
              <a:rPr lang="en-US" sz="2400" dirty="0">
                <a:solidFill>
                  <a:srgbClr val="FF0000"/>
                </a:solidFill>
                <a:latin typeface="Times New Roman"/>
                <a:cs typeface="Times New Roman"/>
              </a:rPr>
              <a:t>DNA </a:t>
            </a:r>
            <a:r>
              <a:rPr lang="en-US" sz="2400" dirty="0" smtClean="0">
                <a:solidFill>
                  <a:srgbClr val="FF0000"/>
                </a:solidFill>
                <a:latin typeface="Times New Roman"/>
                <a:cs typeface="Times New Roman"/>
              </a:rPr>
              <a:t>polymerase</a:t>
            </a:r>
            <a:r>
              <a:rPr lang="en-US" sz="2400" dirty="0" smtClean="0">
                <a:latin typeface="Times New Roman"/>
                <a:cs typeface="Times New Roman"/>
              </a:rPr>
              <a:t>, and then the </a:t>
            </a:r>
            <a:r>
              <a:rPr lang="en-US" sz="2400" dirty="0">
                <a:latin typeface="Times New Roman"/>
                <a:cs typeface="Times New Roman"/>
              </a:rPr>
              <a:t>newly filled gap is sealed with the rest of the strand by </a:t>
            </a:r>
            <a:r>
              <a:rPr lang="en-US" sz="2400" dirty="0">
                <a:solidFill>
                  <a:srgbClr val="FF0000"/>
                </a:solidFill>
                <a:latin typeface="Times New Roman"/>
                <a:cs typeface="Times New Roman"/>
              </a:rPr>
              <a:t>DNA </a:t>
            </a:r>
            <a:r>
              <a:rPr lang="en-US" sz="2400" dirty="0" smtClean="0">
                <a:solidFill>
                  <a:srgbClr val="FF0000"/>
                </a:solidFill>
                <a:latin typeface="Times New Roman"/>
                <a:cs typeface="Times New Roman"/>
              </a:rPr>
              <a:t>ligase</a:t>
            </a:r>
            <a:r>
              <a:rPr lang="en-US" sz="2400" dirty="0" smtClean="0">
                <a:latin typeface="Times New Roman"/>
                <a:cs typeface="Times New Roman"/>
              </a:rPr>
              <a:t>.</a:t>
            </a:r>
          </a:p>
          <a:p>
            <a:pPr lvl="0" algn="just">
              <a:buNone/>
            </a:pPr>
            <a:r>
              <a:rPr lang="en-US" sz="2400" dirty="0" smtClean="0">
                <a:latin typeface="Times New Roman"/>
                <a:cs typeface="Times New Roman"/>
              </a:rPr>
              <a:t> </a:t>
            </a:r>
            <a:endParaRPr lang="en-US" sz="2400" dirty="0">
              <a:solidFill>
                <a:srgbClr val="FF0000"/>
              </a:solidFill>
              <a:latin typeface="Times New Roman"/>
              <a:cs typeface="Times New Roman"/>
            </a:endParaRPr>
          </a:p>
        </p:txBody>
      </p:sp>
      <p:pic>
        <p:nvPicPr>
          <p:cNvPr id="3" name="Picture 2"/>
          <p:cNvPicPr>
            <a:picLocks noChangeAspect="1"/>
          </p:cNvPicPr>
          <p:nvPr/>
        </p:nvPicPr>
        <p:blipFill>
          <a:blip r:embed="rId2"/>
          <a:stretch>
            <a:fillRect/>
          </a:stretch>
        </p:blipFill>
        <p:spPr>
          <a:xfrm>
            <a:off x="3079165" y="1688028"/>
            <a:ext cx="3028594" cy="2221400"/>
          </a:xfrm>
          <a:prstGeom prst="rect">
            <a:avLst/>
          </a:prstGeom>
        </p:spPr>
      </p:pic>
      <p:cxnSp>
        <p:nvCxnSpPr>
          <p:cNvPr id="5" name="Straight Arrow Connector 4"/>
          <p:cNvCxnSpPr/>
          <p:nvPr/>
        </p:nvCxnSpPr>
        <p:spPr>
          <a:xfrm flipH="1">
            <a:off x="4777356" y="2962898"/>
            <a:ext cx="987723" cy="262025"/>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1835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r="9114"/>
          <a:stretch/>
        </p:blipFill>
        <p:spPr>
          <a:xfrm>
            <a:off x="1128826" y="998155"/>
            <a:ext cx="7236585" cy="5698480"/>
          </a:xfrm>
          <a:prstGeom prst="rect">
            <a:avLst/>
          </a:prstGeom>
        </p:spPr>
      </p:pic>
      <p:sp>
        <p:nvSpPr>
          <p:cNvPr id="2" name="Rectangle 1"/>
          <p:cNvSpPr/>
          <p:nvPr/>
        </p:nvSpPr>
        <p:spPr>
          <a:xfrm>
            <a:off x="904965" y="341903"/>
            <a:ext cx="7711566" cy="584776"/>
          </a:xfrm>
          <a:prstGeom prst="rect">
            <a:avLst/>
          </a:prstGeom>
        </p:spPr>
        <p:txBody>
          <a:bodyPr wrap="none">
            <a:spAutoFit/>
          </a:bodyPr>
          <a:lstStyle/>
          <a:p>
            <a:r>
              <a:rPr lang="en-US" sz="3200" b="1" dirty="0">
                <a:solidFill>
                  <a:srgbClr val="FF0000"/>
                </a:solidFill>
                <a:latin typeface="Times New Roman"/>
                <a:cs typeface="Times New Roman"/>
              </a:rPr>
              <a:t>Nucleotide Excision Repair Pathway(NER)</a:t>
            </a:r>
          </a:p>
        </p:txBody>
      </p:sp>
    </p:spTree>
    <p:extLst>
      <p:ext uri="{BB962C8B-B14F-4D97-AF65-F5344CB8AC3E}">
        <p14:creationId xmlns:p14="http://schemas.microsoft.com/office/powerpoint/2010/main" val="1509510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871" y="261280"/>
            <a:ext cx="8134275" cy="5262979"/>
          </a:xfrm>
          <a:prstGeom prst="rect">
            <a:avLst/>
          </a:prstGeom>
        </p:spPr>
        <p:txBody>
          <a:bodyPr wrap="square">
            <a:spAutoFit/>
          </a:bodyPr>
          <a:lstStyle/>
          <a:p>
            <a:pPr algn="ctr"/>
            <a:r>
              <a:rPr lang="en-US" sz="2400" b="1" dirty="0" smtClean="0">
                <a:solidFill>
                  <a:srgbClr val="FF0000"/>
                </a:solidFill>
                <a:latin typeface="Times New Roman"/>
                <a:cs typeface="Times New Roman"/>
              </a:rPr>
              <a:t>  Homologous </a:t>
            </a:r>
            <a:r>
              <a:rPr lang="en-US" sz="2400" b="1" dirty="0">
                <a:solidFill>
                  <a:srgbClr val="FF0000"/>
                </a:solidFill>
                <a:latin typeface="Times New Roman"/>
                <a:cs typeface="Times New Roman"/>
              </a:rPr>
              <a:t>recombination (HR) and non-homologous end joining (NHEJ</a:t>
            </a:r>
            <a:r>
              <a:rPr lang="en-US" sz="2400" dirty="0" smtClean="0">
                <a:latin typeface="Times New Roman"/>
                <a:cs typeface="Times New Roman"/>
              </a:rPr>
              <a:t>)</a:t>
            </a:r>
            <a:endParaRPr lang="en-US" sz="2400" dirty="0">
              <a:latin typeface="Times New Roman"/>
              <a:cs typeface="Times New Roman"/>
            </a:endParaRPr>
          </a:p>
          <a:p>
            <a:pPr algn="just"/>
            <a:r>
              <a:rPr lang="en-US" sz="2400" dirty="0">
                <a:latin typeface="Times New Roman"/>
                <a:cs typeface="Times New Roman"/>
              </a:rPr>
              <a:t>DNA double-stranded breaks (DSB) are among the most dangerous forms of DNA </a:t>
            </a:r>
            <a:r>
              <a:rPr lang="en-US" sz="2400" dirty="0" smtClean="0">
                <a:latin typeface="Times New Roman"/>
                <a:cs typeface="Times New Roman"/>
              </a:rPr>
              <a:t>damage. two </a:t>
            </a:r>
            <a:r>
              <a:rPr lang="en-US" sz="2400" dirty="0">
                <a:latin typeface="Times New Roman"/>
                <a:cs typeface="Times New Roman"/>
              </a:rPr>
              <a:t>major pathways, non-homologous end joining and homologous recombination, are used to repair double-stranded breaks in DNA (that is, when an entire chromosome splits into two pieces</a:t>
            </a:r>
            <a:r>
              <a:rPr lang="en-US" sz="2400" dirty="0" smtClean="0">
                <a:latin typeface="Times New Roman"/>
                <a:cs typeface="Times New Roman"/>
              </a:rPr>
              <a:t>).</a:t>
            </a:r>
            <a:endParaRPr lang="en-US" sz="2400" dirty="0">
              <a:latin typeface="Times New Roman"/>
              <a:cs typeface="Times New Roman"/>
            </a:endParaRPr>
          </a:p>
          <a:p>
            <a:pPr algn="just"/>
            <a:r>
              <a:rPr lang="en-US" sz="2400" dirty="0">
                <a:latin typeface="Times New Roman"/>
                <a:cs typeface="Times New Roman"/>
              </a:rPr>
              <a:t>Double-stranded breaks are dangerous because large segments of chromosomes, and the hundreds of genes they contain, may be lost if the break is not </a:t>
            </a:r>
            <a:r>
              <a:rPr lang="en-US" sz="2400" dirty="0" smtClean="0">
                <a:latin typeface="Times New Roman"/>
                <a:cs typeface="Times New Roman"/>
              </a:rPr>
              <a:t>repaired</a:t>
            </a:r>
          </a:p>
          <a:p>
            <a:pPr algn="just"/>
            <a:r>
              <a:rPr lang="en-US" sz="2400" dirty="0">
                <a:latin typeface="Times New Roman"/>
                <a:cs typeface="Times New Roman"/>
              </a:rPr>
              <a:t>DSBs </a:t>
            </a:r>
            <a:r>
              <a:rPr lang="en-US" sz="2400" dirty="0" smtClean="0">
                <a:latin typeface="Times New Roman"/>
                <a:cs typeface="Times New Roman"/>
              </a:rPr>
              <a:t>are caused </a:t>
            </a:r>
            <a:r>
              <a:rPr lang="en-US" sz="2400" dirty="0">
                <a:latin typeface="Times New Roman"/>
                <a:cs typeface="Times New Roman"/>
              </a:rPr>
              <a:t>by </a:t>
            </a:r>
            <a:r>
              <a:rPr lang="en-US" sz="2400" dirty="0">
                <a:solidFill>
                  <a:srgbClr val="00B050"/>
                </a:solidFill>
                <a:latin typeface="Times New Roman"/>
                <a:cs typeface="Times New Roman"/>
              </a:rPr>
              <a:t>ionizing radiation</a:t>
            </a:r>
            <a:r>
              <a:rPr lang="en-US" sz="2400" dirty="0">
                <a:latin typeface="Times New Roman"/>
                <a:cs typeface="Times New Roman"/>
              </a:rPr>
              <a:t>, including </a:t>
            </a:r>
            <a:r>
              <a:rPr lang="en-US" sz="2400" dirty="0">
                <a:solidFill>
                  <a:srgbClr val="00B050"/>
                </a:solidFill>
                <a:latin typeface="Times New Roman"/>
                <a:cs typeface="Times New Roman"/>
              </a:rPr>
              <a:t>gamma rays and X-rays. </a:t>
            </a:r>
            <a:r>
              <a:rPr lang="en-US" sz="2400" dirty="0">
                <a:latin typeface="Times New Roman"/>
                <a:cs typeface="Times New Roman"/>
              </a:rPr>
              <a:t>These breaks are highly deleterious.</a:t>
            </a:r>
          </a:p>
          <a:p>
            <a:endParaRPr lang="en-US" sz="2400" dirty="0" smtClean="0">
              <a:latin typeface="Times New Roman"/>
              <a:cs typeface="Times New Roman"/>
            </a:endParaRPr>
          </a:p>
          <a:p>
            <a:endParaRPr lang="en-US" sz="2400" dirty="0">
              <a:latin typeface="Times New Roman"/>
              <a:cs typeface="Times New Roman"/>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330403" y="4871407"/>
            <a:ext cx="4132311" cy="1796420"/>
          </a:xfrm>
          <a:prstGeom prst="rect">
            <a:avLst/>
          </a:prstGeom>
        </p:spPr>
      </p:pic>
    </p:spTree>
    <p:extLst>
      <p:ext uri="{BB962C8B-B14F-4D97-AF65-F5344CB8AC3E}">
        <p14:creationId xmlns:p14="http://schemas.microsoft.com/office/powerpoint/2010/main" val="1522289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048" y="267035"/>
            <a:ext cx="8405727" cy="3416320"/>
          </a:xfrm>
          <a:prstGeom prst="rect">
            <a:avLst/>
          </a:prstGeom>
        </p:spPr>
        <p:txBody>
          <a:bodyPr wrap="square">
            <a:spAutoFit/>
          </a:bodyPr>
          <a:lstStyle/>
          <a:p>
            <a:pPr algn="just"/>
            <a:r>
              <a:rPr lang="en-US" sz="2400" b="1" dirty="0">
                <a:solidFill>
                  <a:srgbClr val="FF0000"/>
                </a:solidFill>
                <a:latin typeface="Times New Roman"/>
                <a:cs typeface="Times New Roman"/>
              </a:rPr>
              <a:t>4</a:t>
            </a:r>
            <a:r>
              <a:rPr lang="en-US" sz="2400" b="1" dirty="0" smtClean="0">
                <a:solidFill>
                  <a:srgbClr val="FF0000"/>
                </a:solidFill>
                <a:latin typeface="Times New Roman"/>
                <a:cs typeface="Times New Roman"/>
              </a:rPr>
              <a:t>- In </a:t>
            </a:r>
            <a:r>
              <a:rPr lang="en-US" sz="2400" b="1" dirty="0">
                <a:solidFill>
                  <a:srgbClr val="FF0000"/>
                </a:solidFill>
                <a:latin typeface="Times New Roman"/>
                <a:cs typeface="Times New Roman"/>
              </a:rPr>
              <a:t>non-homologous end joining</a:t>
            </a:r>
            <a:r>
              <a:rPr lang="en-US" sz="2400" dirty="0">
                <a:latin typeface="Times New Roman"/>
                <a:cs typeface="Times New Roman"/>
              </a:rPr>
              <a:t>, the two broken ends of the chromosome are simply </a:t>
            </a:r>
            <a:r>
              <a:rPr lang="en-US" sz="2400" dirty="0" smtClean="0">
                <a:latin typeface="Times New Roman"/>
                <a:cs typeface="Times New Roman"/>
              </a:rPr>
              <a:t>linked </a:t>
            </a:r>
            <a:r>
              <a:rPr lang="en-US" sz="2400" dirty="0">
                <a:latin typeface="Times New Roman"/>
                <a:cs typeface="Times New Roman"/>
              </a:rPr>
              <a:t>back together. This repair mechanism </a:t>
            </a:r>
            <a:r>
              <a:rPr lang="en-US" sz="2400" dirty="0" smtClean="0">
                <a:latin typeface="Times New Roman"/>
                <a:cs typeface="Times New Roman"/>
              </a:rPr>
              <a:t> typically </a:t>
            </a:r>
            <a:r>
              <a:rPr lang="en-US" sz="2400" dirty="0">
                <a:latin typeface="Times New Roman"/>
                <a:cs typeface="Times New Roman"/>
              </a:rPr>
              <a:t>involves </a:t>
            </a:r>
            <a:r>
              <a:rPr lang="en-US" sz="2400" dirty="0">
                <a:solidFill>
                  <a:srgbClr val="00B050"/>
                </a:solidFill>
                <a:latin typeface="Times New Roman"/>
                <a:cs typeface="Times New Roman"/>
              </a:rPr>
              <a:t>the loss, or sometimes addition, of a few nucleotides at the cut site</a:t>
            </a:r>
            <a:r>
              <a:rPr lang="en-US" sz="2400" dirty="0">
                <a:latin typeface="Times New Roman"/>
                <a:cs typeface="Times New Roman"/>
              </a:rPr>
              <a:t>. So, non-homologous end joining tends to produce a </a:t>
            </a:r>
            <a:r>
              <a:rPr lang="en-US" sz="2400" dirty="0">
                <a:solidFill>
                  <a:srgbClr val="00B050"/>
                </a:solidFill>
                <a:latin typeface="Times New Roman"/>
                <a:cs typeface="Times New Roman"/>
              </a:rPr>
              <a:t>mutation</a:t>
            </a:r>
            <a:r>
              <a:rPr lang="en-US" sz="2400" dirty="0">
                <a:latin typeface="Times New Roman"/>
                <a:cs typeface="Times New Roman"/>
              </a:rPr>
              <a:t>, but this is better </a:t>
            </a:r>
            <a:r>
              <a:rPr lang="en-US" sz="2400" dirty="0" smtClean="0">
                <a:latin typeface="Times New Roman"/>
                <a:cs typeface="Times New Roman"/>
              </a:rPr>
              <a:t>than loss </a:t>
            </a:r>
            <a:r>
              <a:rPr lang="en-US" sz="2400" dirty="0">
                <a:latin typeface="Times New Roman"/>
                <a:cs typeface="Times New Roman"/>
              </a:rPr>
              <a:t>of an entire chromosome </a:t>
            </a:r>
            <a:r>
              <a:rPr lang="en-US" sz="2400" dirty="0" smtClean="0">
                <a:latin typeface="Times New Roman"/>
                <a:cs typeface="Times New Roman"/>
              </a:rPr>
              <a:t>arm.</a:t>
            </a:r>
          </a:p>
          <a:p>
            <a:pPr algn="just"/>
            <a:endParaRPr lang="en-US" sz="2400" dirty="0">
              <a:latin typeface="Times New Roman"/>
              <a:cs typeface="Times New Roman"/>
            </a:endParaRPr>
          </a:p>
          <a:p>
            <a:endParaRPr lang="en-US" sz="2400" dirty="0">
              <a:latin typeface="Times New Roman"/>
              <a:cs typeface="Times New Roman"/>
            </a:endParaRPr>
          </a:p>
          <a:p>
            <a:endParaRPr lang="en-US" sz="2400" dirty="0">
              <a:latin typeface="Times New Roman"/>
              <a:cs typeface="Times New Roman"/>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29726" t="1" r="44554" b="27537"/>
          <a:stretch/>
        </p:blipFill>
        <p:spPr>
          <a:xfrm>
            <a:off x="2922855" y="2695564"/>
            <a:ext cx="2842225" cy="3653504"/>
          </a:xfrm>
          <a:prstGeom prst="rect">
            <a:avLst/>
          </a:prstGeom>
        </p:spPr>
      </p:pic>
    </p:spTree>
    <p:extLst>
      <p:ext uri="{BB962C8B-B14F-4D97-AF65-F5344CB8AC3E}">
        <p14:creationId xmlns:p14="http://schemas.microsoft.com/office/powerpoint/2010/main" val="23241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102" y="301591"/>
            <a:ext cx="8627461" cy="4770537"/>
          </a:xfrm>
          <a:prstGeom prst="rect">
            <a:avLst/>
          </a:prstGeom>
        </p:spPr>
        <p:txBody>
          <a:bodyPr wrap="square">
            <a:spAutoFit/>
          </a:bodyPr>
          <a:lstStyle/>
          <a:p>
            <a:r>
              <a:rPr lang="en-US" sz="2800" b="1" dirty="0" smtClean="0">
                <a:solidFill>
                  <a:srgbClr val="FF0000"/>
                </a:solidFill>
                <a:latin typeface="Times New Roman"/>
                <a:cs typeface="Times New Roman"/>
              </a:rPr>
              <a:t>5- Homologous </a:t>
            </a:r>
            <a:r>
              <a:rPr lang="en-US" sz="2800" b="1" dirty="0">
                <a:solidFill>
                  <a:srgbClr val="FF0000"/>
                </a:solidFill>
                <a:latin typeface="Times New Roman"/>
                <a:cs typeface="Times New Roman"/>
              </a:rPr>
              <a:t>recombination (</a:t>
            </a:r>
            <a:r>
              <a:rPr lang="en-US" sz="2800" b="1" dirty="0" smtClean="0">
                <a:solidFill>
                  <a:srgbClr val="FF0000"/>
                </a:solidFill>
                <a:latin typeface="Times New Roman"/>
                <a:cs typeface="Times New Roman"/>
              </a:rPr>
              <a:t>HR) repair </a:t>
            </a:r>
          </a:p>
          <a:p>
            <a:endParaRPr lang="en-US" b="1" dirty="0">
              <a:solidFill>
                <a:srgbClr val="FF0000"/>
              </a:solidFill>
              <a:latin typeface="Times New Roman"/>
              <a:cs typeface="Times New Roman"/>
            </a:endParaRPr>
          </a:p>
          <a:p>
            <a:pPr algn="just"/>
            <a:r>
              <a:rPr lang="en-US" sz="2400" dirty="0">
                <a:latin typeface="Times New Roman"/>
                <a:cs typeface="Times New Roman"/>
              </a:rPr>
              <a:t>Homologous recombination repair has been found in </a:t>
            </a:r>
            <a:r>
              <a:rPr lang="en-US" sz="2400" dirty="0">
                <a:solidFill>
                  <a:srgbClr val="FF0000"/>
                </a:solidFill>
                <a:latin typeface="Times New Roman"/>
                <a:cs typeface="Times New Roman"/>
              </a:rPr>
              <a:t>all organisms </a:t>
            </a:r>
            <a:r>
              <a:rPr lang="en-US" sz="2400" dirty="0" smtClean="0">
                <a:latin typeface="Times New Roman"/>
                <a:cs typeface="Times New Roman"/>
              </a:rPr>
              <a:t>examined from </a:t>
            </a:r>
            <a:r>
              <a:rPr lang="en-US" sz="2400" dirty="0">
                <a:latin typeface="Times New Roman"/>
                <a:cs typeface="Times New Roman"/>
              </a:rPr>
              <a:t>bacteria to </a:t>
            </a:r>
            <a:r>
              <a:rPr lang="en-US" sz="2400" dirty="0" smtClean="0">
                <a:latin typeface="Times New Roman"/>
                <a:cs typeface="Times New Roman"/>
              </a:rPr>
              <a:t>human</a:t>
            </a:r>
            <a:r>
              <a:rPr lang="en-US" sz="2400" dirty="0">
                <a:latin typeface="Times New Roman"/>
                <a:cs typeface="Times New Roman"/>
              </a:rPr>
              <a:t>. It has an important role in repairing DNA damage </a:t>
            </a:r>
            <a:r>
              <a:rPr lang="en-US" sz="2400" dirty="0" smtClean="0">
                <a:solidFill>
                  <a:srgbClr val="FF0000"/>
                </a:solidFill>
                <a:latin typeface="Times New Roman"/>
                <a:cs typeface="Times New Roman"/>
              </a:rPr>
              <a:t>with </a:t>
            </a:r>
            <a:r>
              <a:rPr lang="en-US" sz="2400" dirty="0">
                <a:solidFill>
                  <a:srgbClr val="FF0000"/>
                </a:solidFill>
                <a:latin typeface="Times New Roman"/>
                <a:cs typeface="Times New Roman"/>
              </a:rPr>
              <a:t>high fidelity by correcting damage </a:t>
            </a:r>
            <a:r>
              <a:rPr lang="en-US" sz="2400" dirty="0">
                <a:latin typeface="Times New Roman"/>
                <a:cs typeface="Times New Roman"/>
              </a:rPr>
              <a:t>with the use of information copied from a </a:t>
            </a:r>
            <a:r>
              <a:rPr lang="en-US" sz="2400" dirty="0">
                <a:solidFill>
                  <a:srgbClr val="FF0000"/>
                </a:solidFill>
                <a:latin typeface="Times New Roman"/>
                <a:cs typeface="Times New Roman"/>
              </a:rPr>
              <a:t>homologous undamaged </a:t>
            </a:r>
            <a:r>
              <a:rPr lang="en-US" sz="2400" dirty="0" smtClean="0">
                <a:latin typeface="Times New Roman"/>
                <a:cs typeface="Times New Roman"/>
              </a:rPr>
              <a:t>molecule</a:t>
            </a:r>
            <a:r>
              <a:rPr lang="en-US" sz="2400" dirty="0">
                <a:latin typeface="Times New Roman"/>
                <a:cs typeface="Times New Roman"/>
              </a:rPr>
              <a:t>. HR uses homologous sequences as repair </a:t>
            </a:r>
            <a:r>
              <a:rPr lang="en-US" sz="2400" dirty="0" smtClean="0">
                <a:latin typeface="Times New Roman"/>
                <a:cs typeface="Times New Roman"/>
              </a:rPr>
              <a:t>templates.</a:t>
            </a:r>
          </a:p>
          <a:p>
            <a:pPr algn="just"/>
            <a:r>
              <a:rPr lang="en-US" sz="2400" dirty="0">
                <a:latin typeface="Times New Roman"/>
                <a:cs typeface="Times New Roman"/>
              </a:rPr>
              <a:t>Sister chromatids (duplicated chromosomes following DNA replication) or the paternal and maternal copies of chromosomes provide the required homology (sequence identity or near-identity over a few hundred DNA base pairs) </a:t>
            </a:r>
            <a:endParaRPr lang="en-US" sz="2400" b="1" dirty="0">
              <a:solidFill>
                <a:srgbClr val="FF0000"/>
              </a:solidFill>
              <a:latin typeface="Times New Roman"/>
              <a:cs typeface="Times New Roman"/>
            </a:endParaRPr>
          </a:p>
          <a:p>
            <a:pPr algn="just"/>
            <a:endParaRPr lang="en-US" sz="2400" b="1" dirty="0" smtClean="0">
              <a:solidFill>
                <a:srgbClr val="FF0000"/>
              </a:solidFill>
              <a:latin typeface="Times New Roman"/>
              <a:cs typeface="Times New Roman"/>
            </a:endParaRPr>
          </a:p>
          <a:p>
            <a:endParaRPr lang="en-US" dirty="0">
              <a:latin typeface="Times New Roman"/>
              <a:cs typeface="Times New Roman"/>
            </a:endParaRPr>
          </a:p>
        </p:txBody>
      </p:sp>
    </p:spTree>
    <p:extLst>
      <p:ext uri="{BB962C8B-B14F-4D97-AF65-F5344CB8AC3E}">
        <p14:creationId xmlns:p14="http://schemas.microsoft.com/office/powerpoint/2010/main" val="1319518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468" y="433751"/>
            <a:ext cx="8758043" cy="923330"/>
          </a:xfrm>
          <a:prstGeom prst="rect">
            <a:avLst/>
          </a:prstGeom>
          <a:noFill/>
        </p:spPr>
        <p:txBody>
          <a:bodyPr wrap="square" rtlCol="0">
            <a:spAutoFit/>
          </a:bodyPr>
          <a:lstStyle/>
          <a:p>
            <a:endParaRPr lang="en-US" dirty="0"/>
          </a:p>
          <a:p>
            <a:endParaRPr lang="en-US" dirty="0" smtClean="0"/>
          </a:p>
          <a:p>
            <a:endParaRPr lang="en-US" dirty="0"/>
          </a:p>
        </p:txBody>
      </p:sp>
      <p:sp>
        <p:nvSpPr>
          <p:cNvPr id="3" name="Rectangle 2"/>
          <p:cNvSpPr/>
          <p:nvPr/>
        </p:nvSpPr>
        <p:spPr>
          <a:xfrm>
            <a:off x="282206" y="302360"/>
            <a:ext cx="8304939" cy="6801861"/>
          </a:xfrm>
          <a:prstGeom prst="rect">
            <a:avLst/>
          </a:prstGeom>
        </p:spPr>
        <p:txBody>
          <a:bodyPr wrap="square">
            <a:spAutoFit/>
          </a:bodyPr>
          <a:lstStyle/>
          <a:p>
            <a:pPr algn="just"/>
            <a:r>
              <a:rPr lang="en-US" sz="2800" b="1" dirty="0">
                <a:solidFill>
                  <a:srgbClr val="FF0000"/>
                </a:solidFill>
                <a:latin typeface="Times New Roman"/>
                <a:cs typeface="Times New Roman"/>
              </a:rPr>
              <a:t>Post  replication events : DNA methylation </a:t>
            </a:r>
          </a:p>
          <a:p>
            <a:pPr algn="just"/>
            <a:endParaRPr lang="en-US" sz="2400" b="1" dirty="0">
              <a:solidFill>
                <a:srgbClr val="FF0000"/>
              </a:solidFill>
              <a:latin typeface="Times New Roman"/>
              <a:cs typeface="Times New Roman"/>
            </a:endParaRPr>
          </a:p>
          <a:p>
            <a:pPr algn="just"/>
            <a:r>
              <a:rPr lang="en-US" sz="2400" b="1" dirty="0" smtClean="0">
                <a:solidFill>
                  <a:srgbClr val="FF0000"/>
                </a:solidFill>
                <a:latin typeface="Times New Roman"/>
                <a:cs typeface="Times New Roman"/>
              </a:rPr>
              <a:t>DNA </a:t>
            </a:r>
            <a:r>
              <a:rPr lang="en-US" sz="2400" b="1" dirty="0">
                <a:solidFill>
                  <a:srgbClr val="FF0000"/>
                </a:solidFill>
                <a:latin typeface="Times New Roman"/>
                <a:cs typeface="Times New Roman"/>
              </a:rPr>
              <a:t>methylation:</a:t>
            </a:r>
            <a:r>
              <a:rPr lang="en-US" sz="2400" dirty="0">
                <a:latin typeface="Times New Roman"/>
                <a:cs typeface="Times New Roman"/>
              </a:rPr>
              <a:t> is a biochemical process involving the addition of a methyl group (CH3) to the</a:t>
            </a:r>
            <a:r>
              <a:rPr lang="en-US" sz="2400" dirty="0">
                <a:solidFill>
                  <a:srgbClr val="7030A0"/>
                </a:solidFill>
                <a:latin typeface="Times New Roman"/>
                <a:cs typeface="Times New Roman"/>
              </a:rPr>
              <a:t>  </a:t>
            </a:r>
            <a:r>
              <a:rPr lang="en-US" sz="2400" dirty="0">
                <a:solidFill>
                  <a:srgbClr val="FF0000"/>
                </a:solidFill>
                <a:latin typeface="Times New Roman"/>
                <a:cs typeface="Times New Roman"/>
              </a:rPr>
              <a:t>cytosine</a:t>
            </a:r>
            <a:r>
              <a:rPr lang="en-US" sz="2400" dirty="0">
                <a:latin typeface="Times New Roman"/>
                <a:cs typeface="Times New Roman"/>
              </a:rPr>
              <a:t> or </a:t>
            </a:r>
            <a:r>
              <a:rPr lang="en-US" sz="2400" dirty="0" smtClean="0">
                <a:solidFill>
                  <a:srgbClr val="FF0000"/>
                </a:solidFill>
                <a:latin typeface="Times New Roman"/>
                <a:cs typeface="Times New Roman"/>
              </a:rPr>
              <a:t>adenine of </a:t>
            </a:r>
            <a:r>
              <a:rPr lang="en-US" sz="2400" dirty="0">
                <a:latin typeface="Times New Roman"/>
                <a:cs typeface="Times New Roman"/>
              </a:rPr>
              <a:t> DNA nucleotides. The main function of DNA methylation in bacteria is to provide a mechanism, which protects the cell from the effect of foreign DNA introduction. </a:t>
            </a:r>
          </a:p>
          <a:p>
            <a:pPr algn="just"/>
            <a:r>
              <a:rPr lang="en-US" sz="2400" dirty="0">
                <a:solidFill>
                  <a:srgbClr val="FF0000"/>
                </a:solidFill>
                <a:latin typeface="Times New Roman"/>
                <a:cs typeface="Times New Roman"/>
              </a:rPr>
              <a:t>Restriction </a:t>
            </a:r>
            <a:r>
              <a:rPr lang="en-US" sz="2400" dirty="0" smtClean="0">
                <a:solidFill>
                  <a:srgbClr val="FF0000"/>
                </a:solidFill>
                <a:latin typeface="Times New Roman"/>
                <a:cs typeface="Times New Roman"/>
              </a:rPr>
              <a:t>endonucleases are group of enzymes found in the cytosol of the bacteria and  are able to digest any </a:t>
            </a:r>
            <a:r>
              <a:rPr lang="en-US" sz="2400" dirty="0" smtClean="0">
                <a:latin typeface="Times New Roman"/>
                <a:cs typeface="Times New Roman"/>
              </a:rPr>
              <a:t>foreign DNA. </a:t>
            </a:r>
            <a:r>
              <a:rPr lang="en-US" sz="2400" dirty="0">
                <a:solidFill>
                  <a:srgbClr val="FF0000"/>
                </a:solidFill>
                <a:latin typeface="Times New Roman"/>
                <a:cs typeface="Times New Roman"/>
              </a:rPr>
              <a:t>These </a:t>
            </a:r>
            <a:r>
              <a:rPr lang="en-US" sz="2400" dirty="0" smtClean="0">
                <a:solidFill>
                  <a:srgbClr val="FF0000"/>
                </a:solidFill>
                <a:latin typeface="Times New Roman"/>
                <a:cs typeface="Times New Roman"/>
              </a:rPr>
              <a:t>enzymes </a:t>
            </a:r>
            <a:r>
              <a:rPr lang="en-US" sz="2400" dirty="0" smtClean="0">
                <a:latin typeface="Times New Roman"/>
                <a:cs typeface="Times New Roman"/>
              </a:rPr>
              <a:t>differentiate between </a:t>
            </a:r>
            <a:r>
              <a:rPr lang="en-US" sz="2400" dirty="0">
                <a:latin typeface="Times New Roman"/>
                <a:cs typeface="Times New Roman"/>
              </a:rPr>
              <a:t>endogenous and foreign DNA by its methylation pattern. Introduced DNA which is not protected by </a:t>
            </a:r>
            <a:r>
              <a:rPr lang="en-US" sz="2400" dirty="0" smtClean="0">
                <a:latin typeface="Times New Roman"/>
                <a:cs typeface="Times New Roman"/>
              </a:rPr>
              <a:t>methylation, </a:t>
            </a:r>
            <a:r>
              <a:rPr lang="en-US" sz="2400" dirty="0">
                <a:latin typeface="Times New Roman"/>
                <a:cs typeface="Times New Roman"/>
              </a:rPr>
              <a:t>is then eliminated by </a:t>
            </a:r>
            <a:r>
              <a:rPr lang="en-US" sz="2400" dirty="0" smtClean="0">
                <a:latin typeface="Times New Roman"/>
                <a:cs typeface="Times New Roman"/>
              </a:rPr>
              <a:t>cleavage.</a:t>
            </a:r>
          </a:p>
          <a:p>
            <a:pPr algn="just"/>
            <a:endParaRPr lang="en-US" sz="2400" dirty="0" smtClean="0">
              <a:latin typeface="Times New Roman"/>
              <a:cs typeface="Times New Roman"/>
            </a:endParaRPr>
          </a:p>
          <a:p>
            <a:pPr algn="just"/>
            <a:r>
              <a:rPr lang="en-US" sz="2400" dirty="0">
                <a:latin typeface="Times New Roman"/>
                <a:cs typeface="Times New Roman"/>
              </a:rPr>
              <a:t>DNA methylation is observed in most of the organisms at the different stages of </a:t>
            </a:r>
            <a:r>
              <a:rPr lang="en-US" sz="2400" dirty="0" smtClean="0">
                <a:latin typeface="Times New Roman"/>
                <a:cs typeface="Times New Roman"/>
              </a:rPr>
              <a:t>evolution, however </a:t>
            </a:r>
            <a:r>
              <a:rPr lang="en-US" sz="2400" dirty="0">
                <a:latin typeface="Times New Roman"/>
                <a:cs typeface="Times New Roman"/>
              </a:rPr>
              <a:t>some species, like </a:t>
            </a:r>
            <a:r>
              <a:rPr lang="en-US" sz="2400" i="1" dirty="0">
                <a:latin typeface="Times New Roman"/>
                <a:cs typeface="Times New Roman"/>
              </a:rPr>
              <a:t>Drosophilae</a:t>
            </a:r>
            <a:r>
              <a:rPr lang="en-US" sz="2400" dirty="0">
                <a:latin typeface="Times New Roman"/>
                <a:cs typeface="Times New Roman"/>
              </a:rPr>
              <a:t> </a:t>
            </a:r>
            <a:r>
              <a:rPr lang="en-US" sz="2400" i="1" dirty="0">
                <a:latin typeface="Times New Roman"/>
                <a:cs typeface="Times New Roman"/>
              </a:rPr>
              <a:t>melanogaster</a:t>
            </a:r>
            <a:r>
              <a:rPr lang="en-US" sz="2400" dirty="0">
                <a:latin typeface="Times New Roman"/>
                <a:cs typeface="Times New Roman"/>
              </a:rPr>
              <a:t> lack DNA </a:t>
            </a:r>
            <a:r>
              <a:rPr lang="en-US" sz="2400" dirty="0" smtClean="0">
                <a:latin typeface="Times New Roman"/>
                <a:cs typeface="Times New Roman"/>
              </a:rPr>
              <a:t>methylation.</a:t>
            </a:r>
            <a:endParaRPr lang="en-US" sz="2400" dirty="0">
              <a:latin typeface="Times New Roman"/>
              <a:cs typeface="Times New Roman"/>
            </a:endParaRPr>
          </a:p>
          <a:p>
            <a:pPr algn="just"/>
            <a:endParaRPr lang="en-US" sz="2400" dirty="0">
              <a:latin typeface="Times New Roman"/>
              <a:cs typeface="Times New Roman"/>
            </a:endParaRPr>
          </a:p>
          <a:p>
            <a:pPr algn="just"/>
            <a:endParaRPr lang="en-US" sz="2400" dirty="0" smtClean="0">
              <a:latin typeface="Times New Roman"/>
              <a:cs typeface="Times New Roman"/>
            </a:endParaRPr>
          </a:p>
        </p:txBody>
      </p:sp>
    </p:spTree>
    <p:extLst>
      <p:ext uri="{BB962C8B-B14F-4D97-AF65-F5344CB8AC3E}">
        <p14:creationId xmlns:p14="http://schemas.microsoft.com/office/powerpoint/2010/main" val="3096974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r="71664"/>
          <a:stretch/>
        </p:blipFill>
        <p:spPr>
          <a:xfrm>
            <a:off x="1411034" y="322492"/>
            <a:ext cx="4212942" cy="4298087"/>
          </a:xfrm>
          <a:prstGeom prst="rect">
            <a:avLst/>
          </a:prstGeom>
        </p:spPr>
      </p:pic>
      <p:sp>
        <p:nvSpPr>
          <p:cNvPr id="3" name="Rectangle 2"/>
          <p:cNvSpPr/>
          <p:nvPr/>
        </p:nvSpPr>
        <p:spPr>
          <a:xfrm>
            <a:off x="382995" y="4459465"/>
            <a:ext cx="8761005" cy="1938992"/>
          </a:xfrm>
          <a:prstGeom prst="rect">
            <a:avLst/>
          </a:prstGeom>
        </p:spPr>
        <p:txBody>
          <a:bodyPr wrap="square">
            <a:spAutoFit/>
          </a:bodyPr>
          <a:lstStyle/>
          <a:p>
            <a:r>
              <a:rPr lang="en-US" sz="2400" b="1" dirty="0">
                <a:solidFill>
                  <a:srgbClr val="FF0000"/>
                </a:solidFill>
                <a:latin typeface="Times New Roman"/>
                <a:cs typeface="Times New Roman"/>
              </a:rPr>
              <a:t>Proofreading, </a:t>
            </a:r>
            <a:r>
              <a:rPr lang="en-US" sz="2400" dirty="0">
                <a:latin typeface="Times New Roman"/>
                <a:cs typeface="Times New Roman"/>
              </a:rPr>
              <a:t>which corrects errors during DNA replication</a:t>
            </a:r>
          </a:p>
          <a:p>
            <a:r>
              <a:rPr lang="en-US" sz="2400" b="1" dirty="0">
                <a:solidFill>
                  <a:srgbClr val="FF0000"/>
                </a:solidFill>
                <a:latin typeface="Times New Roman"/>
                <a:cs typeface="Times New Roman"/>
              </a:rPr>
              <a:t>Mismatch repair</a:t>
            </a:r>
            <a:r>
              <a:rPr lang="en-US" sz="2400" dirty="0">
                <a:latin typeface="Times New Roman"/>
                <a:cs typeface="Times New Roman"/>
              </a:rPr>
              <a:t>, which fixes </a:t>
            </a:r>
            <a:r>
              <a:rPr lang="en-US" sz="2400" dirty="0" err="1">
                <a:latin typeface="Times New Roman"/>
                <a:cs typeface="Times New Roman"/>
              </a:rPr>
              <a:t>mispaired</a:t>
            </a:r>
            <a:r>
              <a:rPr lang="en-US" sz="2400" dirty="0">
                <a:latin typeface="Times New Roman"/>
                <a:cs typeface="Times New Roman"/>
              </a:rPr>
              <a:t> bases right after DNA replication</a:t>
            </a:r>
          </a:p>
          <a:p>
            <a:r>
              <a:rPr lang="en-US" sz="2400" b="1" dirty="0">
                <a:solidFill>
                  <a:srgbClr val="FF0000"/>
                </a:solidFill>
                <a:latin typeface="Times New Roman"/>
                <a:cs typeface="Times New Roman"/>
              </a:rPr>
              <a:t>DNA damage repair pathways</a:t>
            </a:r>
            <a:r>
              <a:rPr lang="en-US" sz="2400" dirty="0">
                <a:latin typeface="Times New Roman"/>
                <a:cs typeface="Times New Roman"/>
              </a:rPr>
              <a:t>, which detect and correct damage throughout the cell </a:t>
            </a:r>
            <a:r>
              <a:rPr lang="en-US" sz="2400" dirty="0" smtClean="0">
                <a:latin typeface="Times New Roman"/>
                <a:cs typeface="Times New Roman"/>
              </a:rPr>
              <a:t>cycle</a:t>
            </a:r>
            <a:endParaRPr lang="en-US" sz="2400" dirty="0">
              <a:latin typeface="Times New Roman"/>
              <a:cs typeface="Times New Roman"/>
            </a:endParaRPr>
          </a:p>
        </p:txBody>
      </p:sp>
    </p:spTree>
    <p:extLst>
      <p:ext uri="{BB962C8B-B14F-4D97-AF65-F5344CB8AC3E}">
        <p14:creationId xmlns:p14="http://schemas.microsoft.com/office/powerpoint/2010/main" val="9059327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IGURE_02_DNAdamage.jpg"/>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41884" y="201556"/>
            <a:ext cx="8802116" cy="6454885"/>
          </a:xfrm>
          <a:prstGeom prst="rect">
            <a:avLst/>
          </a:prstGeom>
        </p:spPr>
      </p:pic>
    </p:spTree>
    <p:extLst>
      <p:ext uri="{BB962C8B-B14F-4D97-AF65-F5344CB8AC3E}">
        <p14:creationId xmlns:p14="http://schemas.microsoft.com/office/powerpoint/2010/main" val="4162367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methylated.jpg"/>
          <p:cNvPicPr>
            <a:picLocks noChangeAspect="1"/>
          </p:cNvPicPr>
          <p:nvPr/>
        </p:nvPicPr>
        <p:blipFill>
          <a:blip r:embed="rId2" cstate="print"/>
          <a:stretch>
            <a:fillRect/>
          </a:stretch>
        </p:blipFill>
        <p:spPr>
          <a:xfrm>
            <a:off x="1854501" y="2437498"/>
            <a:ext cx="5120036" cy="3774942"/>
          </a:xfrm>
          <a:prstGeom prst="rect">
            <a:avLst/>
          </a:prstGeom>
        </p:spPr>
      </p:pic>
      <p:sp>
        <p:nvSpPr>
          <p:cNvPr id="3" name="Rectangle 2"/>
          <p:cNvSpPr/>
          <p:nvPr/>
        </p:nvSpPr>
        <p:spPr>
          <a:xfrm>
            <a:off x="403150" y="289209"/>
            <a:ext cx="8325099" cy="2308324"/>
          </a:xfrm>
          <a:prstGeom prst="rect">
            <a:avLst/>
          </a:prstGeom>
        </p:spPr>
        <p:txBody>
          <a:bodyPr wrap="square">
            <a:spAutoFit/>
          </a:bodyPr>
          <a:lstStyle/>
          <a:p>
            <a:pPr algn="just"/>
            <a:r>
              <a:rPr lang="en-US" sz="2400" dirty="0">
                <a:latin typeface="Times New Roman"/>
                <a:cs typeface="Times New Roman"/>
              </a:rPr>
              <a:t>The responsible enzyme for adding methyl group is </a:t>
            </a:r>
            <a:r>
              <a:rPr lang="en-US" sz="2400" dirty="0" err="1">
                <a:solidFill>
                  <a:srgbClr val="FF0000"/>
                </a:solidFill>
                <a:latin typeface="Times New Roman"/>
                <a:cs typeface="Times New Roman"/>
              </a:rPr>
              <a:t>Methyltransferase</a:t>
            </a:r>
            <a:r>
              <a:rPr lang="en-US" sz="2400" dirty="0">
                <a:latin typeface="Times New Roman"/>
                <a:cs typeface="Times New Roman"/>
              </a:rPr>
              <a:t>. The combination of restriction endonuclease and </a:t>
            </a:r>
            <a:r>
              <a:rPr lang="en-US" sz="2400" dirty="0" err="1">
                <a:latin typeface="Times New Roman"/>
                <a:cs typeface="Times New Roman"/>
              </a:rPr>
              <a:t>methylase</a:t>
            </a:r>
            <a:r>
              <a:rPr lang="en-US" sz="2400" dirty="0">
                <a:latin typeface="Times New Roman"/>
                <a:cs typeface="Times New Roman"/>
              </a:rPr>
              <a:t> is termed the (restriction-modification </a:t>
            </a:r>
            <a:r>
              <a:rPr lang="en-US" sz="2400" dirty="0" smtClean="0">
                <a:latin typeface="Times New Roman"/>
                <a:cs typeface="Times New Roman"/>
              </a:rPr>
              <a:t>System). </a:t>
            </a:r>
            <a:r>
              <a:rPr lang="en-US" sz="2400" dirty="0" smtClean="0">
                <a:solidFill>
                  <a:srgbClr val="FF0000"/>
                </a:solidFill>
                <a:latin typeface="Times New Roman"/>
                <a:cs typeface="Times New Roman"/>
              </a:rPr>
              <a:t>The </a:t>
            </a:r>
            <a:r>
              <a:rPr lang="en-US" sz="2400" dirty="0">
                <a:solidFill>
                  <a:srgbClr val="FF0000"/>
                </a:solidFill>
                <a:latin typeface="Times New Roman"/>
                <a:cs typeface="Times New Roman"/>
              </a:rPr>
              <a:t>restriction/modification system in bacteria is a small-scale immune system for protection from infection by foreign DNA</a:t>
            </a:r>
          </a:p>
          <a:p>
            <a:pPr algn="just"/>
            <a:endParaRPr lang="en-US" sz="2400" dirty="0">
              <a:latin typeface="Times New Roman"/>
              <a:cs typeface="Times New Roman"/>
            </a:endParaRPr>
          </a:p>
        </p:txBody>
      </p:sp>
    </p:spTree>
    <p:extLst>
      <p:ext uri="{BB962C8B-B14F-4D97-AF65-F5344CB8AC3E}">
        <p14:creationId xmlns:p14="http://schemas.microsoft.com/office/powerpoint/2010/main" val="585176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678" y="257398"/>
            <a:ext cx="8478800" cy="6370974"/>
          </a:xfrm>
          <a:prstGeom prst="rect">
            <a:avLst/>
          </a:prstGeom>
        </p:spPr>
        <p:txBody>
          <a:bodyPr wrap="square">
            <a:spAutoFit/>
          </a:bodyPr>
          <a:lstStyle/>
          <a:p>
            <a:pPr algn="just"/>
            <a:r>
              <a:rPr lang="en-US" sz="2400" b="1" dirty="0" smtClean="0">
                <a:solidFill>
                  <a:srgbClr val="FF0000"/>
                </a:solidFill>
                <a:latin typeface="Times New Roman"/>
                <a:cs typeface="Times New Roman"/>
              </a:rPr>
              <a:t>Functions </a:t>
            </a:r>
            <a:r>
              <a:rPr lang="en-US" sz="2400" b="1" dirty="0">
                <a:solidFill>
                  <a:srgbClr val="FF0000"/>
                </a:solidFill>
                <a:latin typeface="Times New Roman"/>
                <a:cs typeface="Times New Roman"/>
              </a:rPr>
              <a:t>of DNA methylation in </a:t>
            </a:r>
            <a:r>
              <a:rPr lang="en-US" sz="2400" b="1" dirty="0" smtClean="0">
                <a:solidFill>
                  <a:srgbClr val="FF0000"/>
                </a:solidFill>
                <a:latin typeface="Times New Roman"/>
                <a:cs typeface="Times New Roman"/>
              </a:rPr>
              <a:t>prokaryotes</a:t>
            </a:r>
          </a:p>
          <a:p>
            <a:pPr algn="just"/>
            <a:endParaRPr lang="en-US" sz="2400" dirty="0">
              <a:latin typeface="Times New Roman"/>
              <a:cs typeface="Times New Roman"/>
            </a:endParaRPr>
          </a:p>
          <a:p>
            <a:pPr algn="just"/>
            <a:r>
              <a:rPr lang="en-US" sz="2400" dirty="0" smtClean="0">
                <a:latin typeface="Times New Roman"/>
                <a:cs typeface="Times New Roman"/>
              </a:rPr>
              <a:t>1-The </a:t>
            </a:r>
            <a:r>
              <a:rPr lang="en-US" sz="2400" dirty="0">
                <a:latin typeface="Times New Roman"/>
                <a:cs typeface="Times New Roman"/>
              </a:rPr>
              <a:t>main function of DNA methylation in </a:t>
            </a:r>
            <a:r>
              <a:rPr lang="en-US" sz="2400" dirty="0" smtClean="0">
                <a:latin typeface="Times New Roman"/>
                <a:cs typeface="Times New Roman"/>
              </a:rPr>
              <a:t>bacteria </a:t>
            </a:r>
            <a:r>
              <a:rPr lang="en-US" sz="2400" dirty="0">
                <a:latin typeface="Times New Roman"/>
                <a:cs typeface="Times New Roman"/>
              </a:rPr>
              <a:t>is to provide a mechanism, which protects the cell from the effect of </a:t>
            </a:r>
            <a:r>
              <a:rPr lang="en-US" sz="2400" dirty="0">
                <a:solidFill>
                  <a:srgbClr val="FF0000"/>
                </a:solidFill>
                <a:latin typeface="Times New Roman"/>
                <a:cs typeface="Times New Roman"/>
              </a:rPr>
              <a:t>foreign DNA </a:t>
            </a:r>
            <a:r>
              <a:rPr lang="en-US" sz="2400" dirty="0" smtClean="0">
                <a:latin typeface="Times New Roman"/>
                <a:cs typeface="Times New Roman"/>
              </a:rPr>
              <a:t>introduction.</a:t>
            </a:r>
          </a:p>
          <a:p>
            <a:pPr algn="just"/>
            <a:endParaRPr lang="en-US" sz="2400" dirty="0" smtClean="0">
              <a:latin typeface="Times New Roman"/>
              <a:cs typeface="Times New Roman"/>
            </a:endParaRPr>
          </a:p>
          <a:p>
            <a:pPr algn="just"/>
            <a:r>
              <a:rPr lang="en-US" sz="2400" dirty="0" smtClean="0">
                <a:latin typeface="Times New Roman"/>
                <a:cs typeface="Times New Roman"/>
              </a:rPr>
              <a:t>2-Another </a:t>
            </a:r>
            <a:r>
              <a:rPr lang="en-US" sz="2400" dirty="0">
                <a:latin typeface="Times New Roman"/>
                <a:cs typeface="Times New Roman"/>
              </a:rPr>
              <a:t>function of DNA methylation in prokaryotes is the involvement in the control of </a:t>
            </a:r>
            <a:r>
              <a:rPr lang="en-US" sz="2400" dirty="0">
                <a:solidFill>
                  <a:srgbClr val="FF0000"/>
                </a:solidFill>
                <a:latin typeface="Times New Roman"/>
                <a:cs typeface="Times New Roman"/>
              </a:rPr>
              <a:t>replication </a:t>
            </a:r>
            <a:r>
              <a:rPr lang="en-US" sz="2400" dirty="0" smtClean="0">
                <a:solidFill>
                  <a:srgbClr val="FF0000"/>
                </a:solidFill>
                <a:latin typeface="Times New Roman"/>
                <a:cs typeface="Times New Roman"/>
              </a:rPr>
              <a:t>fidelity</a:t>
            </a:r>
            <a:r>
              <a:rPr lang="en-US" sz="2400" dirty="0" smtClean="0">
                <a:latin typeface="Times New Roman"/>
                <a:cs typeface="Times New Roman"/>
              </a:rPr>
              <a:t>. </a:t>
            </a:r>
          </a:p>
          <a:p>
            <a:pPr algn="just"/>
            <a:r>
              <a:rPr lang="en-US" sz="2400" dirty="0" smtClean="0">
                <a:latin typeface="Times New Roman"/>
                <a:cs typeface="Times New Roman"/>
              </a:rPr>
              <a:t>During </a:t>
            </a:r>
            <a:r>
              <a:rPr lang="en-US" sz="2400" dirty="0">
                <a:latin typeface="Times New Roman"/>
                <a:cs typeface="Times New Roman"/>
              </a:rPr>
              <a:t>DNA replication the newly synthesized strand does not get methylated immediately, but analyzed for mismatches by the </a:t>
            </a:r>
            <a:r>
              <a:rPr lang="en-US" sz="2400" dirty="0" smtClean="0">
                <a:solidFill>
                  <a:srgbClr val="FF0000"/>
                </a:solidFill>
                <a:latin typeface="Times New Roman"/>
                <a:cs typeface="Times New Roman"/>
              </a:rPr>
              <a:t>Mismatch </a:t>
            </a:r>
            <a:r>
              <a:rPr lang="en-US" sz="2400" dirty="0">
                <a:solidFill>
                  <a:srgbClr val="FF0000"/>
                </a:solidFill>
                <a:latin typeface="Times New Roman"/>
                <a:cs typeface="Times New Roman"/>
              </a:rPr>
              <a:t>repair system</a:t>
            </a:r>
            <a:r>
              <a:rPr lang="en-US" sz="2400" dirty="0" smtClean="0">
                <a:latin typeface="Times New Roman"/>
                <a:cs typeface="Times New Roman"/>
              </a:rPr>
              <a:t>.</a:t>
            </a:r>
            <a:r>
              <a:rPr lang="en-US" sz="2400" dirty="0">
                <a:latin typeface="Times New Roman"/>
                <a:cs typeface="Times New Roman"/>
              </a:rPr>
              <a:t> Since methylation occurs after replication, newly synthesized DNA strands are not methylated and thus can be specifically </a:t>
            </a:r>
            <a:r>
              <a:rPr lang="en-US" sz="2400" dirty="0" smtClean="0">
                <a:latin typeface="Times New Roman"/>
                <a:cs typeface="Times New Roman"/>
              </a:rPr>
              <a:t>recognized. When </a:t>
            </a:r>
            <a:r>
              <a:rPr lang="en-US" sz="2400" dirty="0">
                <a:latin typeface="Times New Roman"/>
                <a:cs typeface="Times New Roman"/>
              </a:rPr>
              <a:t>a mutation is </a:t>
            </a:r>
            <a:r>
              <a:rPr lang="en-US" sz="2400" dirty="0" smtClean="0">
                <a:latin typeface="Times New Roman"/>
                <a:cs typeface="Times New Roman"/>
              </a:rPr>
              <a:t>found, </a:t>
            </a:r>
            <a:r>
              <a:rPr lang="en-US" sz="2400" dirty="0">
                <a:latin typeface="Times New Roman"/>
                <a:cs typeface="Times New Roman"/>
              </a:rPr>
              <a:t>the correction takes place on the non methylated </a:t>
            </a:r>
            <a:r>
              <a:rPr lang="en-US" sz="2400" dirty="0" smtClean="0">
                <a:latin typeface="Times New Roman"/>
                <a:cs typeface="Times New Roman"/>
              </a:rPr>
              <a:t>strand. </a:t>
            </a:r>
            <a:r>
              <a:rPr lang="en-US" sz="2400" dirty="0">
                <a:latin typeface="Times New Roman"/>
                <a:cs typeface="Times New Roman"/>
              </a:rPr>
              <a:t>Methylation of Adenine nucleotide is most predominant in prokaryotic </a:t>
            </a:r>
            <a:r>
              <a:rPr lang="en-US" sz="2400" dirty="0" smtClean="0">
                <a:latin typeface="Times New Roman"/>
                <a:cs typeface="Times New Roman"/>
              </a:rPr>
              <a:t>cell.</a:t>
            </a:r>
          </a:p>
          <a:p>
            <a:pPr algn="just"/>
            <a:r>
              <a:rPr lang="en-US" sz="2400" dirty="0" smtClean="0"/>
              <a:t> </a:t>
            </a:r>
            <a:r>
              <a:rPr lang="en-US" sz="2400" dirty="0">
                <a:latin typeface="Times New Roman"/>
                <a:cs typeface="Times New Roman"/>
              </a:rPr>
              <a:t>The methylation occur at specific site </a:t>
            </a:r>
            <a:r>
              <a:rPr lang="en-US" sz="2400" dirty="0" smtClean="0">
                <a:latin typeface="Times New Roman"/>
                <a:cs typeface="Times New Roman"/>
              </a:rPr>
              <a:t>of DNA </a:t>
            </a:r>
            <a:r>
              <a:rPr lang="en-US" sz="2400" dirty="0">
                <a:latin typeface="Times New Roman"/>
                <a:cs typeface="Times New Roman"/>
              </a:rPr>
              <a:t>sequences </a:t>
            </a:r>
            <a:r>
              <a:rPr lang="en-US" sz="2400" dirty="0" smtClean="0">
                <a:latin typeface="Times New Roman"/>
                <a:cs typeface="Times New Roman"/>
              </a:rPr>
              <a:t>(N6 </a:t>
            </a:r>
            <a:r>
              <a:rPr lang="en-US" sz="2400" dirty="0">
                <a:latin typeface="Times New Roman"/>
                <a:cs typeface="Times New Roman"/>
              </a:rPr>
              <a:t>nitrogen position in </a:t>
            </a:r>
            <a:r>
              <a:rPr lang="en-US" sz="2400" dirty="0" smtClean="0">
                <a:latin typeface="Times New Roman"/>
                <a:cs typeface="Times New Roman"/>
              </a:rPr>
              <a:t>adenine). </a:t>
            </a:r>
          </a:p>
        </p:txBody>
      </p:sp>
    </p:spTree>
    <p:extLst>
      <p:ext uri="{BB962C8B-B14F-4D97-AF65-F5344CB8AC3E}">
        <p14:creationId xmlns:p14="http://schemas.microsoft.com/office/powerpoint/2010/main" val="1086020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223" y="190500"/>
            <a:ext cx="8229600" cy="1143000"/>
          </a:xfrm>
        </p:spPr>
        <p:txBody>
          <a:bodyPr>
            <a:normAutofit/>
          </a:bodyPr>
          <a:lstStyle/>
          <a:p>
            <a:r>
              <a:rPr lang="en-US" sz="2800" dirty="0" smtClean="0">
                <a:latin typeface="Times New Roman"/>
                <a:cs typeface="Times New Roman"/>
              </a:rPr>
              <a:t>The newly synthesized complementary strand must be methylated as  the parent strand. </a:t>
            </a:r>
            <a:endParaRPr lang="en-US" sz="2800" dirty="0">
              <a:latin typeface="Times New Roman"/>
              <a:cs typeface="Times New Roman"/>
            </a:endParaRPr>
          </a:p>
        </p:txBody>
      </p:sp>
      <p:pic>
        <p:nvPicPr>
          <p:cNvPr id="4" name="Content Placeholder 3" descr="dna-replication-methylation-large.png"/>
          <p:cNvPicPr>
            <a:picLocks noGrp="1" noChangeAspect="1"/>
          </p:cNvPicPr>
          <p:nvPr>
            <p:ph idx="1"/>
          </p:nvPr>
        </p:nvPicPr>
        <p:blipFill>
          <a:blip r:embed="rId2" cstate="print"/>
          <a:stretch>
            <a:fillRect/>
          </a:stretch>
        </p:blipFill>
        <p:spPr>
          <a:xfrm>
            <a:off x="685800" y="1981200"/>
            <a:ext cx="7696200" cy="4114799"/>
          </a:xfrm>
        </p:spPr>
      </p:pic>
    </p:spTree>
    <p:extLst>
      <p:ext uri="{BB962C8B-B14F-4D97-AF65-F5344CB8AC3E}">
        <p14:creationId xmlns:p14="http://schemas.microsoft.com/office/powerpoint/2010/main" val="704855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049" y="426261"/>
            <a:ext cx="8687934" cy="4154984"/>
          </a:xfrm>
          <a:prstGeom prst="rect">
            <a:avLst/>
          </a:prstGeom>
        </p:spPr>
        <p:txBody>
          <a:bodyPr wrap="square">
            <a:spAutoFit/>
          </a:bodyPr>
          <a:lstStyle/>
          <a:p>
            <a:pPr algn="just"/>
            <a:r>
              <a:rPr lang="en-US" sz="2400" b="1" dirty="0" smtClean="0">
                <a:solidFill>
                  <a:srgbClr val="FF0000"/>
                </a:solidFill>
                <a:latin typeface="Times New Roman"/>
                <a:cs typeface="Times New Roman"/>
              </a:rPr>
              <a:t>Eukaryotic DNA </a:t>
            </a:r>
            <a:r>
              <a:rPr lang="en-US" sz="2400" b="1" dirty="0">
                <a:solidFill>
                  <a:srgbClr val="FF0000"/>
                </a:solidFill>
                <a:latin typeface="Times New Roman"/>
                <a:cs typeface="Times New Roman"/>
              </a:rPr>
              <a:t>methylation </a:t>
            </a:r>
            <a:r>
              <a:rPr lang="en-US" sz="2400" dirty="0">
                <a:latin typeface="Times New Roman"/>
                <a:cs typeface="Times New Roman"/>
              </a:rPr>
              <a:t>is an epigenetic </a:t>
            </a:r>
            <a:r>
              <a:rPr lang="en-US" sz="2400" dirty="0" smtClean="0">
                <a:latin typeface="Times New Roman"/>
                <a:cs typeface="Times New Roman"/>
              </a:rPr>
              <a:t>mechanism involving </a:t>
            </a:r>
            <a:r>
              <a:rPr lang="en-US" sz="2400" dirty="0">
                <a:latin typeface="Times New Roman"/>
                <a:cs typeface="Times New Roman"/>
              </a:rPr>
              <a:t>the transfer of a methyl group onto the C5 position of the cytosine to form 5-</a:t>
            </a:r>
            <a:r>
              <a:rPr lang="en-US" sz="2400" dirty="0" smtClean="0">
                <a:latin typeface="Times New Roman"/>
                <a:cs typeface="Times New Roman"/>
              </a:rPr>
              <a:t>methylcytosine and </a:t>
            </a:r>
            <a:r>
              <a:rPr lang="en-US" sz="2400" dirty="0">
                <a:latin typeface="Times New Roman"/>
                <a:cs typeface="Times New Roman"/>
              </a:rPr>
              <a:t>specific for </a:t>
            </a:r>
            <a:r>
              <a:rPr lang="en-US" sz="2400" dirty="0" err="1">
                <a:solidFill>
                  <a:srgbClr val="FF0000"/>
                </a:solidFill>
                <a:latin typeface="Times New Roman"/>
                <a:cs typeface="Times New Roman"/>
              </a:rPr>
              <a:t>CpG</a:t>
            </a:r>
            <a:r>
              <a:rPr lang="en-US" sz="2400" dirty="0">
                <a:solidFill>
                  <a:srgbClr val="FF0000"/>
                </a:solidFill>
                <a:latin typeface="Times New Roman"/>
                <a:cs typeface="Times New Roman"/>
              </a:rPr>
              <a:t> </a:t>
            </a:r>
            <a:r>
              <a:rPr lang="en-US" sz="2400" dirty="0" smtClean="0">
                <a:solidFill>
                  <a:srgbClr val="FF0000"/>
                </a:solidFill>
                <a:latin typeface="Times New Roman"/>
                <a:cs typeface="Times New Roman"/>
              </a:rPr>
              <a:t>sequence (</a:t>
            </a:r>
            <a:r>
              <a:rPr lang="en-US" sz="2400" dirty="0" smtClean="0">
                <a:latin typeface="Times New Roman" panose="02020603050405020304" pitchFamily="18" charset="0"/>
                <a:cs typeface="Times New Roman" panose="02020603050405020304" pitchFamily="18" charset="0"/>
              </a:rPr>
              <a:t>5'—C—phosphate—G—3)</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a:cs typeface="Times New Roman"/>
              </a:rPr>
              <a:t>DNA </a:t>
            </a:r>
            <a:r>
              <a:rPr lang="en-US" sz="2400" dirty="0">
                <a:latin typeface="Times New Roman"/>
                <a:cs typeface="Times New Roman"/>
              </a:rPr>
              <a:t>methylation regulates gene expression by </a:t>
            </a:r>
            <a:r>
              <a:rPr lang="en-US" sz="2400" dirty="0">
                <a:solidFill>
                  <a:srgbClr val="00B050"/>
                </a:solidFill>
                <a:latin typeface="Times New Roman"/>
                <a:cs typeface="Times New Roman"/>
              </a:rPr>
              <a:t>recruiting proteins involved in gene repression</a:t>
            </a:r>
            <a:r>
              <a:rPr lang="en-US" sz="2400" dirty="0">
                <a:latin typeface="Times New Roman"/>
                <a:cs typeface="Times New Roman"/>
              </a:rPr>
              <a:t> or by </a:t>
            </a:r>
            <a:r>
              <a:rPr lang="en-US" sz="2400" dirty="0">
                <a:solidFill>
                  <a:srgbClr val="00B050"/>
                </a:solidFill>
                <a:latin typeface="Times New Roman"/>
                <a:cs typeface="Times New Roman"/>
              </a:rPr>
              <a:t>inhibiting the binding of transcription factor(s) to DNA</a:t>
            </a:r>
            <a:r>
              <a:rPr lang="en-US" sz="2400" dirty="0" smtClean="0">
                <a:solidFill>
                  <a:srgbClr val="00B050"/>
                </a:solidFill>
                <a:latin typeface="Times New Roman"/>
                <a:cs typeface="Times New Roman"/>
              </a:rPr>
              <a:t>.</a:t>
            </a:r>
          </a:p>
          <a:p>
            <a:pPr algn="just"/>
            <a:endParaRPr lang="en-US" sz="2400" dirty="0">
              <a:latin typeface="Times New Roman"/>
              <a:cs typeface="Times New Roman"/>
            </a:endParaRPr>
          </a:p>
          <a:p>
            <a:pPr algn="just"/>
            <a:r>
              <a:rPr lang="en-US" sz="2400" dirty="0">
                <a:latin typeface="Times New Roman"/>
                <a:cs typeface="Times New Roman"/>
              </a:rPr>
              <a:t>DNA methylation is catalyzed by a family of DNA </a:t>
            </a:r>
            <a:r>
              <a:rPr lang="en-US" sz="2400" dirty="0" err="1" smtClean="0">
                <a:latin typeface="Times New Roman"/>
                <a:cs typeface="Times New Roman"/>
              </a:rPr>
              <a:t>methyltransferases</a:t>
            </a:r>
            <a:r>
              <a:rPr lang="en-US" sz="2400" dirty="0" smtClean="0">
                <a:latin typeface="Times New Roman"/>
                <a:cs typeface="Times New Roman"/>
              </a:rPr>
              <a:t> </a:t>
            </a:r>
            <a:r>
              <a:rPr lang="en-US" sz="2400" dirty="0">
                <a:latin typeface="Times New Roman"/>
                <a:cs typeface="Times New Roman"/>
              </a:rPr>
              <a:t>(</a:t>
            </a:r>
            <a:r>
              <a:rPr lang="en-US" sz="2400" dirty="0" err="1">
                <a:latin typeface="Times New Roman"/>
                <a:cs typeface="Times New Roman"/>
              </a:rPr>
              <a:t>Dnmts</a:t>
            </a:r>
            <a:r>
              <a:rPr lang="en-US" sz="2400" dirty="0">
                <a:latin typeface="Times New Roman"/>
                <a:cs typeface="Times New Roman"/>
              </a:rPr>
              <a:t>) that transfer a methyl group from </a:t>
            </a:r>
            <a:r>
              <a:rPr lang="en-US" sz="2400" b="1" i="1" dirty="0">
                <a:solidFill>
                  <a:srgbClr val="FF0000"/>
                </a:solidFill>
              </a:rPr>
              <a:t>S</a:t>
            </a:r>
            <a:r>
              <a:rPr lang="en-US" sz="2400" b="1" dirty="0">
                <a:solidFill>
                  <a:srgbClr val="FF0000"/>
                </a:solidFill>
              </a:rPr>
              <a:t>-</a:t>
            </a:r>
            <a:r>
              <a:rPr lang="en-US" sz="2400" b="1" dirty="0" err="1">
                <a:solidFill>
                  <a:srgbClr val="FF0000"/>
                </a:solidFill>
              </a:rPr>
              <a:t>Adenosyl</a:t>
            </a:r>
            <a:r>
              <a:rPr lang="en-US" sz="2400" b="1" dirty="0">
                <a:solidFill>
                  <a:srgbClr val="FF0000"/>
                </a:solidFill>
              </a:rPr>
              <a:t> methionine</a:t>
            </a:r>
            <a:r>
              <a:rPr lang="en-US" sz="2400" dirty="0" smtClean="0">
                <a:latin typeface="Times New Roman"/>
                <a:cs typeface="Times New Roman"/>
              </a:rPr>
              <a:t> (</a:t>
            </a:r>
            <a:r>
              <a:rPr lang="en-US" sz="2400" b="1" dirty="0">
                <a:solidFill>
                  <a:srgbClr val="FF0000"/>
                </a:solidFill>
              </a:rPr>
              <a:t>SAM-e</a:t>
            </a:r>
            <a:r>
              <a:rPr lang="en-US" sz="2400" dirty="0" smtClean="0">
                <a:latin typeface="Times New Roman"/>
                <a:cs typeface="Times New Roman"/>
              </a:rPr>
              <a:t>) </a:t>
            </a:r>
            <a:r>
              <a:rPr lang="en-US" sz="2400" dirty="0">
                <a:latin typeface="Times New Roman"/>
                <a:cs typeface="Times New Roman"/>
              </a:rPr>
              <a:t>to the </a:t>
            </a:r>
            <a:r>
              <a:rPr lang="en-US" sz="2400" dirty="0" smtClean="0">
                <a:latin typeface="Times New Roman"/>
                <a:cs typeface="Times New Roman"/>
              </a:rPr>
              <a:t>5th </a:t>
            </a:r>
            <a:r>
              <a:rPr lang="en-US" sz="2400" dirty="0">
                <a:latin typeface="Times New Roman"/>
                <a:cs typeface="Times New Roman"/>
              </a:rPr>
              <a:t>carbon of a cytosine residue to form 5-methylcytosine.</a:t>
            </a:r>
            <a:endParaRPr lang="en-US" sz="2400" dirty="0" smtClean="0">
              <a:latin typeface="Times New Roman"/>
              <a:cs typeface="Times New Roman"/>
            </a:endParaRPr>
          </a:p>
        </p:txBody>
      </p:sp>
    </p:spTree>
    <p:extLst>
      <p:ext uri="{BB962C8B-B14F-4D97-AF65-F5344CB8AC3E}">
        <p14:creationId xmlns:p14="http://schemas.microsoft.com/office/powerpoint/2010/main" val="4284091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173" y="257217"/>
            <a:ext cx="8477846" cy="4056495"/>
          </a:xfrm>
          <a:prstGeom prst="rect">
            <a:avLst/>
          </a:prstGeom>
        </p:spPr>
        <p:txBody>
          <a:bodyPr wrap="square">
            <a:spAutoFit/>
          </a:bodyPr>
          <a:lstStyle/>
          <a:p>
            <a:pPr marL="0" lvl="3" algn="ctr"/>
            <a:r>
              <a:rPr lang="en-US" sz="2800" b="1" dirty="0">
                <a:solidFill>
                  <a:srgbClr val="C00000"/>
                </a:solidFill>
                <a:latin typeface="Times New Roman"/>
                <a:cs typeface="Times New Roman"/>
              </a:rPr>
              <a:t>DNA proofreading and </a:t>
            </a:r>
            <a:r>
              <a:rPr lang="en-US" sz="2800" b="1" dirty="0" smtClean="0">
                <a:solidFill>
                  <a:srgbClr val="C00000"/>
                </a:solidFill>
                <a:latin typeface="Times New Roman"/>
                <a:cs typeface="Times New Roman"/>
              </a:rPr>
              <a:t>repair activity </a:t>
            </a:r>
            <a:endParaRPr lang="en-US" sz="2800" dirty="0">
              <a:latin typeface="Times New Roman"/>
              <a:cs typeface="Times New Roman"/>
            </a:endParaRPr>
          </a:p>
          <a:p>
            <a:pPr marL="0" lvl="3" algn="ctr"/>
            <a:endParaRPr lang="en-US" sz="2800" dirty="0">
              <a:latin typeface="Times New Roman"/>
              <a:cs typeface="Times New Roman"/>
            </a:endParaRPr>
          </a:p>
          <a:p>
            <a:pPr algn="just">
              <a:lnSpc>
                <a:spcPct val="120000"/>
              </a:lnSpc>
            </a:pPr>
            <a:r>
              <a:rPr lang="en-US" sz="2400" dirty="0" smtClean="0">
                <a:latin typeface="Times New Roman"/>
                <a:cs typeface="Times New Roman"/>
              </a:rPr>
              <a:t>DNA</a:t>
            </a:r>
            <a:r>
              <a:rPr lang="en-US" sz="2400" dirty="0">
                <a:latin typeface="Times New Roman"/>
                <a:cs typeface="Times New Roman"/>
              </a:rPr>
              <a:t>, like any other molecule, can undergo a variety of chemical reactions. </a:t>
            </a:r>
            <a:r>
              <a:rPr lang="en-US" sz="2400" dirty="0" smtClean="0">
                <a:latin typeface="Times New Roman"/>
                <a:cs typeface="Times New Roman"/>
              </a:rPr>
              <a:t>Mutations </a:t>
            </a:r>
            <a:r>
              <a:rPr lang="en-US" sz="2400" dirty="0">
                <a:latin typeface="Times New Roman"/>
                <a:cs typeface="Times New Roman"/>
              </a:rPr>
              <a:t>can result from the incorporation of incorrect bases during DNA replication. In addition, various chemical changes occur in DNA either </a:t>
            </a:r>
            <a:r>
              <a:rPr lang="en-US" sz="2400" dirty="0">
                <a:solidFill>
                  <a:srgbClr val="00B050"/>
                </a:solidFill>
                <a:latin typeface="Times New Roman"/>
                <a:cs typeface="Times New Roman"/>
              </a:rPr>
              <a:t>spontaneously</a:t>
            </a:r>
            <a:r>
              <a:rPr lang="en-US" sz="2400" dirty="0">
                <a:latin typeface="Times New Roman"/>
                <a:cs typeface="Times New Roman"/>
              </a:rPr>
              <a:t> </a:t>
            </a:r>
            <a:r>
              <a:rPr lang="en-US" sz="2400" dirty="0" smtClean="0">
                <a:latin typeface="Times New Roman"/>
                <a:cs typeface="Times New Roman"/>
              </a:rPr>
              <a:t>or </a:t>
            </a:r>
            <a:r>
              <a:rPr lang="en-US" sz="2400" dirty="0">
                <a:latin typeface="Times New Roman"/>
                <a:cs typeface="Times New Roman"/>
              </a:rPr>
              <a:t>as a result of </a:t>
            </a:r>
            <a:r>
              <a:rPr lang="en-US" sz="2400" dirty="0">
                <a:solidFill>
                  <a:srgbClr val="00B050"/>
                </a:solidFill>
                <a:latin typeface="Times New Roman"/>
                <a:cs typeface="Times New Roman"/>
              </a:rPr>
              <a:t>exposure to chemicals or </a:t>
            </a:r>
            <a:r>
              <a:rPr lang="en-US" sz="2400" dirty="0" smtClean="0">
                <a:solidFill>
                  <a:srgbClr val="00B050"/>
                </a:solidFill>
                <a:latin typeface="Times New Roman"/>
                <a:cs typeface="Times New Roman"/>
              </a:rPr>
              <a:t>radiation</a:t>
            </a:r>
            <a:r>
              <a:rPr lang="en-US" sz="2400" dirty="0" smtClean="0">
                <a:latin typeface="Times New Roman"/>
                <a:cs typeface="Times New Roman"/>
              </a:rPr>
              <a:t>. </a:t>
            </a:r>
            <a:r>
              <a:rPr lang="en-US" sz="2400" dirty="0">
                <a:latin typeface="Times New Roman"/>
                <a:cs typeface="Times New Roman"/>
              </a:rPr>
              <a:t>Such damage to DNA can block replication or </a:t>
            </a:r>
            <a:r>
              <a:rPr lang="en-US" sz="2400" dirty="0" smtClean="0">
                <a:latin typeface="Times New Roman"/>
                <a:cs typeface="Times New Roman"/>
              </a:rPr>
              <a:t>transcription.</a:t>
            </a:r>
            <a:endParaRPr lang="en-US" sz="2400" dirty="0">
              <a:latin typeface="Times New Roman"/>
              <a:cs typeface="Times New Roman"/>
            </a:endParaRPr>
          </a:p>
          <a:p>
            <a:pPr algn="just">
              <a:lnSpc>
                <a:spcPct val="120000"/>
              </a:lnSpc>
            </a:pPr>
            <a:endParaRPr lang="en-US" sz="2400" dirty="0">
              <a:latin typeface="Times New Roman"/>
              <a:cs typeface="Times New Roman"/>
            </a:endParaRPr>
          </a:p>
        </p:txBody>
      </p:sp>
    </p:spTree>
    <p:extLst>
      <p:ext uri="{BB962C8B-B14F-4D97-AF65-F5344CB8AC3E}">
        <p14:creationId xmlns:p14="http://schemas.microsoft.com/office/powerpoint/2010/main" val="3939739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064" y="117694"/>
            <a:ext cx="8480797" cy="6370974"/>
          </a:xfrm>
          <a:prstGeom prst="rect">
            <a:avLst/>
          </a:prstGeom>
        </p:spPr>
        <p:txBody>
          <a:bodyPr wrap="square">
            <a:spAutoFit/>
          </a:bodyPr>
          <a:lstStyle/>
          <a:p>
            <a:pPr algn="just"/>
            <a:r>
              <a:rPr lang="en-US" sz="2400" dirty="0" smtClean="0">
                <a:latin typeface="Times New Roman"/>
                <a:cs typeface="Times New Roman"/>
              </a:rPr>
              <a:t>DNA </a:t>
            </a:r>
            <a:r>
              <a:rPr lang="en-US" sz="2400" dirty="0">
                <a:latin typeface="Times New Roman"/>
                <a:cs typeface="Times New Roman"/>
              </a:rPr>
              <a:t>replication is a highly accurate process, but mistakes can occasionally occur, such as a DNA polymerase inserting a wrong </a:t>
            </a:r>
            <a:r>
              <a:rPr lang="en-US" sz="2400" dirty="0" smtClean="0">
                <a:latin typeface="Times New Roman"/>
                <a:cs typeface="Times New Roman"/>
              </a:rPr>
              <a:t>base. Uncorrected </a:t>
            </a:r>
            <a:r>
              <a:rPr lang="en-US" sz="2400" dirty="0">
                <a:latin typeface="Times New Roman"/>
                <a:cs typeface="Times New Roman"/>
              </a:rPr>
              <a:t>mistakes may sometimes lead to serious </a:t>
            </a:r>
            <a:r>
              <a:rPr lang="en-US" sz="2400" dirty="0" smtClean="0">
                <a:latin typeface="Times New Roman"/>
                <a:cs typeface="Times New Roman"/>
              </a:rPr>
              <a:t>consequences (such </a:t>
            </a:r>
            <a:r>
              <a:rPr lang="en-US" sz="2400" dirty="0">
                <a:latin typeface="Times New Roman"/>
                <a:cs typeface="Times New Roman"/>
              </a:rPr>
              <a:t>as </a:t>
            </a:r>
            <a:r>
              <a:rPr lang="en-US" sz="2400" dirty="0" smtClean="0">
                <a:latin typeface="Times New Roman"/>
                <a:cs typeface="Times New Roman"/>
              </a:rPr>
              <a:t>cancer in eukaryotes).</a:t>
            </a:r>
            <a:endParaRPr lang="en-US" sz="2400" dirty="0">
              <a:latin typeface="Times New Roman"/>
              <a:cs typeface="Times New Roman"/>
            </a:endParaRPr>
          </a:p>
          <a:p>
            <a:pPr lvl="0" algn="just"/>
            <a:endParaRPr lang="en-US" sz="2400" b="1" dirty="0">
              <a:latin typeface="Times New Roman"/>
              <a:cs typeface="Times New Roman"/>
            </a:endParaRPr>
          </a:p>
          <a:p>
            <a:pPr lvl="0" algn="just"/>
            <a:r>
              <a:rPr lang="en-US" sz="2400" b="1" dirty="0" smtClean="0">
                <a:latin typeface="Times New Roman"/>
                <a:cs typeface="Times New Roman"/>
              </a:rPr>
              <a:t>DNA </a:t>
            </a:r>
            <a:r>
              <a:rPr lang="en-US" sz="2400" b="1" dirty="0">
                <a:latin typeface="Times New Roman"/>
                <a:cs typeface="Times New Roman"/>
              </a:rPr>
              <a:t>molecules have an error rate of one</a:t>
            </a:r>
            <a:r>
              <a:rPr lang="en-US" sz="2400" b="1" dirty="0">
                <a:solidFill>
                  <a:srgbClr val="FF0000"/>
                </a:solidFill>
                <a:latin typeface="Times New Roman"/>
                <a:cs typeface="Times New Roman"/>
              </a:rPr>
              <a:t> nucleotide</a:t>
            </a:r>
            <a:r>
              <a:rPr lang="en-US" sz="2400" b="1" dirty="0">
                <a:latin typeface="Times New Roman"/>
                <a:cs typeface="Times New Roman"/>
              </a:rPr>
              <a:t> for </a:t>
            </a:r>
            <a:r>
              <a:rPr lang="en-US" sz="2400" b="1" dirty="0" smtClean="0">
                <a:latin typeface="Times New Roman"/>
                <a:cs typeface="Times New Roman"/>
              </a:rPr>
              <a:t>(</a:t>
            </a:r>
            <a:r>
              <a:rPr lang="en-US" sz="2400" b="1" dirty="0">
                <a:latin typeface="Times New Roman"/>
                <a:cs typeface="Times New Roman"/>
              </a:rPr>
              <a:t>10</a:t>
            </a:r>
            <a:r>
              <a:rPr lang="en-US" sz="2400" b="1" baseline="30000" dirty="0">
                <a:latin typeface="Times New Roman"/>
                <a:cs typeface="Times New Roman"/>
              </a:rPr>
              <a:t>10</a:t>
            </a:r>
            <a:r>
              <a:rPr lang="en-US" sz="2400" b="1" dirty="0">
                <a:latin typeface="Times New Roman"/>
                <a:cs typeface="Times New Roman"/>
              </a:rPr>
              <a:t>) nucleotides added</a:t>
            </a:r>
            <a:r>
              <a:rPr lang="en-US" sz="2400" b="1" dirty="0" smtClean="0">
                <a:latin typeface="Times New Roman"/>
                <a:cs typeface="Times New Roman"/>
              </a:rPr>
              <a:t>.</a:t>
            </a:r>
          </a:p>
          <a:p>
            <a:pPr algn="just"/>
            <a:r>
              <a:rPr lang="en-US" sz="2400" dirty="0">
                <a:latin typeface="Times New Roman"/>
                <a:cs typeface="Times New Roman"/>
              </a:rPr>
              <a:t>A major mechanism responsible for the accuracy of DNA replication is the </a:t>
            </a:r>
            <a:r>
              <a:rPr lang="en-US" sz="2400" b="1" dirty="0" smtClean="0">
                <a:solidFill>
                  <a:srgbClr val="FF0000"/>
                </a:solidFill>
                <a:latin typeface="Times New Roman"/>
                <a:cs typeface="Times New Roman"/>
              </a:rPr>
              <a:t>Proofreading </a:t>
            </a:r>
            <a:r>
              <a:rPr lang="en-US" sz="2400" b="1" dirty="0">
                <a:solidFill>
                  <a:srgbClr val="FF0000"/>
                </a:solidFill>
                <a:latin typeface="Times New Roman"/>
                <a:cs typeface="Times New Roman"/>
              </a:rPr>
              <a:t>activity of DNA polymerase</a:t>
            </a:r>
            <a:r>
              <a:rPr lang="en-US" sz="2400" dirty="0">
                <a:latin typeface="Times New Roman"/>
                <a:cs typeface="Times New Roman"/>
              </a:rPr>
              <a:t>. </a:t>
            </a:r>
            <a:endParaRPr lang="en-US" sz="2400" dirty="0" smtClean="0">
              <a:latin typeface="Times New Roman"/>
              <a:cs typeface="Times New Roman"/>
            </a:endParaRPr>
          </a:p>
          <a:p>
            <a:pPr lvl="0" algn="just"/>
            <a:r>
              <a:rPr lang="en-US" sz="2400" dirty="0">
                <a:latin typeface="Times New Roman"/>
                <a:cs typeface="Times New Roman"/>
              </a:rPr>
              <a:t>Proofreading depends on a 3’----5' </a:t>
            </a:r>
            <a:r>
              <a:rPr lang="en-US" sz="2400" dirty="0" err="1">
                <a:latin typeface="Times New Roman"/>
                <a:cs typeface="Times New Roman"/>
              </a:rPr>
              <a:t>exonuclease</a:t>
            </a:r>
            <a:r>
              <a:rPr lang="en-US" sz="2400" dirty="0">
                <a:latin typeface="Times New Roman"/>
                <a:cs typeface="Times New Roman"/>
              </a:rPr>
              <a:t> activity of some DNA polymerases. When an incorrect base is incorporated during DNA synthesis, base pairing between the 3' nucleotide of the nascent strand and the template strand does not occur. As a result, the polymerase pauses, and removes the incorrect </a:t>
            </a:r>
            <a:r>
              <a:rPr lang="en-US" sz="2400" dirty="0" err="1">
                <a:latin typeface="Times New Roman"/>
                <a:cs typeface="Times New Roman"/>
              </a:rPr>
              <a:t>mispaired</a:t>
            </a:r>
            <a:r>
              <a:rPr lang="en-US" sz="2400" dirty="0">
                <a:latin typeface="Times New Roman"/>
                <a:cs typeface="Times New Roman"/>
              </a:rPr>
              <a:t> base, and replaces it with the correct </a:t>
            </a:r>
            <a:r>
              <a:rPr lang="en-US" sz="2400" dirty="0" smtClean="0">
                <a:latin typeface="Times New Roman"/>
                <a:cs typeface="Times New Roman"/>
              </a:rPr>
              <a:t>base. </a:t>
            </a:r>
            <a:endParaRPr lang="en-US" sz="2400" dirty="0">
              <a:latin typeface="Times New Roman"/>
              <a:cs typeface="Times New Roman"/>
            </a:endParaRPr>
          </a:p>
          <a:p>
            <a:pPr lvl="0" algn="just"/>
            <a:endParaRPr lang="en-US" sz="2400" dirty="0" smtClean="0">
              <a:latin typeface="Times New Roman"/>
              <a:cs typeface="Times New Roman"/>
            </a:endParaRPr>
          </a:p>
          <a:p>
            <a:pPr lvl="0" algn="just"/>
            <a:endParaRPr lang="en-US" sz="2400" dirty="0">
              <a:latin typeface="Times New Roman"/>
              <a:cs typeface="Times New Roman"/>
            </a:endParaRPr>
          </a:p>
        </p:txBody>
      </p:sp>
    </p:spTree>
    <p:extLst>
      <p:ext uri="{BB962C8B-B14F-4D97-AF65-F5344CB8AC3E}">
        <p14:creationId xmlns:p14="http://schemas.microsoft.com/office/powerpoint/2010/main" val="3415123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049" y="151210"/>
            <a:ext cx="8667776" cy="1200328"/>
          </a:xfrm>
          <a:prstGeom prst="rect">
            <a:avLst/>
          </a:prstGeom>
        </p:spPr>
        <p:txBody>
          <a:bodyPr wrap="square">
            <a:spAutoFit/>
          </a:bodyPr>
          <a:lstStyle/>
          <a:p>
            <a:pPr lvl="0" algn="just"/>
            <a:r>
              <a:rPr lang="en-US" sz="2400" dirty="0">
                <a:latin typeface="Times New Roman"/>
                <a:cs typeface="Times New Roman"/>
              </a:rPr>
              <a:t>All three E. coli DNA polymerases have proofreading activity, as do the two eukaryotic DNA </a:t>
            </a:r>
            <a:r>
              <a:rPr lang="en-US" sz="2400" dirty="0" smtClean="0">
                <a:latin typeface="Times New Roman"/>
                <a:cs typeface="Times New Roman"/>
              </a:rPr>
              <a:t>polymerases(</a:t>
            </a:r>
            <a:r>
              <a:rPr lang="en-US" sz="2400" b="1" dirty="0">
                <a:solidFill>
                  <a:srgbClr val="FF0000"/>
                </a:solidFill>
                <a:latin typeface="Times New Roman"/>
                <a:cs typeface="Times New Roman"/>
              </a:rPr>
              <a:t>Delta</a:t>
            </a:r>
            <a:r>
              <a:rPr lang="en-US" sz="2400" dirty="0" smtClean="0">
                <a:latin typeface="Times New Roman"/>
                <a:cs typeface="Times New Roman"/>
              </a:rPr>
              <a:t> </a:t>
            </a:r>
            <a:r>
              <a:rPr lang="en-US" sz="2400" b="1" dirty="0">
                <a:solidFill>
                  <a:srgbClr val="FF0000"/>
                </a:solidFill>
                <a:latin typeface="Times New Roman"/>
                <a:cs typeface="Times New Roman"/>
              </a:rPr>
              <a:t>δ </a:t>
            </a:r>
            <a:r>
              <a:rPr lang="en-US" sz="2400" dirty="0" smtClean="0">
                <a:latin typeface="Times New Roman"/>
                <a:cs typeface="Times New Roman"/>
              </a:rPr>
              <a:t>and</a:t>
            </a:r>
            <a:r>
              <a:rPr lang="en-US" sz="2400" b="1" dirty="0">
                <a:solidFill>
                  <a:srgbClr val="FF0000"/>
                </a:solidFill>
                <a:latin typeface="Times New Roman"/>
                <a:cs typeface="Times New Roman"/>
              </a:rPr>
              <a:t> epsilon</a:t>
            </a:r>
            <a:r>
              <a:rPr lang="en-US" sz="2400" dirty="0" smtClean="0">
                <a:latin typeface="Times New Roman"/>
                <a:cs typeface="Times New Roman"/>
              </a:rPr>
              <a:t> </a:t>
            </a:r>
            <a:r>
              <a:rPr lang="en-US" sz="2400" b="1" dirty="0" smtClean="0">
                <a:solidFill>
                  <a:srgbClr val="FF0000"/>
                </a:solidFill>
                <a:latin typeface="Times New Roman"/>
                <a:cs typeface="Times New Roman"/>
              </a:rPr>
              <a:t>ε) </a:t>
            </a:r>
            <a:r>
              <a:rPr lang="en-US" sz="2400" dirty="0" smtClean="0">
                <a:latin typeface="Times New Roman"/>
                <a:cs typeface="Times New Roman"/>
              </a:rPr>
              <a:t> </a:t>
            </a:r>
            <a:r>
              <a:rPr lang="en-US" sz="2400" dirty="0">
                <a:latin typeface="Times New Roman"/>
                <a:cs typeface="Times New Roman"/>
              </a:rPr>
              <a:t>used for replication of most </a:t>
            </a:r>
            <a:r>
              <a:rPr lang="en-US" sz="2400" dirty="0" smtClean="0">
                <a:latin typeface="Times New Roman"/>
                <a:cs typeface="Times New Roman"/>
              </a:rPr>
              <a:t>chromosomal </a:t>
            </a:r>
            <a:r>
              <a:rPr lang="en-US" sz="2400" dirty="0">
                <a:latin typeface="Times New Roman"/>
                <a:cs typeface="Times New Roman"/>
              </a:rPr>
              <a:t>DNA in animal cells</a:t>
            </a:r>
          </a:p>
        </p:txBody>
      </p:sp>
      <p:pic>
        <p:nvPicPr>
          <p:cNvPr id="4" name="Content Placeholder 5" descr="Fig-06-11-0.jpg"/>
          <p:cNvPicPr>
            <a:picLocks noChangeAspect="1"/>
          </p:cNvPicPr>
          <p:nvPr/>
        </p:nvPicPr>
        <p:blipFill>
          <a:blip r:embed="rId2" cstate="print"/>
          <a:stretch>
            <a:fillRect/>
          </a:stretch>
        </p:blipFill>
        <p:spPr>
          <a:xfrm>
            <a:off x="978214" y="1476294"/>
            <a:ext cx="6701840" cy="4691287"/>
          </a:xfrm>
          <a:prstGeom prst="rect">
            <a:avLst/>
          </a:prstGeom>
        </p:spPr>
      </p:pic>
    </p:spTree>
    <p:extLst>
      <p:ext uri="{BB962C8B-B14F-4D97-AF65-F5344CB8AC3E}">
        <p14:creationId xmlns:p14="http://schemas.microsoft.com/office/powerpoint/2010/main" val="4036466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1492</TotalTime>
  <Words>1112</Words>
  <Application>Microsoft Office PowerPoint</Application>
  <PresentationFormat>On-screen Show (4:3)</PresentationFormat>
  <Paragraphs>71</Paragraphs>
  <Slides>21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Rockwell</vt:lpstr>
      <vt:lpstr>Times New Roman</vt:lpstr>
      <vt:lpstr>Wingdings</vt:lpstr>
      <vt:lpstr>Default Theme</vt:lpstr>
      <vt:lpstr>Advantage</vt:lpstr>
      <vt:lpstr>Molecular Biology  Lecture 5  </vt:lpstr>
      <vt:lpstr>PowerPoint Presentation</vt:lpstr>
      <vt:lpstr>PowerPoint Presentation</vt:lpstr>
      <vt:lpstr>PowerPoint Presentation</vt:lpstr>
      <vt:lpstr>The newly synthesized complementary strand must be methylated as  the parent strand.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nadal alsaryi</dc:creator>
  <cp:lastModifiedBy>hp</cp:lastModifiedBy>
  <cp:revision>79</cp:revision>
  <dcterms:created xsi:type="dcterms:W3CDTF">2020-12-29T16:43:17Z</dcterms:created>
  <dcterms:modified xsi:type="dcterms:W3CDTF">2021-01-15T13:50:17Z</dcterms:modified>
</cp:coreProperties>
</file>