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56" r:id="rId2"/>
    <p:sldId id="314" r:id="rId3"/>
    <p:sldId id="286" r:id="rId4"/>
    <p:sldId id="257" r:id="rId5"/>
    <p:sldId id="284" r:id="rId6"/>
    <p:sldId id="259" r:id="rId7"/>
    <p:sldId id="293" r:id="rId8"/>
    <p:sldId id="290" r:id="rId9"/>
    <p:sldId id="294" r:id="rId10"/>
    <p:sldId id="263" r:id="rId11"/>
    <p:sldId id="316" r:id="rId12"/>
    <p:sldId id="288" r:id="rId13"/>
    <p:sldId id="295" r:id="rId14"/>
    <p:sldId id="298" r:id="rId15"/>
    <p:sldId id="271" r:id="rId16"/>
    <p:sldId id="315" r:id="rId17"/>
    <p:sldId id="317" r:id="rId18"/>
    <p:sldId id="318" r:id="rId19"/>
    <p:sldId id="3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C9"/>
    <a:srgbClr val="B3AC8D"/>
    <a:srgbClr val="B9B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9" autoAdjust="0"/>
    <p:restoredTop sz="94660"/>
  </p:normalViewPr>
  <p:slideViewPr>
    <p:cSldViewPr>
      <p:cViewPr>
        <p:scale>
          <a:sx n="88" d="100"/>
          <a:sy n="88" d="100"/>
        </p:scale>
        <p:origin x="-149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1EA3-C8AE-48FD-BF9C-FC4A0EB9BFFB}" type="datetimeFigureOut">
              <a:rPr lang="en-US" smtClean="0"/>
              <a:pPr/>
              <a:t>11/27/2021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0FAEF-1AEC-4A01-A2C6-2C5868569AC7}" type="slidenum">
              <a:rPr lang="en-US" smtClean="0"/>
              <a:pPr/>
              <a:t>‹#›</a:t>
            </a:fld>
            <a:endParaRPr lang="en-US"/>
          </a:p>
        </p:txBody>
      </p:sp>
    </p:spTree>
    <p:extLst>
      <p:ext uri="{BB962C8B-B14F-4D97-AF65-F5344CB8AC3E}">
        <p14:creationId xmlns:p14="http://schemas.microsoft.com/office/powerpoint/2010/main" val="37636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47180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425984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82052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332667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200337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36152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137195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4521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79481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206104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0294EE8-5C48-4E6D-A12B-0A341BD34ACB}"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extLst>
      <p:ext uri="{BB962C8B-B14F-4D97-AF65-F5344CB8AC3E}">
        <p14:creationId xmlns:p14="http://schemas.microsoft.com/office/powerpoint/2010/main" val="416551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94EE8-5C48-4E6D-A12B-0A341BD34ACB}" type="datetimeFigureOut">
              <a:rPr lang="en-US" smtClean="0"/>
              <a:pPr/>
              <a:t>11/27/2021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DF9EC-2478-4925-8C60-D90C30E7ECD8}" type="slidenum">
              <a:rPr lang="en-US" smtClean="0"/>
              <a:pPr/>
              <a:t>‹#›</a:t>
            </a:fld>
            <a:endParaRPr lang="en-US"/>
          </a:p>
        </p:txBody>
      </p:sp>
    </p:spTree>
    <p:extLst>
      <p:ext uri="{BB962C8B-B14F-4D97-AF65-F5344CB8AC3E}">
        <p14:creationId xmlns:p14="http://schemas.microsoft.com/office/powerpoint/2010/main" val="33428035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763000" cy="1066800"/>
          </a:xfrm>
        </p:spPr>
        <p:txBody>
          <a:bodyPr>
            <a:normAutofit/>
          </a:bodyPr>
          <a:lstStyle/>
          <a:p>
            <a:pPr algn="l"/>
            <a:r>
              <a:rPr lang="en-US" sz="4300" b="1" dirty="0" smtClean="0">
                <a:solidFill>
                  <a:srgbClr val="0000FF"/>
                </a:solidFill>
                <a:latin typeface="Arial"/>
                <a:cs typeface="Arial"/>
              </a:rPr>
              <a:t>Transcription                          </a:t>
            </a:r>
            <a:r>
              <a:rPr lang="en-US" sz="2200" b="1" dirty="0" err="1" smtClean="0">
                <a:solidFill>
                  <a:srgbClr val="0000FF"/>
                </a:solidFill>
                <a:latin typeface="Arial"/>
                <a:cs typeface="Arial"/>
              </a:rPr>
              <a:t>Lec</a:t>
            </a:r>
            <a:r>
              <a:rPr lang="en-US" sz="2200" b="1" dirty="0" smtClean="0">
                <a:solidFill>
                  <a:srgbClr val="0000FF"/>
                </a:solidFill>
                <a:latin typeface="Arial"/>
                <a:cs typeface="Arial"/>
              </a:rPr>
              <a:t> 6</a:t>
            </a:r>
            <a:r>
              <a:rPr lang="en-US" sz="2200" b="1" baseline="30000" dirty="0" smtClean="0">
                <a:solidFill>
                  <a:srgbClr val="0000FF"/>
                </a:solidFill>
                <a:latin typeface="Arial"/>
                <a:cs typeface="Arial"/>
              </a:rPr>
              <a:t>th </a:t>
            </a:r>
            <a:endParaRPr lang="en-US" sz="2000" b="1" dirty="0">
              <a:solidFill>
                <a:srgbClr val="0000FF"/>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294077"/>
            <a:ext cx="8153400" cy="495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1000" y="152400"/>
            <a:ext cx="8458200" cy="5943600"/>
            <a:chOff x="533400" y="2133600"/>
            <a:chExt cx="8153400" cy="3886200"/>
          </a:xfrm>
        </p:grpSpPr>
        <p:pic>
          <p:nvPicPr>
            <p:cNvPr id="7" name="Picture 6" descr="images_large_cjm-2016-0576f1.jpeg"/>
            <p:cNvPicPr>
              <a:picLocks noChangeAspect="1"/>
            </p:cNvPicPr>
            <p:nvPr/>
          </p:nvPicPr>
          <p:blipFill rotWithShape="1">
            <a:blip r:embed="rId2" cstate="print">
              <a:extLst>
                <a:ext uri="{28A0092B-C50C-407E-A947-70E740481C1C}">
                  <a14:useLocalDpi xmlns:a14="http://schemas.microsoft.com/office/drawing/2010/main" val="0"/>
                </a:ext>
              </a:extLst>
            </a:blip>
            <a:srcRect r="3363" b="49207"/>
            <a:stretch/>
          </p:blipFill>
          <p:spPr>
            <a:xfrm>
              <a:off x="533400" y="2133600"/>
              <a:ext cx="6774581" cy="3014268"/>
            </a:xfrm>
            <a:prstGeom prst="rect">
              <a:avLst/>
            </a:prstGeom>
          </p:spPr>
        </p:pic>
        <p:pic>
          <p:nvPicPr>
            <p:cNvPr id="8" name="Content Placeholder 4" descr="prokge1.gif"/>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441" t="63199" r="-314"/>
            <a:stretch/>
          </p:blipFill>
          <p:spPr>
            <a:xfrm>
              <a:off x="1981200" y="5047928"/>
              <a:ext cx="6705600" cy="971872"/>
            </a:xfrm>
            <a:prstGeom prst="rect">
              <a:avLst/>
            </a:prstGeom>
          </p:spPr>
        </p:pic>
      </p:grpSp>
      <p:sp>
        <p:nvSpPr>
          <p:cNvPr id="9" name="TextBox 8"/>
          <p:cNvSpPr txBox="1"/>
          <p:nvPr/>
        </p:nvSpPr>
        <p:spPr>
          <a:xfrm>
            <a:off x="6477000" y="685800"/>
            <a:ext cx="1219200" cy="369332"/>
          </a:xfrm>
          <a:prstGeom prst="rect">
            <a:avLst/>
          </a:prstGeom>
          <a:noFill/>
        </p:spPr>
        <p:txBody>
          <a:bodyPr wrap="square" rtlCol="0">
            <a:spAutoFit/>
          </a:bodyPr>
          <a:lstStyle/>
          <a:p>
            <a:pPr algn="ctr"/>
            <a:r>
              <a:rPr lang="en-US" dirty="0" smtClean="0"/>
              <a:t>RNAP</a:t>
            </a:r>
            <a:endParaRPr lang="en-US" dirty="0"/>
          </a:p>
        </p:txBody>
      </p:sp>
      <p:sp>
        <p:nvSpPr>
          <p:cNvPr id="10" name="TextBox 9"/>
          <p:cNvSpPr txBox="1"/>
          <p:nvPr/>
        </p:nvSpPr>
        <p:spPr>
          <a:xfrm>
            <a:off x="7239000" y="4114800"/>
            <a:ext cx="1219200" cy="369332"/>
          </a:xfrm>
          <a:prstGeom prst="rect">
            <a:avLst/>
          </a:prstGeom>
          <a:noFill/>
        </p:spPr>
        <p:txBody>
          <a:bodyPr wrap="square" rtlCol="0">
            <a:spAutoFit/>
          </a:bodyPr>
          <a:lstStyle/>
          <a:p>
            <a:pPr algn="ctr"/>
            <a:r>
              <a:rPr lang="en-US" dirty="0" smtClean="0"/>
              <a:t>DNA </a:t>
            </a:r>
            <a:endParaRPr lang="en-US" dirty="0"/>
          </a:p>
        </p:txBody>
      </p:sp>
      <p:sp>
        <p:nvSpPr>
          <p:cNvPr id="11" name="Rectangle 10"/>
          <p:cNvSpPr/>
          <p:nvPr/>
        </p:nvSpPr>
        <p:spPr>
          <a:xfrm>
            <a:off x="601892" y="6096000"/>
            <a:ext cx="8161108" cy="707886"/>
          </a:xfrm>
          <a:prstGeom prst="rect">
            <a:avLst/>
          </a:prstGeom>
        </p:spPr>
        <p:txBody>
          <a:bodyPr wrap="square">
            <a:spAutoFit/>
          </a:bodyPr>
          <a:lstStyle/>
          <a:p>
            <a:pPr algn="ctr"/>
            <a:r>
              <a:rPr lang="en-US" sz="1600" dirty="0">
                <a:latin typeface="Arial"/>
                <a:cs typeface="Arial"/>
              </a:rPr>
              <a:t>Schematic representation of bacterial RNAP </a:t>
            </a:r>
            <a:r>
              <a:rPr lang="en-US" sz="1600" dirty="0" err="1" smtClean="0">
                <a:latin typeface="Arial"/>
                <a:cs typeface="Arial"/>
              </a:rPr>
              <a:t>holoenzyme</a:t>
            </a:r>
            <a:r>
              <a:rPr lang="en-US" sz="1600" dirty="0">
                <a:latin typeface="Arial"/>
                <a:cs typeface="Arial"/>
              </a:rPr>
              <a:t>, </a:t>
            </a:r>
            <a:r>
              <a:rPr lang="en-US" sz="1600" dirty="0" smtClean="0">
                <a:latin typeface="Arial"/>
                <a:cs typeface="Arial"/>
              </a:rPr>
              <a:t> </a:t>
            </a:r>
            <a:r>
              <a:rPr lang="en-US" sz="1600" dirty="0" err="1" smtClean="0">
                <a:latin typeface="Arial"/>
                <a:cs typeface="Arial"/>
              </a:rPr>
              <a:t>σ</a:t>
            </a:r>
            <a:r>
              <a:rPr lang="en-US" sz="1600" dirty="0" smtClean="0">
                <a:latin typeface="Arial"/>
                <a:cs typeface="Arial"/>
              </a:rPr>
              <a:t> </a:t>
            </a:r>
            <a:r>
              <a:rPr lang="en-US" sz="1600" dirty="0">
                <a:latin typeface="Arial"/>
                <a:cs typeface="Arial"/>
              </a:rPr>
              <a:t>factor structure, and representative promoter </a:t>
            </a:r>
            <a:r>
              <a:rPr lang="en-US" sz="1600" dirty="0" smtClean="0">
                <a:latin typeface="Arial"/>
                <a:cs typeface="Arial"/>
              </a:rPr>
              <a:t>structure</a:t>
            </a:r>
            <a:r>
              <a:rPr lang="en-US" sz="2400" dirty="0" smtClean="0">
                <a:latin typeface="Arial"/>
                <a:cs typeface="Arial"/>
              </a:rPr>
              <a:t>. </a:t>
            </a:r>
            <a:endParaRPr lang="en-US" sz="2400" dirty="0">
              <a:latin typeface="Arial"/>
              <a:cs typeface="Arial"/>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a15818999b09a1ba58a9abaadfe1045c93d2f4.p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2236" r="-3343"/>
          <a:stretch/>
        </p:blipFill>
        <p:spPr>
          <a:xfrm>
            <a:off x="914400" y="533400"/>
            <a:ext cx="7239000" cy="5790413"/>
          </a:xfrm>
        </p:spPr>
      </p:pic>
      <p:sp>
        <p:nvSpPr>
          <p:cNvPr id="2" name="TextBox 1"/>
          <p:cNvSpPr txBox="1"/>
          <p:nvPr/>
        </p:nvSpPr>
        <p:spPr>
          <a:xfrm>
            <a:off x="2057400" y="1066800"/>
            <a:ext cx="1600200" cy="369332"/>
          </a:xfrm>
          <a:prstGeom prst="rect">
            <a:avLst/>
          </a:prstGeom>
          <a:noFill/>
        </p:spPr>
        <p:txBody>
          <a:bodyPr wrap="square" rtlCol="0">
            <a:spAutoFit/>
          </a:bodyPr>
          <a:lstStyle/>
          <a:p>
            <a:r>
              <a:rPr lang="en-US" b="1" dirty="0" smtClean="0"/>
              <a:t>-35              -10</a:t>
            </a:r>
            <a:endParaRPr lang="en-US" b="1" dirty="0"/>
          </a:p>
        </p:txBody>
      </p:sp>
      <p:sp>
        <p:nvSpPr>
          <p:cNvPr id="3" name="TextBox 2"/>
          <p:cNvSpPr txBox="1"/>
          <p:nvPr/>
        </p:nvSpPr>
        <p:spPr>
          <a:xfrm>
            <a:off x="5791200" y="2438400"/>
            <a:ext cx="2133600" cy="369332"/>
          </a:xfrm>
          <a:prstGeom prst="rect">
            <a:avLst/>
          </a:prstGeom>
          <a:noFill/>
        </p:spPr>
        <p:txBody>
          <a:bodyPr wrap="square" rtlCol="0">
            <a:spAutoFit/>
          </a:bodyPr>
          <a:lstStyle/>
          <a:p>
            <a:r>
              <a:rPr lang="en-US" b="1" dirty="0" smtClean="0">
                <a:latin typeface="American Typewriter"/>
                <a:cs typeface="American Typewriter"/>
              </a:rPr>
              <a:t>Coding strand</a:t>
            </a:r>
            <a:endParaRPr lang="en-US" b="1" dirty="0">
              <a:latin typeface="American Typewriter"/>
              <a:cs typeface="American Typewriter"/>
            </a:endParaRPr>
          </a:p>
        </p:txBody>
      </p:sp>
      <p:cxnSp>
        <p:nvCxnSpPr>
          <p:cNvPr id="6" name="Straight Arrow Connector 5"/>
          <p:cNvCxnSpPr/>
          <p:nvPr/>
        </p:nvCxnSpPr>
        <p:spPr>
          <a:xfrm flipH="1">
            <a:off x="6248400" y="2819400"/>
            <a:ext cx="1524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715000" y="4343400"/>
            <a:ext cx="2133600" cy="369332"/>
          </a:xfrm>
          <a:prstGeom prst="rect">
            <a:avLst/>
          </a:prstGeom>
          <a:noFill/>
        </p:spPr>
        <p:txBody>
          <a:bodyPr wrap="square" rtlCol="0">
            <a:spAutoFit/>
          </a:bodyPr>
          <a:lstStyle/>
          <a:p>
            <a:r>
              <a:rPr lang="en-US" b="1" dirty="0" smtClean="0">
                <a:latin typeface="American Typewriter"/>
                <a:cs typeface="American Typewriter"/>
              </a:rPr>
              <a:t>Template strand</a:t>
            </a:r>
            <a:endParaRPr lang="en-US" b="1" dirty="0">
              <a:latin typeface="American Typewriter"/>
              <a:cs typeface="American Typewriter"/>
            </a:endParaRPr>
          </a:p>
        </p:txBody>
      </p:sp>
      <p:cxnSp>
        <p:nvCxnSpPr>
          <p:cNvPr id="9" name="Straight Arrow Connector 8"/>
          <p:cNvCxnSpPr/>
          <p:nvPr/>
        </p:nvCxnSpPr>
        <p:spPr>
          <a:xfrm flipH="1" flipV="1">
            <a:off x="6248400" y="3733800"/>
            <a:ext cx="2286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657600" y="2819400"/>
            <a:ext cx="3048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74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pPr algn="l"/>
            <a:r>
              <a:rPr lang="en-US" sz="2400" b="1" dirty="0" smtClean="0">
                <a:solidFill>
                  <a:srgbClr val="FF0000"/>
                </a:solidFill>
                <a:effectLst>
                  <a:outerShdw blurRad="38100" dist="38100" dir="2700000" algn="tl">
                    <a:srgbClr val="000000">
                      <a:alpha val="43137"/>
                    </a:srgbClr>
                  </a:outerShdw>
                </a:effectLst>
                <a:latin typeface="Arial"/>
                <a:cs typeface="Arial"/>
              </a:rPr>
              <a:t>Second step: Elongation</a:t>
            </a:r>
            <a:endParaRPr lang="en-US" sz="2400" b="1" dirty="0">
              <a:solidFill>
                <a:srgbClr val="FF0000"/>
              </a:solidFill>
              <a:effectLst>
                <a:outerShdw blurRad="38100" dist="38100" dir="2700000" algn="tl">
                  <a:srgbClr val="000000">
                    <a:alpha val="43137"/>
                  </a:srgbClr>
                </a:outerShdw>
              </a:effectLst>
              <a:latin typeface="Arial"/>
              <a:cs typeface="Arial"/>
            </a:endParaRPr>
          </a:p>
        </p:txBody>
      </p:sp>
      <p:sp>
        <p:nvSpPr>
          <p:cNvPr id="3" name="Content Placeholder 2"/>
          <p:cNvSpPr>
            <a:spLocks noGrp="1"/>
          </p:cNvSpPr>
          <p:nvPr>
            <p:ph idx="1"/>
          </p:nvPr>
        </p:nvSpPr>
        <p:spPr>
          <a:xfrm>
            <a:off x="0" y="609600"/>
            <a:ext cx="8991600" cy="6324600"/>
          </a:xfrm>
        </p:spPr>
        <p:txBody>
          <a:bodyPr>
            <a:normAutofit fontScale="62500" lnSpcReduction="20000"/>
          </a:bodyPr>
          <a:lstStyle/>
          <a:p>
            <a:pPr algn="just">
              <a:lnSpc>
                <a:spcPct val="120000"/>
              </a:lnSpc>
            </a:pPr>
            <a:r>
              <a:rPr lang="en-US" dirty="0" smtClean="0">
                <a:latin typeface="Arial"/>
                <a:cs typeface="Arial"/>
              </a:rPr>
              <a:t>Transcription elongation involves the further addition of </a:t>
            </a:r>
            <a:r>
              <a:rPr lang="en-US" dirty="0" err="1" smtClean="0">
                <a:latin typeface="Arial"/>
                <a:cs typeface="Arial"/>
              </a:rPr>
              <a:t>ribonucleotides</a:t>
            </a:r>
            <a:r>
              <a:rPr lang="en-US" dirty="0" smtClean="0">
                <a:latin typeface="Arial"/>
                <a:cs typeface="Arial"/>
              </a:rPr>
              <a:t> and change of the open complex (at -10 box) to transcriptional complex. RNAP cannot start forming full length RNA transcript because of its strong binding to the promoter. Therefore, it must leave promoter region and further progress. Transcription at this stage primarily results in short RNA fragments of around 10-9 </a:t>
            </a:r>
            <a:r>
              <a:rPr lang="en-US" dirty="0" err="1" smtClean="0">
                <a:latin typeface="Arial"/>
                <a:cs typeface="Arial"/>
              </a:rPr>
              <a:t>bp.</a:t>
            </a:r>
            <a:r>
              <a:rPr lang="en-US" dirty="0" smtClean="0">
                <a:latin typeface="Arial"/>
                <a:cs typeface="Arial"/>
              </a:rPr>
              <a:t> Once the RNAP starts forming longer transcript after leaving the promoter. The </a:t>
            </a:r>
            <a:r>
              <a:rPr lang="en-US" dirty="0" err="1" smtClean="0">
                <a:latin typeface="Arial"/>
                <a:cs typeface="Arial"/>
              </a:rPr>
              <a:t>σ</a:t>
            </a:r>
            <a:r>
              <a:rPr lang="en-US" dirty="0" smtClean="0">
                <a:latin typeface="Arial"/>
                <a:cs typeface="Arial"/>
              </a:rPr>
              <a:t> factor falls off RNAP that allows the core RNA polymerase to move forward. </a:t>
            </a:r>
          </a:p>
          <a:p>
            <a:pPr algn="just">
              <a:lnSpc>
                <a:spcPct val="120000"/>
              </a:lnSpc>
            </a:pPr>
            <a:endParaRPr lang="en-US" dirty="0" smtClean="0">
              <a:latin typeface="Arial"/>
              <a:cs typeface="Arial"/>
            </a:endParaRPr>
          </a:p>
          <a:p>
            <a:pPr algn="just">
              <a:lnSpc>
                <a:spcPct val="120000"/>
              </a:lnSpc>
            </a:pPr>
            <a:r>
              <a:rPr lang="en-US" dirty="0" err="1" smtClean="0">
                <a:latin typeface="Arial"/>
                <a:cs typeface="Arial"/>
              </a:rPr>
              <a:t>Ribonucleosides</a:t>
            </a:r>
            <a:r>
              <a:rPr lang="en-US" dirty="0" smtClean="0">
                <a:latin typeface="Arial"/>
                <a:cs typeface="Arial"/>
              </a:rPr>
              <a:t> are attached to the OH- molecule on the 3' end of the RNA, transcription always occurs in the 5’</a:t>
            </a:r>
            <a:r>
              <a:rPr lang="en-US" dirty="0" smtClean="0">
                <a:latin typeface="Arial"/>
                <a:cs typeface="Arial"/>
                <a:sym typeface="Wingdings"/>
              </a:rPr>
              <a:t></a:t>
            </a:r>
            <a:r>
              <a:rPr lang="en-US" dirty="0" smtClean="0">
                <a:latin typeface="Arial"/>
                <a:cs typeface="Arial"/>
              </a:rPr>
              <a:t>3' direction. Multiple RNA polymerases can be active at once, meaning many strands of mRNA can be produced very quickly. RNAP moves down the DNA rapidly at approximately 40 bases per second.</a:t>
            </a:r>
          </a:p>
          <a:p>
            <a:pPr algn="just">
              <a:lnSpc>
                <a:spcPct val="120000"/>
              </a:lnSpc>
            </a:pPr>
            <a:endParaRPr lang="en-US" dirty="0" smtClean="0">
              <a:latin typeface="Arial"/>
              <a:cs typeface="Arial"/>
            </a:endParaRPr>
          </a:p>
          <a:p>
            <a:pPr algn="just">
              <a:lnSpc>
                <a:spcPct val="120000"/>
              </a:lnSpc>
            </a:pPr>
            <a:r>
              <a:rPr lang="en-US" dirty="0" smtClean="0">
                <a:latin typeface="Arial"/>
                <a:cs typeface="Arial"/>
              </a:rPr>
              <a:t>Although RNAP does not seem to have the 3’ </a:t>
            </a:r>
            <a:r>
              <a:rPr lang="en-US" dirty="0" err="1" smtClean="0">
                <a:latin typeface="Arial"/>
                <a:cs typeface="Arial"/>
              </a:rPr>
              <a:t>exonuclease</a:t>
            </a:r>
            <a:r>
              <a:rPr lang="en-US" dirty="0" smtClean="0">
                <a:latin typeface="Arial"/>
                <a:cs typeface="Arial"/>
              </a:rPr>
              <a:t> activity that characterizes the proofreading activity found in DNA polymerase, there is evidence of that RNAP will halts at mismatched base-pairs and correct it.</a:t>
            </a:r>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8112"/>
            <a:ext cx="8644467" cy="1389888"/>
          </a:xfrm>
        </p:spPr>
        <p:txBody>
          <a:bodyPr>
            <a:normAutofit/>
          </a:bodyPr>
          <a:lstStyle/>
          <a:p>
            <a:pPr algn="just"/>
            <a:r>
              <a:rPr lang="en-US" sz="1800" dirty="0" smtClean="0">
                <a:latin typeface="Arial"/>
                <a:cs typeface="Arial"/>
              </a:rPr>
              <a:t>This figure shows transcriptional bubbles moving along the DNA template and the nascent RNA gets longer, growing from 5</a:t>
            </a:r>
            <a:r>
              <a:rPr lang="en-US" sz="1800" dirty="0" smtClean="0">
                <a:latin typeface="Arial"/>
                <a:cs typeface="Arial"/>
                <a:sym typeface="Wingdings"/>
              </a:rPr>
              <a:t></a:t>
            </a:r>
            <a:r>
              <a:rPr lang="en-US" sz="1800" dirty="0" smtClean="0">
                <a:latin typeface="Arial"/>
                <a:cs typeface="Arial"/>
              </a:rPr>
              <a:t>3 direction. Notice that all</a:t>
            </a:r>
            <a:r>
              <a:rPr lang="en-US" sz="1800" dirty="0" smtClean="0">
                <a:solidFill>
                  <a:srgbClr val="FF0000"/>
                </a:solidFill>
                <a:latin typeface="Arial"/>
                <a:cs typeface="Arial"/>
              </a:rPr>
              <a:t> T </a:t>
            </a:r>
            <a:r>
              <a:rPr lang="en-US" sz="1800" dirty="0" smtClean="0">
                <a:latin typeface="Arial"/>
                <a:cs typeface="Arial"/>
              </a:rPr>
              <a:t>nitrogen base will replace by </a:t>
            </a:r>
            <a:r>
              <a:rPr lang="en-US" sz="1800" dirty="0" smtClean="0">
                <a:solidFill>
                  <a:srgbClr val="FF0000"/>
                </a:solidFill>
                <a:latin typeface="Arial"/>
                <a:cs typeface="Arial"/>
              </a:rPr>
              <a:t>U in the transcribed  RNA </a:t>
            </a:r>
            <a:r>
              <a:rPr lang="en-US" sz="1800" dirty="0" smtClean="0">
                <a:latin typeface="Arial"/>
                <a:cs typeface="Arial"/>
              </a:rPr>
              <a:t> </a:t>
            </a:r>
            <a:endParaRPr lang="en-US" sz="1800" dirty="0">
              <a:latin typeface="Arial"/>
              <a:cs typeface="Arial"/>
            </a:endParaRPr>
          </a:p>
        </p:txBody>
      </p:sp>
      <p:pic>
        <p:nvPicPr>
          <p:cNvPr id="3" name="Picture 2" descr="1da89713b9aa8067742244d916749e72561bb3cc.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38200" y="457200"/>
            <a:ext cx="7493907" cy="4876800"/>
          </a:xfrm>
          <a:prstGeom prst="rect">
            <a:avLst/>
          </a:prstGeom>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228600" y="-62383"/>
            <a:ext cx="8915400" cy="824382"/>
          </a:xfrm>
        </p:spPr>
        <p:txBody>
          <a:bodyPr>
            <a:noAutofit/>
          </a:bodyPr>
          <a:lstStyle/>
          <a:p>
            <a:pPr algn="just"/>
            <a:r>
              <a:rPr lang="en-US" sz="2400" b="1" dirty="0" smtClean="0">
                <a:solidFill>
                  <a:srgbClr val="FF0000"/>
                </a:solidFill>
                <a:latin typeface="Arial"/>
                <a:cs typeface="Arial"/>
              </a:rPr>
              <a:t>Third step : Termination</a:t>
            </a:r>
            <a:r>
              <a:rPr lang="en-US" sz="2400" b="1" dirty="0"/>
              <a:t/>
            </a:r>
            <a:br>
              <a:rPr lang="en-US" sz="2400" b="1" dirty="0"/>
            </a:br>
            <a:r>
              <a:rPr lang="en-US" sz="2400" dirty="0" smtClean="0"/>
              <a:t> </a:t>
            </a:r>
            <a:r>
              <a:rPr lang="en-US" sz="2400" dirty="0" smtClean="0">
                <a:solidFill>
                  <a:srgbClr val="000000"/>
                </a:solidFill>
              </a:rPr>
              <a:t>In prokaryotes can be rho-independent or rho-dependent </a:t>
            </a:r>
            <a:endParaRPr lang="en-US" sz="2400" dirty="0">
              <a:solidFill>
                <a:srgbClr val="000000"/>
              </a:solidFill>
            </a:endParaRPr>
          </a:p>
        </p:txBody>
      </p:sp>
      <p:sp>
        <p:nvSpPr>
          <p:cNvPr id="3" name="Content Placeholder 2"/>
          <p:cNvSpPr>
            <a:spLocks noGrp="1"/>
          </p:cNvSpPr>
          <p:nvPr>
            <p:ph idx="1"/>
          </p:nvPr>
        </p:nvSpPr>
        <p:spPr>
          <a:xfrm>
            <a:off x="0" y="762000"/>
            <a:ext cx="9067800" cy="6477000"/>
          </a:xfrm>
        </p:spPr>
        <p:txBody>
          <a:bodyPr>
            <a:normAutofit fontScale="85000" lnSpcReduction="20000"/>
          </a:bodyPr>
          <a:lstStyle/>
          <a:p>
            <a:pPr algn="just">
              <a:lnSpc>
                <a:spcPct val="120000"/>
              </a:lnSpc>
              <a:buNone/>
            </a:pPr>
            <a:r>
              <a:rPr lang="en-US" sz="2300" u="sng" dirty="0" smtClean="0">
                <a:solidFill>
                  <a:srgbClr val="FF0000"/>
                </a:solidFill>
                <a:latin typeface="Arial"/>
                <a:cs typeface="Arial"/>
              </a:rPr>
              <a:t>1-Rho-independent transcription termination</a:t>
            </a:r>
            <a:r>
              <a:rPr lang="en-US" sz="2300" dirty="0" smtClean="0">
                <a:latin typeface="Arial"/>
                <a:cs typeface="Arial"/>
              </a:rPr>
              <a:t>: </a:t>
            </a:r>
          </a:p>
          <a:p>
            <a:pPr algn="just">
              <a:lnSpc>
                <a:spcPct val="130000"/>
              </a:lnSpc>
              <a:buNone/>
            </a:pPr>
            <a:r>
              <a:rPr lang="en-US" sz="2300" b="1" dirty="0">
                <a:latin typeface="Arial"/>
                <a:cs typeface="Arial"/>
              </a:rPr>
              <a:t> </a:t>
            </a:r>
            <a:r>
              <a:rPr lang="en-US" sz="2300" b="1" dirty="0" smtClean="0">
                <a:latin typeface="Arial"/>
                <a:cs typeface="Arial"/>
              </a:rPr>
              <a:t> Intrinsic termination</a:t>
            </a:r>
            <a:r>
              <a:rPr lang="en-US" sz="2300" dirty="0" smtClean="0">
                <a:latin typeface="Arial"/>
                <a:cs typeface="Arial"/>
              </a:rPr>
              <a:t> (also called </a:t>
            </a:r>
            <a:r>
              <a:rPr lang="en-US" sz="2300" b="1" dirty="0" smtClean="0">
                <a:latin typeface="Arial"/>
                <a:cs typeface="Arial"/>
              </a:rPr>
              <a:t>Rho-independent termination</a:t>
            </a:r>
            <a:r>
              <a:rPr lang="en-US" sz="2300" dirty="0" smtClean="0">
                <a:latin typeface="Arial"/>
                <a:cs typeface="Arial"/>
              </a:rPr>
              <a:t>) is a mechanism in </a:t>
            </a:r>
            <a:r>
              <a:rPr lang="en-US" sz="2300" u="sng" dirty="0" smtClean="0">
                <a:solidFill>
                  <a:srgbClr val="0000FF"/>
                </a:solidFill>
                <a:latin typeface="Arial"/>
                <a:cs typeface="Arial"/>
              </a:rPr>
              <a:t>prokaryotes</a:t>
            </a:r>
            <a:r>
              <a:rPr lang="en-US" sz="2300" dirty="0" smtClean="0">
                <a:latin typeface="Arial"/>
                <a:cs typeface="Arial"/>
              </a:rPr>
              <a:t> that causes RNA transcription to be stopped  without the aid of  </a:t>
            </a:r>
            <a:r>
              <a:rPr lang="en-US" sz="2300" dirty="0" smtClean="0">
                <a:solidFill>
                  <a:srgbClr val="FF0000"/>
                </a:solidFill>
                <a:latin typeface="Arial"/>
                <a:cs typeface="Arial"/>
              </a:rPr>
              <a:t>rho protein</a:t>
            </a:r>
            <a:r>
              <a:rPr lang="en-US" sz="2300" dirty="0" smtClean="0">
                <a:latin typeface="Arial"/>
                <a:cs typeface="Arial"/>
              </a:rPr>
              <a:t>. </a:t>
            </a:r>
          </a:p>
          <a:p>
            <a:pPr algn="just">
              <a:lnSpc>
                <a:spcPct val="130000"/>
              </a:lnSpc>
              <a:buNone/>
            </a:pPr>
            <a:r>
              <a:rPr lang="en-US" sz="2300" dirty="0" smtClean="0">
                <a:latin typeface="Arial"/>
                <a:cs typeface="Arial"/>
              </a:rPr>
              <a:t>  This process is </a:t>
            </a:r>
            <a:r>
              <a:rPr lang="en-US" sz="2300" dirty="0">
                <a:latin typeface="Arial"/>
                <a:cs typeface="Arial"/>
              </a:rPr>
              <a:t>controlled by specific </a:t>
            </a:r>
            <a:r>
              <a:rPr lang="en-US" sz="2300" dirty="0" smtClean="0">
                <a:latin typeface="Arial"/>
                <a:cs typeface="Arial"/>
              </a:rPr>
              <a:t>sequences known as </a:t>
            </a:r>
            <a:r>
              <a:rPr lang="en-US" sz="2300" dirty="0" smtClean="0">
                <a:solidFill>
                  <a:srgbClr val="FF0000"/>
                </a:solidFill>
                <a:latin typeface="Arial"/>
                <a:cs typeface="Arial"/>
              </a:rPr>
              <a:t>terminator or attenuator</a:t>
            </a:r>
            <a:r>
              <a:rPr lang="en-US" sz="2300" dirty="0" smtClean="0">
                <a:latin typeface="Arial"/>
                <a:cs typeface="Arial"/>
              </a:rPr>
              <a:t> </a:t>
            </a:r>
            <a:r>
              <a:rPr lang="en-US" sz="2300" dirty="0">
                <a:latin typeface="Arial"/>
                <a:cs typeface="Arial"/>
              </a:rPr>
              <a:t>in the DNA template strand. As the polymerase </a:t>
            </a:r>
            <a:r>
              <a:rPr lang="en-US" sz="2300" dirty="0" smtClean="0">
                <a:latin typeface="Arial"/>
                <a:cs typeface="Arial"/>
              </a:rPr>
              <a:t>reaches </a:t>
            </a:r>
            <a:r>
              <a:rPr lang="en-US" sz="2300" dirty="0">
                <a:latin typeface="Arial"/>
                <a:cs typeface="Arial"/>
              </a:rPr>
              <a:t>the end of the gene being transcribed, it encounters a region rich in C–G nucleotides </a:t>
            </a:r>
            <a:r>
              <a:rPr lang="en-US" sz="2300" dirty="0">
                <a:solidFill>
                  <a:srgbClr val="FF0000"/>
                </a:solidFill>
                <a:latin typeface="Arial"/>
                <a:cs typeface="Arial"/>
              </a:rPr>
              <a:t>followed by the poly-A region</a:t>
            </a:r>
            <a:r>
              <a:rPr lang="en-US" sz="2300" dirty="0" smtClean="0">
                <a:latin typeface="Arial"/>
                <a:cs typeface="Arial"/>
              </a:rPr>
              <a:t>. </a:t>
            </a:r>
          </a:p>
          <a:p>
            <a:pPr algn="just">
              <a:lnSpc>
                <a:spcPct val="130000"/>
              </a:lnSpc>
              <a:buNone/>
            </a:pPr>
            <a:r>
              <a:rPr lang="en-US" sz="2300" dirty="0">
                <a:latin typeface="Arial"/>
                <a:cs typeface="Arial"/>
              </a:rPr>
              <a:t> </a:t>
            </a:r>
            <a:r>
              <a:rPr lang="en-US" sz="2300" dirty="0" smtClean="0">
                <a:latin typeface="Arial"/>
                <a:cs typeface="Arial"/>
              </a:rPr>
              <a:t>  The </a:t>
            </a:r>
            <a:r>
              <a:rPr lang="en-US" sz="2300" dirty="0">
                <a:latin typeface="Arial"/>
                <a:cs typeface="Arial"/>
              </a:rPr>
              <a:t>mRNA folds back on itself, and the </a:t>
            </a:r>
            <a:r>
              <a:rPr lang="en-US" sz="2300" dirty="0" smtClean="0">
                <a:latin typeface="Arial"/>
                <a:cs typeface="Arial"/>
              </a:rPr>
              <a:t>complementary C</a:t>
            </a:r>
            <a:r>
              <a:rPr lang="en-US" sz="2300" dirty="0">
                <a:latin typeface="Arial"/>
                <a:cs typeface="Arial"/>
              </a:rPr>
              <a:t>–G nucleotides bind </a:t>
            </a:r>
            <a:r>
              <a:rPr lang="en-US" sz="2300" dirty="0" smtClean="0">
                <a:latin typeface="Arial"/>
                <a:cs typeface="Arial"/>
              </a:rPr>
              <a:t>together</a:t>
            </a:r>
            <a:r>
              <a:rPr lang="en-US" sz="2300" dirty="0" smtClean="0">
                <a:solidFill>
                  <a:srgbClr val="3366FF"/>
                </a:solidFill>
                <a:latin typeface="Arial"/>
                <a:cs typeface="Arial"/>
              </a:rPr>
              <a:t>, making </a:t>
            </a:r>
            <a:r>
              <a:rPr lang="en-US" sz="2300" dirty="0">
                <a:solidFill>
                  <a:srgbClr val="3366FF"/>
                </a:solidFill>
                <a:latin typeface="Arial"/>
                <a:cs typeface="Arial"/>
              </a:rPr>
              <a:t>it more stable than the DNA-RNA hybrid </a:t>
            </a:r>
            <a:r>
              <a:rPr lang="en-US" sz="2300" dirty="0" smtClean="0">
                <a:solidFill>
                  <a:srgbClr val="3366FF"/>
                </a:solidFill>
                <a:latin typeface="Arial"/>
                <a:cs typeface="Arial"/>
              </a:rPr>
              <a:t>itself</a:t>
            </a:r>
            <a:r>
              <a:rPr lang="en-US" sz="2300" dirty="0" smtClean="0">
                <a:latin typeface="Arial"/>
                <a:cs typeface="Arial"/>
              </a:rPr>
              <a:t>. </a:t>
            </a:r>
          </a:p>
          <a:p>
            <a:pPr algn="just">
              <a:lnSpc>
                <a:spcPct val="130000"/>
              </a:lnSpc>
              <a:buNone/>
            </a:pPr>
            <a:r>
              <a:rPr lang="en-US" sz="2300" dirty="0" smtClean="0">
                <a:latin typeface="Arial"/>
                <a:cs typeface="Arial"/>
              </a:rPr>
              <a:t>   The </a:t>
            </a:r>
            <a:r>
              <a:rPr lang="en-US" sz="2300" dirty="0">
                <a:latin typeface="Arial"/>
                <a:cs typeface="Arial"/>
              </a:rPr>
              <a:t>result is a stable </a:t>
            </a:r>
            <a:r>
              <a:rPr lang="en-US" sz="2300" dirty="0" smtClean="0">
                <a:latin typeface="Arial"/>
                <a:cs typeface="Arial"/>
              </a:rPr>
              <a:t>“hairpin” </a:t>
            </a:r>
            <a:r>
              <a:rPr lang="en-US" sz="2300" dirty="0">
                <a:solidFill>
                  <a:srgbClr val="000000"/>
                </a:solidFill>
                <a:latin typeface="Arial"/>
                <a:cs typeface="Arial"/>
              </a:rPr>
              <a:t>structure</a:t>
            </a:r>
            <a:r>
              <a:rPr lang="en-US" sz="2300" dirty="0" smtClean="0">
                <a:solidFill>
                  <a:srgbClr val="000000"/>
                </a:solidFill>
                <a:latin typeface="Arial"/>
                <a:cs typeface="Arial"/>
              </a:rPr>
              <a:t> </a:t>
            </a:r>
            <a:r>
              <a:rPr lang="en-US" sz="2300" dirty="0">
                <a:solidFill>
                  <a:srgbClr val="000000"/>
                </a:solidFill>
                <a:latin typeface="Arial"/>
                <a:cs typeface="Arial"/>
              </a:rPr>
              <a:t>t</a:t>
            </a:r>
            <a:r>
              <a:rPr lang="en-US" sz="2300" dirty="0">
                <a:latin typeface="Arial"/>
                <a:cs typeface="Arial"/>
              </a:rPr>
              <a:t>hat causes the polymerase to stall as soon as it begins to transcribe a region rich in A–T </a:t>
            </a:r>
            <a:r>
              <a:rPr lang="en-US" sz="2300" dirty="0" smtClean="0">
                <a:latin typeface="Arial"/>
                <a:cs typeface="Arial"/>
              </a:rPr>
              <a:t>nucleotides called stem-loop. </a:t>
            </a:r>
            <a:r>
              <a:rPr lang="en-US" sz="2300" dirty="0">
                <a:latin typeface="Arial"/>
                <a:cs typeface="Arial"/>
              </a:rPr>
              <a:t>The complementary U–A region of the mRNA transcript forms only a weak interaction with the template </a:t>
            </a:r>
            <a:r>
              <a:rPr lang="en-US" sz="2300" dirty="0" smtClean="0">
                <a:latin typeface="Arial"/>
                <a:cs typeface="Arial"/>
              </a:rPr>
              <a:t>DNA leading to lower </a:t>
            </a:r>
            <a:r>
              <a:rPr lang="en-US" sz="2300" dirty="0">
                <a:latin typeface="Arial"/>
                <a:cs typeface="Arial"/>
              </a:rPr>
              <a:t>the energy of destabilization for the RNA-DNA duplex, allowing it to unwind and dissociate from </a:t>
            </a:r>
            <a:r>
              <a:rPr lang="en-US" sz="2300" dirty="0" smtClean="0">
                <a:latin typeface="Arial"/>
                <a:cs typeface="Arial"/>
              </a:rPr>
              <a:t>the core </a:t>
            </a:r>
            <a:r>
              <a:rPr lang="en-US" sz="2300" dirty="0">
                <a:latin typeface="Arial"/>
                <a:cs typeface="Arial"/>
              </a:rPr>
              <a:t>enzyme to break away and liberate the new mRNA </a:t>
            </a:r>
            <a:r>
              <a:rPr lang="en-US" sz="2300" dirty="0" smtClean="0">
                <a:latin typeface="Arial"/>
                <a:cs typeface="Arial"/>
              </a:rPr>
              <a:t>transcript.</a:t>
            </a:r>
            <a:endParaRPr lang="en-US" sz="2300" dirty="0">
              <a:solidFill>
                <a:srgbClr val="FF0000"/>
              </a:solidFill>
              <a:latin typeface="Arial"/>
              <a:cs typeface="Arial"/>
            </a:endParaRPr>
          </a:p>
          <a:p>
            <a:pPr algn="just">
              <a:lnSpc>
                <a:spcPct val="130000"/>
              </a:lnSpc>
              <a:buNone/>
            </a:pPr>
            <a:r>
              <a:rPr lang="en-US" sz="2300" dirty="0">
                <a:solidFill>
                  <a:srgbClr val="FF0000"/>
                </a:solidFill>
                <a:latin typeface="Arial"/>
                <a:cs typeface="Arial"/>
              </a:rPr>
              <a:t> </a:t>
            </a:r>
            <a:r>
              <a:rPr lang="en-US" sz="2300" dirty="0" smtClean="0">
                <a:solidFill>
                  <a:srgbClr val="FF0000"/>
                </a:solidFill>
                <a:latin typeface="Arial"/>
                <a:cs typeface="Arial"/>
              </a:rPr>
              <a:t>   </a:t>
            </a:r>
            <a:endParaRPr lang="en-US" dirty="0"/>
          </a:p>
        </p:txBody>
      </p:sp>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ho-independent-1024x85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7200"/>
            <a:ext cx="7620000" cy="5257800"/>
          </a:xfrm>
          <a:prstGeom prst="rect">
            <a:avLst/>
          </a:prstGeom>
        </p:spPr>
      </p:pic>
      <p:sp>
        <p:nvSpPr>
          <p:cNvPr id="7" name="Rectangle 6"/>
          <p:cNvSpPr/>
          <p:nvPr/>
        </p:nvSpPr>
        <p:spPr>
          <a:xfrm>
            <a:off x="457200" y="5766137"/>
            <a:ext cx="8305800" cy="1015663"/>
          </a:xfrm>
          <a:prstGeom prst="rect">
            <a:avLst/>
          </a:prstGeom>
        </p:spPr>
        <p:txBody>
          <a:bodyPr wrap="square">
            <a:spAutoFit/>
          </a:bodyPr>
          <a:lstStyle/>
          <a:p>
            <a:pPr algn="just"/>
            <a:r>
              <a:rPr lang="en-US" sz="2000" b="1" dirty="0">
                <a:solidFill>
                  <a:srgbClr val="000000"/>
                </a:solidFill>
                <a:latin typeface="Arial"/>
                <a:cs typeface="Arial"/>
              </a:rPr>
              <a:t>Intrinsic </a:t>
            </a:r>
            <a:r>
              <a:rPr lang="en-US" sz="2000" b="1" dirty="0" smtClean="0">
                <a:solidFill>
                  <a:srgbClr val="000000"/>
                </a:solidFill>
                <a:latin typeface="Arial"/>
                <a:cs typeface="Arial"/>
              </a:rPr>
              <a:t>Termination</a:t>
            </a:r>
            <a:r>
              <a:rPr lang="en-US" sz="2000" dirty="0" smtClean="0">
                <a:latin typeface="Arial"/>
                <a:cs typeface="Arial"/>
              </a:rPr>
              <a:t>:  </a:t>
            </a:r>
            <a:r>
              <a:rPr lang="en-US" sz="2000" dirty="0">
                <a:latin typeface="Arial"/>
                <a:cs typeface="Arial"/>
              </a:rPr>
              <a:t>An inverted repeat sequence near the end of the newly synthesized strand of RNA causes the formation of a hairpin loop. </a:t>
            </a:r>
          </a:p>
        </p:txBody>
      </p:sp>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8317150"/>
          </a:xfrm>
          <a:prstGeom prst="rect">
            <a:avLst/>
          </a:prstGeom>
        </p:spPr>
        <p:txBody>
          <a:bodyPr wrap="square">
            <a:spAutoFit/>
          </a:bodyPr>
          <a:lstStyle/>
          <a:p>
            <a:pPr>
              <a:lnSpc>
                <a:spcPct val="120000"/>
              </a:lnSpc>
            </a:pPr>
            <a:r>
              <a:rPr lang="en-US" sz="2200" u="sng" dirty="0" smtClean="0">
                <a:solidFill>
                  <a:srgbClr val="FF0000"/>
                </a:solidFill>
                <a:latin typeface="Arial"/>
                <a:cs typeface="Arial"/>
              </a:rPr>
              <a:t>2- Rho-dependent </a:t>
            </a:r>
            <a:r>
              <a:rPr lang="en-US" sz="2200" u="sng" dirty="0">
                <a:solidFill>
                  <a:srgbClr val="FF0000"/>
                </a:solidFill>
                <a:latin typeface="Arial"/>
                <a:cs typeface="Arial"/>
              </a:rPr>
              <a:t>transcription </a:t>
            </a:r>
            <a:r>
              <a:rPr lang="en-US" sz="2200" u="sng" dirty="0" smtClean="0">
                <a:solidFill>
                  <a:srgbClr val="FF0000"/>
                </a:solidFill>
                <a:latin typeface="Arial"/>
                <a:cs typeface="Arial"/>
              </a:rPr>
              <a:t>termination</a:t>
            </a:r>
            <a:r>
              <a:rPr lang="en-US" sz="2200" dirty="0" smtClean="0">
                <a:latin typeface="Arial"/>
                <a:cs typeface="Arial"/>
              </a:rPr>
              <a:t> </a:t>
            </a:r>
            <a:r>
              <a:rPr lang="en-US" sz="2200" dirty="0">
                <a:latin typeface="Arial"/>
                <a:cs typeface="Arial"/>
              </a:rPr>
              <a:t>(</a:t>
            </a:r>
            <a:r>
              <a:rPr lang="en-US" sz="2200" b="1" dirty="0">
                <a:latin typeface="Arial"/>
                <a:cs typeface="Arial"/>
              </a:rPr>
              <a:t>Rho factor</a:t>
            </a:r>
            <a:r>
              <a:rPr lang="en-US" sz="2200" dirty="0" smtClean="0">
                <a:latin typeface="Arial"/>
                <a:cs typeface="Arial"/>
              </a:rPr>
              <a:t>): </a:t>
            </a:r>
          </a:p>
          <a:p>
            <a:pPr algn="just">
              <a:lnSpc>
                <a:spcPct val="120000"/>
              </a:lnSpc>
            </a:pPr>
            <a:r>
              <a:rPr lang="en-US" sz="2200" dirty="0" smtClean="0">
                <a:latin typeface="Arial"/>
                <a:cs typeface="Arial"/>
              </a:rPr>
              <a:t>is </a:t>
            </a:r>
            <a:r>
              <a:rPr lang="en-US" sz="2200" dirty="0">
                <a:latin typeface="Arial"/>
                <a:cs typeface="Arial"/>
              </a:rPr>
              <a:t>a </a:t>
            </a:r>
            <a:r>
              <a:rPr lang="en-US" sz="2200" u="sng" dirty="0">
                <a:solidFill>
                  <a:srgbClr val="0000FF"/>
                </a:solidFill>
                <a:latin typeface="Arial"/>
                <a:cs typeface="Arial"/>
              </a:rPr>
              <a:t>prokaryotic</a:t>
            </a:r>
            <a:r>
              <a:rPr lang="ar-IQ" sz="2200" u="sng" dirty="0">
                <a:solidFill>
                  <a:srgbClr val="0000FF"/>
                </a:solidFill>
                <a:latin typeface="Arial"/>
                <a:cs typeface="Arial"/>
              </a:rPr>
              <a:t> </a:t>
            </a:r>
            <a:r>
              <a:rPr lang="en-US" sz="2200" u="sng" dirty="0">
                <a:solidFill>
                  <a:srgbClr val="0000FF"/>
                </a:solidFill>
                <a:latin typeface="Arial"/>
                <a:cs typeface="Arial"/>
              </a:rPr>
              <a:t>ATP-dependent </a:t>
            </a:r>
            <a:r>
              <a:rPr lang="en-US" sz="2200" dirty="0">
                <a:latin typeface="Arial"/>
                <a:cs typeface="Arial"/>
              </a:rPr>
              <a:t>unwinding enzyme involved in termination</a:t>
            </a:r>
            <a:r>
              <a:rPr lang="ar-IQ" sz="2200" dirty="0">
                <a:latin typeface="Arial"/>
                <a:cs typeface="Arial"/>
              </a:rPr>
              <a:t> </a:t>
            </a:r>
            <a:r>
              <a:rPr lang="en-US" sz="2200" dirty="0">
                <a:latin typeface="Arial"/>
                <a:cs typeface="Arial"/>
              </a:rPr>
              <a:t> </a:t>
            </a:r>
            <a:r>
              <a:rPr lang="en-US" sz="2200" dirty="0" smtClean="0">
                <a:latin typeface="Arial"/>
                <a:cs typeface="Arial"/>
              </a:rPr>
              <a:t>transcription.</a:t>
            </a:r>
            <a:endParaRPr lang="en-US" sz="2200" dirty="0">
              <a:latin typeface="Arial"/>
              <a:cs typeface="Arial"/>
            </a:endParaRPr>
          </a:p>
          <a:p>
            <a:pPr>
              <a:lnSpc>
                <a:spcPct val="120000"/>
              </a:lnSpc>
            </a:pPr>
            <a:endParaRPr lang="en-US" sz="2200" dirty="0">
              <a:latin typeface="Arial"/>
              <a:cs typeface="Arial"/>
            </a:endParaRPr>
          </a:p>
          <a:p>
            <a:pPr algn="just">
              <a:lnSpc>
                <a:spcPct val="120000"/>
              </a:lnSpc>
            </a:pPr>
            <a:r>
              <a:rPr lang="en-US" sz="2200" dirty="0" smtClean="0">
                <a:latin typeface="Arial"/>
                <a:cs typeface="Arial"/>
              </a:rPr>
              <a:t>In </a:t>
            </a:r>
            <a:r>
              <a:rPr lang="en-US" sz="2200" dirty="0">
                <a:latin typeface="Arial"/>
                <a:cs typeface="Arial"/>
              </a:rPr>
              <a:t>this mechanism, Rho protein is necessary to induce termination. Rho protein activity depends on the </a:t>
            </a:r>
            <a:r>
              <a:rPr lang="en-US" sz="2200" u="sng" dirty="0">
                <a:solidFill>
                  <a:srgbClr val="FF0000"/>
                </a:solidFill>
                <a:latin typeface="Arial"/>
                <a:cs typeface="Arial"/>
              </a:rPr>
              <a:t>R</a:t>
            </a:r>
            <a:r>
              <a:rPr lang="en-US" sz="2200" dirty="0">
                <a:latin typeface="Arial"/>
                <a:cs typeface="Arial"/>
              </a:rPr>
              <a:t>ho </a:t>
            </a:r>
            <a:r>
              <a:rPr lang="en-US" sz="2200" u="sng" dirty="0" smtClean="0">
                <a:solidFill>
                  <a:srgbClr val="FF0000"/>
                </a:solidFill>
                <a:latin typeface="Arial"/>
                <a:cs typeface="Arial"/>
              </a:rPr>
              <a:t>Ut</a:t>
            </a:r>
            <a:r>
              <a:rPr lang="en-US" sz="2200" dirty="0" smtClean="0">
                <a:latin typeface="Arial"/>
                <a:cs typeface="Arial"/>
              </a:rPr>
              <a:t>ilizing </a:t>
            </a:r>
            <a:r>
              <a:rPr lang="en-US" sz="2200" dirty="0">
                <a:latin typeface="Arial"/>
                <a:cs typeface="Arial"/>
              </a:rPr>
              <a:t>sequence </a:t>
            </a:r>
            <a:r>
              <a:rPr lang="en-US" sz="2200" dirty="0" smtClean="0">
                <a:latin typeface="Arial"/>
                <a:cs typeface="Arial"/>
              </a:rPr>
              <a:t>(</a:t>
            </a:r>
            <a:r>
              <a:rPr lang="en-US" sz="2200" dirty="0" smtClean="0">
                <a:solidFill>
                  <a:srgbClr val="FF0000"/>
                </a:solidFill>
                <a:latin typeface="Arial"/>
                <a:cs typeface="Arial"/>
              </a:rPr>
              <a:t>rut</a:t>
            </a:r>
            <a:r>
              <a:rPr lang="en-US" sz="2200" dirty="0" smtClean="0">
                <a:latin typeface="Arial"/>
                <a:cs typeface="Arial"/>
              </a:rPr>
              <a:t> sequences); </a:t>
            </a:r>
            <a:r>
              <a:rPr lang="en-US" sz="2200" dirty="0">
                <a:latin typeface="Arial"/>
                <a:cs typeface="Arial"/>
              </a:rPr>
              <a:t>~40 nucleotides </a:t>
            </a:r>
            <a:r>
              <a:rPr lang="en-US" sz="2200" dirty="0" smtClean="0">
                <a:latin typeface="Arial"/>
                <a:cs typeface="Arial"/>
              </a:rPr>
              <a:t>long </a:t>
            </a:r>
            <a:r>
              <a:rPr lang="en-US" sz="2200" dirty="0">
                <a:latin typeface="Arial"/>
                <a:cs typeface="Arial"/>
              </a:rPr>
              <a:t>rich with C) and uses the energy obtained from the ATP hydrolysis to translocate along the </a:t>
            </a:r>
            <a:r>
              <a:rPr lang="en-US" sz="2200" dirty="0" smtClean="0">
                <a:latin typeface="Arial"/>
                <a:cs typeface="Arial"/>
              </a:rPr>
              <a:t>RNA. </a:t>
            </a:r>
          </a:p>
          <a:p>
            <a:pPr algn="just">
              <a:lnSpc>
                <a:spcPct val="120000"/>
              </a:lnSpc>
            </a:pPr>
            <a:endParaRPr lang="en-US" sz="2200" dirty="0" smtClean="0">
              <a:latin typeface="Arial"/>
              <a:cs typeface="Arial"/>
            </a:endParaRPr>
          </a:p>
          <a:p>
            <a:pPr algn="just">
              <a:lnSpc>
                <a:spcPct val="120000"/>
              </a:lnSpc>
            </a:pPr>
            <a:r>
              <a:rPr lang="en-US" sz="2200" dirty="0">
                <a:latin typeface="Arial"/>
                <a:cs typeface="Arial"/>
              </a:rPr>
              <a:t>Bacterial </a:t>
            </a:r>
            <a:r>
              <a:rPr lang="en-US" sz="2200" dirty="0" smtClean="0">
                <a:latin typeface="Arial"/>
                <a:cs typeface="Arial"/>
              </a:rPr>
              <a:t>Rho protein </a:t>
            </a:r>
            <a:r>
              <a:rPr lang="en-US" sz="2200" dirty="0">
                <a:latin typeface="Arial"/>
                <a:cs typeface="Arial"/>
              </a:rPr>
              <a:t>is a </a:t>
            </a:r>
            <a:r>
              <a:rPr lang="en-US" sz="2200" dirty="0" err="1">
                <a:latin typeface="Arial"/>
                <a:cs typeface="Arial"/>
              </a:rPr>
              <a:t>hexameric</a:t>
            </a:r>
            <a:r>
              <a:rPr lang="en-US" sz="2200" dirty="0">
                <a:latin typeface="Arial"/>
                <a:cs typeface="Arial"/>
              </a:rPr>
              <a:t> </a:t>
            </a:r>
            <a:r>
              <a:rPr lang="en-US" sz="2200" dirty="0" smtClean="0">
                <a:latin typeface="Arial"/>
                <a:cs typeface="Arial"/>
              </a:rPr>
              <a:t>(</a:t>
            </a:r>
            <a:r>
              <a:rPr lang="en-US" sz="2200" dirty="0">
                <a:latin typeface="Arial"/>
                <a:cs typeface="Arial"/>
              </a:rPr>
              <a:t>ring-shaped protein</a:t>
            </a:r>
            <a:r>
              <a:rPr lang="en-US" sz="2200" dirty="0" smtClean="0">
                <a:latin typeface="Arial"/>
                <a:cs typeface="Arial"/>
              </a:rPr>
              <a:t>)</a:t>
            </a:r>
            <a:r>
              <a:rPr lang="en-US" sz="2200" dirty="0">
                <a:latin typeface="Arial"/>
                <a:cs typeface="Arial"/>
              </a:rPr>
              <a:t> RNA-DNA helicase </a:t>
            </a:r>
            <a:r>
              <a:rPr lang="en-US" sz="2200" dirty="0" smtClean="0">
                <a:latin typeface="Arial"/>
                <a:cs typeface="Arial"/>
              </a:rPr>
              <a:t>that </a:t>
            </a:r>
            <a:r>
              <a:rPr lang="en-US" sz="2200" dirty="0">
                <a:latin typeface="Arial"/>
                <a:cs typeface="Arial"/>
              </a:rPr>
              <a:t>serves as a general bacterial transcription </a:t>
            </a:r>
            <a:r>
              <a:rPr lang="en-US" sz="2200" dirty="0" smtClean="0">
                <a:latin typeface="Arial"/>
                <a:cs typeface="Arial"/>
              </a:rPr>
              <a:t>termination. It </a:t>
            </a:r>
            <a:r>
              <a:rPr lang="en-US" sz="2200" dirty="0">
                <a:latin typeface="Arial"/>
                <a:cs typeface="Arial"/>
              </a:rPr>
              <a:t>binds to </a:t>
            </a:r>
            <a:r>
              <a:rPr lang="en-US" sz="2200" dirty="0" err="1">
                <a:latin typeface="Arial"/>
                <a:cs typeface="Arial"/>
              </a:rPr>
              <a:t>ssRNA</a:t>
            </a:r>
            <a:r>
              <a:rPr lang="en-US" sz="2200" dirty="0">
                <a:latin typeface="Arial"/>
                <a:cs typeface="Arial"/>
              </a:rPr>
              <a:t> and uses its ATPase activity to induce </a:t>
            </a:r>
            <a:r>
              <a:rPr lang="en-US" sz="2200" dirty="0" smtClean="0">
                <a:latin typeface="Arial"/>
                <a:cs typeface="Arial"/>
              </a:rPr>
              <a:t>termination. </a:t>
            </a:r>
          </a:p>
          <a:p>
            <a:pPr algn="just">
              <a:lnSpc>
                <a:spcPct val="120000"/>
              </a:lnSpc>
            </a:pPr>
            <a:endParaRPr lang="en-US" sz="2200" dirty="0" smtClean="0">
              <a:latin typeface="Arial"/>
              <a:cs typeface="Arial"/>
            </a:endParaRPr>
          </a:p>
          <a:p>
            <a:pPr algn="just">
              <a:lnSpc>
                <a:spcPct val="120000"/>
              </a:lnSpc>
            </a:pPr>
            <a:r>
              <a:rPr lang="en-US" sz="2200" dirty="0">
                <a:latin typeface="Arial"/>
                <a:cs typeface="Arial"/>
              </a:rPr>
              <a:t>Rho binds to RNA and then uses its ATPase activity to provide the energy to translocate along the RNA until it reaches the RNA–DNA helical region, where it unwinds the hybrid duplex structure. </a:t>
            </a:r>
          </a:p>
          <a:p>
            <a:pPr algn="just">
              <a:lnSpc>
                <a:spcPct val="120000"/>
              </a:lnSpc>
            </a:pPr>
            <a:endParaRPr lang="en-US" sz="2000" dirty="0" smtClean="0">
              <a:latin typeface="Arial"/>
              <a:cs typeface="Arial"/>
            </a:endParaRPr>
          </a:p>
          <a:p>
            <a:pPr algn="just">
              <a:lnSpc>
                <a:spcPct val="120000"/>
              </a:lnSpc>
            </a:pPr>
            <a:endParaRPr lang="en-US" sz="2200" dirty="0" smtClean="0">
              <a:latin typeface="Arial"/>
              <a:cs typeface="Arial"/>
            </a:endParaRPr>
          </a:p>
          <a:p>
            <a:pPr algn="just">
              <a:lnSpc>
                <a:spcPct val="120000"/>
              </a:lnSpc>
            </a:pPr>
            <a:endParaRPr lang="en-US" sz="2200" dirty="0" smtClean="0">
              <a:latin typeface="Arial"/>
              <a:cs typeface="Arial"/>
            </a:endParaRPr>
          </a:p>
          <a:p>
            <a:pPr algn="just">
              <a:lnSpc>
                <a:spcPct val="120000"/>
              </a:lnSpc>
            </a:pPr>
            <a:endParaRPr lang="en-US" sz="2200" dirty="0">
              <a:latin typeface="Arial"/>
              <a:cs typeface="Arial"/>
            </a:endParaRPr>
          </a:p>
        </p:txBody>
      </p:sp>
    </p:spTree>
    <p:extLst>
      <p:ext uri="{BB962C8B-B14F-4D97-AF65-F5344CB8AC3E}">
        <p14:creationId xmlns:p14="http://schemas.microsoft.com/office/powerpoint/2010/main" val="26817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3400" y="228600"/>
            <a:ext cx="8305800" cy="6244086"/>
            <a:chOff x="533400" y="228600"/>
            <a:chExt cx="8305800" cy="6244086"/>
          </a:xfrm>
        </p:grpSpPr>
        <p:pic>
          <p:nvPicPr>
            <p:cNvPr id="4" name="Picture 3" descr="49c2b6fa9744d75f1fe75ee3ff5b7ffc879ef806.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3400" y="228600"/>
              <a:ext cx="8305800" cy="6244086"/>
            </a:xfrm>
            <a:prstGeom prst="rect">
              <a:avLst/>
            </a:prstGeom>
          </p:spPr>
        </p:pic>
        <p:sp>
          <p:nvSpPr>
            <p:cNvPr id="3" name="TextBox 2"/>
            <p:cNvSpPr txBox="1"/>
            <p:nvPr/>
          </p:nvSpPr>
          <p:spPr>
            <a:xfrm>
              <a:off x="3429000" y="5467290"/>
              <a:ext cx="2590800" cy="400110"/>
            </a:xfrm>
            <a:prstGeom prst="rect">
              <a:avLst/>
            </a:prstGeom>
            <a:noFill/>
          </p:spPr>
          <p:txBody>
            <a:bodyPr wrap="square" rtlCol="0">
              <a:spAutoFit/>
            </a:bodyPr>
            <a:lstStyle/>
            <a:p>
              <a:pPr algn="ctr"/>
              <a:r>
                <a:rPr lang="en-US" sz="2000" b="1" dirty="0" smtClean="0">
                  <a:solidFill>
                    <a:srgbClr val="FF0000"/>
                  </a:solidFill>
                  <a:latin typeface="Arial"/>
                  <a:cs typeface="Arial"/>
                </a:rPr>
                <a:t>(rut sequences) </a:t>
              </a:r>
              <a:endParaRPr lang="en-US" sz="2000" b="1" dirty="0">
                <a:solidFill>
                  <a:srgbClr val="FF0000"/>
                </a:solidFill>
                <a:latin typeface="Arial"/>
                <a:cs typeface="Arial"/>
              </a:endParaRPr>
            </a:p>
          </p:txBody>
        </p:sp>
      </p:grpSp>
    </p:spTree>
    <p:extLst>
      <p:ext uri="{BB962C8B-B14F-4D97-AF65-F5344CB8AC3E}">
        <p14:creationId xmlns:p14="http://schemas.microsoft.com/office/powerpoint/2010/main" val="228596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381000"/>
          </a:xfrm>
        </p:spPr>
        <p:txBody>
          <a:bodyPr>
            <a:noAutofit/>
          </a:bodyPr>
          <a:lstStyle/>
          <a:p>
            <a:pPr algn="just"/>
            <a:r>
              <a:rPr lang="en-US" sz="2800" dirty="0" smtClean="0"/>
              <a:t>General differences between  transcription and replication:</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7531037"/>
              </p:ext>
            </p:extLst>
          </p:nvPr>
        </p:nvGraphicFramePr>
        <p:xfrm>
          <a:off x="0" y="457201"/>
          <a:ext cx="9144000" cy="6400800"/>
        </p:xfrm>
        <a:graphic>
          <a:graphicData uri="http://schemas.openxmlformats.org/drawingml/2006/table">
            <a:tbl>
              <a:tblPr firstRow="1" bandRow="1">
                <a:tableStyleId>{5940675A-B579-460E-94D1-54222C63F5DA}</a:tableStyleId>
              </a:tblPr>
              <a:tblGrid>
                <a:gridCol w="1363579">
                  <a:extLst>
                    <a:ext uri="{9D8B030D-6E8A-4147-A177-3AD203B41FA5}">
                      <a16:colId xmlns="" xmlns:a16="http://schemas.microsoft.com/office/drawing/2014/main" val="20000"/>
                    </a:ext>
                  </a:extLst>
                </a:gridCol>
                <a:gridCol w="4170947">
                  <a:extLst>
                    <a:ext uri="{9D8B030D-6E8A-4147-A177-3AD203B41FA5}">
                      <a16:colId xmlns="" xmlns:a16="http://schemas.microsoft.com/office/drawing/2014/main" val="20001"/>
                    </a:ext>
                  </a:extLst>
                </a:gridCol>
                <a:gridCol w="3609474">
                  <a:extLst>
                    <a:ext uri="{9D8B030D-6E8A-4147-A177-3AD203B41FA5}">
                      <a16:colId xmlns="" xmlns:a16="http://schemas.microsoft.com/office/drawing/2014/main" val="20002"/>
                    </a:ext>
                  </a:extLst>
                </a:gridCol>
              </a:tblGrid>
              <a:tr h="654363">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tx1"/>
                          </a:solidFill>
                          <a:latin typeface="+mn-lt"/>
                          <a:ea typeface="+mn-ea"/>
                          <a:cs typeface="+mn-cs"/>
                        </a:rPr>
                        <a:t>Replication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tx1"/>
                          </a:solidFill>
                          <a:latin typeface="+mn-lt"/>
                          <a:ea typeface="+mn-ea"/>
                          <a:cs typeface="+mn-cs"/>
                        </a:rPr>
                        <a:t>Transcription</a:t>
                      </a:r>
                    </a:p>
                    <a:p>
                      <a:endParaRPr lang="en-US" dirty="0"/>
                    </a:p>
                  </a:txBody>
                  <a:tcPr/>
                </a:tc>
                <a:extLst>
                  <a:ext uri="{0D108BD9-81ED-4DB2-BD59-A6C34878D82A}">
                    <a16:rowId xmlns="" xmlns:a16="http://schemas.microsoft.com/office/drawing/2014/main" val="10000"/>
                  </a:ext>
                </a:extLst>
              </a:tr>
              <a:tr h="1215245">
                <a:tc>
                  <a:txBody>
                    <a:bodyPr/>
                    <a:lstStyle/>
                    <a:p>
                      <a:r>
                        <a:rPr lang="en-US" b="1" dirty="0" smtClean="0"/>
                        <a:t>purpose</a:t>
                      </a:r>
                      <a:endParaRPr lang="en-US" b="1" dirty="0"/>
                    </a:p>
                  </a:txBody>
                  <a:tcPr/>
                </a:tc>
                <a:tc>
                  <a:txBody>
                    <a:bodyPr/>
                    <a:lstStyle/>
                    <a:p>
                      <a:pPr algn="just"/>
                      <a:r>
                        <a:rPr kumimoji="0" lang="en-US" b="0" i="0" kern="1200" dirty="0" smtClean="0">
                          <a:solidFill>
                            <a:schemeClr val="tx1"/>
                          </a:solidFill>
                          <a:latin typeface="+mn-lt"/>
                          <a:ea typeface="+mn-ea"/>
                          <a:cs typeface="+mn-cs"/>
                        </a:rPr>
                        <a:t>The purpose of replication is to conserve the entire genome for next generation.</a:t>
                      </a:r>
                      <a:endParaRPr lang="en-US" dirty="0"/>
                    </a:p>
                  </a:txBody>
                  <a:tcPr/>
                </a:tc>
                <a:tc>
                  <a:txBody>
                    <a:bodyPr/>
                    <a:lstStyle/>
                    <a:p>
                      <a:pPr algn="just"/>
                      <a:r>
                        <a:rPr kumimoji="0" lang="en-US" b="0" i="0" kern="1200" dirty="0" smtClean="0">
                          <a:solidFill>
                            <a:schemeClr val="tx1"/>
                          </a:solidFill>
                          <a:latin typeface="+mn-lt"/>
                          <a:ea typeface="+mn-ea"/>
                          <a:cs typeface="+mn-cs"/>
                        </a:rPr>
                        <a:t>The purpose of transcription is to make RNA copies of individual genes that the cell can use in the metabolic</a:t>
                      </a:r>
                      <a:r>
                        <a:rPr kumimoji="0" lang="en-US" b="0" i="0" kern="1200" baseline="0" dirty="0" smtClean="0">
                          <a:solidFill>
                            <a:schemeClr val="tx1"/>
                          </a:solidFill>
                          <a:latin typeface="+mn-lt"/>
                          <a:ea typeface="+mn-ea"/>
                          <a:cs typeface="+mn-cs"/>
                        </a:rPr>
                        <a:t> activity </a:t>
                      </a:r>
                      <a:endParaRPr lang="en-US" dirty="0"/>
                    </a:p>
                  </a:txBody>
                  <a:tcPr/>
                </a:tc>
                <a:extLst>
                  <a:ext uri="{0D108BD9-81ED-4DB2-BD59-A6C34878D82A}">
                    <a16:rowId xmlns="" xmlns:a16="http://schemas.microsoft.com/office/drawing/2014/main" val="10001"/>
                  </a:ext>
                </a:extLst>
              </a:tr>
              <a:tr h="1441144">
                <a:tc>
                  <a:txBody>
                    <a:bodyPr/>
                    <a:lstStyle/>
                    <a:p>
                      <a:r>
                        <a:rPr kumimoji="0" lang="en-US" b="1" i="0" kern="1200" dirty="0" smtClean="0">
                          <a:solidFill>
                            <a:schemeClr val="tx1"/>
                          </a:solidFill>
                          <a:latin typeface="+mn-lt"/>
                          <a:ea typeface="+mn-ea"/>
                          <a:cs typeface="+mn-cs"/>
                        </a:rPr>
                        <a:t>Definition</a:t>
                      </a:r>
                      <a:endParaRPr lang="en-US" dirty="0"/>
                    </a:p>
                  </a:txBody>
                  <a:tcPr/>
                </a:tc>
                <a:tc>
                  <a:txBody>
                    <a:bodyPr/>
                    <a:lstStyle/>
                    <a:p>
                      <a:pPr algn="just"/>
                      <a:r>
                        <a:rPr kumimoji="0" lang="en-US" b="0" i="0" kern="1200" dirty="0" smtClean="0">
                          <a:solidFill>
                            <a:schemeClr val="tx1"/>
                          </a:solidFill>
                          <a:latin typeface="+mn-lt"/>
                          <a:ea typeface="+mn-ea"/>
                          <a:cs typeface="+mn-cs"/>
                        </a:rPr>
                        <a:t>DNA replication is the replication of a strand of DNA into two daughter strands, each daughter strand contains half of the original DNA double helix.</a:t>
                      </a:r>
                      <a:endParaRPr lang="en-US" dirty="0"/>
                    </a:p>
                  </a:txBody>
                  <a:tcPr/>
                </a:tc>
                <a:tc>
                  <a:txBody>
                    <a:bodyPr/>
                    <a:lstStyle/>
                    <a:p>
                      <a:pPr algn="just"/>
                      <a:r>
                        <a:rPr kumimoji="0" lang="en-US" b="0" i="0" kern="1200" dirty="0" smtClean="0">
                          <a:solidFill>
                            <a:schemeClr val="tx1"/>
                          </a:solidFill>
                          <a:latin typeface="+mn-lt"/>
                          <a:ea typeface="+mn-ea"/>
                          <a:cs typeface="+mn-cs"/>
                        </a:rPr>
                        <a:t> synthesis of RNA from a DNA template. 3 types will transcribed ,</a:t>
                      </a:r>
                      <a:r>
                        <a:rPr kumimoji="0" lang="en-US" b="0" i="0" kern="1200" dirty="0" err="1" smtClean="0">
                          <a:solidFill>
                            <a:schemeClr val="tx1"/>
                          </a:solidFill>
                          <a:latin typeface="+mn-lt"/>
                          <a:ea typeface="+mn-ea"/>
                          <a:cs typeface="+mn-cs"/>
                        </a:rPr>
                        <a:t>rRNA</a:t>
                      </a:r>
                      <a:r>
                        <a:rPr kumimoji="0" lang="en-US" b="0" i="0" kern="1200" dirty="0" smtClean="0">
                          <a:solidFill>
                            <a:schemeClr val="tx1"/>
                          </a:solidFill>
                          <a:latin typeface="+mn-lt"/>
                          <a:ea typeface="+mn-ea"/>
                          <a:cs typeface="+mn-cs"/>
                        </a:rPr>
                        <a:t> and </a:t>
                      </a:r>
                      <a:r>
                        <a:rPr kumimoji="0" lang="en-US" b="0" i="0" kern="1200" dirty="0" err="1" smtClean="0">
                          <a:solidFill>
                            <a:schemeClr val="tx1"/>
                          </a:solidFill>
                          <a:latin typeface="+mn-lt"/>
                          <a:ea typeface="+mn-ea"/>
                          <a:cs typeface="+mn-cs"/>
                        </a:rPr>
                        <a:t>tRNA</a:t>
                      </a:r>
                      <a:r>
                        <a:rPr kumimoji="0" lang="en-US" b="0" i="0" kern="1200" dirty="0" smtClean="0">
                          <a:solidFill>
                            <a:schemeClr val="tx1"/>
                          </a:solidFill>
                          <a:latin typeface="+mn-lt"/>
                          <a:ea typeface="+mn-ea"/>
                          <a:cs typeface="+mn-cs"/>
                        </a:rPr>
                        <a:t> are</a:t>
                      </a:r>
                      <a:r>
                        <a:rPr kumimoji="0" lang="en-US" b="0" i="0" kern="1200" baseline="0" dirty="0" smtClean="0">
                          <a:solidFill>
                            <a:schemeClr val="tx1"/>
                          </a:solidFill>
                          <a:latin typeface="+mn-lt"/>
                          <a:ea typeface="+mn-ea"/>
                          <a:cs typeface="+mn-cs"/>
                        </a:rPr>
                        <a:t> final product ,mRNA will translated to protein </a:t>
                      </a:r>
                      <a:endParaRPr lang="en-US" dirty="0"/>
                    </a:p>
                  </a:txBody>
                  <a:tcPr/>
                </a:tc>
                <a:extLst>
                  <a:ext uri="{0D108BD9-81ED-4DB2-BD59-A6C34878D82A}">
                    <a16:rowId xmlns="" xmlns:a16="http://schemas.microsoft.com/office/drawing/2014/main" val="10002"/>
                  </a:ext>
                </a:extLst>
              </a:tr>
              <a:tr h="654363">
                <a:tc>
                  <a:txBody>
                    <a:bodyPr/>
                    <a:lstStyle/>
                    <a:p>
                      <a:r>
                        <a:rPr lang="en-US" b="1" dirty="0" smtClean="0"/>
                        <a:t>products</a:t>
                      </a:r>
                      <a:endParaRPr lang="en-US" b="1" dirty="0"/>
                    </a:p>
                  </a:txBody>
                  <a:tcPr/>
                </a:tc>
                <a:tc>
                  <a:txBody>
                    <a:bodyPr/>
                    <a:lstStyle/>
                    <a:p>
                      <a:r>
                        <a:rPr kumimoji="0" lang="en-US" b="0" i="0" kern="1200" dirty="0" smtClean="0">
                          <a:solidFill>
                            <a:schemeClr val="tx1"/>
                          </a:solidFill>
                          <a:latin typeface="+mn-lt"/>
                          <a:ea typeface="+mn-ea"/>
                          <a:cs typeface="+mn-cs"/>
                        </a:rPr>
                        <a:t>One strand of DNA becomes two daughter strands.</a:t>
                      </a:r>
                      <a:endParaRPr lang="en-US" dirty="0"/>
                    </a:p>
                  </a:txBody>
                  <a:tcPr/>
                </a:tc>
                <a:tc>
                  <a:txBody>
                    <a:bodyPr/>
                    <a:lstStyle/>
                    <a:p>
                      <a:pPr algn="just"/>
                      <a:r>
                        <a:rPr kumimoji="0" lang="en-US" b="0" i="0" kern="1200" dirty="0" smtClean="0">
                          <a:solidFill>
                            <a:schemeClr val="tx1"/>
                          </a:solidFill>
                          <a:latin typeface="+mn-lt"/>
                          <a:ea typeface="+mn-ea"/>
                          <a:cs typeface="+mn-cs"/>
                        </a:rPr>
                        <a:t>mRNA, </a:t>
                      </a:r>
                      <a:r>
                        <a:rPr kumimoji="0" lang="en-US" b="0" i="0" kern="1200" dirty="0" err="1" smtClean="0">
                          <a:solidFill>
                            <a:schemeClr val="tx1"/>
                          </a:solidFill>
                          <a:latin typeface="+mn-lt"/>
                          <a:ea typeface="+mn-ea"/>
                          <a:cs typeface="+mn-cs"/>
                        </a:rPr>
                        <a:t>tRNA</a:t>
                      </a:r>
                      <a:r>
                        <a:rPr kumimoji="0" lang="en-US" b="0" i="0" kern="1200" dirty="0" smtClean="0">
                          <a:solidFill>
                            <a:schemeClr val="tx1"/>
                          </a:solidFill>
                          <a:latin typeface="+mn-lt"/>
                          <a:ea typeface="+mn-ea"/>
                          <a:cs typeface="+mn-cs"/>
                        </a:rPr>
                        <a:t>, </a:t>
                      </a:r>
                      <a:r>
                        <a:rPr kumimoji="0" lang="en-US" b="0" i="0" kern="1200" dirty="0" err="1" smtClean="0">
                          <a:solidFill>
                            <a:schemeClr val="tx1"/>
                          </a:solidFill>
                          <a:latin typeface="+mn-lt"/>
                          <a:ea typeface="+mn-ea"/>
                          <a:cs typeface="+mn-cs"/>
                        </a:rPr>
                        <a:t>rRNA</a:t>
                      </a:r>
                      <a:r>
                        <a:rPr kumimoji="0" lang="en-US" b="0" i="0" kern="1200" dirty="0" smtClean="0">
                          <a:solidFill>
                            <a:schemeClr val="tx1"/>
                          </a:solidFill>
                          <a:latin typeface="+mn-lt"/>
                          <a:ea typeface="+mn-ea"/>
                          <a:cs typeface="+mn-cs"/>
                        </a:rPr>
                        <a:t> and non-coding RNA( like </a:t>
                      </a:r>
                      <a:r>
                        <a:rPr kumimoji="0" lang="en-US" b="0" i="0" kern="1200" dirty="0" err="1" smtClean="0">
                          <a:solidFill>
                            <a:schemeClr val="tx1"/>
                          </a:solidFill>
                          <a:latin typeface="+mn-lt"/>
                          <a:ea typeface="+mn-ea"/>
                          <a:cs typeface="+mn-cs"/>
                        </a:rPr>
                        <a:t>microRNA</a:t>
                      </a:r>
                      <a:r>
                        <a:rPr kumimoji="0" lang="en-US" b="0" i="0" kern="1200" dirty="0" smtClean="0">
                          <a:solidFill>
                            <a:schemeClr val="tx1"/>
                          </a:solidFill>
                          <a:latin typeface="+mn-lt"/>
                          <a:ea typeface="+mn-ea"/>
                          <a:cs typeface="+mn-cs"/>
                        </a:rPr>
                        <a:t>)</a:t>
                      </a:r>
                      <a:endParaRPr lang="en-US" dirty="0"/>
                    </a:p>
                  </a:txBody>
                  <a:tcPr/>
                </a:tc>
                <a:extLst>
                  <a:ext uri="{0D108BD9-81ED-4DB2-BD59-A6C34878D82A}">
                    <a16:rowId xmlns="" xmlns:a16="http://schemas.microsoft.com/office/drawing/2014/main" val="10003"/>
                  </a:ext>
                </a:extLst>
              </a:tr>
              <a:tr h="379115">
                <a:tc>
                  <a:txBody>
                    <a:bodyPr/>
                    <a:lstStyle/>
                    <a:p>
                      <a:r>
                        <a:rPr lang="en-US" b="1" dirty="0" smtClean="0"/>
                        <a:t>Timing</a:t>
                      </a:r>
                      <a:r>
                        <a:rPr lang="en-US" dirty="0" smtClean="0"/>
                        <a:t> </a:t>
                      </a:r>
                      <a:endParaRPr lang="en-US" dirty="0"/>
                    </a:p>
                  </a:txBody>
                  <a:tcPr/>
                </a:tc>
                <a:tc>
                  <a:txBody>
                    <a:bodyPr/>
                    <a:lstStyle/>
                    <a:p>
                      <a:r>
                        <a:rPr lang="en-US" dirty="0" smtClean="0"/>
                        <a:t>It happened once the cell start</a:t>
                      </a:r>
                      <a:r>
                        <a:rPr lang="en-US" baseline="0" dirty="0" smtClean="0"/>
                        <a:t> division </a:t>
                      </a:r>
                      <a:endParaRPr lang="en-US" dirty="0"/>
                    </a:p>
                  </a:txBody>
                  <a:tcPr/>
                </a:tc>
                <a:tc>
                  <a:txBody>
                    <a:bodyPr/>
                    <a:lstStyle/>
                    <a:p>
                      <a:pPr algn="just"/>
                      <a:r>
                        <a:rPr lang="en-US" dirty="0" smtClean="0"/>
                        <a:t>At</a:t>
                      </a:r>
                      <a:r>
                        <a:rPr lang="en-US" baseline="0" dirty="0" smtClean="0"/>
                        <a:t> any time in the cell as required </a:t>
                      </a:r>
                      <a:endParaRPr lang="en-US" dirty="0"/>
                    </a:p>
                  </a:txBody>
                  <a:tcPr/>
                </a:tc>
                <a:extLst>
                  <a:ext uri="{0D108BD9-81ED-4DB2-BD59-A6C34878D82A}">
                    <a16:rowId xmlns="" xmlns:a16="http://schemas.microsoft.com/office/drawing/2014/main" val="10004"/>
                  </a:ext>
                </a:extLst>
              </a:tr>
              <a:tr h="2056570">
                <a:tc>
                  <a:txBody>
                    <a:bodyPr/>
                    <a:lstStyle/>
                    <a:p>
                      <a:r>
                        <a:rPr lang="en-US" b="1" dirty="0" smtClean="0"/>
                        <a:t>Enzyme and results </a:t>
                      </a:r>
                      <a:endParaRPr lang="en-US" b="1" dirty="0"/>
                    </a:p>
                  </a:txBody>
                  <a:tcPr/>
                </a:tc>
                <a:tc>
                  <a:txBody>
                    <a:bodyPr/>
                    <a:lstStyle/>
                    <a:p>
                      <a:pPr algn="just"/>
                      <a:r>
                        <a:rPr kumimoji="0" lang="en-US" b="0" i="0" kern="1200" dirty="0" smtClean="0">
                          <a:solidFill>
                            <a:schemeClr val="tx1"/>
                          </a:solidFill>
                          <a:latin typeface="+mn-lt"/>
                          <a:ea typeface="+mn-ea"/>
                          <a:cs typeface="+mn-cs"/>
                        </a:rPr>
                        <a:t>The two strands are separated and then each strand's complementary DNA sequence is synthesized</a:t>
                      </a:r>
                      <a:r>
                        <a:rPr kumimoji="0" lang="en-US" b="0" i="0" kern="1200" baseline="0" dirty="0" smtClean="0">
                          <a:solidFill>
                            <a:schemeClr val="tx1"/>
                          </a:solidFill>
                          <a:latin typeface="+mn-lt"/>
                          <a:ea typeface="+mn-ea"/>
                          <a:cs typeface="+mn-cs"/>
                        </a:rPr>
                        <a:t> </a:t>
                      </a:r>
                      <a:r>
                        <a:rPr kumimoji="0" lang="en-US" b="0" i="0" kern="1200" dirty="0" smtClean="0">
                          <a:solidFill>
                            <a:schemeClr val="tx1"/>
                          </a:solidFill>
                          <a:latin typeface="+mn-lt"/>
                          <a:ea typeface="+mn-ea"/>
                          <a:cs typeface="+mn-cs"/>
                        </a:rPr>
                        <a:t>by DNA polymerase. The process required primers.</a:t>
                      </a:r>
                      <a:endParaRPr lang="en-US" dirty="0"/>
                    </a:p>
                  </a:txBody>
                  <a:tcPr/>
                </a:tc>
                <a:tc>
                  <a:txBody>
                    <a:bodyPr/>
                    <a:lstStyle/>
                    <a:p>
                      <a:pPr algn="just"/>
                      <a:r>
                        <a:rPr kumimoji="0" lang="en-US" b="0" i="0" kern="1200" dirty="0" smtClean="0">
                          <a:solidFill>
                            <a:schemeClr val="tx1"/>
                          </a:solidFill>
                          <a:latin typeface="+mn-lt"/>
                          <a:ea typeface="+mn-ea"/>
                          <a:cs typeface="+mn-cs"/>
                        </a:rPr>
                        <a:t>the codons of a gene are copied into messenger RNA by RNA polymerase. By</a:t>
                      </a:r>
                      <a:r>
                        <a:rPr kumimoji="0" lang="en-US" b="0" i="0" kern="1200" baseline="0" dirty="0" smtClean="0">
                          <a:solidFill>
                            <a:schemeClr val="tx1"/>
                          </a:solidFill>
                          <a:latin typeface="+mn-lt"/>
                          <a:ea typeface="+mn-ea"/>
                          <a:cs typeface="+mn-cs"/>
                        </a:rPr>
                        <a:t> the </a:t>
                      </a:r>
                      <a:r>
                        <a:rPr kumimoji="0" lang="en-US" b="0" i="0" kern="1200" dirty="0" smtClean="0">
                          <a:solidFill>
                            <a:schemeClr val="tx1"/>
                          </a:solidFill>
                          <a:latin typeface="+mn-lt"/>
                          <a:ea typeface="+mn-ea"/>
                          <a:cs typeface="+mn-cs"/>
                        </a:rPr>
                        <a:t>help of </a:t>
                      </a:r>
                      <a:r>
                        <a:rPr kumimoji="0" lang="en-US" b="0" i="0" kern="1200" dirty="0" err="1" smtClean="0">
                          <a:solidFill>
                            <a:schemeClr val="tx1"/>
                          </a:solidFill>
                          <a:latin typeface="+mn-lt"/>
                          <a:ea typeface="+mn-ea"/>
                          <a:cs typeface="+mn-cs"/>
                        </a:rPr>
                        <a:t>tRNA</a:t>
                      </a:r>
                      <a:r>
                        <a:rPr kumimoji="0" lang="en-US" b="0" i="0" kern="1200" dirty="0" smtClean="0">
                          <a:solidFill>
                            <a:schemeClr val="tx1"/>
                          </a:solidFill>
                          <a:latin typeface="+mn-lt"/>
                          <a:ea typeface="+mn-ea"/>
                          <a:cs typeface="+mn-cs"/>
                        </a:rPr>
                        <a:t>, which carries amino acids</a:t>
                      </a:r>
                      <a:r>
                        <a:rPr kumimoji="0" lang="en-US" b="0" i="0" kern="1200" baseline="0" dirty="0" smtClean="0">
                          <a:solidFill>
                            <a:schemeClr val="tx1"/>
                          </a:solidFill>
                          <a:latin typeface="+mn-lt"/>
                          <a:ea typeface="+mn-ea"/>
                          <a:cs typeface="+mn-cs"/>
                        </a:rPr>
                        <a:t> and </a:t>
                      </a:r>
                      <a:r>
                        <a:rPr kumimoji="0" lang="en-US" b="0" i="0" kern="1200" baseline="0" dirty="0" err="1" smtClean="0">
                          <a:solidFill>
                            <a:schemeClr val="tx1"/>
                          </a:solidFill>
                          <a:latin typeface="+mn-lt"/>
                          <a:ea typeface="+mn-ea"/>
                          <a:cs typeface="+mn-cs"/>
                        </a:rPr>
                        <a:t>rRNA</a:t>
                      </a:r>
                      <a:r>
                        <a:rPr kumimoji="0" lang="en-US" b="0" i="0" kern="1200" baseline="0" dirty="0" smtClean="0">
                          <a:solidFill>
                            <a:schemeClr val="tx1"/>
                          </a:solidFill>
                          <a:latin typeface="+mn-lt"/>
                          <a:ea typeface="+mn-ea"/>
                          <a:cs typeface="+mn-cs"/>
                        </a:rPr>
                        <a:t> the codon will translated to protein. The process required promoter </a:t>
                      </a:r>
                      <a:endParaRPr lang="en-US"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867026318"/>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4085497926"/>
              </p:ext>
            </p:extLst>
          </p:nvPr>
        </p:nvGraphicFramePr>
        <p:xfrm>
          <a:off x="457200" y="457200"/>
          <a:ext cx="8229600" cy="1747520"/>
        </p:xfrm>
        <a:graphic>
          <a:graphicData uri="http://schemas.openxmlformats.org/drawingml/2006/table">
            <a:tbl>
              <a:tblPr firstRow="1" bandRow="1">
                <a:tableStyleId>{5940675A-B579-460E-94D1-54222C63F5DA}</a:tableStyleId>
              </a:tblPr>
              <a:tblGrid>
                <a:gridCol w="1521438">
                  <a:extLst>
                    <a:ext uri="{9D8B030D-6E8A-4147-A177-3AD203B41FA5}">
                      <a16:colId xmlns="" xmlns:a16="http://schemas.microsoft.com/office/drawing/2014/main" val="20000"/>
                    </a:ext>
                  </a:extLst>
                </a:gridCol>
                <a:gridCol w="3803597">
                  <a:extLst>
                    <a:ext uri="{9D8B030D-6E8A-4147-A177-3AD203B41FA5}">
                      <a16:colId xmlns="" xmlns:a16="http://schemas.microsoft.com/office/drawing/2014/main" val="20001"/>
                    </a:ext>
                  </a:extLst>
                </a:gridCol>
                <a:gridCol w="2904565">
                  <a:extLst>
                    <a:ext uri="{9D8B030D-6E8A-4147-A177-3AD203B41FA5}">
                      <a16:colId xmlns="" xmlns:a16="http://schemas.microsoft.com/office/drawing/2014/main" val="20002"/>
                    </a:ext>
                  </a:extLst>
                </a:gridCol>
              </a:tblGrid>
              <a:tr h="142240">
                <a:tc>
                  <a:txBody>
                    <a:bodyPr/>
                    <a:lstStyle/>
                    <a:p>
                      <a:r>
                        <a:rPr lang="en-US" b="1" dirty="0" smtClean="0"/>
                        <a:t>differences</a:t>
                      </a:r>
                      <a:endParaRPr lang="en-US" b="1" dirty="0"/>
                    </a:p>
                  </a:txBody>
                  <a:tcPr/>
                </a:tc>
                <a:tc>
                  <a:txBody>
                    <a:bodyPr/>
                    <a:lstStyle/>
                    <a:p>
                      <a:r>
                        <a:rPr lang="en-US" b="1" dirty="0" smtClean="0"/>
                        <a:t>Replication </a:t>
                      </a:r>
                      <a:endParaRPr lang="en-US" b="1" dirty="0"/>
                    </a:p>
                  </a:txBody>
                  <a:tcPr/>
                </a:tc>
                <a:tc>
                  <a:txBody>
                    <a:bodyPr/>
                    <a:lstStyle/>
                    <a:p>
                      <a:r>
                        <a:rPr lang="en-US" b="1" dirty="0" smtClean="0"/>
                        <a:t>Transcription </a:t>
                      </a:r>
                      <a:endParaRPr lang="en-US" b="1" dirty="0"/>
                    </a:p>
                  </a:txBody>
                  <a:tcPr/>
                </a:tc>
                <a:extLst>
                  <a:ext uri="{0D108BD9-81ED-4DB2-BD59-A6C34878D82A}">
                    <a16:rowId xmlns="" xmlns:a16="http://schemas.microsoft.com/office/drawing/2014/main" val="10000"/>
                  </a:ext>
                </a:extLst>
              </a:tr>
              <a:tr h="370840">
                <a:tc>
                  <a:txBody>
                    <a:bodyPr/>
                    <a:lstStyle/>
                    <a:p>
                      <a:r>
                        <a:rPr lang="en-US" dirty="0" smtClean="0"/>
                        <a:t>Initiation</a:t>
                      </a:r>
                      <a:r>
                        <a:rPr lang="en-US" baseline="0" dirty="0" smtClean="0"/>
                        <a:t> need  </a:t>
                      </a:r>
                      <a:endParaRPr lang="en-US" dirty="0"/>
                    </a:p>
                  </a:txBody>
                  <a:tcPr/>
                </a:tc>
                <a:tc>
                  <a:txBody>
                    <a:bodyPr/>
                    <a:lstStyle/>
                    <a:p>
                      <a:r>
                        <a:rPr lang="en-US" baseline="0" dirty="0" smtClean="0"/>
                        <a:t> primer ,</a:t>
                      </a:r>
                      <a:r>
                        <a:rPr lang="en-US" dirty="0" err="1" smtClean="0"/>
                        <a:t>DnaA</a:t>
                      </a:r>
                      <a:r>
                        <a:rPr lang="en-US" dirty="0" smtClean="0"/>
                        <a:t> box  &amp; initiation protein  </a:t>
                      </a:r>
                      <a:endParaRPr lang="en-US" dirty="0"/>
                    </a:p>
                  </a:txBody>
                  <a:tcPr/>
                </a:tc>
                <a:tc>
                  <a:txBody>
                    <a:bodyPr/>
                    <a:lstStyle/>
                    <a:p>
                      <a:r>
                        <a:rPr lang="en-US" dirty="0" smtClean="0"/>
                        <a:t>Require promoter  region </a:t>
                      </a:r>
                      <a:endParaRPr lang="en-US" dirty="0"/>
                    </a:p>
                  </a:txBody>
                  <a:tcPr/>
                </a:tc>
                <a:extLst>
                  <a:ext uri="{0D108BD9-81ED-4DB2-BD59-A6C34878D82A}">
                    <a16:rowId xmlns="" xmlns:a16="http://schemas.microsoft.com/office/drawing/2014/main" val="10001"/>
                  </a:ext>
                </a:extLst>
              </a:tr>
              <a:tr h="370840">
                <a:tc>
                  <a:txBody>
                    <a:bodyPr/>
                    <a:lstStyle/>
                    <a:p>
                      <a:r>
                        <a:rPr lang="en-US" dirty="0" smtClean="0"/>
                        <a:t>Template</a:t>
                      </a:r>
                      <a:endParaRPr lang="en-US" dirty="0"/>
                    </a:p>
                  </a:txBody>
                  <a:tcPr/>
                </a:tc>
                <a:tc>
                  <a:txBody>
                    <a:bodyPr/>
                    <a:lstStyle/>
                    <a:p>
                      <a:r>
                        <a:rPr lang="en-US" dirty="0" smtClean="0"/>
                        <a:t>The 2 strands</a:t>
                      </a:r>
                      <a:r>
                        <a:rPr lang="en-US" baseline="0" dirty="0" smtClean="0"/>
                        <a:t>  serve as a template</a:t>
                      </a:r>
                      <a:endParaRPr lang="en-US" dirty="0"/>
                    </a:p>
                  </a:txBody>
                  <a:tcPr/>
                </a:tc>
                <a:tc>
                  <a:txBody>
                    <a:bodyPr/>
                    <a:lstStyle/>
                    <a:p>
                      <a:r>
                        <a:rPr lang="en-US" dirty="0" smtClean="0"/>
                        <a:t>Only template</a:t>
                      </a:r>
                      <a:r>
                        <a:rPr lang="en-US" baseline="0" dirty="0" smtClean="0"/>
                        <a:t> </a:t>
                      </a:r>
                      <a:r>
                        <a:rPr lang="en-US" dirty="0" smtClean="0"/>
                        <a:t>strand(3</a:t>
                      </a:r>
                      <a:r>
                        <a:rPr lang="en-US" dirty="0" smtClean="0">
                          <a:latin typeface="Times New Roman"/>
                          <a:cs typeface="Times New Roman"/>
                        </a:rPr>
                        <a:t>→5)</a:t>
                      </a:r>
                      <a:endParaRPr lang="en-US" dirty="0"/>
                    </a:p>
                  </a:txBody>
                  <a:tcPr/>
                </a:tc>
                <a:extLst>
                  <a:ext uri="{0D108BD9-81ED-4DB2-BD59-A6C34878D82A}">
                    <a16:rowId xmlns="" xmlns:a16="http://schemas.microsoft.com/office/drawing/2014/main" val="10002"/>
                  </a:ext>
                </a:extLst>
              </a:tr>
              <a:tr h="370840">
                <a:tc>
                  <a:txBody>
                    <a:bodyPr/>
                    <a:lstStyle/>
                    <a:p>
                      <a:r>
                        <a:rPr lang="en-US" dirty="0" smtClean="0"/>
                        <a:t>Involved area</a:t>
                      </a:r>
                      <a:endParaRPr lang="en-US" dirty="0"/>
                    </a:p>
                  </a:txBody>
                  <a:tcPr/>
                </a:tc>
                <a:tc>
                  <a:txBody>
                    <a:bodyPr/>
                    <a:lstStyle/>
                    <a:p>
                      <a:r>
                        <a:rPr lang="en-US" dirty="0" smtClean="0"/>
                        <a:t>The total genome will replicate</a:t>
                      </a:r>
                      <a:endParaRPr lang="en-US" dirty="0"/>
                    </a:p>
                  </a:txBody>
                  <a:tcPr/>
                </a:tc>
                <a:tc>
                  <a:txBody>
                    <a:bodyPr/>
                    <a:lstStyle/>
                    <a:p>
                      <a:r>
                        <a:rPr lang="en-US" dirty="0" smtClean="0"/>
                        <a:t> precise part</a:t>
                      </a:r>
                      <a:r>
                        <a:rPr lang="en-US" baseline="0" dirty="0" smtClean="0"/>
                        <a:t> will </a:t>
                      </a:r>
                      <a:r>
                        <a:rPr kumimoji="0" lang="en-US" b="0" i="0" kern="1200" dirty="0" smtClean="0">
                          <a:solidFill>
                            <a:schemeClr val="tx1"/>
                          </a:solidFill>
                          <a:latin typeface="+mn-lt"/>
                          <a:ea typeface="+mn-ea"/>
                          <a:cs typeface="+mn-cs"/>
                        </a:rPr>
                        <a:t>transcribed </a:t>
                      </a:r>
                      <a:endParaRPr 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13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1143000"/>
          </a:xfrm>
        </p:spPr>
        <p:txBody>
          <a:bodyPr>
            <a:normAutofit/>
          </a:bodyPr>
          <a:lstStyle/>
          <a:p>
            <a:pPr algn="just"/>
            <a:r>
              <a:rPr lang="en-US" sz="2000" dirty="0" smtClean="0">
                <a:latin typeface="Arial"/>
                <a:cs typeface="Arial"/>
              </a:rPr>
              <a:t>According to </a:t>
            </a:r>
            <a:r>
              <a:rPr lang="en-US" sz="2000" b="1" dirty="0" smtClean="0">
                <a:solidFill>
                  <a:srgbClr val="FF0000"/>
                </a:solidFill>
                <a:latin typeface="Arial"/>
                <a:cs typeface="Arial"/>
              </a:rPr>
              <a:t>central dogma </a:t>
            </a:r>
            <a:r>
              <a:rPr lang="en-US" sz="2000" dirty="0" smtClean="0">
                <a:latin typeface="Arial"/>
                <a:cs typeface="Arial"/>
              </a:rPr>
              <a:t>, the genetic information flow from DNA the RNA via transcription process then it will translate later to functional protein. </a:t>
            </a:r>
            <a:endParaRPr lang="en-US" sz="2000" dirty="0">
              <a:latin typeface="Arial"/>
              <a:cs typeface="Arial"/>
            </a:endParaRPr>
          </a:p>
        </p:txBody>
      </p:sp>
      <p:pic>
        <p:nvPicPr>
          <p:cNvPr id="4" name="Content Placeholder 3" descr="cendogma.gif"/>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t="725" b="725"/>
          <a:stretch>
            <a:fillRect/>
          </a:stretch>
        </p:blipFill>
        <p:spPr>
          <a:xfrm>
            <a:off x="152400" y="1600200"/>
            <a:ext cx="8763000" cy="4800600"/>
          </a:xfrm>
        </p:spPr>
      </p:pic>
    </p:spTree>
    <p:extLst>
      <p:ext uri="{BB962C8B-B14F-4D97-AF65-F5344CB8AC3E}">
        <p14:creationId xmlns:p14="http://schemas.microsoft.com/office/powerpoint/2010/main" val="132354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905000"/>
          </a:xfrm>
        </p:spPr>
        <p:txBody>
          <a:bodyPr>
            <a:normAutofit fontScale="90000"/>
          </a:bodyPr>
          <a:lstStyle/>
          <a:p>
            <a:pPr algn="just">
              <a:lnSpc>
                <a:spcPct val="110000"/>
              </a:lnSpc>
            </a:pPr>
            <a:r>
              <a:rPr lang="en-GB" sz="2400" dirty="0" smtClean="0">
                <a:solidFill>
                  <a:srgbClr val="3366FF"/>
                </a:solidFill>
                <a:latin typeface="Arial"/>
                <a:cs typeface="Arial"/>
              </a:rPr>
              <a:t>Transcription </a:t>
            </a:r>
            <a:r>
              <a:rPr lang="en-GB" sz="2400" dirty="0" smtClean="0">
                <a:latin typeface="Arial"/>
                <a:cs typeface="Arial"/>
              </a:rPr>
              <a:t>is </a:t>
            </a:r>
            <a:r>
              <a:rPr lang="en-GB" sz="2400" dirty="0">
                <a:latin typeface="Arial"/>
                <a:cs typeface="Arial"/>
              </a:rPr>
              <a:t>a process of making an RNA </a:t>
            </a:r>
            <a:r>
              <a:rPr lang="en-GB" sz="2400" dirty="0" smtClean="0">
                <a:latin typeface="Arial"/>
                <a:cs typeface="Arial"/>
              </a:rPr>
              <a:t>strand </a:t>
            </a:r>
            <a:r>
              <a:rPr lang="en-GB" sz="2400" dirty="0">
                <a:latin typeface="Arial"/>
                <a:cs typeface="Arial"/>
              </a:rPr>
              <a:t>from a DNA template, and the RNA molecule that is made is called </a:t>
            </a:r>
            <a:r>
              <a:rPr lang="en-GB" sz="2400" dirty="0" smtClean="0">
                <a:latin typeface="Arial"/>
                <a:cs typeface="Arial"/>
              </a:rPr>
              <a:t>transcript.</a:t>
            </a:r>
            <a:r>
              <a:rPr lang="en-GB" sz="2400" dirty="0">
                <a:latin typeface="Arial"/>
                <a:cs typeface="Arial"/>
              </a:rPr>
              <a:t/>
            </a:r>
            <a:br>
              <a:rPr lang="en-GB" sz="2400" dirty="0">
                <a:latin typeface="Arial"/>
                <a:cs typeface="Arial"/>
              </a:rPr>
            </a:br>
            <a:r>
              <a:rPr lang="en-US" sz="2400" dirty="0" smtClean="0">
                <a:latin typeface="Arial"/>
                <a:cs typeface="Arial"/>
              </a:rPr>
              <a:t>Transcription like replication need free 3́ end to add the complementary nucleotide ,also the direction of movement and polymerization of RNA polymerase from  5́</a:t>
            </a:r>
            <a:r>
              <a:rPr lang="en-US" sz="2400" dirty="0" smtClean="0">
                <a:latin typeface="Arial"/>
                <a:cs typeface="Arial"/>
                <a:sym typeface="Wingdings"/>
              </a:rPr>
              <a:t></a:t>
            </a:r>
            <a:r>
              <a:rPr lang="en-US" sz="2400" dirty="0" smtClean="0">
                <a:latin typeface="Arial"/>
                <a:cs typeface="Arial"/>
              </a:rPr>
              <a:t>3́ .</a:t>
            </a:r>
          </a:p>
        </p:txBody>
      </p:sp>
      <p:pic>
        <p:nvPicPr>
          <p:cNvPr id="7" name="Content Placeholder 6" descr="transcrption_unit (1).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8600" y="2590800"/>
            <a:ext cx="8763000" cy="3581400"/>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763000" cy="457200"/>
          </a:xfrm>
        </p:spPr>
        <p:txBody>
          <a:bodyPr>
            <a:normAutofit fontScale="90000"/>
          </a:bodyPr>
          <a:lstStyle/>
          <a:p>
            <a:pPr algn="l"/>
            <a:r>
              <a:rPr lang="en-US" sz="3100" b="1" dirty="0" smtClean="0">
                <a:solidFill>
                  <a:srgbClr val="FF0000"/>
                </a:solidFill>
              </a:rPr>
              <a:t>Identifications</a:t>
            </a:r>
            <a:r>
              <a:rPr lang="en-US" sz="3100" b="1" dirty="0" smtClean="0"/>
              <a:t> </a:t>
            </a:r>
            <a:r>
              <a:rPr lang="en-US" sz="2800" b="1" dirty="0" smtClean="0"/>
              <a:t>:</a:t>
            </a:r>
            <a:endParaRPr lang="en-US" sz="2800" b="1" dirty="0"/>
          </a:p>
        </p:txBody>
      </p:sp>
      <p:sp>
        <p:nvSpPr>
          <p:cNvPr id="5" name="Content Placeholder 4"/>
          <p:cNvSpPr>
            <a:spLocks noGrp="1"/>
          </p:cNvSpPr>
          <p:nvPr>
            <p:ph idx="1"/>
          </p:nvPr>
        </p:nvSpPr>
        <p:spPr>
          <a:xfrm>
            <a:off x="228600" y="457200"/>
            <a:ext cx="8763000" cy="6324600"/>
          </a:xfrm>
        </p:spPr>
        <p:txBody>
          <a:bodyPr>
            <a:noAutofit/>
          </a:bodyPr>
          <a:lstStyle/>
          <a:p>
            <a:pPr algn="just">
              <a:buNone/>
            </a:pPr>
            <a:r>
              <a:rPr lang="en-US" sz="2000" dirty="0" smtClean="0">
                <a:latin typeface="Arial"/>
                <a:cs typeface="Arial"/>
              </a:rPr>
              <a:t>1- </a:t>
            </a:r>
            <a:r>
              <a:rPr lang="en-US" sz="2000" b="1" u="sng" dirty="0" smtClean="0">
                <a:solidFill>
                  <a:srgbClr val="C00000"/>
                </a:solidFill>
                <a:latin typeface="Arial"/>
                <a:cs typeface="Arial"/>
              </a:rPr>
              <a:t>promoter</a:t>
            </a:r>
            <a:r>
              <a:rPr lang="en-US" sz="2000" dirty="0" smtClean="0">
                <a:solidFill>
                  <a:srgbClr val="C00000"/>
                </a:solidFill>
                <a:latin typeface="Arial"/>
                <a:cs typeface="Arial"/>
              </a:rPr>
              <a:t>:</a:t>
            </a:r>
            <a:r>
              <a:rPr lang="en-US" sz="2000" dirty="0" smtClean="0">
                <a:latin typeface="Arial"/>
                <a:cs typeface="Arial"/>
              </a:rPr>
              <a:t> regulatory nucleotide sequences of DNA (40-60 </a:t>
            </a:r>
            <a:r>
              <a:rPr lang="en-US" sz="2000" dirty="0" err="1" smtClean="0">
                <a:latin typeface="Arial"/>
                <a:cs typeface="Arial"/>
              </a:rPr>
              <a:t>nts</a:t>
            </a:r>
            <a:r>
              <a:rPr lang="en-US" sz="2000" dirty="0" smtClean="0">
                <a:latin typeface="Arial"/>
                <a:cs typeface="Arial"/>
              </a:rPr>
              <a:t>) at the beginning of every gene locate upstream (towards the 5' region) of a gene on the template. In this site, the two DNA strand</a:t>
            </a:r>
            <a:r>
              <a:rPr lang="en-US" sz="2000" dirty="0" smtClean="0">
                <a:solidFill>
                  <a:srgbClr val="FF0000"/>
                </a:solidFill>
                <a:latin typeface="Arial"/>
                <a:cs typeface="Arial"/>
              </a:rPr>
              <a:t>s</a:t>
            </a:r>
            <a:r>
              <a:rPr lang="en-US" sz="2000" dirty="0" smtClean="0">
                <a:latin typeface="Arial"/>
                <a:cs typeface="Arial"/>
              </a:rPr>
              <a:t> </a:t>
            </a:r>
            <a:r>
              <a:rPr lang="en-US" sz="2000" dirty="0">
                <a:latin typeface="Arial"/>
                <a:cs typeface="Arial"/>
              </a:rPr>
              <a:t>will be opened but not translated. The promoter provides a control point for regulated gene transcription</a:t>
            </a:r>
            <a:r>
              <a:rPr lang="en-US" sz="2000" dirty="0" smtClean="0">
                <a:latin typeface="Arial"/>
                <a:cs typeface="Arial"/>
              </a:rPr>
              <a:t>. In </a:t>
            </a:r>
            <a:r>
              <a:rPr lang="en-US" sz="2000" dirty="0">
                <a:latin typeface="Arial"/>
                <a:cs typeface="Arial"/>
              </a:rPr>
              <a:t>prokaryotes, the promoter is recognized by RNA </a:t>
            </a:r>
            <a:r>
              <a:rPr lang="en-US" sz="2000" dirty="0" smtClean="0">
                <a:latin typeface="Arial"/>
                <a:cs typeface="Arial"/>
              </a:rPr>
              <a:t>polymerase (</a:t>
            </a:r>
            <a:r>
              <a:rPr lang="en-US" sz="2000" b="1" dirty="0">
                <a:latin typeface="Arial"/>
                <a:cs typeface="Arial"/>
              </a:rPr>
              <a:t>δ sigma subunit</a:t>
            </a:r>
            <a:r>
              <a:rPr lang="en-US" sz="2000" dirty="0">
                <a:latin typeface="Arial"/>
                <a:cs typeface="Arial"/>
              </a:rPr>
              <a:t>) because it has a great affinity to bind to this region. There are great differences between the promoter area of </a:t>
            </a:r>
            <a:r>
              <a:rPr lang="en-US" sz="2000" dirty="0" smtClean="0">
                <a:latin typeface="Arial"/>
                <a:cs typeface="Arial"/>
              </a:rPr>
              <a:t>prokaryotic </a:t>
            </a:r>
            <a:r>
              <a:rPr lang="en-US" sz="2000" dirty="0">
                <a:latin typeface="Arial"/>
                <a:cs typeface="Arial"/>
              </a:rPr>
              <a:t>and </a:t>
            </a:r>
            <a:r>
              <a:rPr lang="en-US" sz="2000" dirty="0" smtClean="0">
                <a:latin typeface="Arial"/>
                <a:cs typeface="Arial"/>
              </a:rPr>
              <a:t>eukaryotic </a:t>
            </a:r>
            <a:r>
              <a:rPr lang="en-US" sz="2000" dirty="0">
                <a:latin typeface="Arial"/>
                <a:cs typeface="Arial"/>
              </a:rPr>
              <a:t>cell as it is divided into many sub-regions</a:t>
            </a:r>
            <a:r>
              <a:rPr lang="en-US" sz="2000" dirty="0" smtClean="0">
                <a:latin typeface="Arial"/>
                <a:cs typeface="Arial"/>
              </a:rPr>
              <a:t>.</a:t>
            </a:r>
          </a:p>
          <a:p>
            <a:pPr algn="just">
              <a:buNone/>
            </a:pPr>
            <a:r>
              <a:rPr lang="en-US" sz="2000" dirty="0" smtClean="0">
                <a:solidFill>
                  <a:srgbClr val="000000"/>
                </a:solidFill>
                <a:latin typeface="Arial"/>
                <a:cs typeface="Arial"/>
              </a:rPr>
              <a:t>2- </a:t>
            </a:r>
            <a:r>
              <a:rPr lang="en-US" sz="2000" b="1" u="sng" dirty="0">
                <a:solidFill>
                  <a:srgbClr val="C00000"/>
                </a:solidFill>
                <a:latin typeface="Arial"/>
                <a:cs typeface="Arial"/>
              </a:rPr>
              <a:t>Coding region</a:t>
            </a:r>
            <a:r>
              <a:rPr lang="en-US" sz="2000" dirty="0" smtClean="0">
                <a:latin typeface="Arial"/>
                <a:cs typeface="Arial"/>
              </a:rPr>
              <a:t>: Nucleotide sequences which will detriment the genetic code then will be translated to amino acid. It starts with </a:t>
            </a:r>
            <a:r>
              <a:rPr lang="en-US" sz="2000" dirty="0" smtClean="0">
                <a:solidFill>
                  <a:srgbClr val="C00000"/>
                </a:solidFill>
                <a:latin typeface="Arial"/>
                <a:cs typeface="Arial"/>
              </a:rPr>
              <a:t>ATG</a:t>
            </a:r>
            <a:r>
              <a:rPr lang="en-US" sz="2000" dirty="0" smtClean="0">
                <a:latin typeface="Arial"/>
                <a:cs typeface="Arial"/>
              </a:rPr>
              <a:t> triplet initiation codon (AUG in mRNA). The length of coding region depend on the type of produced protein</a:t>
            </a:r>
          </a:p>
          <a:p>
            <a:pPr algn="just">
              <a:buNone/>
            </a:pPr>
            <a:r>
              <a:rPr lang="en-US" sz="2000" dirty="0" smtClean="0">
                <a:latin typeface="Arial"/>
                <a:cs typeface="Arial"/>
              </a:rPr>
              <a:t>3- </a:t>
            </a:r>
            <a:r>
              <a:rPr lang="en-US" sz="2000" b="1" u="sng" dirty="0">
                <a:solidFill>
                  <a:srgbClr val="C00000"/>
                </a:solidFill>
                <a:latin typeface="Arial"/>
                <a:cs typeface="Arial"/>
              </a:rPr>
              <a:t>Terminator</a:t>
            </a:r>
            <a:r>
              <a:rPr lang="en-US" sz="2000" dirty="0" smtClean="0">
                <a:solidFill>
                  <a:srgbClr val="C00000"/>
                </a:solidFill>
                <a:latin typeface="Arial"/>
                <a:cs typeface="Arial"/>
              </a:rPr>
              <a:t>: </a:t>
            </a:r>
            <a:r>
              <a:rPr lang="en-US" sz="2000" dirty="0" smtClean="0">
                <a:latin typeface="Arial"/>
                <a:cs typeface="Arial"/>
              </a:rPr>
              <a:t>Nucleotide sequences exist after the coding region rich with poly G followed by poly C </a:t>
            </a:r>
            <a:r>
              <a:rPr lang="en-US" sz="2000" dirty="0">
                <a:latin typeface="Arial"/>
                <a:cs typeface="Arial"/>
              </a:rPr>
              <a:t>then poly A (in Prokaryotes), while in </a:t>
            </a:r>
            <a:r>
              <a:rPr lang="en-US" sz="2000" dirty="0" smtClean="0">
                <a:latin typeface="Arial"/>
                <a:cs typeface="Arial"/>
              </a:rPr>
              <a:t>eukaryotic </a:t>
            </a:r>
            <a:r>
              <a:rPr lang="en-US" sz="2000" dirty="0">
                <a:latin typeface="Arial"/>
                <a:cs typeface="Arial"/>
              </a:rPr>
              <a:t>cells, </a:t>
            </a:r>
            <a:r>
              <a:rPr lang="en-US" sz="2000" dirty="0" smtClean="0">
                <a:latin typeface="Arial"/>
                <a:cs typeface="Arial"/>
              </a:rPr>
              <a:t>termination </a:t>
            </a:r>
            <a:r>
              <a:rPr lang="en-US" sz="2000" dirty="0">
                <a:latin typeface="Arial"/>
                <a:cs typeface="Arial"/>
              </a:rPr>
              <a:t>begins when a polyadenylation signal appears in the RNA transcript. This is a sequence of nucleotides that marks where an RNA transcript should end. The polyadenylation signal is recognized by an enzyme that cuts the RNA transcript nearby, releasing it from RNA polymerase.  </a:t>
            </a:r>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57200"/>
          </a:xfrm>
        </p:spPr>
        <p:txBody>
          <a:bodyPr>
            <a:noAutofit/>
          </a:bodyPr>
          <a:lstStyle/>
          <a:p>
            <a:pPr algn="l"/>
            <a:r>
              <a:rPr lang="en-US" sz="2400" b="1" dirty="0" smtClean="0">
                <a:solidFill>
                  <a:srgbClr val="FF0000"/>
                </a:solidFill>
                <a:latin typeface="Arial"/>
                <a:cs typeface="Arial"/>
              </a:rPr>
              <a:t>Difference between Eukaryotic and Prokaryotic Promoters</a:t>
            </a:r>
            <a:br>
              <a:rPr lang="en-US" sz="2400" b="1" dirty="0" smtClean="0">
                <a:solidFill>
                  <a:srgbClr val="FF0000"/>
                </a:solidFill>
                <a:latin typeface="Arial"/>
                <a:cs typeface="Arial"/>
              </a:rPr>
            </a:br>
            <a:endParaRPr lang="en-US" sz="2400" b="1" dirty="0">
              <a:solidFill>
                <a:srgbClr val="FF0000"/>
              </a:solidFill>
              <a:latin typeface="Arial"/>
              <a:cs typeface="Arial"/>
            </a:endParaRPr>
          </a:p>
        </p:txBody>
      </p:sp>
      <p:sp>
        <p:nvSpPr>
          <p:cNvPr id="3" name="Content Placeholder 2"/>
          <p:cNvSpPr>
            <a:spLocks noGrp="1"/>
          </p:cNvSpPr>
          <p:nvPr>
            <p:ph idx="1"/>
          </p:nvPr>
        </p:nvSpPr>
        <p:spPr>
          <a:xfrm>
            <a:off x="0" y="533400"/>
            <a:ext cx="9144000" cy="4419600"/>
          </a:xfrm>
        </p:spPr>
        <p:txBody>
          <a:bodyPr>
            <a:normAutofit fontScale="92500"/>
          </a:bodyPr>
          <a:lstStyle/>
          <a:p>
            <a:pPr algn="just">
              <a:buNone/>
            </a:pPr>
            <a:r>
              <a:rPr lang="en-US" sz="2400" b="1" dirty="0" smtClean="0">
                <a:solidFill>
                  <a:srgbClr val="FF0000"/>
                </a:solidFill>
                <a:latin typeface="Arial"/>
                <a:cs typeface="Arial"/>
              </a:rPr>
              <a:t>1</a:t>
            </a:r>
            <a:r>
              <a:rPr lang="en-US" sz="2200" b="1" dirty="0" smtClean="0">
                <a:solidFill>
                  <a:srgbClr val="FF0000"/>
                </a:solidFill>
                <a:latin typeface="Arial"/>
                <a:cs typeface="Arial"/>
              </a:rPr>
              <a:t>- Prokaryotic promoter</a:t>
            </a:r>
          </a:p>
          <a:p>
            <a:pPr algn="just">
              <a:buNone/>
            </a:pPr>
            <a:r>
              <a:rPr lang="en-US" sz="2400" dirty="0" smtClean="0">
                <a:latin typeface="Arial"/>
                <a:cs typeface="Arial"/>
              </a:rPr>
              <a:t> The promoter consists of two short sequences known as -10 box and -35 box positions upstream from the transcription start site.</a:t>
            </a:r>
          </a:p>
          <a:p>
            <a:pPr algn="just"/>
            <a:r>
              <a:rPr lang="en-US" sz="2400" dirty="0" smtClean="0">
                <a:latin typeface="Arial"/>
                <a:cs typeface="Arial"/>
              </a:rPr>
              <a:t>The sequence at </a:t>
            </a:r>
            <a:r>
              <a:rPr lang="en-US" sz="2400" b="1" dirty="0" smtClean="0">
                <a:latin typeface="Arial"/>
                <a:cs typeface="Arial"/>
              </a:rPr>
              <a:t>-10 box</a:t>
            </a:r>
            <a:r>
              <a:rPr lang="en-US" sz="2400" dirty="0" smtClean="0">
                <a:latin typeface="Arial"/>
                <a:cs typeface="Arial"/>
              </a:rPr>
              <a:t> is also called the </a:t>
            </a:r>
            <a:r>
              <a:rPr lang="en-US" sz="2400" dirty="0" err="1" smtClean="0">
                <a:latin typeface="Arial"/>
                <a:cs typeface="Arial"/>
              </a:rPr>
              <a:t>Pribnow</a:t>
            </a:r>
            <a:r>
              <a:rPr lang="en-US" sz="2400" dirty="0" smtClean="0">
                <a:latin typeface="Arial"/>
                <a:cs typeface="Arial"/>
              </a:rPr>
              <a:t> box (according to </a:t>
            </a:r>
            <a:r>
              <a:rPr lang="en-US" sz="2400" dirty="0" smtClean="0">
                <a:solidFill>
                  <a:srgbClr val="FF0000"/>
                </a:solidFill>
                <a:latin typeface="Arial"/>
                <a:cs typeface="Arial"/>
              </a:rPr>
              <a:t>David </a:t>
            </a:r>
            <a:r>
              <a:rPr lang="en-US" sz="2400" dirty="0" err="1" smtClean="0">
                <a:solidFill>
                  <a:srgbClr val="FF0000"/>
                </a:solidFill>
                <a:latin typeface="Arial"/>
                <a:cs typeface="Arial"/>
              </a:rPr>
              <a:t>Pribnow</a:t>
            </a:r>
            <a:r>
              <a:rPr lang="en-US" sz="2400" dirty="0" smtClean="0">
                <a:solidFill>
                  <a:srgbClr val="FF0000"/>
                </a:solidFill>
                <a:latin typeface="Arial"/>
                <a:cs typeface="Arial"/>
              </a:rPr>
              <a:t> </a:t>
            </a:r>
            <a:r>
              <a:rPr lang="en-US" sz="2400" dirty="0" smtClean="0">
                <a:latin typeface="Arial"/>
                <a:cs typeface="Arial"/>
              </a:rPr>
              <a:t>who discover this elements 1975) , or the -10 element, and usually consists of the six nucleotides </a:t>
            </a:r>
            <a:r>
              <a:rPr lang="en-US" sz="2400" b="1" dirty="0" smtClean="0">
                <a:latin typeface="Arial"/>
                <a:cs typeface="Arial"/>
              </a:rPr>
              <a:t>TATAAT.</a:t>
            </a:r>
            <a:r>
              <a:rPr lang="en-US" sz="2400" dirty="0" smtClean="0">
                <a:latin typeface="Arial"/>
                <a:cs typeface="Arial"/>
              </a:rPr>
              <a:t> The </a:t>
            </a:r>
            <a:r>
              <a:rPr lang="en-US" sz="2400" dirty="0" err="1" smtClean="0">
                <a:latin typeface="Arial"/>
                <a:cs typeface="Arial"/>
              </a:rPr>
              <a:t>Pribnow</a:t>
            </a:r>
            <a:r>
              <a:rPr lang="en-US" sz="2400" dirty="0" smtClean="0">
                <a:latin typeface="Arial"/>
                <a:cs typeface="Arial"/>
              </a:rPr>
              <a:t> box is absolutely essential to start transcription in prokaryotes since it rich with T &amp; A </a:t>
            </a:r>
            <a:r>
              <a:rPr lang="en-US" sz="2400" dirty="0">
                <a:solidFill>
                  <a:srgbClr val="FF0000"/>
                </a:solidFill>
              </a:rPr>
              <a:t>nitrogenous</a:t>
            </a:r>
            <a:r>
              <a:rPr lang="en-US" sz="2400" dirty="0"/>
              <a:t>  </a:t>
            </a:r>
            <a:r>
              <a:rPr lang="en-US" sz="2400" dirty="0" smtClean="0">
                <a:latin typeface="Arial"/>
                <a:cs typeface="Arial"/>
              </a:rPr>
              <a:t>bases .</a:t>
            </a:r>
          </a:p>
          <a:p>
            <a:pPr algn="just"/>
            <a:r>
              <a:rPr lang="en-US" sz="2400" dirty="0" smtClean="0">
                <a:latin typeface="Arial"/>
                <a:cs typeface="Arial"/>
              </a:rPr>
              <a:t>The other sequence is -</a:t>
            </a:r>
            <a:r>
              <a:rPr lang="en-US" sz="2400" b="1" dirty="0" smtClean="0">
                <a:latin typeface="Arial"/>
                <a:cs typeface="Arial"/>
              </a:rPr>
              <a:t>35 box</a:t>
            </a:r>
            <a:r>
              <a:rPr lang="en-US" sz="2400" dirty="0" smtClean="0">
                <a:latin typeface="Arial"/>
                <a:cs typeface="Arial"/>
              </a:rPr>
              <a:t> (-35 element) that consists of the six nucleotides </a:t>
            </a:r>
            <a:r>
              <a:rPr lang="en-US" sz="2400" b="1" dirty="0" smtClean="0">
                <a:latin typeface="Arial"/>
                <a:cs typeface="Arial"/>
              </a:rPr>
              <a:t>TTGACA</a:t>
            </a:r>
            <a:r>
              <a:rPr lang="en-US" sz="2400" dirty="0" smtClean="0">
                <a:latin typeface="Arial"/>
                <a:cs typeface="Arial"/>
              </a:rPr>
              <a:t>. RNA polymerase attached here via its sigma subunit. The two boxes separated by 17 ±1 base pairs .</a:t>
            </a:r>
            <a:endParaRPr lang="en-US" sz="2400" i="1" dirty="0" smtClean="0">
              <a:latin typeface="Arial"/>
              <a:cs typeface="Arial"/>
            </a:endParaRPr>
          </a:p>
        </p:txBody>
      </p:sp>
      <p:pic>
        <p:nvPicPr>
          <p:cNvPr id="4" name="Content Placeholder 3" descr="promoter.gif"/>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04800" y="4724400"/>
            <a:ext cx="8534400" cy="198120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romoter EU.jpg"/>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40000"/>
                    </a14:imgEffect>
                  </a14:imgLayer>
                </a14:imgProps>
              </a:ext>
            </a:extLst>
          </a:blip>
          <a:srcRect l="-294" r="-1588"/>
          <a:stretch/>
        </p:blipFill>
        <p:spPr>
          <a:xfrm>
            <a:off x="685800" y="4953000"/>
            <a:ext cx="7620000" cy="1782763"/>
          </a:xfrm>
          <a:prstGeom prst="rect">
            <a:avLst/>
          </a:prstGeom>
        </p:spPr>
      </p:pic>
      <p:sp>
        <p:nvSpPr>
          <p:cNvPr id="2" name="Title 1"/>
          <p:cNvSpPr>
            <a:spLocks noGrp="1"/>
          </p:cNvSpPr>
          <p:nvPr>
            <p:ph type="title"/>
          </p:nvPr>
        </p:nvSpPr>
        <p:spPr>
          <a:xfrm>
            <a:off x="76200" y="0"/>
            <a:ext cx="8991600" cy="5410200"/>
          </a:xfrm>
        </p:spPr>
        <p:txBody>
          <a:bodyPr>
            <a:noAutofit/>
          </a:bodyPr>
          <a:lstStyle/>
          <a:p>
            <a:pPr algn="just"/>
            <a:r>
              <a:rPr lang="en-US" sz="2000" dirty="0" smtClean="0">
                <a:latin typeface="Arial"/>
                <a:cs typeface="Arial"/>
              </a:rPr>
              <a:t>There are differences between </a:t>
            </a:r>
            <a:r>
              <a:rPr lang="en-US" sz="2000" dirty="0">
                <a:latin typeface="Arial"/>
                <a:cs typeface="Arial"/>
              </a:rPr>
              <a:t>the </a:t>
            </a:r>
            <a:r>
              <a:rPr lang="en-US" sz="2000" dirty="0" smtClean="0">
                <a:latin typeface="Arial"/>
                <a:cs typeface="Arial"/>
              </a:rPr>
              <a:t>promoter region in pro and Eukaryotic cells and for sure this promoter region </a:t>
            </a:r>
            <a:r>
              <a:rPr lang="en-US" sz="2000" b="1" u="sng" dirty="0" smtClean="0">
                <a:solidFill>
                  <a:srgbClr val="0000FF"/>
                </a:solidFill>
                <a:latin typeface="Arial"/>
                <a:cs typeface="Arial"/>
              </a:rPr>
              <a:t>will not translate to protein.</a:t>
            </a:r>
            <a:r>
              <a:rPr lang="en-US" sz="2000" dirty="0" smtClean="0">
                <a:latin typeface="Arial"/>
                <a:cs typeface="Arial"/>
              </a:rPr>
              <a:t>                            </a:t>
            </a:r>
            <a:br>
              <a:rPr lang="en-US" sz="2000" dirty="0" smtClean="0">
                <a:latin typeface="Arial"/>
                <a:cs typeface="Arial"/>
              </a:rPr>
            </a:br>
            <a:r>
              <a:rPr lang="en-US" sz="2000" b="1" dirty="0" smtClean="0">
                <a:solidFill>
                  <a:srgbClr val="FF0000"/>
                </a:solidFill>
                <a:effectLst>
                  <a:outerShdw blurRad="38100" dist="38100" dir="2700000" algn="tl">
                    <a:srgbClr val="000000">
                      <a:alpha val="43137"/>
                    </a:srgbClr>
                  </a:outerShdw>
                </a:effectLst>
                <a:latin typeface="Arial"/>
                <a:cs typeface="Arial"/>
              </a:rPr>
              <a:t>Eukaryotic promoters </a:t>
            </a:r>
            <a:r>
              <a:rPr lang="en-US" sz="2000" dirty="0" smtClean="0">
                <a:latin typeface="Arial"/>
                <a:cs typeface="Arial"/>
              </a:rPr>
              <a:t>more complicated and divided into many sub regions </a:t>
            </a:r>
            <a:br>
              <a:rPr lang="en-US" sz="2000" dirty="0" smtClean="0">
                <a:latin typeface="Arial"/>
                <a:cs typeface="Arial"/>
              </a:rPr>
            </a:br>
            <a:r>
              <a:rPr lang="en-US" sz="2000" dirty="0" smtClean="0">
                <a:latin typeface="Arial"/>
                <a:cs typeface="Arial"/>
              </a:rPr>
              <a:t>1</a:t>
            </a:r>
            <a:r>
              <a:rPr lang="en-US" sz="2000" dirty="0" smtClean="0">
                <a:solidFill>
                  <a:schemeClr val="tx1"/>
                </a:solidFill>
                <a:latin typeface="Arial"/>
                <a:cs typeface="Arial"/>
              </a:rPr>
              <a:t>- </a:t>
            </a:r>
            <a:r>
              <a:rPr lang="en-US" sz="2000" u="sng" dirty="0" smtClean="0">
                <a:solidFill>
                  <a:schemeClr val="tx1"/>
                </a:solidFill>
                <a:latin typeface="Arial"/>
                <a:cs typeface="Arial"/>
              </a:rPr>
              <a:t>regulatory promoter </a:t>
            </a:r>
            <a:r>
              <a:rPr lang="en-US" sz="2000" dirty="0" smtClean="0">
                <a:solidFill>
                  <a:schemeClr val="tx1"/>
                </a:solidFill>
                <a:latin typeface="Arial"/>
                <a:cs typeface="Arial"/>
              </a:rPr>
              <a:t>to regulate promoter activity</a:t>
            </a:r>
            <a:r>
              <a:rPr lang="en-US" sz="2000" dirty="0" smtClean="0">
                <a:latin typeface="Arial"/>
                <a:cs typeface="Arial"/>
              </a:rPr>
              <a:t>.   </a:t>
            </a:r>
            <a:r>
              <a:rPr lang="en-US" sz="2000" dirty="0" smtClean="0">
                <a:solidFill>
                  <a:schemeClr val="tx1"/>
                </a:solidFill>
                <a:latin typeface="Arial"/>
                <a:cs typeface="Arial"/>
              </a:rPr>
              <a:t/>
            </a:r>
            <a:br>
              <a:rPr lang="en-US" sz="2000" dirty="0" smtClean="0">
                <a:solidFill>
                  <a:schemeClr val="tx1"/>
                </a:solidFill>
                <a:latin typeface="Arial"/>
                <a:cs typeface="Arial"/>
              </a:rPr>
            </a:br>
            <a:r>
              <a:rPr lang="en-US" sz="2000" dirty="0" smtClean="0">
                <a:solidFill>
                  <a:schemeClr val="tx1"/>
                </a:solidFill>
                <a:latin typeface="Arial"/>
                <a:cs typeface="Arial"/>
              </a:rPr>
              <a:t>                             </a:t>
            </a:r>
            <a:r>
              <a:rPr lang="en-US" sz="2000" dirty="0" smtClean="0">
                <a:latin typeface="Arial"/>
                <a:cs typeface="Arial"/>
              </a:rPr>
              <a:t/>
            </a:r>
            <a:br>
              <a:rPr lang="en-US" sz="2000" dirty="0" smtClean="0">
                <a:latin typeface="Arial"/>
                <a:cs typeface="Arial"/>
              </a:rPr>
            </a:br>
            <a:r>
              <a:rPr lang="en-US" sz="2000" dirty="0" smtClean="0">
                <a:latin typeface="Arial"/>
                <a:cs typeface="Arial"/>
              </a:rPr>
              <a:t>2</a:t>
            </a:r>
            <a:r>
              <a:rPr lang="en-US" sz="2000" dirty="0" smtClean="0">
                <a:solidFill>
                  <a:srgbClr val="000000"/>
                </a:solidFill>
                <a:latin typeface="Arial"/>
                <a:cs typeface="Arial"/>
              </a:rPr>
              <a:t>-</a:t>
            </a:r>
            <a:r>
              <a:rPr lang="en-US" sz="2000" u="sng" dirty="0" smtClean="0">
                <a:solidFill>
                  <a:srgbClr val="000000"/>
                </a:solidFill>
                <a:latin typeface="Arial"/>
                <a:cs typeface="Arial"/>
              </a:rPr>
              <a:t>core </a:t>
            </a:r>
            <a:r>
              <a:rPr lang="en-US" sz="2000" u="sng" dirty="0">
                <a:solidFill>
                  <a:srgbClr val="000000"/>
                </a:solidFill>
                <a:latin typeface="Arial"/>
                <a:cs typeface="Arial"/>
              </a:rPr>
              <a:t>promoter: divided into </a:t>
            </a:r>
            <a:r>
              <a:rPr lang="en-US" sz="2000" dirty="0" smtClean="0">
                <a:solidFill>
                  <a:srgbClr val="000000"/>
                </a:solidFill>
                <a:latin typeface="Arial"/>
                <a:cs typeface="Arial"/>
              </a:rPr>
              <a:t>many region as with prokaryotic promoter </a:t>
            </a:r>
            <a:r>
              <a:rPr lang="en-US" sz="2000" dirty="0" smtClean="0">
                <a:latin typeface="Arial"/>
                <a:cs typeface="Arial"/>
              </a:rPr>
              <a:t/>
            </a:r>
            <a:br>
              <a:rPr lang="en-US" sz="2000" dirty="0" smtClean="0">
                <a:latin typeface="Arial"/>
                <a:cs typeface="Arial"/>
              </a:rPr>
            </a:br>
            <a:r>
              <a:rPr lang="en-US" sz="2000" dirty="0" smtClean="0">
                <a:solidFill>
                  <a:srgbClr val="FF0000"/>
                </a:solidFill>
                <a:latin typeface="Arial"/>
                <a:cs typeface="Arial"/>
              </a:rPr>
              <a:t>A</a:t>
            </a:r>
            <a:r>
              <a:rPr lang="en-US" sz="2000" dirty="0" smtClean="0">
                <a:latin typeface="Arial"/>
                <a:cs typeface="Arial"/>
              </a:rPr>
              <a:t>- </a:t>
            </a:r>
            <a:r>
              <a:rPr lang="en-US" sz="2000" dirty="0" smtClean="0">
                <a:solidFill>
                  <a:srgbClr val="FF0000"/>
                </a:solidFill>
                <a:latin typeface="Arial"/>
                <a:cs typeface="Arial"/>
              </a:rPr>
              <a:t>recognition element </a:t>
            </a:r>
            <a:r>
              <a:rPr lang="en-US" sz="2000" dirty="0" smtClean="0">
                <a:solidFill>
                  <a:srgbClr val="000000"/>
                </a:solidFill>
                <a:latin typeface="Arial"/>
                <a:cs typeface="Arial"/>
              </a:rPr>
              <a:t>at -35 box </a:t>
            </a:r>
            <a:r>
              <a:rPr lang="en-US" sz="2000" dirty="0" smtClean="0">
                <a:solidFill>
                  <a:srgbClr val="FF0000"/>
                </a:solidFill>
                <a:latin typeface="Arial"/>
                <a:cs typeface="Arial"/>
              </a:rPr>
              <a:t>(in other reference  -30 or -75 )in </a:t>
            </a:r>
            <a:r>
              <a:rPr lang="en-US" sz="2000" dirty="0" smtClean="0">
                <a:solidFill>
                  <a:srgbClr val="000000"/>
                </a:solidFill>
                <a:latin typeface="Arial"/>
                <a:cs typeface="Arial"/>
              </a:rPr>
              <a:t>all cases it is rich with GC </a:t>
            </a:r>
            <a:r>
              <a:rPr lang="en-US" sz="2000" dirty="0" err="1" smtClean="0">
                <a:solidFill>
                  <a:srgbClr val="000000"/>
                </a:solidFill>
                <a:latin typeface="Arial"/>
                <a:cs typeface="Arial"/>
              </a:rPr>
              <a:t>nts</a:t>
            </a:r>
            <a:r>
              <a:rPr lang="en-US" sz="2000" dirty="0" smtClean="0">
                <a:solidFill>
                  <a:srgbClr val="000000"/>
                </a:solidFill>
                <a:latin typeface="Arial"/>
                <a:cs typeface="Arial"/>
              </a:rPr>
              <a:t> thus DNA will not be opened here.    </a:t>
            </a:r>
            <a:r>
              <a:rPr lang="en-US" sz="2000" dirty="0" smtClean="0">
                <a:latin typeface="Arial"/>
                <a:cs typeface="Arial"/>
              </a:rPr>
              <a:t/>
            </a:r>
            <a:br>
              <a:rPr lang="en-US" sz="2000" dirty="0" smtClean="0">
                <a:latin typeface="Arial"/>
                <a:cs typeface="Arial"/>
              </a:rPr>
            </a:br>
            <a:r>
              <a:rPr lang="en-US" sz="2000" dirty="0" smtClean="0">
                <a:solidFill>
                  <a:srgbClr val="FF0000"/>
                </a:solidFill>
                <a:latin typeface="Arial"/>
                <a:cs typeface="Arial"/>
              </a:rPr>
              <a:t>B-</a:t>
            </a:r>
            <a:r>
              <a:rPr lang="en-US" sz="2000" dirty="0" smtClean="0">
                <a:latin typeface="Arial"/>
                <a:cs typeface="Arial"/>
              </a:rPr>
              <a:t> </a:t>
            </a:r>
            <a:r>
              <a:rPr lang="en-US" sz="2000" dirty="0" smtClean="0">
                <a:solidFill>
                  <a:srgbClr val="FF0000"/>
                </a:solidFill>
                <a:latin typeface="Arial"/>
                <a:cs typeface="Arial"/>
              </a:rPr>
              <a:t>TATA box </a:t>
            </a:r>
            <a:r>
              <a:rPr lang="en-US" sz="2000" dirty="0" smtClean="0">
                <a:solidFill>
                  <a:srgbClr val="000000"/>
                </a:solidFill>
                <a:latin typeface="Arial"/>
                <a:cs typeface="Arial"/>
              </a:rPr>
              <a:t>at -25 box (in </a:t>
            </a:r>
            <a:r>
              <a:rPr lang="en-US" sz="2000" dirty="0" smtClean="0">
                <a:solidFill>
                  <a:srgbClr val="FF0000"/>
                </a:solidFill>
                <a:latin typeface="Arial"/>
                <a:cs typeface="Arial"/>
              </a:rPr>
              <a:t>other references at -26 or -29 ) as with -10 box in prokaryotic </a:t>
            </a:r>
            <a:r>
              <a:rPr lang="en-US" sz="2000" dirty="0" smtClean="0">
                <a:solidFill>
                  <a:schemeClr val="tx1"/>
                </a:solidFill>
                <a:latin typeface="Arial"/>
                <a:cs typeface="Arial"/>
              </a:rPr>
              <a:t>it is rich with AT </a:t>
            </a:r>
            <a:r>
              <a:rPr lang="en-US" sz="2000" dirty="0" err="1" smtClean="0">
                <a:solidFill>
                  <a:schemeClr val="tx1"/>
                </a:solidFill>
                <a:latin typeface="Arial"/>
                <a:cs typeface="Arial"/>
              </a:rPr>
              <a:t>nts</a:t>
            </a:r>
            <a:r>
              <a:rPr lang="en-US" sz="2000" dirty="0" smtClean="0">
                <a:solidFill>
                  <a:schemeClr val="tx1"/>
                </a:solidFill>
                <a:latin typeface="Arial"/>
                <a:cs typeface="Arial"/>
              </a:rPr>
              <a:t> thus the two DNA  strand will be opened here (it located 25 </a:t>
            </a:r>
            <a:r>
              <a:rPr lang="en-US" sz="2000" dirty="0" err="1" smtClean="0">
                <a:solidFill>
                  <a:schemeClr val="tx1"/>
                </a:solidFill>
                <a:latin typeface="Arial"/>
                <a:cs typeface="Arial"/>
              </a:rPr>
              <a:t>nts</a:t>
            </a:r>
            <a:r>
              <a:rPr lang="en-US" sz="2000" dirty="0" smtClean="0">
                <a:solidFill>
                  <a:schemeClr val="tx1"/>
                </a:solidFill>
                <a:latin typeface="Arial"/>
                <a:cs typeface="Arial"/>
              </a:rPr>
              <a:t> far away from the start point +1). Discovered by David </a:t>
            </a:r>
            <a:r>
              <a:rPr lang="en-US" sz="2000" dirty="0" err="1" smtClean="0">
                <a:solidFill>
                  <a:schemeClr val="tx1"/>
                </a:solidFill>
                <a:latin typeface="Arial"/>
                <a:cs typeface="Arial"/>
              </a:rPr>
              <a:t>Hogness</a:t>
            </a:r>
            <a:r>
              <a:rPr lang="en-US" sz="2000" dirty="0" smtClean="0">
                <a:solidFill>
                  <a:schemeClr val="tx1"/>
                </a:solidFill>
                <a:latin typeface="Arial"/>
                <a:cs typeface="Arial"/>
              </a:rPr>
              <a:t> in 1977 thus it is called </a:t>
            </a:r>
            <a:r>
              <a:rPr lang="en-US" sz="2000" u="sng" dirty="0" err="1" smtClean="0">
                <a:solidFill>
                  <a:schemeClr val="tx1"/>
                </a:solidFill>
                <a:latin typeface="Arial"/>
                <a:cs typeface="Arial"/>
              </a:rPr>
              <a:t>Hogness</a:t>
            </a:r>
            <a:r>
              <a:rPr lang="en-US" sz="2000" u="sng" dirty="0" smtClean="0">
                <a:solidFill>
                  <a:schemeClr val="tx1"/>
                </a:solidFill>
                <a:latin typeface="Arial"/>
                <a:cs typeface="Arial"/>
              </a:rPr>
              <a:t> box</a:t>
            </a:r>
            <a:r>
              <a:rPr lang="en-US" sz="2000" dirty="0" smtClean="0">
                <a:solidFill>
                  <a:schemeClr val="tx1"/>
                </a:solidFill>
                <a:latin typeface="Arial"/>
                <a:cs typeface="Arial"/>
              </a:rPr>
              <a:t>. RNA polymerase will bind to -35 box  but the two strand is opened here.</a:t>
            </a:r>
            <a:br>
              <a:rPr lang="en-US" sz="2000" dirty="0" smtClean="0">
                <a:solidFill>
                  <a:schemeClr val="tx1"/>
                </a:solidFill>
                <a:latin typeface="Arial"/>
                <a:cs typeface="Arial"/>
              </a:rPr>
            </a:br>
            <a:r>
              <a:rPr lang="en-US" sz="2000" dirty="0" smtClean="0">
                <a:solidFill>
                  <a:srgbClr val="FF0000"/>
                </a:solidFill>
                <a:latin typeface="Arial"/>
                <a:cs typeface="Arial"/>
              </a:rPr>
              <a:t>C</a:t>
            </a:r>
            <a:r>
              <a:rPr lang="en-US" sz="2000" dirty="0" smtClean="0">
                <a:solidFill>
                  <a:schemeClr val="tx1"/>
                </a:solidFill>
                <a:latin typeface="Arial"/>
                <a:cs typeface="Arial"/>
              </a:rPr>
              <a:t>-initiator elements (</a:t>
            </a:r>
            <a:r>
              <a:rPr lang="en-US" sz="2000" dirty="0" err="1" smtClean="0">
                <a:solidFill>
                  <a:schemeClr val="tx1"/>
                </a:solidFill>
                <a:latin typeface="Arial"/>
                <a:cs typeface="Arial"/>
              </a:rPr>
              <a:t>Inr</a:t>
            </a:r>
            <a:r>
              <a:rPr lang="en-US" sz="2000" dirty="0" smtClean="0">
                <a:solidFill>
                  <a:schemeClr val="tx1"/>
                </a:solidFill>
                <a:latin typeface="Arial"/>
                <a:cs typeface="Arial"/>
              </a:rPr>
              <a:t>) : represent transcription start point (from -2 to +4) including +1</a:t>
            </a:r>
            <a:br>
              <a:rPr lang="en-US" sz="2000" dirty="0" smtClean="0">
                <a:solidFill>
                  <a:schemeClr val="tx1"/>
                </a:solidFill>
                <a:latin typeface="Arial"/>
                <a:cs typeface="Arial"/>
              </a:rPr>
            </a:br>
            <a:r>
              <a:rPr lang="en-US" sz="2000" dirty="0" smtClean="0">
                <a:solidFill>
                  <a:srgbClr val="FF0000"/>
                </a:solidFill>
                <a:latin typeface="Arial"/>
                <a:cs typeface="Arial"/>
              </a:rPr>
              <a:t>D-</a:t>
            </a:r>
            <a:r>
              <a:rPr lang="en-US" sz="2000" dirty="0" smtClean="0">
                <a:solidFill>
                  <a:schemeClr val="tx1"/>
                </a:solidFill>
                <a:latin typeface="Arial"/>
                <a:cs typeface="Arial"/>
              </a:rPr>
              <a:t>Downstream core promoter element (DPE):  at +20 to +32 region </a:t>
            </a:r>
            <a:br>
              <a:rPr lang="en-US" sz="2000" dirty="0" smtClean="0">
                <a:solidFill>
                  <a:schemeClr val="tx1"/>
                </a:solidFill>
                <a:latin typeface="Arial"/>
                <a:cs typeface="Arial"/>
              </a:rPr>
            </a:br>
            <a:endParaRPr lang="en-US" sz="2000" dirty="0">
              <a:solidFill>
                <a:srgbClr val="FF0000"/>
              </a:solidFill>
              <a:latin typeface="Arial"/>
              <a:cs typeface="Aria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l"/>
            <a:r>
              <a:rPr lang="en-US" sz="2800" b="1" dirty="0" smtClean="0">
                <a:latin typeface="Arial"/>
                <a:cs typeface="Arial"/>
              </a:rPr>
              <a:t>Transcription steps </a:t>
            </a:r>
            <a:r>
              <a:rPr lang="en-US" sz="2800" dirty="0" smtClean="0"/>
              <a:t>:As with replication ,the 3 steps are: </a:t>
            </a:r>
            <a:br>
              <a:rPr lang="en-US" sz="2800" dirty="0" smtClean="0"/>
            </a:br>
            <a:r>
              <a:rPr lang="en-US" sz="2800" dirty="0" smtClean="0"/>
              <a:t>1-Initiation   2- Elongation  3- Termination </a:t>
            </a:r>
            <a:endParaRPr lang="en-US" sz="2800" dirty="0"/>
          </a:p>
        </p:txBody>
      </p:sp>
      <p:pic>
        <p:nvPicPr>
          <p:cNvPr id="3" name="Content Placeholder 3" descr="2108.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990600" y="914400"/>
            <a:ext cx="7010400" cy="5943600"/>
          </a:xfrm>
          <a:prstGeom prst="rect">
            <a:avLst/>
          </a:prstGeo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coli-rna-polymerase-8-638.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770" t="21811" r="11382" b="18656"/>
          <a:stretch/>
        </p:blipFill>
        <p:spPr>
          <a:xfrm>
            <a:off x="2362200" y="4800600"/>
            <a:ext cx="5333999" cy="1981200"/>
          </a:xfrm>
          <a:prstGeom prst="rect">
            <a:avLst/>
          </a:prstGeom>
        </p:spPr>
      </p:pic>
      <p:sp>
        <p:nvSpPr>
          <p:cNvPr id="3" name="Rectangle 2"/>
          <p:cNvSpPr/>
          <p:nvPr/>
        </p:nvSpPr>
        <p:spPr>
          <a:xfrm>
            <a:off x="228600" y="152400"/>
            <a:ext cx="8610600" cy="5262979"/>
          </a:xfrm>
          <a:prstGeom prst="rect">
            <a:avLst/>
          </a:prstGeom>
        </p:spPr>
        <p:txBody>
          <a:bodyPr wrap="square">
            <a:spAutoFit/>
          </a:bodyPr>
          <a:lstStyle/>
          <a:p>
            <a:pPr lvl="0" algn="just" defTabSz="457200">
              <a:spcBef>
                <a:spcPct val="0"/>
              </a:spcBef>
            </a:pPr>
            <a:r>
              <a:rPr lang="en-US" sz="2400" b="1" dirty="0">
                <a:solidFill>
                  <a:prstClr val="black"/>
                </a:solidFill>
                <a:latin typeface="Arial"/>
                <a:ea typeface="+mj-ea"/>
                <a:cs typeface="Arial"/>
              </a:rPr>
              <a:t>The RNA polymerase (RNAP) enzyme </a:t>
            </a:r>
            <a:r>
              <a:rPr lang="en-US" sz="2400" dirty="0">
                <a:solidFill>
                  <a:prstClr val="black"/>
                </a:solidFill>
                <a:latin typeface="Arial"/>
                <a:ea typeface="+mj-ea"/>
                <a:cs typeface="Arial"/>
              </a:rPr>
              <a:t>is composed of a core and a </a:t>
            </a:r>
            <a:r>
              <a:rPr lang="en-US" sz="2400" dirty="0" err="1">
                <a:solidFill>
                  <a:prstClr val="black"/>
                </a:solidFill>
                <a:latin typeface="Arial"/>
                <a:ea typeface="+mj-ea"/>
                <a:cs typeface="Arial"/>
              </a:rPr>
              <a:t>holoenzyme</a:t>
            </a:r>
            <a:r>
              <a:rPr lang="en-US" sz="2400" dirty="0">
                <a:solidFill>
                  <a:prstClr val="black"/>
                </a:solidFill>
                <a:latin typeface="Arial"/>
                <a:ea typeface="+mj-ea"/>
                <a:cs typeface="Arial"/>
              </a:rPr>
              <a:t> structure. The core enzyme consist from ββ’α2ω subunits</a:t>
            </a:r>
            <a:r>
              <a:rPr lang="en-US" sz="2400" dirty="0" smtClean="0">
                <a:solidFill>
                  <a:prstClr val="black"/>
                </a:solidFill>
                <a:latin typeface="Arial"/>
                <a:ea typeface="+mj-ea"/>
                <a:cs typeface="Arial"/>
              </a:rPr>
              <a:t>. The </a:t>
            </a:r>
            <a:r>
              <a:rPr lang="en-US" sz="2400" dirty="0" err="1">
                <a:solidFill>
                  <a:prstClr val="black"/>
                </a:solidFill>
                <a:latin typeface="Arial"/>
                <a:ea typeface="+mj-ea"/>
                <a:cs typeface="Arial"/>
              </a:rPr>
              <a:t>holoenzyme</a:t>
            </a:r>
            <a:r>
              <a:rPr lang="en-US" sz="2400" dirty="0">
                <a:solidFill>
                  <a:prstClr val="black"/>
                </a:solidFill>
                <a:latin typeface="Arial"/>
                <a:ea typeface="+mj-ea"/>
                <a:cs typeface="Arial"/>
              </a:rPr>
              <a:t> is composed of core enzyme and a specific component known as sigma </a:t>
            </a:r>
            <a:r>
              <a:rPr lang="el-GR" sz="2400" dirty="0">
                <a:solidFill>
                  <a:prstClr val="black"/>
                </a:solidFill>
                <a:latin typeface="Arial"/>
                <a:ea typeface="+mj-ea"/>
                <a:cs typeface="Arial"/>
              </a:rPr>
              <a:t>δ</a:t>
            </a:r>
            <a:r>
              <a:rPr lang="en-US" sz="2400" baseline="30000" dirty="0">
                <a:solidFill>
                  <a:prstClr val="black"/>
                </a:solidFill>
                <a:latin typeface="Arial"/>
                <a:ea typeface="+mj-ea"/>
                <a:cs typeface="Arial"/>
              </a:rPr>
              <a:t>70</a:t>
            </a:r>
            <a:r>
              <a:rPr lang="en-US" sz="2400" dirty="0">
                <a:solidFill>
                  <a:prstClr val="black"/>
                </a:solidFill>
                <a:latin typeface="Arial"/>
                <a:ea typeface="+mj-ea"/>
                <a:cs typeface="Arial"/>
              </a:rPr>
              <a:t> which is more predominant type in </a:t>
            </a:r>
            <a:r>
              <a:rPr lang="en-US" sz="2400" i="1" dirty="0">
                <a:solidFill>
                  <a:prstClr val="black"/>
                </a:solidFill>
                <a:latin typeface="Arial"/>
                <a:ea typeface="+mj-ea"/>
                <a:cs typeface="Arial"/>
              </a:rPr>
              <a:t>E. coli</a:t>
            </a:r>
            <a:r>
              <a:rPr lang="en-US" sz="2400" dirty="0" smtClean="0">
                <a:solidFill>
                  <a:prstClr val="black"/>
                </a:solidFill>
                <a:latin typeface="Arial"/>
                <a:ea typeface="+mj-ea"/>
                <a:cs typeface="Arial"/>
              </a:rPr>
              <a:t>. </a:t>
            </a:r>
          </a:p>
          <a:p>
            <a:pPr lvl="0" algn="just" defTabSz="457200">
              <a:spcBef>
                <a:spcPct val="0"/>
              </a:spcBef>
            </a:pPr>
            <a:endParaRPr lang="en-US" sz="2400" dirty="0" smtClean="0">
              <a:solidFill>
                <a:prstClr val="black"/>
              </a:solidFill>
              <a:latin typeface="Arial"/>
              <a:ea typeface="+mj-ea"/>
              <a:cs typeface="Arial"/>
            </a:endParaRPr>
          </a:p>
          <a:p>
            <a:pPr lvl="0" algn="just" defTabSz="457200">
              <a:spcBef>
                <a:spcPct val="0"/>
              </a:spcBef>
            </a:pPr>
            <a:r>
              <a:rPr lang="en-US" sz="2400" dirty="0" smtClean="0">
                <a:solidFill>
                  <a:prstClr val="black"/>
                </a:solidFill>
                <a:latin typeface="Arial"/>
                <a:ea typeface="+mj-ea"/>
                <a:cs typeface="Arial"/>
              </a:rPr>
              <a:t>When </a:t>
            </a:r>
            <a:r>
              <a:rPr lang="en-US" sz="2400" dirty="0">
                <a:solidFill>
                  <a:prstClr val="black"/>
                </a:solidFill>
                <a:latin typeface="Arial"/>
                <a:ea typeface="+mj-ea"/>
                <a:cs typeface="Arial"/>
              </a:rPr>
              <a:t>all the 6th subunits are present, RNA polymerase is in its active form and is referred to as the </a:t>
            </a:r>
            <a:r>
              <a:rPr lang="en-US" sz="2400" dirty="0" err="1">
                <a:solidFill>
                  <a:prstClr val="black"/>
                </a:solidFill>
                <a:latin typeface="Arial"/>
                <a:ea typeface="+mj-ea"/>
                <a:cs typeface="Arial"/>
              </a:rPr>
              <a:t>holoenzyme</a:t>
            </a:r>
            <a:r>
              <a:rPr lang="en-US" sz="2400" dirty="0">
                <a:solidFill>
                  <a:prstClr val="black"/>
                </a:solidFill>
                <a:latin typeface="Arial"/>
                <a:ea typeface="+mj-ea"/>
                <a:cs typeface="Arial"/>
              </a:rPr>
              <a:t>, but when the σ-factor detaches, it is in core polymerase form. Each subunit plays a role in the initiation of transcription, and the σ-factor must be present for initiation to occur. The sigma factor functions in aiding in promoter recognition, correct placement of RNA polymerase, and beginning unwinding at the start site. </a:t>
            </a:r>
            <a:br>
              <a:rPr lang="en-US" sz="2400" dirty="0">
                <a:solidFill>
                  <a:prstClr val="black"/>
                </a:solidFill>
                <a:latin typeface="Arial"/>
                <a:ea typeface="+mj-ea"/>
                <a:cs typeface="Arial"/>
              </a:rPr>
            </a:br>
            <a:r>
              <a:rPr lang="en-US" sz="2400" dirty="0">
                <a:solidFill>
                  <a:prstClr val="black"/>
                </a:solidFill>
                <a:latin typeface="Times New Roman"/>
                <a:ea typeface="+mj-ea"/>
                <a:cs typeface="Times New Roman"/>
              </a:rPr>
              <a:t> </a:t>
            </a:r>
            <a:endParaRPr lang="en-US" sz="2400" dirty="0">
              <a:solidFill>
                <a:prstClr val="black"/>
              </a:solidFill>
              <a:ea typeface="+mj-ea"/>
              <a:cs typeface="+mj-cs"/>
            </a:endParaRP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noAutofit/>
          </a:bodyPr>
          <a:lstStyle/>
          <a:p>
            <a:pPr algn="just"/>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endParaRPr lang="en-US" sz="2400" dirty="0">
              <a:solidFill>
                <a:schemeClr val="tx1"/>
              </a:solidFill>
              <a:latin typeface="Arial"/>
              <a:cs typeface="Arial"/>
            </a:endParaRPr>
          </a:p>
        </p:txBody>
      </p:sp>
      <p:sp>
        <p:nvSpPr>
          <p:cNvPr id="4" name="Content Placeholder 2"/>
          <p:cNvSpPr>
            <a:spLocks noGrp="1"/>
          </p:cNvSpPr>
          <p:nvPr>
            <p:ph idx="1"/>
          </p:nvPr>
        </p:nvSpPr>
        <p:spPr>
          <a:xfrm>
            <a:off x="76200" y="76200"/>
            <a:ext cx="8915400" cy="6781800"/>
          </a:xfrm>
        </p:spPr>
        <p:txBody>
          <a:bodyPr>
            <a:normAutofit fontScale="47500" lnSpcReduction="20000"/>
          </a:bodyPr>
          <a:lstStyle/>
          <a:p>
            <a:pPr marL="0" indent="0" algn="just">
              <a:buNone/>
            </a:pPr>
            <a:r>
              <a:rPr lang="en-US" b="1" dirty="0" smtClean="0">
                <a:solidFill>
                  <a:srgbClr val="FF0000"/>
                </a:solidFill>
                <a:latin typeface="Arial" pitchFamily="34" charset="0"/>
                <a:cs typeface="Arial" pitchFamily="34" charset="0"/>
              </a:rPr>
              <a:t>    </a:t>
            </a:r>
            <a:r>
              <a:rPr lang="en-US" sz="5100" b="1" dirty="0" smtClean="0">
                <a:solidFill>
                  <a:srgbClr val="FF0000"/>
                </a:solidFill>
                <a:latin typeface="Arial" pitchFamily="34" charset="0"/>
                <a:cs typeface="Arial" pitchFamily="34" charset="0"/>
              </a:rPr>
              <a:t> First step: Initiation stage </a:t>
            </a:r>
            <a:endParaRPr lang="en-US" u="sng" dirty="0">
              <a:latin typeface="Arial"/>
              <a:cs typeface="Arial"/>
            </a:endParaRPr>
          </a:p>
          <a:p>
            <a:pPr algn="just">
              <a:lnSpc>
                <a:spcPct val="110000"/>
              </a:lnSpc>
            </a:pPr>
            <a:r>
              <a:rPr lang="en-US" sz="4400" dirty="0" smtClean="0">
                <a:latin typeface="Arial"/>
                <a:cs typeface="Arial"/>
              </a:rPr>
              <a:t>In bacteria, binding of RNAP involves recognizing promoter region by sigma factor then binding to -35 box forming closed </a:t>
            </a:r>
            <a:r>
              <a:rPr lang="en-US" sz="4400" dirty="0">
                <a:latin typeface="Arial"/>
                <a:cs typeface="Arial"/>
              </a:rPr>
              <a:t>complex. </a:t>
            </a:r>
            <a:r>
              <a:rPr lang="en-US" sz="4400" dirty="0" smtClean="0">
                <a:latin typeface="Arial"/>
                <a:cs typeface="Arial"/>
              </a:rPr>
              <a:t>The    α </a:t>
            </a:r>
            <a:r>
              <a:rPr lang="en-US" sz="4400" dirty="0">
                <a:latin typeface="Arial"/>
                <a:cs typeface="Arial"/>
              </a:rPr>
              <a:t>subunit C-terminal </a:t>
            </a:r>
            <a:r>
              <a:rPr lang="en-US" sz="4400" dirty="0" smtClean="0">
                <a:latin typeface="Arial"/>
                <a:cs typeface="Arial"/>
              </a:rPr>
              <a:t>domain (αCTD) helps </a:t>
            </a:r>
            <a:r>
              <a:rPr lang="en-US" sz="4400" dirty="0">
                <a:latin typeface="Arial"/>
                <a:cs typeface="Arial"/>
              </a:rPr>
              <a:t>in  </a:t>
            </a:r>
            <a:r>
              <a:rPr lang="en-US" sz="4400" dirty="0" smtClean="0">
                <a:latin typeface="Arial"/>
                <a:cs typeface="Arial"/>
              </a:rPr>
              <a:t>binding to promoter </a:t>
            </a:r>
            <a:r>
              <a:rPr lang="en-US" sz="4400" dirty="0">
                <a:latin typeface="Arial"/>
                <a:cs typeface="Arial"/>
              </a:rPr>
              <a:t>upstream elements. </a:t>
            </a:r>
            <a:r>
              <a:rPr lang="en-US" sz="4400" dirty="0" smtClean="0">
                <a:latin typeface="Arial"/>
                <a:cs typeface="Arial"/>
              </a:rPr>
              <a:t>Usually in </a:t>
            </a:r>
            <a:r>
              <a:rPr lang="en-US" sz="4400" i="1" dirty="0" smtClean="0">
                <a:latin typeface="Arial"/>
                <a:cs typeface="Arial"/>
              </a:rPr>
              <a:t>E. coli</a:t>
            </a:r>
            <a:r>
              <a:rPr lang="en-US" sz="4400" dirty="0" smtClean="0">
                <a:latin typeface="Arial"/>
                <a:cs typeface="Arial"/>
              </a:rPr>
              <a:t>, σ</a:t>
            </a:r>
            <a:r>
              <a:rPr lang="en-US" sz="4400" baseline="30000" dirty="0" smtClean="0">
                <a:latin typeface="Arial"/>
                <a:cs typeface="Arial"/>
              </a:rPr>
              <a:t>70</a:t>
            </a:r>
            <a:r>
              <a:rPr lang="en-US" sz="4400" dirty="0" smtClean="0">
                <a:latin typeface="Arial"/>
                <a:cs typeface="Arial"/>
              </a:rPr>
              <a:t> is expressed under normal conditions and recognizes promoters for genes required under normal conditions (house-keeping genes), while σ</a:t>
            </a:r>
            <a:r>
              <a:rPr lang="en-US" sz="4400" baseline="30000" dirty="0" smtClean="0">
                <a:latin typeface="Arial"/>
                <a:cs typeface="Arial"/>
              </a:rPr>
              <a:t>32</a:t>
            </a:r>
            <a:r>
              <a:rPr lang="en-US" sz="4400" dirty="0" smtClean="0">
                <a:latin typeface="Arial"/>
                <a:cs typeface="Arial"/>
              </a:rPr>
              <a:t> recognizes promoters for genes required at high temperatures (heat-shock genes).</a:t>
            </a:r>
          </a:p>
          <a:p>
            <a:pPr algn="just">
              <a:lnSpc>
                <a:spcPct val="110000"/>
              </a:lnSpc>
            </a:pPr>
            <a:endParaRPr lang="en-US" sz="4400" dirty="0" smtClean="0">
              <a:latin typeface="Arial"/>
              <a:cs typeface="Arial"/>
            </a:endParaRPr>
          </a:p>
          <a:p>
            <a:pPr algn="just">
              <a:lnSpc>
                <a:spcPct val="110000"/>
              </a:lnSpc>
            </a:pPr>
            <a:r>
              <a:rPr lang="en-US" sz="4400" dirty="0" smtClean="0">
                <a:latin typeface="Arial"/>
                <a:cs typeface="Arial"/>
              </a:rPr>
              <a:t>After binding to the DNA, the RNAP switches from a closed complex to an open complex at -10 box. This change involves the separation of the DNA strands to form an unwound DNA strand of approximately 13 </a:t>
            </a:r>
            <a:r>
              <a:rPr lang="en-US" sz="4400" dirty="0" err="1" smtClean="0">
                <a:latin typeface="Arial"/>
                <a:cs typeface="Arial"/>
              </a:rPr>
              <a:t>bp</a:t>
            </a:r>
            <a:r>
              <a:rPr lang="en-US" sz="4400" dirty="0" smtClean="0">
                <a:latin typeface="Arial"/>
                <a:cs typeface="Arial"/>
              </a:rPr>
              <a:t>, referred to </a:t>
            </a:r>
            <a:r>
              <a:rPr lang="en-US" sz="4400" dirty="0" smtClean="0">
                <a:solidFill>
                  <a:srgbClr val="FF0000"/>
                </a:solidFill>
                <a:latin typeface="Arial"/>
                <a:cs typeface="Arial"/>
              </a:rPr>
              <a:t>as the transcription bubble</a:t>
            </a:r>
            <a:r>
              <a:rPr lang="en-US" sz="4400" dirty="0" smtClean="0">
                <a:latin typeface="Arial"/>
                <a:cs typeface="Arial"/>
              </a:rPr>
              <a:t>. Only one strand of DNA, called the template strand (also called the noncoding strand or nonsense/antisense strand), gets transcribed. </a:t>
            </a:r>
            <a:r>
              <a:rPr lang="en-US" sz="4400" dirty="0" err="1" smtClean="0">
                <a:latin typeface="Arial"/>
                <a:cs typeface="Arial"/>
              </a:rPr>
              <a:t>Ribonucleotides</a:t>
            </a:r>
            <a:r>
              <a:rPr lang="en-US" sz="4400" dirty="0" smtClean="0">
                <a:latin typeface="Arial"/>
                <a:cs typeface="Arial"/>
              </a:rPr>
              <a:t> are base-paired to the template DNA  according to </a:t>
            </a:r>
            <a:r>
              <a:rPr lang="en-US" sz="4400" dirty="0" smtClean="0">
                <a:solidFill>
                  <a:srgbClr val="FF0000"/>
                </a:solidFill>
                <a:latin typeface="Arial"/>
                <a:cs typeface="Arial"/>
              </a:rPr>
              <a:t>Watson-Crick</a:t>
            </a:r>
            <a:r>
              <a:rPr lang="en-US" sz="4400" dirty="0" smtClean="0">
                <a:latin typeface="Arial"/>
                <a:cs typeface="Arial"/>
              </a:rPr>
              <a:t> base-pairing interactions. </a:t>
            </a:r>
          </a:p>
          <a:p>
            <a:pPr algn="just">
              <a:lnSpc>
                <a:spcPct val="110000"/>
              </a:lnSpc>
            </a:pPr>
            <a:endParaRPr lang="en-US" sz="4400" dirty="0">
              <a:latin typeface="Arial"/>
              <a:cs typeface="Arial"/>
            </a:endParaRPr>
          </a:p>
          <a:p>
            <a:pPr algn="just">
              <a:lnSpc>
                <a:spcPct val="110000"/>
              </a:lnSpc>
            </a:pPr>
            <a:r>
              <a:rPr lang="en-US" sz="4400" dirty="0" smtClean="0">
                <a:latin typeface="Arial"/>
                <a:cs typeface="Arial"/>
              </a:rPr>
              <a:t>Super coiling plays an important part in polymerase activity because of the unwinding and rewinding of DNA. Usually regions of DNA in front of RNAP are unwound while regions behind RNAP are rewound and negative super coiled are present.</a:t>
            </a:r>
            <a:endParaRPr lang="en-US" sz="4400" dirty="0"/>
          </a:p>
        </p:txBody>
      </p:sp>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7239</TotalTime>
  <Words>1040</Words>
  <Application>Microsoft Office PowerPoint</Application>
  <PresentationFormat>On-screen Show (4:3)</PresentationFormat>
  <Paragraphs>87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According to central dogma , the genetic information flow from DNA the RNA via transcription process then it will translate later to functional protein. </vt:lpstr>
      <vt:lpstr>Transcription is a process of making an RNA strand from a DNA template, and the RNA molecule that is made is called transcript. Transcription like replication need free 3́ end to add the complementary nucleotide ,also the direction of movement and polymerization of RNA polymerase from  5́3́ .</vt:lpstr>
      <vt:lpstr>Identifications :</vt:lpstr>
      <vt:lpstr>Difference between Eukaryotic and Prokaryotic Promoters </vt:lpstr>
      <vt:lpstr>There are differences between the promoter region in pro and Eukaryotic cells and for sure this promoter region will not translate to protein.                             Eukaryotic promoters more complicated and divided into many sub regions  1- regulatory promoter to regulate promoter activity.                                  2-core promoter: divided into many region as with prokaryotic promoter  A- recognition element at -35 box (in other reference  -30 or -75 )in all cases it is rich with GC nts thus DNA will not be opened here.     B- TATA box at -25 box (in other references at -26 or -29 ) as with -10 box in prokaryotic it is rich with AT nts thus the two DNA  strand will be opened here (it located 25 nts far away from the start point +1). Discovered by David Hogness in 1977 thus it is called Hogness box. RNA polymerase will bind to -35 box  but the two strand is opened here. C-initiator elements (Inr) : represent transcription start point (from -2 to +4) including +1 D-Downstream core promoter element (DPE):  at +20 to +32 region  </vt:lpstr>
      <vt:lpstr>Transcription steps :As with replication ,the 3 steps are:  1-Initiation   2- Elongation  3- Termination </vt:lpstr>
      <vt:lpstr>PowerPoint Presentation</vt:lpstr>
      <vt:lpstr> </vt:lpstr>
      <vt:lpstr>PowerPoint Presentation</vt:lpstr>
      <vt:lpstr>PowerPoint Presentation</vt:lpstr>
      <vt:lpstr>Second step: Elongation</vt:lpstr>
      <vt:lpstr>This figure shows transcriptional bubbles moving along the DNA template and the nascent RNA gets longer, growing from 53 direction. Notice that all T nitrogen base will replace by U in the transcribed  RNA  </vt:lpstr>
      <vt:lpstr>Third step : Termination  In prokaryotes can be rho-independent or rho-dependent </vt:lpstr>
      <vt:lpstr>PowerPoint Presentation</vt:lpstr>
      <vt:lpstr>PowerPoint Presentation</vt:lpstr>
      <vt:lpstr>PowerPoint Presentation</vt:lpstr>
      <vt:lpstr>General differences between  transcription and replication: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 transcription and post transcriptional events</dc:title>
  <dc:creator>Dr Sawsan</dc:creator>
  <cp:lastModifiedBy>Maher</cp:lastModifiedBy>
  <cp:revision>421</cp:revision>
  <dcterms:created xsi:type="dcterms:W3CDTF">2013-12-17T05:07:20Z</dcterms:created>
  <dcterms:modified xsi:type="dcterms:W3CDTF">2021-11-27T18:39:49Z</dcterms:modified>
</cp:coreProperties>
</file>