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7" r:id="rId2"/>
    <p:sldId id="268" r:id="rId3"/>
    <p:sldId id="261" r:id="rId4"/>
    <p:sldId id="262" r:id="rId5"/>
    <p:sldId id="263" r:id="rId6"/>
    <p:sldId id="273" r:id="rId7"/>
    <p:sldId id="282" r:id="rId8"/>
    <p:sldId id="274" r:id="rId9"/>
    <p:sldId id="275" r:id="rId10"/>
    <p:sldId id="283" r:id="rId11"/>
    <p:sldId id="277" r:id="rId12"/>
    <p:sldId id="281" r:id="rId13"/>
    <p:sldId id="280" r:id="rId14"/>
    <p:sldId id="264" r:id="rId15"/>
    <p:sldId id="259" r:id="rId16"/>
    <p:sldId id="269" r:id="rId17"/>
    <p:sldId id="270" r:id="rId18"/>
    <p:sldId id="271" r:id="rId19"/>
    <p:sldId id="279"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5620"/>
    <p:restoredTop sz="97791" autoAdjust="0"/>
  </p:normalViewPr>
  <p:slideViewPr>
    <p:cSldViewPr snapToGrid="0" snapToObjects="1">
      <p:cViewPr varScale="1">
        <p:scale>
          <a:sx n="66" d="100"/>
          <a:sy n="66" d="100"/>
        </p:scale>
        <p:origin x="1422"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68DDE2-D108-184D-9CF8-D80C0D8D3ED4}" type="datetimeFigureOut">
              <a:rPr lang="en-US" smtClean="0"/>
              <a:t>1/23/2021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E09855-82C5-FB4B-B578-A46347708F86}" type="slidenum">
              <a:rPr lang="en-US" smtClean="0"/>
              <a:t>‹#›</a:t>
            </a:fld>
            <a:endParaRPr lang="en-US"/>
          </a:p>
        </p:txBody>
      </p:sp>
    </p:spTree>
    <p:extLst>
      <p:ext uri="{BB962C8B-B14F-4D97-AF65-F5344CB8AC3E}">
        <p14:creationId xmlns:p14="http://schemas.microsoft.com/office/powerpoint/2010/main" val="7041280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E09855-82C5-FB4B-B578-A46347708F86}" type="slidenum">
              <a:rPr lang="en-US" smtClean="0"/>
              <a:t>1</a:t>
            </a:fld>
            <a:endParaRPr lang="en-US"/>
          </a:p>
        </p:txBody>
      </p:sp>
    </p:spTree>
    <p:extLst>
      <p:ext uri="{BB962C8B-B14F-4D97-AF65-F5344CB8AC3E}">
        <p14:creationId xmlns:p14="http://schemas.microsoft.com/office/powerpoint/2010/main" val="659760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D0FAEF-1AEC-4A01-A2C6-2C5868569AC7}"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814BE69F-8C61-374C-AECD-A03FC93017CD}"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C34F5-B61A-E345-B7DD-12C0E1196284}" type="slidenum">
              <a:rPr lang="en-US" smtClean="0"/>
              <a:t>‹#›</a:t>
            </a:fld>
            <a:endParaRPr lang="en-US"/>
          </a:p>
        </p:txBody>
      </p:sp>
    </p:spTree>
    <p:extLst>
      <p:ext uri="{BB962C8B-B14F-4D97-AF65-F5344CB8AC3E}">
        <p14:creationId xmlns:p14="http://schemas.microsoft.com/office/powerpoint/2010/main" val="1998935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14BE69F-8C61-374C-AECD-A03FC93017CD}"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C34F5-B61A-E345-B7DD-12C0E1196284}" type="slidenum">
              <a:rPr lang="en-US" smtClean="0"/>
              <a:t>‹#›</a:t>
            </a:fld>
            <a:endParaRPr lang="en-US"/>
          </a:p>
        </p:txBody>
      </p:sp>
    </p:spTree>
    <p:extLst>
      <p:ext uri="{BB962C8B-B14F-4D97-AF65-F5344CB8AC3E}">
        <p14:creationId xmlns:p14="http://schemas.microsoft.com/office/powerpoint/2010/main" val="345639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14BE69F-8C61-374C-AECD-A03FC93017CD}"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C34F5-B61A-E345-B7DD-12C0E1196284}" type="slidenum">
              <a:rPr lang="en-US" smtClean="0"/>
              <a:t>‹#›</a:t>
            </a:fld>
            <a:endParaRPr lang="en-US"/>
          </a:p>
        </p:txBody>
      </p:sp>
    </p:spTree>
    <p:extLst>
      <p:ext uri="{BB962C8B-B14F-4D97-AF65-F5344CB8AC3E}">
        <p14:creationId xmlns:p14="http://schemas.microsoft.com/office/powerpoint/2010/main" val="3291540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14BE69F-8C61-374C-AECD-A03FC93017CD}"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C34F5-B61A-E345-B7DD-12C0E1196284}" type="slidenum">
              <a:rPr lang="en-US" smtClean="0"/>
              <a:t>‹#›</a:t>
            </a:fld>
            <a:endParaRPr lang="en-US"/>
          </a:p>
        </p:txBody>
      </p:sp>
    </p:spTree>
    <p:extLst>
      <p:ext uri="{BB962C8B-B14F-4D97-AF65-F5344CB8AC3E}">
        <p14:creationId xmlns:p14="http://schemas.microsoft.com/office/powerpoint/2010/main" val="1641454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814BE69F-8C61-374C-AECD-A03FC93017CD}"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C34F5-B61A-E345-B7DD-12C0E1196284}" type="slidenum">
              <a:rPr lang="en-US" smtClean="0"/>
              <a:t>‹#›</a:t>
            </a:fld>
            <a:endParaRPr lang="en-US"/>
          </a:p>
        </p:txBody>
      </p:sp>
    </p:spTree>
    <p:extLst>
      <p:ext uri="{BB962C8B-B14F-4D97-AF65-F5344CB8AC3E}">
        <p14:creationId xmlns:p14="http://schemas.microsoft.com/office/powerpoint/2010/main" val="1873298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814BE69F-8C61-374C-AECD-A03FC93017CD}"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C34F5-B61A-E345-B7DD-12C0E1196284}" type="slidenum">
              <a:rPr lang="en-US" smtClean="0"/>
              <a:t>‹#›</a:t>
            </a:fld>
            <a:endParaRPr lang="en-US"/>
          </a:p>
        </p:txBody>
      </p:sp>
    </p:spTree>
    <p:extLst>
      <p:ext uri="{BB962C8B-B14F-4D97-AF65-F5344CB8AC3E}">
        <p14:creationId xmlns:p14="http://schemas.microsoft.com/office/powerpoint/2010/main" val="1763222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814BE69F-8C61-374C-AECD-A03FC93017CD}" type="datetimeFigureOut">
              <a:rPr lang="en-US" smtClean="0"/>
              <a:t>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2C34F5-B61A-E345-B7DD-12C0E1196284}" type="slidenum">
              <a:rPr lang="en-US" smtClean="0"/>
              <a:t>‹#›</a:t>
            </a:fld>
            <a:endParaRPr lang="en-US"/>
          </a:p>
        </p:txBody>
      </p:sp>
    </p:spTree>
    <p:extLst>
      <p:ext uri="{BB962C8B-B14F-4D97-AF65-F5344CB8AC3E}">
        <p14:creationId xmlns:p14="http://schemas.microsoft.com/office/powerpoint/2010/main" val="889977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14BE69F-8C61-374C-AECD-A03FC93017CD}" type="datetimeFigureOut">
              <a:rPr lang="en-US" smtClean="0"/>
              <a:t>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2C34F5-B61A-E345-B7DD-12C0E1196284}" type="slidenum">
              <a:rPr lang="en-US" smtClean="0"/>
              <a:t>‹#›</a:t>
            </a:fld>
            <a:endParaRPr lang="en-US"/>
          </a:p>
        </p:txBody>
      </p:sp>
    </p:spTree>
    <p:extLst>
      <p:ext uri="{BB962C8B-B14F-4D97-AF65-F5344CB8AC3E}">
        <p14:creationId xmlns:p14="http://schemas.microsoft.com/office/powerpoint/2010/main" val="487776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4BE69F-8C61-374C-AECD-A03FC93017CD}" type="datetimeFigureOut">
              <a:rPr lang="en-US" smtClean="0"/>
              <a:t>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2C34F5-B61A-E345-B7DD-12C0E1196284}" type="slidenum">
              <a:rPr lang="en-US" smtClean="0"/>
              <a:t>‹#›</a:t>
            </a:fld>
            <a:endParaRPr lang="en-US"/>
          </a:p>
        </p:txBody>
      </p:sp>
    </p:spTree>
    <p:extLst>
      <p:ext uri="{BB962C8B-B14F-4D97-AF65-F5344CB8AC3E}">
        <p14:creationId xmlns:p14="http://schemas.microsoft.com/office/powerpoint/2010/main" val="1598245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14BE69F-8C61-374C-AECD-A03FC93017CD}"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C34F5-B61A-E345-B7DD-12C0E1196284}" type="slidenum">
              <a:rPr lang="en-US" smtClean="0"/>
              <a:t>‹#›</a:t>
            </a:fld>
            <a:endParaRPr lang="en-US"/>
          </a:p>
        </p:txBody>
      </p:sp>
    </p:spTree>
    <p:extLst>
      <p:ext uri="{BB962C8B-B14F-4D97-AF65-F5344CB8AC3E}">
        <p14:creationId xmlns:p14="http://schemas.microsoft.com/office/powerpoint/2010/main" val="3735280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14BE69F-8C61-374C-AECD-A03FC93017CD}"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C34F5-B61A-E345-B7DD-12C0E1196284}" type="slidenum">
              <a:rPr lang="en-US" smtClean="0"/>
              <a:t>‹#›</a:t>
            </a:fld>
            <a:endParaRPr lang="en-US"/>
          </a:p>
        </p:txBody>
      </p:sp>
    </p:spTree>
    <p:extLst>
      <p:ext uri="{BB962C8B-B14F-4D97-AF65-F5344CB8AC3E}">
        <p14:creationId xmlns:p14="http://schemas.microsoft.com/office/powerpoint/2010/main" val="152463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4BE69F-8C61-374C-AECD-A03FC93017CD}" type="datetimeFigureOut">
              <a:rPr lang="en-US" smtClean="0"/>
              <a:t>1/23/2021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2C34F5-B61A-E345-B7DD-12C0E1196284}" type="slidenum">
              <a:rPr lang="en-US" smtClean="0"/>
              <a:t>‹#›</a:t>
            </a:fld>
            <a:endParaRPr lang="en-US"/>
          </a:p>
        </p:txBody>
      </p:sp>
    </p:spTree>
    <p:extLst>
      <p:ext uri="{BB962C8B-B14F-4D97-AF65-F5344CB8AC3E}">
        <p14:creationId xmlns:p14="http://schemas.microsoft.com/office/powerpoint/2010/main" val="1291298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1.jpeg"/><Relationship Id="rId1" Type="http://schemas.openxmlformats.org/officeDocument/2006/relationships/slideLayout" Target="../slideLayouts/slideLayout2.xml"/><Relationship Id="rId5" Type="http://schemas.microsoft.com/office/2007/relationships/hdphoto" Target="../media/hdphoto12.wdp"/><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3.jpeg"/><Relationship Id="rId1" Type="http://schemas.openxmlformats.org/officeDocument/2006/relationships/slideLayout" Target="../slideLayouts/slideLayout2.xml"/><Relationship Id="rId6" Type="http://schemas.microsoft.com/office/2007/relationships/hdphoto" Target="../media/hdphoto15.wdp"/><Relationship Id="rId5" Type="http://schemas.microsoft.com/office/2007/relationships/hdphoto" Target="../media/hdphoto14.wdp"/><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18976" y="627196"/>
            <a:ext cx="4425023" cy="5315489"/>
          </a:xfrm>
          <a:noFill/>
          <a:ln>
            <a:noFill/>
          </a:ln>
          <a:effectLst/>
        </p:spPr>
        <p:txBody>
          <a:bodyPr>
            <a:normAutofit/>
          </a:bodyPr>
          <a:lstStyle/>
          <a:p>
            <a:r>
              <a:rPr lang="en-US" sz="3600" b="1" dirty="0" smtClean="0">
                <a:solidFill>
                  <a:srgbClr val="0000FF"/>
                </a:solidFill>
                <a:latin typeface="Arial"/>
                <a:cs typeface="Arial"/>
              </a:rPr>
              <a:t>Post transcriptional regulation</a:t>
            </a:r>
          </a:p>
          <a:p>
            <a:r>
              <a:rPr lang="en-US" sz="3600" b="1" dirty="0" smtClean="0">
                <a:solidFill>
                  <a:srgbClr val="0000FF"/>
                </a:solidFill>
                <a:latin typeface="Arial"/>
                <a:cs typeface="Arial"/>
              </a:rPr>
              <a:t>&amp;</a:t>
            </a:r>
          </a:p>
          <a:p>
            <a:r>
              <a:rPr lang="en-US" sz="3600" b="1" dirty="0" smtClean="0">
                <a:solidFill>
                  <a:srgbClr val="0000FF"/>
                </a:solidFill>
                <a:latin typeface="Arial"/>
                <a:cs typeface="Arial"/>
              </a:rPr>
              <a:t>RNA structure and functions </a:t>
            </a:r>
          </a:p>
          <a:p>
            <a:endParaRPr lang="en-US" sz="3600" b="1" dirty="0">
              <a:solidFill>
                <a:srgbClr val="0000FF"/>
              </a:solidFill>
              <a:latin typeface="Arial"/>
              <a:cs typeface="Arial"/>
            </a:endParaRPr>
          </a:p>
          <a:p>
            <a:r>
              <a:rPr lang="en-US" sz="2000" b="1" dirty="0" err="1" smtClean="0">
                <a:solidFill>
                  <a:srgbClr val="0000FF"/>
                </a:solidFill>
                <a:latin typeface="Arial"/>
                <a:cs typeface="Arial"/>
              </a:rPr>
              <a:t>Lec</a:t>
            </a:r>
            <a:r>
              <a:rPr lang="en-US" sz="2000" b="1" dirty="0" smtClean="0">
                <a:solidFill>
                  <a:srgbClr val="0000FF"/>
                </a:solidFill>
                <a:latin typeface="Arial"/>
                <a:cs typeface="Arial"/>
              </a:rPr>
              <a:t> 7</a:t>
            </a:r>
            <a:r>
              <a:rPr lang="en-US" sz="2000" b="1" baseline="30000" dirty="0" smtClean="0">
                <a:solidFill>
                  <a:srgbClr val="0000FF"/>
                </a:solidFill>
                <a:latin typeface="Arial"/>
                <a:cs typeface="Arial"/>
              </a:rPr>
              <a:t>th</a:t>
            </a:r>
            <a:endParaRPr lang="en-US" sz="2000" b="1" dirty="0" smtClean="0">
              <a:solidFill>
                <a:srgbClr val="0000FF"/>
              </a:solidFill>
              <a:latin typeface="Arial"/>
              <a:cs typeface="Arial"/>
            </a:endParaRPr>
          </a:p>
          <a:p>
            <a:r>
              <a:rPr lang="en-US" sz="2000" b="1" dirty="0" smtClean="0">
                <a:solidFill>
                  <a:srgbClr val="0000FF"/>
                </a:solidFill>
                <a:latin typeface="Arial"/>
                <a:cs typeface="Arial"/>
              </a:rPr>
              <a:t>Molecular biology </a:t>
            </a:r>
          </a:p>
          <a:p>
            <a:pPr algn="ctr"/>
            <a:endParaRPr lang="en-US" sz="4400" b="1" dirty="0" smtClean="0">
              <a:solidFill>
                <a:srgbClr val="7030A0"/>
              </a:solidFill>
            </a:endParaRPr>
          </a:p>
          <a:p>
            <a:pPr algn="ctr"/>
            <a:endParaRPr lang="en-US" sz="4400" b="1" dirty="0" smtClean="0">
              <a:solidFill>
                <a:srgbClr val="7030A0"/>
              </a:solidFill>
            </a:endParaRPr>
          </a:p>
          <a:p>
            <a:pPr algn="ctr"/>
            <a:endParaRPr lang="en-US" sz="4400" b="1" dirty="0">
              <a:solidFill>
                <a:srgbClr val="7030A0"/>
              </a:solidFill>
            </a:endParaRPr>
          </a:p>
        </p:txBody>
      </p:sp>
      <p:pic>
        <p:nvPicPr>
          <p:cNvPr id="4" name="Picture 3" descr="RNA-Structure.jpeg"/>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56778" y="125442"/>
            <a:ext cx="4562200" cy="6550321"/>
          </a:xfrm>
          <a:prstGeom prst="rect">
            <a:avLst/>
          </a:prstGeom>
        </p:spPr>
      </p:pic>
    </p:spTree>
    <p:extLst>
      <p:ext uri="{BB962C8B-B14F-4D97-AF65-F5344CB8AC3E}">
        <p14:creationId xmlns:p14="http://schemas.microsoft.com/office/powerpoint/2010/main" val="3096243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6264" y="282188"/>
            <a:ext cx="8575685" cy="3445558"/>
          </a:xfrm>
          <a:prstGeom prst="rect">
            <a:avLst/>
          </a:prstGeom>
        </p:spPr>
        <p:txBody>
          <a:bodyPr wrap="square">
            <a:spAutoFit/>
          </a:bodyPr>
          <a:lstStyle/>
          <a:p>
            <a:pPr algn="just">
              <a:lnSpc>
                <a:spcPct val="130000"/>
              </a:lnSpc>
            </a:pPr>
            <a:r>
              <a:rPr lang="en-US" sz="1900" b="1" dirty="0">
                <a:solidFill>
                  <a:srgbClr val="FF0000"/>
                </a:solidFill>
                <a:latin typeface="Arial"/>
                <a:cs typeface="Arial"/>
              </a:rPr>
              <a:t>The Shine–</a:t>
            </a:r>
            <a:r>
              <a:rPr lang="en-US" sz="1900" b="1" dirty="0" err="1">
                <a:solidFill>
                  <a:srgbClr val="FF0000"/>
                </a:solidFill>
                <a:latin typeface="Arial"/>
                <a:cs typeface="Arial"/>
              </a:rPr>
              <a:t>Dalgarno</a:t>
            </a:r>
            <a:r>
              <a:rPr lang="en-US" sz="1900" b="1" dirty="0">
                <a:solidFill>
                  <a:srgbClr val="FF0000"/>
                </a:solidFill>
                <a:latin typeface="Arial"/>
                <a:cs typeface="Arial"/>
              </a:rPr>
              <a:t> (SD) sequence </a:t>
            </a:r>
            <a:r>
              <a:rPr lang="en-US" sz="1900" dirty="0">
                <a:latin typeface="Arial"/>
                <a:cs typeface="Arial"/>
              </a:rPr>
              <a:t>is a ribosomal binding site in </a:t>
            </a:r>
            <a:r>
              <a:rPr lang="en-US" sz="1900" dirty="0" smtClean="0">
                <a:latin typeface="Arial"/>
                <a:cs typeface="Arial"/>
              </a:rPr>
              <a:t>mRNA</a:t>
            </a:r>
            <a:r>
              <a:rPr lang="en-US" sz="1900" dirty="0">
                <a:latin typeface="Arial"/>
                <a:cs typeface="Arial"/>
              </a:rPr>
              <a:t>, generally located around 8 bases upstream of the start codon AUG. </a:t>
            </a:r>
            <a:r>
              <a:rPr lang="en-US" sz="1900" dirty="0" smtClean="0">
                <a:latin typeface="Arial"/>
                <a:cs typeface="Arial"/>
              </a:rPr>
              <a:t>The SD is named after its discover. </a:t>
            </a:r>
            <a:r>
              <a:rPr lang="en-US" sz="1900" dirty="0">
                <a:latin typeface="Arial"/>
                <a:cs typeface="Arial"/>
              </a:rPr>
              <a:t>The </a:t>
            </a:r>
            <a:r>
              <a:rPr lang="en-US" sz="1900" b="1" dirty="0" smtClean="0">
                <a:latin typeface="Arial"/>
                <a:cs typeface="Arial"/>
              </a:rPr>
              <a:t>SD sequence</a:t>
            </a:r>
            <a:r>
              <a:rPr lang="en-US" sz="1900" dirty="0">
                <a:latin typeface="Arial"/>
                <a:cs typeface="Arial"/>
              </a:rPr>
              <a:t> exists </a:t>
            </a:r>
            <a:r>
              <a:rPr lang="en-US" sz="1900" dirty="0" smtClean="0">
                <a:latin typeface="Arial"/>
                <a:cs typeface="Arial"/>
              </a:rPr>
              <a:t>in</a:t>
            </a:r>
            <a:r>
              <a:rPr lang="en-US" sz="1900" dirty="0">
                <a:latin typeface="Arial"/>
                <a:cs typeface="Arial"/>
              </a:rPr>
              <a:t> bacteria </a:t>
            </a:r>
            <a:r>
              <a:rPr lang="fr-FR" sz="1900" dirty="0">
                <a:latin typeface="Arial"/>
                <a:cs typeface="Arial"/>
              </a:rPr>
              <a:t>but rare</a:t>
            </a:r>
            <a:r>
              <a:rPr lang="en-US" sz="1900" dirty="0">
                <a:latin typeface="Arial"/>
                <a:cs typeface="Arial"/>
              </a:rPr>
              <a:t> in </a:t>
            </a:r>
            <a:r>
              <a:rPr lang="en-US" sz="1900" dirty="0" err="1">
                <a:latin typeface="Arial"/>
                <a:cs typeface="Arial"/>
              </a:rPr>
              <a:t>archaea</a:t>
            </a:r>
            <a:r>
              <a:rPr lang="en-US" sz="1900" dirty="0">
                <a:latin typeface="Arial"/>
                <a:cs typeface="Arial"/>
              </a:rPr>
              <a:t>, also present in some chloroplast and mitochondrial transcripts. The six-base consensus sequence is </a:t>
            </a:r>
            <a:r>
              <a:rPr lang="en-US" sz="1900" b="1" dirty="0">
                <a:solidFill>
                  <a:srgbClr val="FF0000"/>
                </a:solidFill>
                <a:latin typeface="Arial"/>
                <a:cs typeface="Arial"/>
              </a:rPr>
              <a:t>AGGAGG</a:t>
            </a:r>
            <a:r>
              <a:rPr lang="en-US" sz="1900" dirty="0">
                <a:solidFill>
                  <a:srgbClr val="FF0000"/>
                </a:solidFill>
                <a:latin typeface="Arial"/>
                <a:cs typeface="Arial"/>
              </a:rPr>
              <a:t>;</a:t>
            </a:r>
            <a:r>
              <a:rPr lang="en-US" sz="1900" dirty="0">
                <a:latin typeface="Arial"/>
                <a:cs typeface="Arial"/>
              </a:rPr>
              <a:t> in </a:t>
            </a:r>
            <a:r>
              <a:rPr lang="en-US" sz="1900" i="1" dirty="0" smtClean="0">
                <a:latin typeface="Arial"/>
                <a:cs typeface="Arial"/>
              </a:rPr>
              <a:t>E. </a:t>
            </a:r>
            <a:r>
              <a:rPr lang="en-US" sz="1900" i="1" dirty="0">
                <a:latin typeface="Arial"/>
                <a:cs typeface="Arial"/>
              </a:rPr>
              <a:t>coli</a:t>
            </a:r>
            <a:r>
              <a:rPr lang="en-US" sz="1900" dirty="0">
                <a:latin typeface="Arial"/>
                <a:cs typeface="Arial"/>
              </a:rPr>
              <a:t>, for example, the sequence is </a:t>
            </a:r>
            <a:r>
              <a:rPr lang="en-US" sz="1900" b="1" dirty="0" smtClean="0">
                <a:solidFill>
                  <a:srgbClr val="FF0000"/>
                </a:solidFill>
                <a:latin typeface="Arial"/>
                <a:cs typeface="Arial"/>
              </a:rPr>
              <a:t>AGGAGGU</a:t>
            </a:r>
            <a:r>
              <a:rPr lang="en-US" sz="1900" dirty="0" smtClean="0">
                <a:latin typeface="Arial"/>
                <a:cs typeface="Arial"/>
              </a:rPr>
              <a:t>. </a:t>
            </a:r>
            <a:r>
              <a:rPr lang="en-US" sz="1900" b="1" dirty="0" smtClean="0">
                <a:latin typeface="Arial"/>
                <a:cs typeface="Arial"/>
              </a:rPr>
              <a:t>The SD sequence</a:t>
            </a:r>
            <a:r>
              <a:rPr lang="en-US" sz="1900" dirty="0">
                <a:latin typeface="Arial"/>
                <a:cs typeface="Arial"/>
              </a:rPr>
              <a:t> helps recruit the ribosome to the mRNA to initiate protein synthesis by aligning it with the start codon.</a:t>
            </a:r>
          </a:p>
          <a:p>
            <a:pPr algn="just">
              <a:lnSpc>
                <a:spcPct val="120000"/>
              </a:lnSpc>
            </a:pPr>
            <a:endParaRPr lang="en-US" sz="2000" dirty="0">
              <a:latin typeface="Arial"/>
              <a:cs typeface="Arial"/>
            </a:endParaRPr>
          </a:p>
          <a:p>
            <a:pPr algn="just">
              <a:lnSpc>
                <a:spcPct val="120000"/>
              </a:lnSpc>
            </a:pPr>
            <a:endParaRPr lang="en-US" dirty="0">
              <a:latin typeface="Arial"/>
              <a:cs typeface="Arial"/>
            </a:endParaRPr>
          </a:p>
        </p:txBody>
      </p:sp>
      <p:grpSp>
        <p:nvGrpSpPr>
          <p:cNvPr id="5" name="Group 4"/>
          <p:cNvGrpSpPr/>
          <p:nvPr/>
        </p:nvGrpSpPr>
        <p:grpSpPr>
          <a:xfrm>
            <a:off x="674139" y="3397635"/>
            <a:ext cx="7713413" cy="1902174"/>
            <a:chOff x="846594" y="784000"/>
            <a:chExt cx="7713413" cy="1160310"/>
          </a:xfrm>
        </p:grpSpPr>
        <p:pic>
          <p:nvPicPr>
            <p:cNvPr id="6" name="Picture 5" descr="Screen Shot 2020-12-22 at 04.52.26 pm.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13333" b="20763"/>
            <a:stretch/>
          </p:blipFill>
          <p:spPr>
            <a:xfrm>
              <a:off x="846594" y="784000"/>
              <a:ext cx="7713413" cy="1160310"/>
            </a:xfrm>
            <a:prstGeom prst="rect">
              <a:avLst/>
            </a:prstGeom>
          </p:spPr>
        </p:pic>
        <p:sp>
          <p:nvSpPr>
            <p:cNvPr id="7" name="TextBox 6"/>
            <p:cNvSpPr txBox="1"/>
            <p:nvPr/>
          </p:nvSpPr>
          <p:spPr>
            <a:xfrm>
              <a:off x="3997806" y="909440"/>
              <a:ext cx="1238536" cy="646331"/>
            </a:xfrm>
            <a:prstGeom prst="rect">
              <a:avLst/>
            </a:prstGeom>
            <a:noFill/>
            <a:ln w="28575" cmpd="sng">
              <a:solidFill>
                <a:srgbClr val="FF0000"/>
              </a:solidFill>
            </a:ln>
          </p:spPr>
          <p:txBody>
            <a:bodyPr wrap="square" rtlCol="0">
              <a:spAutoFit/>
            </a:bodyPr>
            <a:lstStyle/>
            <a:p>
              <a:endParaRPr lang="en-US" dirty="0" smtClean="0"/>
            </a:p>
            <a:p>
              <a:endParaRPr lang="en-US" dirty="0"/>
            </a:p>
          </p:txBody>
        </p:sp>
      </p:grpSp>
      <p:sp>
        <p:nvSpPr>
          <p:cNvPr id="8" name="TextBox 7"/>
          <p:cNvSpPr txBox="1"/>
          <p:nvPr/>
        </p:nvSpPr>
        <p:spPr>
          <a:xfrm>
            <a:off x="2727915" y="5541996"/>
            <a:ext cx="3057146" cy="369332"/>
          </a:xfrm>
          <a:prstGeom prst="rect">
            <a:avLst/>
          </a:prstGeom>
          <a:noFill/>
        </p:spPr>
        <p:txBody>
          <a:bodyPr wrap="square" rtlCol="0">
            <a:spAutoFit/>
          </a:bodyPr>
          <a:lstStyle/>
          <a:p>
            <a:pPr algn="ctr"/>
            <a:r>
              <a:rPr lang="en-US" dirty="0" smtClean="0">
                <a:solidFill>
                  <a:srgbClr val="FF0000"/>
                </a:solidFill>
                <a:latin typeface="Arial"/>
                <a:cs typeface="Arial"/>
              </a:rPr>
              <a:t>The SD sequence in </a:t>
            </a:r>
            <a:r>
              <a:rPr lang="en-US" i="1" dirty="0" smtClean="0">
                <a:solidFill>
                  <a:srgbClr val="FF0000"/>
                </a:solidFill>
                <a:latin typeface="Arial"/>
                <a:cs typeface="Arial"/>
              </a:rPr>
              <a:t>E. coli</a:t>
            </a:r>
            <a:endParaRPr lang="en-US" i="1" dirty="0">
              <a:solidFill>
                <a:srgbClr val="FF0000"/>
              </a:solidFill>
              <a:latin typeface="Arial"/>
              <a:cs typeface="Arial"/>
            </a:endParaRPr>
          </a:p>
        </p:txBody>
      </p:sp>
    </p:spTree>
    <p:extLst>
      <p:ext uri="{BB962C8B-B14F-4D97-AF65-F5344CB8AC3E}">
        <p14:creationId xmlns:p14="http://schemas.microsoft.com/office/powerpoint/2010/main" val="4143117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686800" cy="4061096"/>
          </a:xfrm>
        </p:spPr>
        <p:txBody>
          <a:bodyPr>
            <a:normAutofit lnSpcReduction="10000"/>
          </a:bodyPr>
          <a:lstStyle/>
          <a:p>
            <a:pPr marL="0" indent="0" algn="just">
              <a:lnSpc>
                <a:spcPct val="120000"/>
              </a:lnSpc>
              <a:buNone/>
            </a:pPr>
            <a:endParaRPr lang="en-US" sz="2000" dirty="0" smtClean="0">
              <a:latin typeface="Arial"/>
              <a:cs typeface="Arial"/>
            </a:endParaRPr>
          </a:p>
          <a:p>
            <a:pPr marL="0" indent="0" algn="just">
              <a:lnSpc>
                <a:spcPct val="130000"/>
              </a:lnSpc>
              <a:buNone/>
            </a:pPr>
            <a:r>
              <a:rPr lang="en-US" sz="2000" dirty="0">
                <a:latin typeface="Arial"/>
                <a:cs typeface="Arial"/>
              </a:rPr>
              <a:t>In contrast, </a:t>
            </a:r>
            <a:r>
              <a:rPr lang="en-US" sz="2000" u="sng" dirty="0">
                <a:latin typeface="Arial"/>
                <a:cs typeface="Arial"/>
              </a:rPr>
              <a:t>the eukaryotic</a:t>
            </a:r>
            <a:r>
              <a:rPr lang="en-US" sz="2000" dirty="0">
                <a:latin typeface="Arial"/>
                <a:cs typeface="Arial"/>
              </a:rPr>
              <a:t> 5′ UTR contains the </a:t>
            </a:r>
            <a:r>
              <a:rPr lang="en-US" sz="2000" dirty="0" err="1">
                <a:latin typeface="Arial"/>
                <a:cs typeface="Arial"/>
              </a:rPr>
              <a:t>Kozak</a:t>
            </a:r>
            <a:r>
              <a:rPr lang="en-US" sz="2000" dirty="0">
                <a:latin typeface="Arial"/>
                <a:cs typeface="Arial"/>
              </a:rPr>
              <a:t> consensus sequence (ACCAUGG), which contains the initiation codon. The eukaryotic 5′ UTR also contains </a:t>
            </a:r>
            <a:r>
              <a:rPr lang="en-US" sz="2000" dirty="0" err="1">
                <a:latin typeface="Arial"/>
                <a:cs typeface="Arial"/>
              </a:rPr>
              <a:t>cis</a:t>
            </a:r>
            <a:r>
              <a:rPr lang="en-US" sz="2000" dirty="0">
                <a:latin typeface="Arial"/>
                <a:cs typeface="Arial"/>
              </a:rPr>
              <a:t>-acting regulatory elements called upstream open reading frames (</a:t>
            </a:r>
            <a:r>
              <a:rPr lang="en-US" sz="2000" dirty="0" err="1">
                <a:latin typeface="Arial"/>
                <a:cs typeface="Arial"/>
              </a:rPr>
              <a:t>uORFs</a:t>
            </a:r>
            <a:r>
              <a:rPr lang="en-US" sz="2000" dirty="0">
                <a:latin typeface="Arial"/>
                <a:cs typeface="Arial"/>
              </a:rPr>
              <a:t>) and upstream AUGs (</a:t>
            </a:r>
            <a:r>
              <a:rPr lang="en-US" sz="2000" dirty="0" err="1">
                <a:latin typeface="Arial"/>
                <a:cs typeface="Arial"/>
              </a:rPr>
              <a:t>uAUGs</a:t>
            </a:r>
            <a:r>
              <a:rPr lang="en-US" sz="2000" dirty="0">
                <a:latin typeface="Arial"/>
                <a:cs typeface="Arial"/>
              </a:rPr>
              <a:t>), which have a great impact on the regulation of translation. </a:t>
            </a:r>
            <a:br>
              <a:rPr lang="en-US" sz="2000" dirty="0">
                <a:latin typeface="Arial"/>
                <a:cs typeface="Arial"/>
              </a:rPr>
            </a:br>
            <a:r>
              <a:rPr lang="en-US" sz="2000" dirty="0">
                <a:latin typeface="Arial"/>
                <a:cs typeface="Arial"/>
              </a:rPr>
              <a:t>For </a:t>
            </a:r>
            <a:r>
              <a:rPr lang="en-US" sz="2000" dirty="0" smtClean="0">
                <a:latin typeface="Arial"/>
                <a:cs typeface="Arial"/>
              </a:rPr>
              <a:t>the mRNA in Eukaryotic cell it start with cap structure at 5’ end then the leader sequence (un-translated region) followed by start codon then the coding region, at the 3’ end there is the poly A tail (250-300 Adenine residue ) </a:t>
            </a:r>
          </a:p>
          <a:p>
            <a:pPr algn="just"/>
            <a:endParaRPr lang="en-US" dirty="0" smtClean="0">
              <a:latin typeface="Arial"/>
              <a:cs typeface="Arial"/>
            </a:endParaRPr>
          </a:p>
          <a:p>
            <a:endParaRPr lang="en-US" dirty="0">
              <a:latin typeface="Arial"/>
              <a:cs typeface="Arial"/>
            </a:endParaRPr>
          </a:p>
        </p:txBody>
      </p:sp>
      <p:pic>
        <p:nvPicPr>
          <p:cNvPr id="6" name="Content Placeholder 3" descr="22_06.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Lst>
          </a:blip>
          <a:srcRect t="58313" b="14542"/>
          <a:stretch/>
        </p:blipFill>
        <p:spPr>
          <a:xfrm>
            <a:off x="909304" y="4217894"/>
            <a:ext cx="7446893" cy="1442554"/>
          </a:xfrm>
          <a:prstGeom prst="rect">
            <a:avLst/>
          </a:prstGeom>
        </p:spPr>
      </p:pic>
    </p:spTree>
    <p:extLst>
      <p:ext uri="{BB962C8B-B14F-4D97-AF65-F5344CB8AC3E}">
        <p14:creationId xmlns:p14="http://schemas.microsoft.com/office/powerpoint/2010/main" val="3296795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4908" y="249442"/>
            <a:ext cx="8528651" cy="6158610"/>
          </a:xfrm>
          <a:prstGeom prst="rect">
            <a:avLst/>
          </a:prstGeom>
        </p:spPr>
        <p:txBody>
          <a:bodyPr wrap="square">
            <a:spAutoFit/>
          </a:bodyPr>
          <a:lstStyle/>
          <a:p>
            <a:pPr algn="just">
              <a:lnSpc>
                <a:spcPct val="130000"/>
              </a:lnSpc>
            </a:pPr>
            <a:r>
              <a:rPr lang="en-US" sz="2400" b="1" dirty="0" smtClean="0">
                <a:solidFill>
                  <a:srgbClr val="FF0000"/>
                </a:solidFill>
                <a:latin typeface="Arial"/>
              </a:rPr>
              <a:t>2- </a:t>
            </a:r>
            <a:r>
              <a:rPr lang="en-US" sz="2400" b="1" dirty="0">
                <a:solidFill>
                  <a:srgbClr val="FF0000"/>
                </a:solidFill>
                <a:latin typeface="Arial"/>
              </a:rPr>
              <a:t>modification of </a:t>
            </a:r>
            <a:r>
              <a:rPr lang="en-US" sz="2400" b="1" dirty="0">
                <a:solidFill>
                  <a:srgbClr val="FF0000"/>
                </a:solidFill>
                <a:latin typeface="Arial"/>
                <a:cs typeface="Arial"/>
              </a:rPr>
              <a:t>Ribosomal RNA </a:t>
            </a:r>
            <a:r>
              <a:rPr lang="en-US" sz="2400" b="1" dirty="0">
                <a:solidFill>
                  <a:srgbClr val="FF0000"/>
                </a:solidFill>
                <a:latin typeface="Arial"/>
              </a:rPr>
              <a:t> (</a:t>
            </a:r>
            <a:r>
              <a:rPr lang="en-US" sz="2400" b="1" dirty="0" err="1">
                <a:solidFill>
                  <a:srgbClr val="FF0000"/>
                </a:solidFill>
                <a:latin typeface="Arial"/>
              </a:rPr>
              <a:t>rRNA</a:t>
            </a:r>
            <a:r>
              <a:rPr lang="en-US" sz="2400" b="1" dirty="0">
                <a:solidFill>
                  <a:srgbClr val="FF0000"/>
                </a:solidFill>
                <a:latin typeface="Arial"/>
              </a:rPr>
              <a:t>) </a:t>
            </a:r>
          </a:p>
          <a:p>
            <a:pPr algn="just">
              <a:lnSpc>
                <a:spcPct val="130000"/>
              </a:lnSpc>
            </a:pPr>
            <a:r>
              <a:rPr lang="en-US" sz="2000" dirty="0">
                <a:solidFill>
                  <a:srgbClr val="000000"/>
                </a:solidFill>
                <a:latin typeface="Arial"/>
                <a:cs typeface="Arial"/>
              </a:rPr>
              <a:t>The genes for </a:t>
            </a:r>
            <a:r>
              <a:rPr lang="en-US" sz="2000" dirty="0" err="1">
                <a:solidFill>
                  <a:srgbClr val="000000"/>
                </a:solidFill>
                <a:latin typeface="Arial"/>
                <a:cs typeface="Arial"/>
              </a:rPr>
              <a:t>rRNAs</a:t>
            </a:r>
            <a:r>
              <a:rPr lang="en-US" sz="2000" dirty="0">
                <a:solidFill>
                  <a:srgbClr val="000000"/>
                </a:solidFill>
                <a:latin typeface="Arial"/>
                <a:cs typeface="Arial"/>
              </a:rPr>
              <a:t> are present in multiple copies, from seven in </a:t>
            </a:r>
            <a:r>
              <a:rPr lang="en-US" sz="2000" i="1" dirty="0">
                <a:solidFill>
                  <a:srgbClr val="000000"/>
                </a:solidFill>
                <a:latin typeface="Arial"/>
                <a:cs typeface="Arial"/>
              </a:rPr>
              <a:t>E. coli </a:t>
            </a:r>
            <a:r>
              <a:rPr lang="en-US" sz="2000" dirty="0">
                <a:solidFill>
                  <a:srgbClr val="000000"/>
                </a:solidFill>
                <a:latin typeface="Arial"/>
                <a:cs typeface="Arial"/>
              </a:rPr>
              <a:t>to several hundred in higher eukaryotes. </a:t>
            </a:r>
            <a:endParaRPr lang="en-US" sz="1200" dirty="0" smtClean="0">
              <a:solidFill>
                <a:srgbClr val="000000"/>
              </a:solidFill>
              <a:latin typeface="Arial"/>
              <a:cs typeface="Arial"/>
            </a:endParaRPr>
          </a:p>
          <a:p>
            <a:pPr algn="just">
              <a:lnSpc>
                <a:spcPct val="130000"/>
              </a:lnSpc>
            </a:pPr>
            <a:r>
              <a:rPr lang="en-US" sz="2000" dirty="0" smtClean="0">
                <a:solidFill>
                  <a:srgbClr val="000000"/>
                </a:solidFill>
                <a:latin typeface="Arial"/>
                <a:cs typeface="Arial"/>
              </a:rPr>
              <a:t>In </a:t>
            </a:r>
            <a:r>
              <a:rPr lang="en-US" sz="2000" b="1" u="sng" dirty="0">
                <a:solidFill>
                  <a:srgbClr val="000000"/>
                </a:solidFill>
                <a:latin typeface="Arial"/>
                <a:cs typeface="Arial"/>
              </a:rPr>
              <a:t>Eukaryotic cell,</a:t>
            </a:r>
            <a:r>
              <a:rPr lang="en-US" sz="2000" b="1" dirty="0">
                <a:solidFill>
                  <a:srgbClr val="000000"/>
                </a:solidFill>
                <a:latin typeface="Arial"/>
                <a:cs typeface="Arial"/>
              </a:rPr>
              <a:t> </a:t>
            </a:r>
            <a:r>
              <a:rPr lang="en-US" sz="2000" dirty="0">
                <a:solidFill>
                  <a:srgbClr val="000000"/>
                </a:solidFill>
                <a:latin typeface="Arial"/>
                <a:cs typeface="Arial"/>
              </a:rPr>
              <a:t>there are </a:t>
            </a:r>
            <a:r>
              <a:rPr lang="en-US" sz="2000" dirty="0">
                <a:solidFill>
                  <a:srgbClr val="FF0000"/>
                </a:solidFill>
                <a:latin typeface="Arial"/>
                <a:cs typeface="Arial"/>
              </a:rPr>
              <a:t>four types </a:t>
            </a:r>
            <a:r>
              <a:rPr lang="en-US" sz="2000" dirty="0">
                <a:solidFill>
                  <a:srgbClr val="000000"/>
                </a:solidFill>
                <a:latin typeface="Arial"/>
                <a:cs typeface="Arial"/>
              </a:rPr>
              <a:t>of </a:t>
            </a:r>
            <a:r>
              <a:rPr lang="en-US" sz="2000" dirty="0" err="1">
                <a:solidFill>
                  <a:srgbClr val="000000"/>
                </a:solidFill>
                <a:latin typeface="Arial"/>
                <a:cs typeface="Arial"/>
              </a:rPr>
              <a:t>rRNA</a:t>
            </a:r>
            <a:r>
              <a:rPr lang="en-US" sz="2000" dirty="0">
                <a:solidFill>
                  <a:srgbClr val="000000"/>
                </a:solidFill>
                <a:latin typeface="Arial"/>
                <a:cs typeface="Arial"/>
              </a:rPr>
              <a:t>, three of them (18S, 5.8S and 28S) are made by chemical modification and cleaving a single precursor unit (45S pre-</a:t>
            </a:r>
            <a:r>
              <a:rPr lang="en-US" sz="2000" dirty="0" err="1">
                <a:solidFill>
                  <a:srgbClr val="000000"/>
                </a:solidFill>
                <a:latin typeface="Arial"/>
                <a:cs typeface="Arial"/>
              </a:rPr>
              <a:t>rRNA</a:t>
            </a:r>
            <a:r>
              <a:rPr lang="en-US" sz="2000" dirty="0">
                <a:solidFill>
                  <a:srgbClr val="000000"/>
                </a:solidFill>
                <a:latin typeface="Arial"/>
                <a:cs typeface="Arial"/>
              </a:rPr>
              <a:t>), which is transcribed by </a:t>
            </a:r>
            <a:r>
              <a:rPr lang="en-US" sz="2000" dirty="0">
                <a:solidFill>
                  <a:srgbClr val="FF0000"/>
                </a:solidFill>
                <a:latin typeface="Arial"/>
                <a:cs typeface="Arial"/>
              </a:rPr>
              <a:t>RNA polymerase </a:t>
            </a:r>
            <a:r>
              <a:rPr lang="en-US" sz="2000" dirty="0" smtClean="0">
                <a:solidFill>
                  <a:srgbClr val="FF0000"/>
                </a:solidFill>
                <a:latin typeface="Arial"/>
                <a:cs typeface="Arial"/>
              </a:rPr>
              <a:t>I. </a:t>
            </a:r>
            <a:r>
              <a:rPr lang="en-US" sz="2000" dirty="0" smtClean="0">
                <a:solidFill>
                  <a:srgbClr val="000000"/>
                </a:solidFill>
                <a:latin typeface="Arial"/>
                <a:cs typeface="Arial"/>
              </a:rPr>
              <a:t>The </a:t>
            </a:r>
            <a:r>
              <a:rPr lang="en-US" sz="2000" dirty="0">
                <a:solidFill>
                  <a:srgbClr val="000000"/>
                </a:solidFill>
                <a:latin typeface="Arial"/>
                <a:cs typeface="Arial"/>
              </a:rPr>
              <a:t>eukaryotic 5.8S </a:t>
            </a:r>
            <a:r>
              <a:rPr lang="en-US" sz="2000" dirty="0" err="1">
                <a:solidFill>
                  <a:srgbClr val="000000"/>
                </a:solidFill>
                <a:latin typeface="Arial"/>
                <a:cs typeface="Arial"/>
              </a:rPr>
              <a:t>rRNA</a:t>
            </a:r>
            <a:r>
              <a:rPr lang="en-US" sz="2000" dirty="0">
                <a:solidFill>
                  <a:srgbClr val="000000"/>
                </a:solidFill>
                <a:latin typeface="Arial"/>
                <a:cs typeface="Arial"/>
              </a:rPr>
              <a:t>, which is absent in prokaryotes, lies between the 18S and the 28S </a:t>
            </a:r>
            <a:r>
              <a:rPr lang="en-US" sz="2000" dirty="0" err="1">
                <a:solidFill>
                  <a:srgbClr val="000000"/>
                </a:solidFill>
                <a:latin typeface="Arial"/>
                <a:cs typeface="Arial"/>
              </a:rPr>
              <a:t>rRNA</a:t>
            </a:r>
            <a:r>
              <a:rPr lang="en-US" sz="2000" dirty="0">
                <a:solidFill>
                  <a:srgbClr val="000000"/>
                </a:solidFill>
                <a:latin typeface="Arial"/>
                <a:cs typeface="Arial"/>
              </a:rPr>
              <a:t>. </a:t>
            </a:r>
            <a:r>
              <a:rPr lang="en-US" sz="2000" dirty="0" smtClean="0">
                <a:latin typeface="Arial"/>
                <a:cs typeface="Arial"/>
              </a:rPr>
              <a:t>The fourth type (5S </a:t>
            </a:r>
            <a:r>
              <a:rPr lang="en-US" sz="2000" dirty="0" err="1">
                <a:latin typeface="Arial"/>
                <a:cs typeface="Arial"/>
              </a:rPr>
              <a:t>rRNA</a:t>
            </a:r>
            <a:r>
              <a:rPr lang="en-US" sz="2000" dirty="0">
                <a:latin typeface="Arial"/>
                <a:cs typeface="Arial"/>
              </a:rPr>
              <a:t>) is transcribed from a separate </a:t>
            </a:r>
            <a:r>
              <a:rPr lang="en-US" sz="2000" dirty="0" smtClean="0">
                <a:latin typeface="Arial"/>
                <a:cs typeface="Arial"/>
              </a:rPr>
              <a:t>gene.</a:t>
            </a:r>
            <a:endParaRPr lang="en-US" sz="2000" dirty="0">
              <a:solidFill>
                <a:srgbClr val="000000"/>
              </a:solidFill>
              <a:latin typeface="Arial"/>
              <a:cs typeface="Arial"/>
            </a:endParaRPr>
          </a:p>
          <a:p>
            <a:pPr algn="just">
              <a:lnSpc>
                <a:spcPct val="130000"/>
              </a:lnSpc>
            </a:pPr>
            <a:endParaRPr lang="en-US" sz="2000" dirty="0">
              <a:solidFill>
                <a:srgbClr val="000000"/>
              </a:solidFill>
              <a:latin typeface="Arial"/>
              <a:cs typeface="Arial"/>
            </a:endParaRPr>
          </a:p>
          <a:p>
            <a:pPr algn="just">
              <a:lnSpc>
                <a:spcPct val="130000"/>
              </a:lnSpc>
            </a:pPr>
            <a:r>
              <a:rPr lang="en-US" sz="2000" dirty="0">
                <a:solidFill>
                  <a:srgbClr val="000000"/>
                </a:solidFill>
                <a:latin typeface="Arial"/>
                <a:cs typeface="Arial"/>
              </a:rPr>
              <a:t>Non-transcribed spacer regions between the transcription units are removed to convert to mature 18S, 5.8S, and 28S </a:t>
            </a:r>
            <a:r>
              <a:rPr lang="en-US" sz="2000" dirty="0" err="1">
                <a:solidFill>
                  <a:srgbClr val="000000"/>
                </a:solidFill>
                <a:latin typeface="Arial"/>
                <a:cs typeface="Arial"/>
              </a:rPr>
              <a:t>rRNA</a:t>
            </a:r>
            <a:r>
              <a:rPr lang="en-US" sz="2000" dirty="0">
                <a:solidFill>
                  <a:srgbClr val="000000"/>
                </a:solidFill>
                <a:latin typeface="Arial"/>
                <a:cs typeface="Arial"/>
              </a:rPr>
              <a:t>. In addition to these cleavages, </a:t>
            </a:r>
            <a:r>
              <a:rPr lang="en-US" sz="2000" dirty="0" err="1">
                <a:solidFill>
                  <a:srgbClr val="000000"/>
                </a:solidFill>
                <a:latin typeface="Arial"/>
                <a:cs typeface="Arial"/>
              </a:rPr>
              <a:t>rRNA</a:t>
            </a:r>
            <a:r>
              <a:rPr lang="en-US" sz="2000" dirty="0">
                <a:solidFill>
                  <a:srgbClr val="000000"/>
                </a:solidFill>
                <a:latin typeface="Arial"/>
                <a:cs typeface="Arial"/>
              </a:rPr>
              <a:t> processing involves the addition of methyl groups to the bases and sugar moieties of specific nucleotides.</a:t>
            </a:r>
            <a:br>
              <a:rPr lang="en-US" sz="2000" dirty="0">
                <a:solidFill>
                  <a:srgbClr val="000000"/>
                </a:solidFill>
                <a:latin typeface="Arial"/>
                <a:cs typeface="Arial"/>
              </a:rPr>
            </a:br>
            <a:endParaRPr lang="en-US" sz="2000" dirty="0">
              <a:solidFill>
                <a:srgbClr val="000000"/>
              </a:solidFill>
              <a:latin typeface="Arial"/>
            </a:endParaRPr>
          </a:p>
        </p:txBody>
      </p:sp>
    </p:spTree>
    <p:extLst>
      <p:ext uri="{BB962C8B-B14F-4D97-AF65-F5344CB8AC3E}">
        <p14:creationId xmlns:p14="http://schemas.microsoft.com/office/powerpoint/2010/main" val="911456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61855" y="5459114"/>
            <a:ext cx="5914378" cy="1323439"/>
          </a:xfrm>
          <a:prstGeom prst="rect">
            <a:avLst/>
          </a:prstGeom>
        </p:spPr>
        <p:txBody>
          <a:bodyPr wrap="square">
            <a:spAutoFit/>
          </a:bodyPr>
          <a:lstStyle/>
          <a:p>
            <a:pPr algn="just"/>
            <a:r>
              <a:rPr lang="en-US" sz="1600" dirty="0">
                <a:latin typeface="Arial"/>
                <a:cs typeface="Arial"/>
              </a:rPr>
              <a:t>Eukaryotic cells (e.g., human cells) contain four </a:t>
            </a:r>
            <a:r>
              <a:rPr lang="en-US" sz="1600" dirty="0" err="1">
                <a:latin typeface="Arial"/>
                <a:cs typeface="Arial"/>
              </a:rPr>
              <a:t>rRNAs</a:t>
            </a:r>
            <a:r>
              <a:rPr lang="en-US" sz="1600" dirty="0">
                <a:latin typeface="Arial"/>
                <a:cs typeface="Arial"/>
              </a:rPr>
              <a:t>. One of these (5S </a:t>
            </a:r>
            <a:r>
              <a:rPr lang="en-US" sz="1600" dirty="0" err="1">
                <a:latin typeface="Arial"/>
                <a:cs typeface="Arial"/>
              </a:rPr>
              <a:t>rRNA</a:t>
            </a:r>
            <a:r>
              <a:rPr lang="en-US" sz="1600" dirty="0">
                <a:latin typeface="Arial"/>
                <a:cs typeface="Arial"/>
              </a:rPr>
              <a:t>) is transcribed from a separate gene; the other three (18S, 28S, and 5.8S) are derived from a common pre-</a:t>
            </a:r>
            <a:r>
              <a:rPr lang="en-US" sz="1600" dirty="0" err="1">
                <a:latin typeface="Arial"/>
                <a:cs typeface="Arial"/>
              </a:rPr>
              <a:t>rRNA</a:t>
            </a:r>
            <a:r>
              <a:rPr lang="en-US" sz="1600" dirty="0">
                <a:latin typeface="Arial"/>
                <a:cs typeface="Arial"/>
              </a:rPr>
              <a:t>. Following cleavage, the 5.8S </a:t>
            </a:r>
            <a:r>
              <a:rPr lang="en-US" sz="1600" dirty="0" err="1">
                <a:latin typeface="Arial"/>
                <a:cs typeface="Arial"/>
              </a:rPr>
              <a:t>rRNA</a:t>
            </a:r>
            <a:r>
              <a:rPr lang="en-US" sz="1600" dirty="0">
                <a:latin typeface="Arial"/>
                <a:cs typeface="Arial"/>
              </a:rPr>
              <a:t> (which is unique to eukaryotes) becomes hydrogen-bonded to 28S </a:t>
            </a:r>
            <a:r>
              <a:rPr lang="en-US" sz="1600" dirty="0" err="1">
                <a:latin typeface="Arial"/>
                <a:cs typeface="Arial"/>
              </a:rPr>
              <a:t>rRNA</a:t>
            </a:r>
            <a:r>
              <a:rPr lang="en-US" sz="1600" dirty="0">
                <a:latin typeface="Arial"/>
                <a:cs typeface="Arial"/>
              </a:rPr>
              <a:t>.</a:t>
            </a:r>
          </a:p>
        </p:txBody>
      </p:sp>
      <p:pic>
        <p:nvPicPr>
          <p:cNvPr id="6" name="Picture 5" descr="slide_5.jpg"/>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269891" y="141120"/>
            <a:ext cx="6725719" cy="5269701"/>
          </a:xfrm>
          <a:prstGeom prst="rect">
            <a:avLst/>
          </a:prstGeom>
        </p:spPr>
      </p:pic>
      <p:sp>
        <p:nvSpPr>
          <p:cNvPr id="7" name="Title 1"/>
          <p:cNvSpPr>
            <a:spLocks noGrp="1"/>
          </p:cNvSpPr>
          <p:nvPr>
            <p:ph type="title"/>
          </p:nvPr>
        </p:nvSpPr>
        <p:spPr>
          <a:xfrm>
            <a:off x="125424" y="62721"/>
            <a:ext cx="3072823" cy="4751012"/>
          </a:xfrm>
        </p:spPr>
        <p:txBody>
          <a:bodyPr>
            <a:noAutofit/>
          </a:bodyPr>
          <a:lstStyle/>
          <a:p>
            <a:pPr algn="just">
              <a:lnSpc>
                <a:spcPct val="110000"/>
              </a:lnSpc>
            </a:pPr>
            <a:r>
              <a:rPr lang="en-US" sz="2000" dirty="0">
                <a:solidFill>
                  <a:srgbClr val="000000"/>
                </a:solidFill>
                <a:latin typeface="Arial"/>
                <a:cs typeface="Arial"/>
              </a:rPr>
              <a:t/>
            </a:r>
            <a:br>
              <a:rPr lang="en-US" sz="2000" dirty="0">
                <a:solidFill>
                  <a:srgbClr val="000000"/>
                </a:solidFill>
                <a:latin typeface="Arial"/>
                <a:cs typeface="Arial"/>
              </a:rPr>
            </a:br>
            <a:endParaRPr lang="en-US" sz="2000" strike="sngStrike" dirty="0">
              <a:solidFill>
                <a:srgbClr val="FF0000"/>
              </a:solidFill>
              <a:latin typeface="Arial"/>
              <a:cs typeface="Arial"/>
            </a:endParaRPr>
          </a:p>
        </p:txBody>
      </p:sp>
    </p:spTree>
    <p:extLst>
      <p:ext uri="{BB962C8B-B14F-4D97-AF65-F5344CB8AC3E}">
        <p14:creationId xmlns:p14="http://schemas.microsoft.com/office/powerpoint/2010/main" val="3246433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41016954"/>
              </p:ext>
            </p:extLst>
          </p:nvPr>
        </p:nvGraphicFramePr>
        <p:xfrm>
          <a:off x="461563" y="1505272"/>
          <a:ext cx="8114115" cy="2324288"/>
        </p:xfrm>
        <a:graphic>
          <a:graphicData uri="http://schemas.openxmlformats.org/drawingml/2006/table">
            <a:tbl>
              <a:tblPr firstRow="1" bandRow="1">
                <a:tableStyleId>{5940675A-B579-460E-94D1-54222C63F5DA}</a:tableStyleId>
              </a:tblPr>
              <a:tblGrid>
                <a:gridCol w="2521165">
                  <a:extLst>
                    <a:ext uri="{9D8B030D-6E8A-4147-A177-3AD203B41FA5}">
                      <a16:colId xmlns:a16="http://schemas.microsoft.com/office/drawing/2014/main" val="20000"/>
                    </a:ext>
                  </a:extLst>
                </a:gridCol>
                <a:gridCol w="3667238">
                  <a:extLst>
                    <a:ext uri="{9D8B030D-6E8A-4147-A177-3AD203B41FA5}">
                      <a16:colId xmlns:a16="http://schemas.microsoft.com/office/drawing/2014/main" val="20001"/>
                    </a:ext>
                  </a:extLst>
                </a:gridCol>
                <a:gridCol w="1925712">
                  <a:extLst>
                    <a:ext uri="{9D8B030D-6E8A-4147-A177-3AD203B41FA5}">
                      <a16:colId xmlns:a16="http://schemas.microsoft.com/office/drawing/2014/main" val="20002"/>
                    </a:ext>
                  </a:extLst>
                </a:gridCol>
              </a:tblGrid>
              <a:tr h="593599">
                <a:tc>
                  <a:txBody>
                    <a:bodyPr/>
                    <a:lstStyle/>
                    <a:p>
                      <a:pPr marL="0" marR="0" algn="ctr">
                        <a:lnSpc>
                          <a:spcPct val="115000"/>
                        </a:lnSpc>
                        <a:spcBef>
                          <a:spcPts val="0"/>
                        </a:spcBef>
                        <a:spcAft>
                          <a:spcPts val="1000"/>
                        </a:spcAft>
                      </a:pPr>
                      <a:r>
                        <a:rPr lang="en-US" sz="2000" dirty="0">
                          <a:latin typeface="Arial"/>
                          <a:cs typeface="Arial"/>
                        </a:rPr>
                        <a:t>Type of Polymerase</a:t>
                      </a:r>
                      <a:endParaRPr lang="en-US" sz="2000" dirty="0">
                        <a:latin typeface="Arial"/>
                        <a:ea typeface="Calibri"/>
                        <a:cs typeface="Arial"/>
                      </a:endParaRPr>
                    </a:p>
                  </a:txBody>
                  <a:tcPr marL="0" marR="0" marT="0" marB="0" anchor="ctr"/>
                </a:tc>
                <a:tc>
                  <a:txBody>
                    <a:bodyPr/>
                    <a:lstStyle/>
                    <a:p>
                      <a:pPr marL="0" marR="0" algn="ctr">
                        <a:lnSpc>
                          <a:spcPct val="115000"/>
                        </a:lnSpc>
                        <a:spcBef>
                          <a:spcPts val="0"/>
                        </a:spcBef>
                        <a:spcAft>
                          <a:spcPts val="1000"/>
                        </a:spcAft>
                      </a:pPr>
                      <a:r>
                        <a:rPr lang="en-US" sz="2000" dirty="0" smtClean="0">
                          <a:latin typeface="Arial"/>
                          <a:cs typeface="Arial"/>
                        </a:rPr>
                        <a:t>Responsible to Produce</a:t>
                      </a:r>
                      <a:r>
                        <a:rPr lang="en-US" sz="2000" baseline="0" dirty="0" smtClean="0">
                          <a:latin typeface="Arial"/>
                          <a:cs typeface="Arial"/>
                        </a:rPr>
                        <a:t> </a:t>
                      </a:r>
                      <a:endParaRPr lang="en-US" sz="2000" dirty="0">
                        <a:latin typeface="Arial"/>
                        <a:ea typeface="Calibri"/>
                        <a:cs typeface="Arial"/>
                      </a:endParaRPr>
                    </a:p>
                  </a:txBody>
                  <a:tcPr marL="0" marR="0" marT="0" marB="0" anchor="ctr"/>
                </a:tc>
                <a:tc>
                  <a:txBody>
                    <a:bodyPr/>
                    <a:lstStyle/>
                    <a:p>
                      <a:pPr marL="0" marR="0" algn="ctr">
                        <a:lnSpc>
                          <a:spcPct val="115000"/>
                        </a:lnSpc>
                        <a:spcBef>
                          <a:spcPts val="0"/>
                        </a:spcBef>
                        <a:spcAft>
                          <a:spcPts val="1000"/>
                        </a:spcAft>
                      </a:pPr>
                      <a:r>
                        <a:rPr lang="en-US" sz="2000" dirty="0" smtClean="0">
                          <a:latin typeface="Arial"/>
                          <a:cs typeface="Arial"/>
                        </a:rPr>
                        <a:t>Location </a:t>
                      </a:r>
                      <a:endParaRPr lang="en-US" sz="2000" dirty="0">
                        <a:latin typeface="Arial"/>
                        <a:ea typeface="Calibri"/>
                        <a:cs typeface="Arial"/>
                      </a:endParaRPr>
                    </a:p>
                  </a:txBody>
                  <a:tcPr marL="0" marR="0" marT="0" marB="0" anchor="ctr"/>
                </a:tc>
                <a:extLst>
                  <a:ext uri="{0D108BD9-81ED-4DB2-BD59-A6C34878D82A}">
                    <a16:rowId xmlns:a16="http://schemas.microsoft.com/office/drawing/2014/main" val="10000"/>
                  </a:ext>
                </a:extLst>
              </a:tr>
              <a:tr h="494666">
                <a:tc>
                  <a:txBody>
                    <a:bodyPr/>
                    <a:lstStyle/>
                    <a:p>
                      <a:pPr marL="0" marR="0" algn="ctr">
                        <a:lnSpc>
                          <a:spcPct val="115000"/>
                        </a:lnSpc>
                        <a:spcBef>
                          <a:spcPts val="0"/>
                        </a:spcBef>
                        <a:spcAft>
                          <a:spcPts val="1000"/>
                        </a:spcAft>
                      </a:pPr>
                      <a:r>
                        <a:rPr lang="en-US" sz="2000" dirty="0">
                          <a:latin typeface="Arial"/>
                          <a:cs typeface="Arial"/>
                        </a:rPr>
                        <a:t>RNA Polymerase I</a:t>
                      </a:r>
                      <a:endParaRPr lang="en-US" sz="2000" dirty="0">
                        <a:latin typeface="Arial"/>
                        <a:ea typeface="Calibri"/>
                        <a:cs typeface="Arial"/>
                      </a:endParaRPr>
                    </a:p>
                  </a:txBody>
                  <a:tcPr marL="0" marR="0" marT="0" marB="0" anchor="ctr"/>
                </a:tc>
                <a:tc>
                  <a:txBody>
                    <a:bodyPr/>
                    <a:lstStyle/>
                    <a:p>
                      <a:pPr marL="0" marR="0" algn="ctr">
                        <a:lnSpc>
                          <a:spcPct val="115000"/>
                        </a:lnSpc>
                        <a:spcBef>
                          <a:spcPts val="0"/>
                        </a:spcBef>
                        <a:spcAft>
                          <a:spcPts val="1000"/>
                        </a:spcAft>
                      </a:pPr>
                      <a:r>
                        <a:rPr lang="en-US" sz="2000" dirty="0" err="1" smtClean="0">
                          <a:latin typeface="Arial"/>
                          <a:cs typeface="Arial"/>
                        </a:rPr>
                        <a:t>rRNA</a:t>
                      </a:r>
                      <a:r>
                        <a:rPr lang="en-US" sz="2000" dirty="0" smtClean="0">
                          <a:latin typeface="Arial"/>
                          <a:cs typeface="Arial"/>
                        </a:rPr>
                        <a:t> (18 s ,  5.8s,  28s)</a:t>
                      </a:r>
                      <a:endParaRPr lang="en-US" sz="2000" dirty="0">
                        <a:latin typeface="Arial"/>
                        <a:ea typeface="Calibri"/>
                        <a:cs typeface="Arial"/>
                      </a:endParaRPr>
                    </a:p>
                  </a:txBody>
                  <a:tcPr marL="0" marR="0" marT="0" marB="0" anchor="ctr"/>
                </a:tc>
                <a:tc>
                  <a:txBody>
                    <a:bodyPr/>
                    <a:lstStyle/>
                    <a:p>
                      <a:pPr marL="0" marR="0" algn="ctr">
                        <a:lnSpc>
                          <a:spcPct val="115000"/>
                        </a:lnSpc>
                        <a:spcBef>
                          <a:spcPts val="0"/>
                        </a:spcBef>
                        <a:spcAft>
                          <a:spcPts val="1000"/>
                        </a:spcAft>
                      </a:pPr>
                      <a:r>
                        <a:rPr lang="en-US" sz="2000" dirty="0">
                          <a:latin typeface="Arial"/>
                          <a:cs typeface="Arial"/>
                        </a:rPr>
                        <a:t>nucleolus</a:t>
                      </a:r>
                      <a:endParaRPr lang="en-US" sz="2000" dirty="0">
                        <a:latin typeface="Arial"/>
                        <a:ea typeface="Calibri"/>
                        <a:cs typeface="Arial"/>
                      </a:endParaRPr>
                    </a:p>
                  </a:txBody>
                  <a:tcPr marL="0" marR="0" marT="0" marB="0" anchor="ctr"/>
                </a:tc>
                <a:extLst>
                  <a:ext uri="{0D108BD9-81ED-4DB2-BD59-A6C34878D82A}">
                    <a16:rowId xmlns:a16="http://schemas.microsoft.com/office/drawing/2014/main" val="10001"/>
                  </a:ext>
                </a:extLst>
              </a:tr>
              <a:tr h="775984">
                <a:tc>
                  <a:txBody>
                    <a:bodyPr/>
                    <a:lstStyle/>
                    <a:p>
                      <a:pPr marL="0" marR="0" algn="ctr">
                        <a:lnSpc>
                          <a:spcPct val="115000"/>
                        </a:lnSpc>
                        <a:spcBef>
                          <a:spcPts val="0"/>
                        </a:spcBef>
                        <a:spcAft>
                          <a:spcPts val="1000"/>
                        </a:spcAft>
                      </a:pPr>
                      <a:r>
                        <a:rPr lang="en-US" sz="2000" dirty="0">
                          <a:latin typeface="Arial"/>
                          <a:ea typeface="Times New Roman"/>
                          <a:cs typeface="Arial"/>
                        </a:rPr>
                        <a:t>RNA Polymerase II</a:t>
                      </a:r>
                      <a:endParaRPr lang="en-US" sz="2000" dirty="0">
                        <a:latin typeface="Arial"/>
                        <a:ea typeface="Calibri"/>
                        <a:cs typeface="Arial"/>
                      </a:endParaRPr>
                    </a:p>
                  </a:txBody>
                  <a:tcPr marL="0" marR="0" marT="0" marB="0" anchor="ctr"/>
                </a:tc>
                <a:tc>
                  <a:txBody>
                    <a:bodyPr/>
                    <a:lstStyle/>
                    <a:p>
                      <a:pPr marL="0" marR="0" algn="ctr">
                        <a:lnSpc>
                          <a:spcPct val="115000"/>
                        </a:lnSpc>
                        <a:spcBef>
                          <a:spcPts val="0"/>
                        </a:spcBef>
                        <a:spcAft>
                          <a:spcPts val="1000"/>
                        </a:spcAft>
                      </a:pPr>
                      <a:r>
                        <a:rPr lang="en-US" sz="2000" dirty="0" smtClean="0">
                          <a:latin typeface="Arial"/>
                          <a:ea typeface="Times New Roman"/>
                          <a:cs typeface="Arial"/>
                        </a:rPr>
                        <a:t>mRNA and small nuclear  RNA</a:t>
                      </a:r>
                      <a:endParaRPr lang="en-US" sz="2000" dirty="0">
                        <a:latin typeface="Arial"/>
                        <a:ea typeface="Calibri"/>
                        <a:cs typeface="Arial"/>
                      </a:endParaRPr>
                    </a:p>
                  </a:txBody>
                  <a:tcPr marL="0" marR="0" marT="0" marB="0" anchor="ctr"/>
                </a:tc>
                <a:tc>
                  <a:txBody>
                    <a:bodyPr/>
                    <a:lstStyle/>
                    <a:p>
                      <a:pPr marL="0" marR="0" algn="ctr">
                        <a:lnSpc>
                          <a:spcPct val="115000"/>
                        </a:lnSpc>
                        <a:spcBef>
                          <a:spcPts val="0"/>
                        </a:spcBef>
                        <a:spcAft>
                          <a:spcPts val="1000"/>
                        </a:spcAft>
                      </a:pPr>
                      <a:r>
                        <a:rPr lang="en-US" sz="2000" dirty="0" err="1">
                          <a:latin typeface="Arial"/>
                          <a:ea typeface="Times New Roman"/>
                          <a:cs typeface="Arial"/>
                        </a:rPr>
                        <a:t>nucleoplasm</a:t>
                      </a:r>
                      <a:endParaRPr lang="en-US" sz="2000" dirty="0">
                        <a:latin typeface="Arial"/>
                        <a:ea typeface="Calibri"/>
                        <a:cs typeface="Arial"/>
                      </a:endParaRPr>
                    </a:p>
                  </a:txBody>
                  <a:tcPr marL="0" marR="0" marT="0" marB="0" anchor="ctr"/>
                </a:tc>
                <a:extLst>
                  <a:ext uri="{0D108BD9-81ED-4DB2-BD59-A6C34878D82A}">
                    <a16:rowId xmlns:a16="http://schemas.microsoft.com/office/drawing/2014/main" val="10002"/>
                  </a:ext>
                </a:extLst>
              </a:tr>
              <a:tr h="460039">
                <a:tc>
                  <a:txBody>
                    <a:bodyPr/>
                    <a:lstStyle/>
                    <a:p>
                      <a:pPr marL="0" marR="0" algn="ctr">
                        <a:lnSpc>
                          <a:spcPct val="115000"/>
                        </a:lnSpc>
                        <a:spcBef>
                          <a:spcPts val="0"/>
                        </a:spcBef>
                        <a:spcAft>
                          <a:spcPts val="1000"/>
                        </a:spcAft>
                      </a:pPr>
                      <a:r>
                        <a:rPr lang="en-US" sz="2000" dirty="0">
                          <a:latin typeface="Arial"/>
                          <a:ea typeface="Times New Roman"/>
                          <a:cs typeface="Arial"/>
                        </a:rPr>
                        <a:t>RNA Polymerase III</a:t>
                      </a:r>
                      <a:endParaRPr lang="en-US" sz="2000" dirty="0">
                        <a:latin typeface="Arial"/>
                        <a:ea typeface="Calibri"/>
                        <a:cs typeface="Arial"/>
                      </a:endParaRPr>
                    </a:p>
                  </a:txBody>
                  <a:tcPr marL="0" marR="0" marT="0" marB="0" anchor="ctr"/>
                </a:tc>
                <a:tc>
                  <a:txBody>
                    <a:bodyPr/>
                    <a:lstStyle/>
                    <a:p>
                      <a:pPr marL="0" marR="0" algn="ctr">
                        <a:lnSpc>
                          <a:spcPct val="115000"/>
                        </a:lnSpc>
                        <a:spcBef>
                          <a:spcPts val="0"/>
                        </a:spcBef>
                        <a:spcAft>
                          <a:spcPts val="1000"/>
                        </a:spcAft>
                      </a:pPr>
                      <a:r>
                        <a:rPr lang="en-US" sz="2000" dirty="0" err="1" smtClean="0">
                          <a:latin typeface="Arial"/>
                          <a:ea typeface="Times New Roman"/>
                          <a:cs typeface="Arial"/>
                        </a:rPr>
                        <a:t>tRNA</a:t>
                      </a:r>
                      <a:r>
                        <a:rPr lang="en-US" sz="2000" dirty="0" smtClean="0">
                          <a:latin typeface="Arial"/>
                          <a:ea typeface="Times New Roman"/>
                          <a:cs typeface="Arial"/>
                        </a:rPr>
                        <a:t>  and 5s r RNA </a:t>
                      </a:r>
                      <a:endParaRPr lang="en-US" sz="2000" dirty="0">
                        <a:latin typeface="Arial"/>
                        <a:ea typeface="Calibri"/>
                        <a:cs typeface="Arial"/>
                      </a:endParaRPr>
                    </a:p>
                  </a:txBody>
                  <a:tcPr marL="0" marR="0" marT="0" marB="0" anchor="ctr"/>
                </a:tc>
                <a:tc>
                  <a:txBody>
                    <a:bodyPr/>
                    <a:lstStyle/>
                    <a:p>
                      <a:pPr marL="0" marR="0" algn="ctr">
                        <a:lnSpc>
                          <a:spcPct val="115000"/>
                        </a:lnSpc>
                        <a:spcBef>
                          <a:spcPts val="0"/>
                        </a:spcBef>
                        <a:spcAft>
                          <a:spcPts val="1000"/>
                        </a:spcAft>
                      </a:pPr>
                      <a:r>
                        <a:rPr lang="en-US" sz="2000" dirty="0" err="1">
                          <a:latin typeface="Arial"/>
                          <a:ea typeface="Times New Roman"/>
                          <a:cs typeface="Arial"/>
                        </a:rPr>
                        <a:t>nucleoplasm</a:t>
                      </a:r>
                      <a:endParaRPr lang="en-US" sz="2000" dirty="0">
                        <a:latin typeface="Arial"/>
                        <a:ea typeface="Calibri"/>
                        <a:cs typeface="Arial"/>
                      </a:endParaRPr>
                    </a:p>
                  </a:txBody>
                  <a:tcPr marL="0" marR="0" marT="0" marB="0" anchor="ctr"/>
                </a:tc>
                <a:extLst>
                  <a:ext uri="{0D108BD9-81ED-4DB2-BD59-A6C34878D82A}">
                    <a16:rowId xmlns:a16="http://schemas.microsoft.com/office/drawing/2014/main" val="10003"/>
                  </a:ext>
                </a:extLst>
              </a:tr>
            </a:tbl>
          </a:graphicData>
        </a:graphic>
      </p:graphicFrame>
      <p:sp>
        <p:nvSpPr>
          <p:cNvPr id="6" name="Title 1"/>
          <p:cNvSpPr txBox="1">
            <a:spLocks/>
          </p:cNvSpPr>
          <p:nvPr/>
        </p:nvSpPr>
        <p:spPr>
          <a:xfrm>
            <a:off x="266520" y="3824535"/>
            <a:ext cx="8560007" cy="227494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lnSpc>
                <a:spcPct val="130000"/>
              </a:lnSpc>
            </a:pPr>
            <a:r>
              <a:rPr lang="en-US" sz="2000" dirty="0" smtClean="0">
                <a:latin typeface="Arial"/>
                <a:cs typeface="Arial"/>
              </a:rPr>
              <a:t>The same events will happen to </a:t>
            </a:r>
            <a:r>
              <a:rPr lang="en-US" sz="2000" b="1" u="sng" dirty="0" smtClean="0">
                <a:solidFill>
                  <a:srgbClr val="000000"/>
                </a:solidFill>
                <a:latin typeface="Arial"/>
                <a:cs typeface="Arial"/>
              </a:rPr>
              <a:t>prokaryotic </a:t>
            </a:r>
            <a:r>
              <a:rPr lang="en-US" sz="2000" b="1" u="sng" dirty="0" err="1" smtClean="0">
                <a:solidFill>
                  <a:srgbClr val="000000"/>
                </a:solidFill>
                <a:latin typeface="Arial"/>
                <a:cs typeface="Arial"/>
              </a:rPr>
              <a:t>rRNA</a:t>
            </a:r>
            <a:r>
              <a:rPr lang="en-US" sz="2000" dirty="0" smtClean="0">
                <a:latin typeface="Arial"/>
                <a:cs typeface="Arial"/>
              </a:rPr>
              <a:t>. Prokaryotic cells contain three </a:t>
            </a:r>
            <a:r>
              <a:rPr lang="en-US" sz="2000" dirty="0" err="1" smtClean="0">
                <a:latin typeface="Arial"/>
                <a:cs typeface="Arial"/>
              </a:rPr>
              <a:t>rRNAs</a:t>
            </a:r>
            <a:r>
              <a:rPr lang="en-US" sz="2000" dirty="0" smtClean="0">
                <a:latin typeface="Arial"/>
                <a:cs typeface="Arial"/>
              </a:rPr>
              <a:t> (16S, 23S, and 5S), which are formed by cleavage of a 30s pre-</a:t>
            </a:r>
            <a:r>
              <a:rPr lang="en-US" sz="2000" dirty="0" err="1" smtClean="0">
                <a:latin typeface="Arial"/>
                <a:cs typeface="Arial"/>
              </a:rPr>
              <a:t>rRNA</a:t>
            </a:r>
            <a:r>
              <a:rPr lang="en-US" sz="2000" dirty="0" smtClean="0">
                <a:latin typeface="Arial"/>
                <a:cs typeface="Arial"/>
              </a:rPr>
              <a:t> transcript by endonuclease and </a:t>
            </a:r>
            <a:r>
              <a:rPr lang="en-US" sz="2000" dirty="0" err="1" smtClean="0">
                <a:latin typeface="Arial"/>
                <a:cs typeface="Arial"/>
              </a:rPr>
              <a:t>exonuclease</a:t>
            </a:r>
            <a:r>
              <a:rPr lang="en-US" sz="2000" dirty="0" smtClean="0">
                <a:latin typeface="Arial"/>
                <a:cs typeface="Arial"/>
              </a:rPr>
              <a:t> enzyme to convert it to mature 16s,23s and 5s beside the  transcript  </a:t>
            </a:r>
            <a:r>
              <a:rPr lang="en-US" sz="2000" dirty="0" err="1" smtClean="0">
                <a:latin typeface="Arial"/>
                <a:cs typeface="Arial"/>
              </a:rPr>
              <a:t>tRNA</a:t>
            </a:r>
            <a:r>
              <a:rPr lang="en-US" sz="2000" dirty="0" smtClean="0">
                <a:latin typeface="Arial"/>
                <a:cs typeface="Arial"/>
              </a:rPr>
              <a:t>.  </a:t>
            </a:r>
            <a:endParaRPr lang="en-US" sz="2000" dirty="0">
              <a:latin typeface="Arial"/>
              <a:cs typeface="Arial"/>
            </a:endParaRPr>
          </a:p>
        </p:txBody>
      </p:sp>
      <p:sp>
        <p:nvSpPr>
          <p:cNvPr id="5" name="Rectangle 4"/>
          <p:cNvSpPr/>
          <p:nvPr/>
        </p:nvSpPr>
        <p:spPr>
          <a:xfrm>
            <a:off x="461563" y="708022"/>
            <a:ext cx="7769206" cy="369332"/>
          </a:xfrm>
          <a:prstGeom prst="rect">
            <a:avLst/>
          </a:prstGeom>
        </p:spPr>
        <p:txBody>
          <a:bodyPr wrap="square">
            <a:spAutoFit/>
          </a:bodyPr>
          <a:lstStyle/>
          <a:p>
            <a:r>
              <a:rPr lang="en-US" dirty="0">
                <a:latin typeface="Arial"/>
                <a:cs typeface="Arial"/>
              </a:rPr>
              <a:t>There are 3 main types of Eukaryotic RNA polymerase, which are  I,II, III </a:t>
            </a:r>
            <a:endParaRPr lang="en-US" dirty="0"/>
          </a:p>
        </p:txBody>
      </p:sp>
    </p:spTree>
    <p:extLst>
      <p:ext uri="{BB962C8B-B14F-4D97-AF65-F5344CB8AC3E}">
        <p14:creationId xmlns:p14="http://schemas.microsoft.com/office/powerpoint/2010/main" val="1848928869"/>
      </p:ext>
    </p:extLst>
  </p:cSld>
  <p:clrMapOvr>
    <a:masterClrMapping/>
  </p:clrMapOvr>
  <p:transition>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1968" y="5883800"/>
            <a:ext cx="8500237" cy="646331"/>
          </a:xfrm>
          <a:prstGeom prst="rect">
            <a:avLst/>
          </a:prstGeom>
        </p:spPr>
        <p:txBody>
          <a:bodyPr wrap="square">
            <a:spAutoFit/>
          </a:bodyPr>
          <a:lstStyle/>
          <a:p>
            <a:r>
              <a:rPr lang="en-US" dirty="0">
                <a:latin typeface="Arial"/>
                <a:cs typeface="Arial"/>
              </a:rPr>
              <a:t>Prokaryotic cells contain three </a:t>
            </a:r>
            <a:r>
              <a:rPr lang="en-US" dirty="0" err="1">
                <a:latin typeface="Arial"/>
                <a:cs typeface="Arial"/>
              </a:rPr>
              <a:t>rRNAs</a:t>
            </a:r>
            <a:r>
              <a:rPr lang="en-US" dirty="0">
                <a:latin typeface="Arial"/>
                <a:cs typeface="Arial"/>
              </a:rPr>
              <a:t> (16S, 23S, and 5S), which are formed by cleavage of a pre-</a:t>
            </a:r>
            <a:r>
              <a:rPr lang="en-US" dirty="0" err="1">
                <a:latin typeface="Arial"/>
                <a:cs typeface="Arial"/>
              </a:rPr>
              <a:t>rRNA</a:t>
            </a:r>
            <a:r>
              <a:rPr lang="en-US" dirty="0">
                <a:latin typeface="Arial"/>
                <a:cs typeface="Arial"/>
              </a:rPr>
              <a:t> transcript.</a:t>
            </a:r>
            <a:endParaRPr lang="en-US" dirty="0"/>
          </a:p>
        </p:txBody>
      </p:sp>
      <p:pic>
        <p:nvPicPr>
          <p:cNvPr id="7" name="Picture 6" descr="maxresdefault.jp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19546" t="17986" r="19246" b="5192"/>
          <a:stretch/>
        </p:blipFill>
        <p:spPr>
          <a:xfrm>
            <a:off x="611429" y="486078"/>
            <a:ext cx="7666379" cy="50018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7621152"/>
      </p:ext>
    </p:extLst>
  </p:cSld>
  <p:clrMapOvr>
    <a:masterClrMapping/>
  </p:clrMapOvr>
  <p:transition>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0345"/>
            <a:ext cx="9144000" cy="1323439"/>
          </a:xfrm>
          <a:prstGeom prst="rect">
            <a:avLst/>
          </a:prstGeom>
        </p:spPr>
        <p:txBody>
          <a:bodyPr wrap="square">
            <a:spAutoFit/>
          </a:bodyPr>
          <a:lstStyle/>
          <a:p>
            <a:pPr algn="just"/>
            <a:r>
              <a:rPr lang="en-US" sz="2000" dirty="0">
                <a:latin typeface="Arial"/>
                <a:cs typeface="Arial"/>
              </a:rPr>
              <a:t>In the cytoplasm, ribosomal RNA </a:t>
            </a:r>
            <a:r>
              <a:rPr lang="en-US" sz="2000" dirty="0" smtClean="0">
                <a:latin typeface="Arial"/>
                <a:cs typeface="Arial"/>
              </a:rPr>
              <a:t>(</a:t>
            </a:r>
            <a:r>
              <a:rPr lang="en-US" sz="2000" dirty="0" err="1" smtClean="0">
                <a:latin typeface="Arial"/>
                <a:cs typeface="Arial"/>
              </a:rPr>
              <a:t>rRNA</a:t>
            </a:r>
            <a:r>
              <a:rPr lang="en-US" sz="2000" dirty="0" smtClean="0">
                <a:latin typeface="Arial"/>
                <a:cs typeface="Arial"/>
              </a:rPr>
              <a:t>) and </a:t>
            </a:r>
            <a:r>
              <a:rPr lang="en-US" sz="2000" dirty="0">
                <a:latin typeface="Arial"/>
                <a:cs typeface="Arial"/>
              </a:rPr>
              <a:t>protein combine to form a nucleoprotein called a </a:t>
            </a:r>
            <a:r>
              <a:rPr lang="en-US" sz="2000" b="1" dirty="0">
                <a:solidFill>
                  <a:srgbClr val="FF0000"/>
                </a:solidFill>
                <a:latin typeface="Arial"/>
                <a:cs typeface="Arial"/>
              </a:rPr>
              <a:t>ribosome.</a:t>
            </a:r>
            <a:r>
              <a:rPr lang="en-US" sz="2000" dirty="0">
                <a:latin typeface="Arial"/>
                <a:cs typeface="Arial"/>
              </a:rPr>
              <a:t> </a:t>
            </a:r>
            <a:r>
              <a:rPr lang="en-US" sz="2000" u="sng" dirty="0">
                <a:latin typeface="Arial"/>
                <a:cs typeface="Arial"/>
              </a:rPr>
              <a:t>The ribosome binds mRNA and carries out protein synthesis.</a:t>
            </a:r>
            <a:r>
              <a:rPr lang="en-US" sz="2000" dirty="0">
                <a:latin typeface="Arial"/>
                <a:cs typeface="Arial"/>
              </a:rPr>
              <a:t> Several ribosome's may be attached to a single mRNA at any time. </a:t>
            </a:r>
            <a:endParaRPr lang="en-US" sz="2000" dirty="0"/>
          </a:p>
        </p:txBody>
      </p:sp>
      <p:pic>
        <p:nvPicPr>
          <p:cNvPr id="6" name="Content Placeholder 3" descr="rRNA201.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Lst>
          </a:blip>
          <a:srcRect t="94321"/>
          <a:stretch/>
        </p:blipFill>
        <p:spPr>
          <a:xfrm>
            <a:off x="228600" y="6228820"/>
            <a:ext cx="8458199" cy="389467"/>
          </a:xfrm>
          <a:prstGeom prst="rect">
            <a:avLst/>
          </a:prstGeom>
        </p:spPr>
      </p:pic>
      <p:pic>
        <p:nvPicPr>
          <p:cNvPr id="7" name="Picture 6" descr="figure 22-12.jpg"/>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b="5876"/>
          <a:stretch/>
        </p:blipFill>
        <p:spPr>
          <a:xfrm>
            <a:off x="595751" y="1563544"/>
            <a:ext cx="8091048" cy="4486809"/>
          </a:xfrm>
          <a:prstGeom prst="rect">
            <a:avLst/>
          </a:prstGeom>
        </p:spPr>
      </p:pic>
      <p:cxnSp>
        <p:nvCxnSpPr>
          <p:cNvPr id="3" name="Straight Arrow Connector 2"/>
          <p:cNvCxnSpPr>
            <a:stCxn id="5" idx="2"/>
          </p:cNvCxnSpPr>
          <p:nvPr/>
        </p:nvCxnSpPr>
        <p:spPr>
          <a:xfrm flipH="1">
            <a:off x="4546524" y="1453784"/>
            <a:ext cx="25476" cy="4775036"/>
          </a:xfrm>
          <a:prstGeom prst="straightConnector1">
            <a:avLst/>
          </a:prstGeom>
          <a:ln>
            <a:headEnd type="none"/>
            <a:tailEnd type="non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2714531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243"/>
            <a:ext cx="9144000" cy="7234287"/>
          </a:xfrm>
          <a:prstGeom prst="rect">
            <a:avLst/>
          </a:prstGeom>
        </p:spPr>
        <p:txBody>
          <a:bodyPr wrap="square">
            <a:spAutoFit/>
          </a:bodyPr>
          <a:lstStyle/>
          <a:p>
            <a:pPr algn="just">
              <a:lnSpc>
                <a:spcPct val="110000"/>
              </a:lnSpc>
            </a:pPr>
            <a:r>
              <a:rPr lang="en-US" sz="2000" b="1" dirty="0" smtClean="0">
                <a:solidFill>
                  <a:srgbClr val="FF0000"/>
                </a:solidFill>
                <a:latin typeface="Arial"/>
                <a:cs typeface="Arial"/>
              </a:rPr>
              <a:t>3- Modification of Transfer RNA</a:t>
            </a:r>
            <a:r>
              <a:rPr lang="en-US" sz="2000" b="1" dirty="0">
                <a:latin typeface="Arial"/>
                <a:cs typeface="Arial"/>
              </a:rPr>
              <a:t> </a:t>
            </a:r>
            <a:r>
              <a:rPr lang="en-US" sz="2000" b="1" dirty="0">
                <a:solidFill>
                  <a:srgbClr val="FF0000"/>
                </a:solidFill>
                <a:latin typeface="Arial"/>
                <a:cs typeface="Arial"/>
              </a:rPr>
              <a:t>(</a:t>
            </a:r>
            <a:r>
              <a:rPr lang="en-US" sz="2000" b="1" dirty="0" err="1">
                <a:solidFill>
                  <a:srgbClr val="FF0000"/>
                </a:solidFill>
                <a:latin typeface="Arial"/>
                <a:cs typeface="Arial"/>
              </a:rPr>
              <a:t>tRNA</a:t>
            </a:r>
            <a:r>
              <a:rPr lang="en-US" sz="2000" b="1" dirty="0" smtClean="0">
                <a:solidFill>
                  <a:srgbClr val="FF0000"/>
                </a:solidFill>
                <a:latin typeface="Arial"/>
                <a:cs typeface="Arial"/>
              </a:rPr>
              <a:t>)</a:t>
            </a:r>
            <a:r>
              <a:rPr lang="en-US" sz="2000" dirty="0" smtClean="0">
                <a:solidFill>
                  <a:srgbClr val="FF0000"/>
                </a:solidFill>
                <a:latin typeface="Arial"/>
                <a:cs typeface="Arial"/>
              </a:rPr>
              <a:t> </a:t>
            </a:r>
          </a:p>
          <a:p>
            <a:pPr algn="just">
              <a:lnSpc>
                <a:spcPct val="110000"/>
              </a:lnSpc>
            </a:pPr>
            <a:endParaRPr lang="en-US" sz="1100" dirty="0">
              <a:solidFill>
                <a:srgbClr val="FF0000"/>
              </a:solidFill>
              <a:latin typeface="Arial"/>
              <a:cs typeface="Arial"/>
            </a:endParaRPr>
          </a:p>
          <a:p>
            <a:pPr algn="just">
              <a:lnSpc>
                <a:spcPct val="110000"/>
              </a:lnSpc>
            </a:pPr>
            <a:r>
              <a:rPr lang="en-US" sz="2000" dirty="0" smtClean="0">
                <a:latin typeface="Arial"/>
                <a:cs typeface="Arial"/>
              </a:rPr>
              <a:t>Mature </a:t>
            </a:r>
            <a:r>
              <a:rPr lang="en-US" sz="2000" dirty="0" err="1">
                <a:latin typeface="Arial"/>
                <a:cs typeface="Arial"/>
              </a:rPr>
              <a:t>tRNA</a:t>
            </a:r>
            <a:r>
              <a:rPr lang="en-US" sz="2000" dirty="0">
                <a:latin typeface="Arial"/>
                <a:cs typeface="Arial"/>
              </a:rPr>
              <a:t> is a small RNA chain about 70-90 nucleotides that transfers a specific amino acid to a growing</a:t>
            </a:r>
            <a:r>
              <a:rPr lang="en-US" sz="2000" dirty="0">
                <a:solidFill>
                  <a:srgbClr val="C00000"/>
                </a:solidFill>
                <a:latin typeface="Arial"/>
                <a:cs typeface="Arial"/>
              </a:rPr>
              <a:t> </a:t>
            </a:r>
            <a:r>
              <a:rPr lang="en-US" sz="2000" dirty="0">
                <a:solidFill>
                  <a:srgbClr val="FF0000"/>
                </a:solidFill>
                <a:latin typeface="Arial"/>
                <a:cs typeface="Arial"/>
              </a:rPr>
              <a:t>polypeptide</a:t>
            </a:r>
            <a:r>
              <a:rPr lang="en-US" sz="2000" dirty="0">
                <a:latin typeface="Arial"/>
                <a:cs typeface="Arial"/>
              </a:rPr>
              <a:t> chain at the ribosomal site of protein synthesis during translation. </a:t>
            </a:r>
            <a:endParaRPr lang="en-US" sz="2000" dirty="0" smtClean="0">
              <a:latin typeface="Arial"/>
              <a:cs typeface="Arial"/>
            </a:endParaRPr>
          </a:p>
          <a:p>
            <a:pPr algn="just">
              <a:lnSpc>
                <a:spcPct val="110000"/>
              </a:lnSpc>
            </a:pPr>
            <a:endParaRPr lang="en-US" sz="1100" dirty="0" smtClean="0">
              <a:latin typeface="Arial"/>
              <a:cs typeface="Arial"/>
            </a:endParaRPr>
          </a:p>
          <a:p>
            <a:pPr algn="just">
              <a:lnSpc>
                <a:spcPct val="110000"/>
              </a:lnSpc>
            </a:pPr>
            <a:r>
              <a:rPr lang="en-US" sz="2000" dirty="0" smtClean="0">
                <a:latin typeface="Arial"/>
                <a:cs typeface="Arial"/>
              </a:rPr>
              <a:t>Modifications include:- </a:t>
            </a:r>
            <a:endParaRPr lang="en-US" sz="1100" dirty="0">
              <a:latin typeface="Arial"/>
              <a:cs typeface="Arial"/>
            </a:endParaRPr>
          </a:p>
          <a:p>
            <a:pPr algn="just">
              <a:lnSpc>
                <a:spcPct val="110000"/>
              </a:lnSpc>
            </a:pPr>
            <a:r>
              <a:rPr lang="en-US" sz="2000" dirty="0" smtClean="0">
                <a:solidFill>
                  <a:srgbClr val="FF0000"/>
                </a:solidFill>
                <a:latin typeface="Arial"/>
                <a:cs typeface="Arial"/>
              </a:rPr>
              <a:t>1- </a:t>
            </a:r>
            <a:r>
              <a:rPr lang="en-US" sz="2000" dirty="0" err="1" smtClean="0">
                <a:latin typeface="Arial"/>
                <a:cs typeface="Arial"/>
              </a:rPr>
              <a:t>Removel</a:t>
            </a:r>
            <a:r>
              <a:rPr lang="en-US" sz="2000" dirty="0" smtClean="0">
                <a:latin typeface="Arial"/>
                <a:cs typeface="Arial"/>
              </a:rPr>
              <a:t> </a:t>
            </a:r>
            <a:r>
              <a:rPr lang="en-US" sz="2000" dirty="0">
                <a:latin typeface="Arial"/>
                <a:cs typeface="Arial"/>
              </a:rPr>
              <a:t>of leader sequence from </a:t>
            </a:r>
            <a:r>
              <a:rPr lang="en-US" sz="2000" dirty="0" smtClean="0">
                <a:latin typeface="Arial"/>
                <a:cs typeface="Arial"/>
              </a:rPr>
              <a:t>5’ </a:t>
            </a:r>
            <a:r>
              <a:rPr lang="en-US" sz="2000" dirty="0">
                <a:latin typeface="Arial"/>
                <a:cs typeface="Arial"/>
              </a:rPr>
              <a:t>end </a:t>
            </a:r>
            <a:endParaRPr lang="en-US" sz="2000" dirty="0" smtClean="0">
              <a:latin typeface="Arial"/>
              <a:cs typeface="Arial"/>
            </a:endParaRPr>
          </a:p>
          <a:p>
            <a:pPr algn="just">
              <a:lnSpc>
                <a:spcPct val="110000"/>
              </a:lnSpc>
            </a:pPr>
            <a:r>
              <a:rPr lang="en-US" sz="2000" dirty="0" smtClean="0">
                <a:solidFill>
                  <a:srgbClr val="FF0000"/>
                </a:solidFill>
                <a:latin typeface="Arial"/>
                <a:cs typeface="Arial"/>
              </a:rPr>
              <a:t>2- </a:t>
            </a:r>
            <a:r>
              <a:rPr lang="en-US" sz="2000" dirty="0" err="1">
                <a:latin typeface="Arial"/>
                <a:cs typeface="Arial"/>
              </a:rPr>
              <a:t>replcament</a:t>
            </a:r>
            <a:r>
              <a:rPr lang="en-US" sz="2000" dirty="0">
                <a:latin typeface="Arial"/>
                <a:cs typeface="Arial"/>
              </a:rPr>
              <a:t> of nucleotides at 3’-end with CCA3́ OH (Amino acid attachment  acceptor arm) </a:t>
            </a:r>
            <a:br>
              <a:rPr lang="en-US" sz="2000" dirty="0">
                <a:latin typeface="Arial"/>
                <a:cs typeface="Arial"/>
              </a:rPr>
            </a:br>
            <a:r>
              <a:rPr lang="en-US" sz="2000" dirty="0" smtClean="0">
                <a:solidFill>
                  <a:srgbClr val="FF0000"/>
                </a:solidFill>
                <a:latin typeface="Arial"/>
                <a:cs typeface="Arial"/>
              </a:rPr>
              <a:t>3- </a:t>
            </a:r>
            <a:r>
              <a:rPr lang="en-US" sz="2000" dirty="0" smtClean="0">
                <a:latin typeface="Arial"/>
                <a:cs typeface="Arial"/>
              </a:rPr>
              <a:t>Chemical </a:t>
            </a:r>
            <a:r>
              <a:rPr lang="en-US" sz="2000" dirty="0">
                <a:latin typeface="Arial"/>
                <a:cs typeface="Arial"/>
              </a:rPr>
              <a:t>modification of some nitrogen base </a:t>
            </a:r>
            <a:r>
              <a:rPr lang="en-US" sz="2000" dirty="0" smtClean="0">
                <a:latin typeface="Arial"/>
                <a:cs typeface="Arial"/>
              </a:rPr>
              <a:t>like </a:t>
            </a:r>
            <a:r>
              <a:rPr lang="en-US" sz="2000" u="sng" dirty="0" err="1" smtClean="0">
                <a:latin typeface="Arial"/>
                <a:cs typeface="Arial"/>
              </a:rPr>
              <a:t>Pseudouridine</a:t>
            </a:r>
            <a:r>
              <a:rPr lang="en-US" sz="2000" u="sng" dirty="0" smtClean="0">
                <a:latin typeface="Arial"/>
                <a:cs typeface="Arial"/>
              </a:rPr>
              <a:t> </a:t>
            </a:r>
            <a:r>
              <a:rPr lang="en-US" sz="2000" dirty="0" smtClean="0">
                <a:latin typeface="Arial"/>
                <a:cs typeface="Arial"/>
              </a:rPr>
              <a:t>(</a:t>
            </a:r>
            <a:r>
              <a:rPr lang="en-US" sz="2000" dirty="0" err="1">
                <a:latin typeface="Arial"/>
                <a:cs typeface="Arial"/>
              </a:rPr>
              <a:t>Ψ</a:t>
            </a:r>
            <a:r>
              <a:rPr lang="en-US" sz="2000" dirty="0">
                <a:latin typeface="Arial"/>
                <a:cs typeface="Arial"/>
              </a:rPr>
              <a:t>), </a:t>
            </a:r>
            <a:r>
              <a:rPr lang="en-US" sz="2000" dirty="0" smtClean="0">
                <a:latin typeface="Arial"/>
                <a:cs typeface="Arial"/>
              </a:rPr>
              <a:t>and </a:t>
            </a:r>
            <a:r>
              <a:rPr lang="en-US" sz="2000" dirty="0" err="1" smtClean="0">
                <a:latin typeface="Arial"/>
                <a:cs typeface="Arial"/>
              </a:rPr>
              <a:t>ribo</a:t>
            </a:r>
            <a:r>
              <a:rPr lang="en-US" sz="2000" dirty="0" smtClean="0">
                <a:latin typeface="Arial"/>
                <a:cs typeface="Arial"/>
              </a:rPr>
              <a:t> thymidine (</a:t>
            </a:r>
            <a:r>
              <a:rPr lang="en-US" sz="2000" dirty="0">
                <a:latin typeface="Arial"/>
                <a:cs typeface="Arial"/>
              </a:rPr>
              <a:t>T), which are found in various places specially </a:t>
            </a:r>
            <a:r>
              <a:rPr lang="en-US" sz="2000" dirty="0">
                <a:solidFill>
                  <a:srgbClr val="FF0000"/>
                </a:solidFill>
                <a:latin typeface="Arial"/>
                <a:cs typeface="Arial"/>
              </a:rPr>
              <a:t>TΨC loop </a:t>
            </a:r>
            <a:r>
              <a:rPr lang="en-US" sz="2000" dirty="0">
                <a:latin typeface="Arial"/>
                <a:cs typeface="Arial"/>
              </a:rPr>
              <a:t>of </a:t>
            </a:r>
            <a:r>
              <a:rPr lang="en-US" sz="2000" dirty="0" err="1" smtClean="0">
                <a:latin typeface="Arial"/>
                <a:cs typeface="Arial"/>
              </a:rPr>
              <a:t>tRNA</a:t>
            </a:r>
            <a:r>
              <a:rPr lang="en-US" sz="2000" dirty="0" smtClean="0">
                <a:latin typeface="Arial"/>
                <a:cs typeface="Arial"/>
              </a:rPr>
              <a:t>. Another </a:t>
            </a:r>
            <a:r>
              <a:rPr lang="en-US" sz="2000" dirty="0">
                <a:latin typeface="Arial"/>
                <a:cs typeface="Arial"/>
              </a:rPr>
              <a:t>notable modified </a:t>
            </a:r>
            <a:r>
              <a:rPr lang="en-US" sz="2000" dirty="0" smtClean="0">
                <a:latin typeface="Arial"/>
                <a:cs typeface="Arial"/>
              </a:rPr>
              <a:t>base is </a:t>
            </a:r>
            <a:r>
              <a:rPr lang="en-US" sz="2000" dirty="0" err="1">
                <a:latin typeface="Arial"/>
                <a:cs typeface="Arial"/>
              </a:rPr>
              <a:t>Dihydroxy</a:t>
            </a:r>
            <a:r>
              <a:rPr lang="en-US" sz="2000" dirty="0">
                <a:latin typeface="Arial"/>
                <a:cs typeface="Arial"/>
              </a:rPr>
              <a:t> uracil in  DUH2 </a:t>
            </a:r>
            <a:r>
              <a:rPr lang="en-US" sz="2000" dirty="0" smtClean="0">
                <a:latin typeface="Arial"/>
                <a:cs typeface="Arial"/>
              </a:rPr>
              <a:t>loop.</a:t>
            </a:r>
          </a:p>
          <a:p>
            <a:pPr algn="just">
              <a:lnSpc>
                <a:spcPct val="110000"/>
              </a:lnSpc>
            </a:pPr>
            <a:r>
              <a:rPr lang="en-US" sz="2000" dirty="0">
                <a:latin typeface="Arial"/>
                <a:cs typeface="Arial"/>
              </a:rPr>
              <a:t>T</a:t>
            </a:r>
            <a:r>
              <a:rPr lang="en-US" sz="2000" dirty="0" smtClean="0">
                <a:latin typeface="Arial"/>
                <a:cs typeface="Arial"/>
              </a:rPr>
              <a:t>he </a:t>
            </a:r>
            <a:r>
              <a:rPr lang="en-US" sz="2000" dirty="0">
                <a:latin typeface="Arial"/>
                <a:cs typeface="Arial"/>
              </a:rPr>
              <a:t>third loop is the </a:t>
            </a:r>
            <a:r>
              <a:rPr lang="en-US" sz="2000" dirty="0">
                <a:solidFill>
                  <a:srgbClr val="FF0000"/>
                </a:solidFill>
                <a:latin typeface="Arial"/>
                <a:cs typeface="Arial"/>
              </a:rPr>
              <a:t>anti-codon </a:t>
            </a:r>
            <a:r>
              <a:rPr lang="en-US" sz="2000" dirty="0" smtClean="0">
                <a:latin typeface="Arial"/>
                <a:cs typeface="Arial"/>
              </a:rPr>
              <a:t>loop that contains </a:t>
            </a:r>
            <a:r>
              <a:rPr lang="en-US" sz="2000" dirty="0">
                <a:latin typeface="Arial"/>
                <a:cs typeface="Arial"/>
              </a:rPr>
              <a:t>the complementary  sequences to </a:t>
            </a:r>
            <a:r>
              <a:rPr lang="en-US" sz="2000" dirty="0" smtClean="0">
                <a:latin typeface="Arial"/>
                <a:cs typeface="Arial"/>
              </a:rPr>
              <a:t>mRNA </a:t>
            </a:r>
            <a:r>
              <a:rPr lang="en-US" sz="2000" dirty="0">
                <a:latin typeface="Arial"/>
                <a:cs typeface="Arial"/>
              </a:rPr>
              <a:t>triplet </a:t>
            </a:r>
            <a:r>
              <a:rPr lang="en-US" sz="2000" dirty="0" smtClean="0">
                <a:latin typeface="Arial"/>
                <a:cs typeface="Arial"/>
              </a:rPr>
              <a:t>codon </a:t>
            </a:r>
            <a:r>
              <a:rPr lang="en-US" sz="2000" dirty="0">
                <a:latin typeface="Arial"/>
                <a:cs typeface="Arial"/>
              </a:rPr>
              <a:t>through hydrogen </a:t>
            </a:r>
            <a:r>
              <a:rPr lang="en-US" sz="2000" dirty="0" smtClean="0">
                <a:latin typeface="Arial"/>
                <a:cs typeface="Arial"/>
              </a:rPr>
              <a:t>bonding.</a:t>
            </a:r>
            <a:r>
              <a:rPr lang="en-US" sz="2000" dirty="0">
                <a:latin typeface="Arial"/>
                <a:cs typeface="Arial"/>
              </a:rPr>
              <a:t/>
            </a:r>
            <a:br>
              <a:rPr lang="en-US" sz="2000" dirty="0">
                <a:latin typeface="Arial"/>
                <a:cs typeface="Arial"/>
              </a:rPr>
            </a:br>
            <a:r>
              <a:rPr lang="en-US" sz="2000" dirty="0" smtClean="0">
                <a:solidFill>
                  <a:srgbClr val="FF0000"/>
                </a:solidFill>
                <a:latin typeface="Arial"/>
                <a:cs typeface="Arial"/>
              </a:rPr>
              <a:t>4- </a:t>
            </a:r>
            <a:r>
              <a:rPr lang="en-US" sz="2000" dirty="0" smtClean="0">
                <a:latin typeface="Arial"/>
                <a:cs typeface="Arial"/>
              </a:rPr>
              <a:t>Excision </a:t>
            </a:r>
            <a:r>
              <a:rPr lang="en-US" sz="2000" dirty="0">
                <a:latin typeface="Arial"/>
                <a:cs typeface="Arial"/>
              </a:rPr>
              <a:t>of intron region </a:t>
            </a:r>
            <a:endParaRPr lang="en-US" sz="2000" dirty="0" smtClean="0">
              <a:latin typeface="Arial"/>
              <a:cs typeface="Arial"/>
            </a:endParaRPr>
          </a:p>
          <a:p>
            <a:pPr algn="just"/>
            <a:endParaRPr lang="en-US" sz="1100" dirty="0">
              <a:latin typeface="Arial"/>
              <a:cs typeface="Arial"/>
            </a:endParaRPr>
          </a:p>
          <a:p>
            <a:pPr algn="just"/>
            <a:r>
              <a:rPr lang="en-US" sz="2000" dirty="0" smtClean="0">
                <a:latin typeface="Arial"/>
                <a:cs typeface="Arial"/>
              </a:rPr>
              <a:t>Generally, </a:t>
            </a:r>
            <a:r>
              <a:rPr lang="en-US" sz="2000" dirty="0">
                <a:latin typeface="Arial"/>
                <a:cs typeface="Arial"/>
              </a:rPr>
              <a:t>the function of </a:t>
            </a:r>
            <a:r>
              <a:rPr lang="en-US" sz="2000" dirty="0" err="1" smtClean="0">
                <a:latin typeface="Arial"/>
                <a:cs typeface="Arial"/>
              </a:rPr>
              <a:t>tRNA</a:t>
            </a:r>
            <a:r>
              <a:rPr lang="en-US" sz="2000" dirty="0" smtClean="0">
                <a:latin typeface="Arial"/>
                <a:cs typeface="Arial"/>
              </a:rPr>
              <a:t> </a:t>
            </a:r>
            <a:r>
              <a:rPr lang="en-US" sz="2000" dirty="0">
                <a:latin typeface="Arial"/>
                <a:cs typeface="Arial"/>
              </a:rPr>
              <a:t>(uncharged) is </a:t>
            </a:r>
            <a:r>
              <a:rPr lang="en-US" sz="2000" dirty="0" smtClean="0">
                <a:latin typeface="Arial"/>
                <a:cs typeface="Arial"/>
              </a:rPr>
              <a:t>to attached to Amino Acid </a:t>
            </a:r>
            <a:r>
              <a:rPr lang="en-US" sz="2000" dirty="0">
                <a:latin typeface="Arial"/>
                <a:cs typeface="Arial"/>
              </a:rPr>
              <a:t>via </a:t>
            </a:r>
            <a:r>
              <a:rPr lang="en-US" sz="2000" dirty="0" err="1">
                <a:solidFill>
                  <a:srgbClr val="FF0000"/>
                </a:solidFill>
                <a:latin typeface="Arial"/>
                <a:cs typeface="Arial"/>
              </a:rPr>
              <a:t>Aminoacyl</a:t>
            </a:r>
            <a:r>
              <a:rPr lang="en-US" sz="2000" dirty="0">
                <a:solidFill>
                  <a:srgbClr val="FF0000"/>
                </a:solidFill>
                <a:latin typeface="Arial"/>
                <a:cs typeface="Arial"/>
              </a:rPr>
              <a:t> </a:t>
            </a:r>
            <a:r>
              <a:rPr lang="en-US" sz="2000" dirty="0" err="1">
                <a:solidFill>
                  <a:srgbClr val="FF0000"/>
                </a:solidFill>
                <a:latin typeface="Arial"/>
                <a:cs typeface="Arial"/>
              </a:rPr>
              <a:t>tRNA</a:t>
            </a:r>
            <a:r>
              <a:rPr lang="en-US" sz="2000" dirty="0">
                <a:solidFill>
                  <a:srgbClr val="FF0000"/>
                </a:solidFill>
                <a:latin typeface="Arial"/>
                <a:cs typeface="Arial"/>
              </a:rPr>
              <a:t> </a:t>
            </a:r>
            <a:r>
              <a:rPr lang="en-US" sz="2000" dirty="0" err="1">
                <a:solidFill>
                  <a:srgbClr val="FF0000"/>
                </a:solidFill>
                <a:latin typeface="Arial"/>
                <a:cs typeface="Arial"/>
              </a:rPr>
              <a:t>transferase</a:t>
            </a:r>
            <a:r>
              <a:rPr lang="en-US" sz="2000" dirty="0">
                <a:solidFill>
                  <a:srgbClr val="FF0000"/>
                </a:solidFill>
                <a:latin typeface="Arial"/>
                <a:cs typeface="Arial"/>
              </a:rPr>
              <a:t> </a:t>
            </a:r>
            <a:r>
              <a:rPr lang="en-US" sz="2000" dirty="0">
                <a:latin typeface="Arial"/>
                <a:cs typeface="Arial"/>
              </a:rPr>
              <a:t>enzyme </a:t>
            </a:r>
            <a:r>
              <a:rPr lang="en-US" sz="2000" dirty="0" smtClean="0">
                <a:latin typeface="Arial"/>
                <a:cs typeface="Arial"/>
              </a:rPr>
              <a:t>and </a:t>
            </a:r>
            <a:r>
              <a:rPr lang="en-US" sz="2000" dirty="0">
                <a:latin typeface="Arial"/>
                <a:cs typeface="Arial"/>
              </a:rPr>
              <a:t>the reaction require </a:t>
            </a:r>
            <a:r>
              <a:rPr lang="en-US" sz="2000" dirty="0" smtClean="0">
                <a:latin typeface="Arial"/>
                <a:cs typeface="Arial"/>
              </a:rPr>
              <a:t>ATP, once </a:t>
            </a:r>
            <a:r>
              <a:rPr lang="en-US" sz="2000" dirty="0">
                <a:latin typeface="Arial"/>
                <a:cs typeface="Arial"/>
              </a:rPr>
              <a:t>the attachment complete the </a:t>
            </a:r>
            <a:r>
              <a:rPr lang="en-US" sz="2000" dirty="0" err="1">
                <a:latin typeface="Arial"/>
                <a:cs typeface="Arial"/>
              </a:rPr>
              <a:t>tRNA</a:t>
            </a:r>
            <a:r>
              <a:rPr lang="en-US" sz="2000" dirty="0">
                <a:latin typeface="Arial"/>
                <a:cs typeface="Arial"/>
              </a:rPr>
              <a:t> become </a:t>
            </a:r>
            <a:r>
              <a:rPr lang="en-US" sz="2000" dirty="0" smtClean="0">
                <a:latin typeface="Arial"/>
                <a:cs typeface="Arial"/>
              </a:rPr>
              <a:t>charged.</a:t>
            </a:r>
          </a:p>
          <a:p>
            <a:pPr algn="just"/>
            <a:endParaRPr lang="en-US" sz="1100" dirty="0">
              <a:latin typeface="Arial"/>
              <a:cs typeface="Arial"/>
            </a:endParaRPr>
          </a:p>
          <a:p>
            <a:pPr algn="just"/>
            <a:r>
              <a:rPr lang="en-US" sz="2000" dirty="0" err="1" smtClean="0">
                <a:latin typeface="Arial"/>
                <a:cs typeface="Arial"/>
              </a:rPr>
              <a:t>tRNA</a:t>
            </a:r>
            <a:r>
              <a:rPr lang="en-US" sz="2000" dirty="0">
                <a:latin typeface="Arial"/>
                <a:cs typeface="Arial"/>
              </a:rPr>
              <a:t>(uncharged)+ A.A</a:t>
            </a:r>
            <a:r>
              <a:rPr lang="en-US" sz="2000" dirty="0" smtClean="0">
                <a:latin typeface="Arial"/>
                <a:cs typeface="Arial"/>
              </a:rPr>
              <a:t>→  AA</a:t>
            </a:r>
            <a:r>
              <a:rPr lang="en-US" sz="2000" dirty="0">
                <a:latin typeface="Arial"/>
                <a:cs typeface="Arial"/>
              </a:rPr>
              <a:t>-</a:t>
            </a:r>
            <a:r>
              <a:rPr lang="en-US" sz="2000" dirty="0" err="1">
                <a:latin typeface="Arial"/>
                <a:cs typeface="Arial"/>
              </a:rPr>
              <a:t>tRNA</a:t>
            </a:r>
            <a:r>
              <a:rPr lang="en-US" sz="2000" dirty="0">
                <a:latin typeface="Arial"/>
                <a:cs typeface="Arial"/>
              </a:rPr>
              <a:t> complex (charged or </a:t>
            </a:r>
            <a:r>
              <a:rPr lang="en-US" sz="2000" dirty="0" err="1">
                <a:latin typeface="Arial"/>
                <a:cs typeface="Arial"/>
              </a:rPr>
              <a:t>acylated</a:t>
            </a:r>
            <a:r>
              <a:rPr lang="en-US" sz="2000" dirty="0">
                <a:latin typeface="Arial"/>
                <a:cs typeface="Arial"/>
              </a:rPr>
              <a:t> t RNA</a:t>
            </a:r>
            <a:r>
              <a:rPr lang="en-US" sz="2000" dirty="0" smtClean="0">
                <a:latin typeface="Arial"/>
                <a:cs typeface="Arial"/>
              </a:rPr>
              <a:t>)</a:t>
            </a:r>
          </a:p>
          <a:p>
            <a:pPr algn="just"/>
            <a:endParaRPr lang="en-US" sz="2000" dirty="0" smtClean="0">
              <a:latin typeface="Arial"/>
              <a:cs typeface="Arial"/>
            </a:endParaRPr>
          </a:p>
        </p:txBody>
      </p:sp>
    </p:spTree>
    <p:extLst>
      <p:ext uri="{BB962C8B-B14F-4D97-AF65-F5344CB8AC3E}">
        <p14:creationId xmlns:p14="http://schemas.microsoft.com/office/powerpoint/2010/main" val="40020819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NA.png"/>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8800"/>
                    </a14:imgEffect>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281881" y="560217"/>
            <a:ext cx="3682379" cy="5490135"/>
          </a:xfrm>
          <a:prstGeom prst="rect">
            <a:avLst/>
          </a:prstGeom>
        </p:spPr>
      </p:pic>
      <p:sp>
        <p:nvSpPr>
          <p:cNvPr id="2" name="TextBox 1"/>
          <p:cNvSpPr txBox="1"/>
          <p:nvPr/>
        </p:nvSpPr>
        <p:spPr>
          <a:xfrm>
            <a:off x="4407422" y="1792697"/>
            <a:ext cx="874459" cy="369332"/>
          </a:xfrm>
          <a:prstGeom prst="rect">
            <a:avLst/>
          </a:prstGeom>
          <a:solidFill>
            <a:schemeClr val="bg1"/>
          </a:solidFill>
        </p:spPr>
        <p:txBody>
          <a:bodyPr wrap="square" rtlCol="0">
            <a:spAutoFit/>
          </a:bodyPr>
          <a:lstStyle/>
          <a:p>
            <a:endParaRPr lang="en-US" dirty="0">
              <a:ln>
                <a:solidFill>
                  <a:srgbClr val="FFFFFF"/>
                </a:solidFill>
              </a:ln>
              <a:solidFill>
                <a:srgbClr val="FFFFFF"/>
              </a:solidFill>
            </a:endParaRPr>
          </a:p>
        </p:txBody>
      </p:sp>
      <p:grpSp>
        <p:nvGrpSpPr>
          <p:cNvPr id="5" name="Group 4"/>
          <p:cNvGrpSpPr/>
          <p:nvPr/>
        </p:nvGrpSpPr>
        <p:grpSpPr>
          <a:xfrm>
            <a:off x="261457" y="560217"/>
            <a:ext cx="4650204" cy="5490135"/>
            <a:chOff x="115048" y="560217"/>
            <a:chExt cx="5166833" cy="5490135"/>
          </a:xfrm>
        </p:grpSpPr>
        <p:pic>
          <p:nvPicPr>
            <p:cNvPr id="6" name="Content Placeholder 3" descr="21_15.jpg"/>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Lst>
            </a:blip>
            <a:srcRect t="-265" r="39219" b="9525"/>
            <a:stretch/>
          </p:blipFill>
          <p:spPr>
            <a:xfrm>
              <a:off x="115048" y="560217"/>
              <a:ext cx="5002044" cy="5490135"/>
            </a:xfrm>
            <a:prstGeom prst="rect">
              <a:avLst/>
            </a:prstGeom>
          </p:spPr>
        </p:pic>
        <p:sp>
          <p:nvSpPr>
            <p:cNvPr id="7" name="TextBox 6"/>
            <p:cNvSpPr txBox="1"/>
            <p:nvPr/>
          </p:nvSpPr>
          <p:spPr>
            <a:xfrm>
              <a:off x="4407422" y="1792697"/>
              <a:ext cx="874459" cy="369332"/>
            </a:xfrm>
            <a:prstGeom prst="rect">
              <a:avLst/>
            </a:prstGeom>
            <a:solidFill>
              <a:schemeClr val="bg1"/>
            </a:solidFill>
          </p:spPr>
          <p:txBody>
            <a:bodyPr wrap="square" rtlCol="0">
              <a:spAutoFit/>
            </a:bodyPr>
            <a:lstStyle/>
            <a:p>
              <a:endParaRPr lang="en-US" dirty="0">
                <a:ln>
                  <a:solidFill>
                    <a:srgbClr val="FFFFFF"/>
                  </a:solidFill>
                </a:ln>
                <a:solidFill>
                  <a:srgbClr val="FFFFFF"/>
                </a:solidFill>
              </a:endParaRPr>
            </a:p>
          </p:txBody>
        </p:sp>
      </p:grpSp>
      <p:pic>
        <p:nvPicPr>
          <p:cNvPr id="9" name="Content Placeholder 3" descr="21_15.jpg"/>
          <p:cNvPicPr>
            <a:picLocks noGrp="1" noChangeAspect="1"/>
          </p:cNvPicPr>
          <p:nvPr>
            <p:ph idx="1"/>
          </p:nvPr>
        </p:nvPicPr>
        <p:blipFill rotWithShape="1">
          <a:blip r:embed="rId4" cstate="print">
            <a:extLst>
              <a:ext uri="{BEBA8EAE-BF5A-486C-A8C5-ECC9F3942E4B}">
                <a14:imgProps xmlns:a14="http://schemas.microsoft.com/office/drawing/2010/main">
                  <a14:imgLayer r:embed="rId6">
                    <a14:imgEffect>
                      <a14:brightnessContrast bright="-20000" contrast="40000"/>
                    </a14:imgEffect>
                  </a14:imgLayer>
                </a14:imgProps>
              </a:ext>
            </a:extLst>
          </a:blip>
          <a:srcRect l="53292" t="18185" r="30823" b="73779"/>
          <a:stretch/>
        </p:blipFill>
        <p:spPr>
          <a:xfrm>
            <a:off x="3828484" y="1583137"/>
            <a:ext cx="2349845" cy="788451"/>
          </a:xfrm>
        </p:spPr>
      </p:pic>
    </p:spTree>
    <p:extLst>
      <p:ext uri="{BB962C8B-B14F-4D97-AF65-F5344CB8AC3E}">
        <p14:creationId xmlns:p14="http://schemas.microsoft.com/office/powerpoint/2010/main" val="32971987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20-12-19 at 09.30.07 pm.p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t="2195"/>
          <a:stretch/>
        </p:blipFill>
        <p:spPr>
          <a:xfrm>
            <a:off x="454652" y="470400"/>
            <a:ext cx="8230776" cy="57074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1459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4907" y="250986"/>
            <a:ext cx="8465941" cy="6846490"/>
          </a:xfrm>
          <a:prstGeom prst="rect">
            <a:avLst/>
          </a:prstGeom>
        </p:spPr>
        <p:txBody>
          <a:bodyPr wrap="square">
            <a:spAutoFit/>
          </a:bodyPr>
          <a:lstStyle/>
          <a:p>
            <a:pPr algn="just">
              <a:lnSpc>
                <a:spcPct val="150000"/>
              </a:lnSpc>
            </a:pPr>
            <a:r>
              <a:rPr lang="en-US" sz="2000" dirty="0">
                <a:latin typeface="Arial"/>
                <a:cs typeface="Arial"/>
              </a:rPr>
              <a:t>Expression of essential genes is required under all growth conditions but the expression of other genes is conditional. Thus, cells must regulate gene expression using transcription regulation to determine which genes are transcribed and to what extent. Transcription regulation is the most common mechanism to control gene expression in bacteria</a:t>
            </a:r>
            <a:r>
              <a:rPr lang="en-US" sz="2000" dirty="0" smtClean="0">
                <a:latin typeface="Arial"/>
                <a:cs typeface="Arial"/>
              </a:rPr>
              <a:t>.</a:t>
            </a:r>
            <a:endParaRPr lang="en-US" sz="2000" dirty="0">
              <a:latin typeface="Arial"/>
              <a:cs typeface="Arial"/>
            </a:endParaRPr>
          </a:p>
          <a:p>
            <a:pPr algn="just">
              <a:lnSpc>
                <a:spcPct val="150000"/>
              </a:lnSpc>
            </a:pPr>
            <a:endParaRPr lang="en-US" sz="2000" b="1" dirty="0" smtClean="0">
              <a:solidFill>
                <a:srgbClr val="FF0000"/>
              </a:solidFill>
              <a:latin typeface="Arial"/>
              <a:cs typeface="Arial"/>
            </a:endParaRPr>
          </a:p>
          <a:p>
            <a:pPr algn="just">
              <a:lnSpc>
                <a:spcPct val="150000"/>
              </a:lnSpc>
            </a:pPr>
            <a:r>
              <a:rPr lang="en-US" sz="2000" b="1" dirty="0" smtClean="0">
                <a:solidFill>
                  <a:srgbClr val="FF0000"/>
                </a:solidFill>
                <a:latin typeface="Arial"/>
                <a:cs typeface="Arial"/>
              </a:rPr>
              <a:t>post</a:t>
            </a:r>
            <a:r>
              <a:rPr lang="en-US" sz="2000" b="1" dirty="0">
                <a:solidFill>
                  <a:srgbClr val="FF0000"/>
                </a:solidFill>
                <a:latin typeface="Arial"/>
                <a:cs typeface="Arial"/>
              </a:rPr>
              <a:t>-</a:t>
            </a:r>
            <a:r>
              <a:rPr lang="en-US" sz="2000" b="1" dirty="0" smtClean="0">
                <a:solidFill>
                  <a:srgbClr val="FF0000"/>
                </a:solidFill>
                <a:latin typeface="Arial"/>
                <a:cs typeface="Arial"/>
              </a:rPr>
              <a:t>transcriptional regulation</a:t>
            </a:r>
            <a:r>
              <a:rPr lang="en-US" sz="2000" b="1" dirty="0" smtClean="0">
                <a:latin typeface="Arial"/>
                <a:cs typeface="Arial"/>
              </a:rPr>
              <a:t> </a:t>
            </a:r>
            <a:r>
              <a:rPr lang="en-US" sz="2000" dirty="0">
                <a:latin typeface="Arial"/>
                <a:cs typeface="Arial"/>
              </a:rPr>
              <a:t>can be used to regulate the active amount of RNA by degradation or modification. It occurs between the transcription phase and the translation phase of gene expression, </a:t>
            </a:r>
            <a:r>
              <a:rPr lang="en-US" sz="2000" dirty="0">
                <a:solidFill>
                  <a:srgbClr val="000000"/>
                </a:solidFill>
                <a:latin typeface="Arial"/>
              </a:rPr>
              <a:t>each of transcript RNA </a:t>
            </a:r>
            <a:r>
              <a:rPr lang="en-US" sz="2000" dirty="0" smtClean="0">
                <a:solidFill>
                  <a:srgbClr val="000000"/>
                </a:solidFill>
                <a:latin typeface="Arial"/>
              </a:rPr>
              <a:t>type (</a:t>
            </a:r>
            <a:r>
              <a:rPr lang="en-US" sz="2000" b="1" dirty="0">
                <a:solidFill>
                  <a:srgbClr val="FF0000"/>
                </a:solidFill>
                <a:latin typeface="Arial"/>
                <a:cs typeface="Arial"/>
              </a:rPr>
              <a:t>messenger</a:t>
            </a:r>
            <a:r>
              <a:rPr lang="en-US" sz="2000" dirty="0">
                <a:solidFill>
                  <a:srgbClr val="FF0000"/>
                </a:solidFill>
                <a:latin typeface="Arial"/>
                <a:cs typeface="Arial"/>
              </a:rPr>
              <a:t> </a:t>
            </a:r>
            <a:r>
              <a:rPr lang="en-US" sz="2000" b="1" dirty="0" smtClean="0">
                <a:solidFill>
                  <a:srgbClr val="FF0000"/>
                </a:solidFill>
                <a:latin typeface="Arial"/>
                <a:cs typeface="Arial"/>
              </a:rPr>
              <a:t>RNA (mRNA), Ribosomal RNA (</a:t>
            </a:r>
            <a:r>
              <a:rPr lang="en-US" sz="2000" b="1" dirty="0" err="1" smtClean="0">
                <a:solidFill>
                  <a:srgbClr val="FF0000"/>
                </a:solidFill>
                <a:latin typeface="Arial"/>
                <a:cs typeface="Arial"/>
              </a:rPr>
              <a:t>rRNA</a:t>
            </a:r>
            <a:r>
              <a:rPr lang="en-US" sz="2000" b="1" dirty="0" smtClean="0">
                <a:solidFill>
                  <a:srgbClr val="FF0000"/>
                </a:solidFill>
                <a:latin typeface="Arial"/>
                <a:cs typeface="Arial"/>
              </a:rPr>
              <a:t>) and </a:t>
            </a:r>
            <a:r>
              <a:rPr lang="en-US" sz="2000" b="1" dirty="0">
                <a:solidFill>
                  <a:srgbClr val="FF0000"/>
                </a:solidFill>
                <a:latin typeface="Arial"/>
                <a:cs typeface="Arial"/>
              </a:rPr>
              <a:t>Transfer </a:t>
            </a:r>
            <a:r>
              <a:rPr lang="en-US" sz="2000" b="1" dirty="0" smtClean="0">
                <a:solidFill>
                  <a:srgbClr val="FF0000"/>
                </a:solidFill>
                <a:latin typeface="Arial"/>
                <a:cs typeface="Arial"/>
              </a:rPr>
              <a:t>RNA (</a:t>
            </a:r>
            <a:r>
              <a:rPr lang="en-US" sz="2000" b="1" dirty="0" err="1" smtClean="0">
                <a:solidFill>
                  <a:srgbClr val="FF0000"/>
                </a:solidFill>
                <a:latin typeface="Arial"/>
                <a:cs typeface="Arial"/>
              </a:rPr>
              <a:t>tRNA</a:t>
            </a:r>
            <a:r>
              <a:rPr lang="en-US" sz="2000" b="1" dirty="0" smtClean="0">
                <a:solidFill>
                  <a:srgbClr val="FF0000"/>
                </a:solidFill>
                <a:latin typeface="Arial"/>
                <a:cs typeface="Arial"/>
              </a:rPr>
              <a:t>))</a:t>
            </a:r>
            <a:r>
              <a:rPr lang="en-US" sz="2000" b="1" dirty="0" smtClean="0">
                <a:solidFill>
                  <a:srgbClr val="C00000"/>
                </a:solidFill>
                <a:latin typeface="Arial"/>
                <a:cs typeface="Arial"/>
              </a:rPr>
              <a:t> </a:t>
            </a:r>
            <a:r>
              <a:rPr lang="en-US" sz="2000" dirty="0" smtClean="0">
                <a:solidFill>
                  <a:srgbClr val="000000"/>
                </a:solidFill>
                <a:latin typeface="Arial"/>
              </a:rPr>
              <a:t>will </a:t>
            </a:r>
            <a:r>
              <a:rPr lang="en-US" sz="2000" dirty="0">
                <a:solidFill>
                  <a:srgbClr val="000000"/>
                </a:solidFill>
                <a:latin typeface="Arial"/>
              </a:rPr>
              <a:t>subjected to modification events after ending transcription</a:t>
            </a:r>
            <a:r>
              <a:rPr lang="en-US" sz="2000" dirty="0" smtClean="0">
                <a:solidFill>
                  <a:srgbClr val="000000"/>
                </a:solidFill>
                <a:latin typeface="Arial"/>
              </a:rPr>
              <a:t>.</a:t>
            </a:r>
            <a:endParaRPr lang="en-US" sz="2000" dirty="0">
              <a:solidFill>
                <a:srgbClr val="000000"/>
              </a:solidFill>
              <a:latin typeface="Arial"/>
            </a:endParaRPr>
          </a:p>
          <a:p>
            <a:pPr algn="just">
              <a:lnSpc>
                <a:spcPct val="110000"/>
              </a:lnSpc>
            </a:pPr>
            <a:endParaRPr lang="en-US" dirty="0" smtClean="0">
              <a:latin typeface="Arial"/>
              <a:cs typeface="Arial"/>
            </a:endParaRPr>
          </a:p>
          <a:p>
            <a:pPr algn="just">
              <a:lnSpc>
                <a:spcPct val="110000"/>
              </a:lnSpc>
            </a:pPr>
            <a:endParaRPr lang="en-US" dirty="0">
              <a:latin typeface="Arial"/>
              <a:cs typeface="Arial"/>
            </a:endParaRPr>
          </a:p>
          <a:p>
            <a:pPr algn="just">
              <a:lnSpc>
                <a:spcPct val="110000"/>
              </a:lnSpc>
            </a:pPr>
            <a:r>
              <a:rPr lang="en-US" dirty="0">
                <a:latin typeface="Arial"/>
                <a:cs typeface="Arial"/>
              </a:rPr>
              <a:t/>
            </a:r>
            <a:br>
              <a:rPr lang="en-US" dirty="0">
                <a:latin typeface="Arial"/>
                <a:cs typeface="Arial"/>
              </a:rPr>
            </a:br>
            <a:endParaRPr lang="en-US" dirty="0">
              <a:latin typeface="Arial"/>
              <a:cs typeface="Arial"/>
            </a:endParaRPr>
          </a:p>
        </p:txBody>
      </p:sp>
    </p:spTree>
    <p:extLst>
      <p:ext uri="{BB962C8B-B14F-4D97-AF65-F5344CB8AC3E}">
        <p14:creationId xmlns:p14="http://schemas.microsoft.com/office/powerpoint/2010/main" val="1538848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347"/>
            <a:ext cx="9144000" cy="5948058"/>
          </a:xfrm>
          <a:effectLst/>
        </p:spPr>
        <p:txBody>
          <a:bodyPr>
            <a:noAutofit/>
          </a:bodyPr>
          <a:lstStyle/>
          <a:p>
            <a:pPr algn="just"/>
            <a:r>
              <a:rPr lang="en-US" sz="2000" b="1" dirty="0" smtClean="0">
                <a:solidFill>
                  <a:srgbClr val="FF0000"/>
                </a:solidFill>
                <a:latin typeface="Arial"/>
                <a:cs typeface="Arial"/>
              </a:rPr>
              <a:t>1- Modification of messenger</a:t>
            </a:r>
            <a:r>
              <a:rPr lang="en-US" sz="2000" dirty="0" smtClean="0">
                <a:solidFill>
                  <a:srgbClr val="FF0000"/>
                </a:solidFill>
                <a:latin typeface="Arial"/>
                <a:cs typeface="Arial"/>
              </a:rPr>
              <a:t> </a:t>
            </a:r>
            <a:r>
              <a:rPr lang="en-US" sz="2000" b="1" dirty="0" smtClean="0">
                <a:solidFill>
                  <a:srgbClr val="FF0000"/>
                </a:solidFill>
                <a:latin typeface="Arial"/>
                <a:cs typeface="Arial"/>
              </a:rPr>
              <a:t>RNA (mRNA)</a:t>
            </a:r>
            <a:r>
              <a:rPr lang="en-US" sz="2000" dirty="0" smtClean="0">
                <a:solidFill>
                  <a:srgbClr val="FF0000"/>
                </a:solidFill>
                <a:latin typeface="Arial"/>
                <a:cs typeface="Arial"/>
              </a:rPr>
              <a:t>: </a:t>
            </a:r>
            <a:r>
              <a:rPr lang="en-US" sz="2000" dirty="0">
                <a:latin typeface="Arial"/>
                <a:cs typeface="Arial"/>
              </a:rPr>
              <a:t>In </a:t>
            </a:r>
            <a:r>
              <a:rPr lang="en-US" sz="2000" u="sng" dirty="0">
                <a:latin typeface="Arial"/>
                <a:cs typeface="Arial"/>
              </a:rPr>
              <a:t>prokaryotic </a:t>
            </a:r>
            <a:r>
              <a:rPr lang="en-US" sz="2000" u="sng" dirty="0" smtClean="0">
                <a:latin typeface="Arial"/>
                <a:cs typeface="Arial"/>
              </a:rPr>
              <a:t>cell</a:t>
            </a:r>
            <a:r>
              <a:rPr lang="en-US" sz="2000" dirty="0" smtClean="0">
                <a:latin typeface="Arial"/>
                <a:cs typeface="Arial"/>
              </a:rPr>
              <a:t>, RNA transcripts are </a:t>
            </a:r>
            <a:r>
              <a:rPr lang="en-US" sz="2000" dirty="0">
                <a:latin typeface="Arial"/>
                <a:cs typeface="Arial"/>
              </a:rPr>
              <a:t>ready to act as m</a:t>
            </a:r>
            <a:r>
              <a:rPr lang="en-US" sz="2000" dirty="0" smtClean="0">
                <a:latin typeface="Arial"/>
                <a:cs typeface="Arial"/>
              </a:rPr>
              <a:t>RNAs </a:t>
            </a:r>
            <a:r>
              <a:rPr lang="en-US" sz="2000" dirty="0">
                <a:latin typeface="Arial"/>
                <a:cs typeface="Arial"/>
              </a:rPr>
              <a:t>and get translated into proteins right away. In </a:t>
            </a:r>
            <a:r>
              <a:rPr lang="en-US" sz="2000" i="1" dirty="0">
                <a:latin typeface="Arial"/>
                <a:cs typeface="Arial"/>
              </a:rPr>
              <a:t>E. coli</a:t>
            </a:r>
            <a:r>
              <a:rPr lang="en-US" sz="2000" dirty="0">
                <a:latin typeface="Arial"/>
                <a:cs typeface="Arial"/>
              </a:rPr>
              <a:t>, the 5’ terminus is </a:t>
            </a:r>
            <a:r>
              <a:rPr lang="en-US" sz="2000" dirty="0" err="1" smtClean="0">
                <a:latin typeface="Arial"/>
                <a:cs typeface="Arial"/>
              </a:rPr>
              <a:t>triphosphorylated</a:t>
            </a:r>
            <a:r>
              <a:rPr lang="en-US" sz="2000" dirty="0" smtClean="0">
                <a:latin typeface="Arial"/>
                <a:cs typeface="Arial"/>
              </a:rPr>
              <a:t>, </a:t>
            </a:r>
            <a:r>
              <a:rPr lang="en-US" sz="2000" dirty="0">
                <a:latin typeface="Arial"/>
                <a:cs typeface="Arial"/>
              </a:rPr>
              <a:t>a situation </a:t>
            </a:r>
            <a:r>
              <a:rPr lang="en-US" sz="2000" dirty="0" smtClean="0">
                <a:latin typeface="Arial"/>
                <a:cs typeface="Arial"/>
              </a:rPr>
              <a:t>that appears </a:t>
            </a:r>
            <a:r>
              <a:rPr lang="en-US" sz="2000" dirty="0">
                <a:latin typeface="Arial"/>
                <a:cs typeface="Arial"/>
              </a:rPr>
              <a:t>to inhibit the binding of certain </a:t>
            </a:r>
            <a:r>
              <a:rPr lang="en-US" sz="2000" dirty="0" err="1" smtClean="0">
                <a:latin typeface="Arial"/>
                <a:cs typeface="Arial"/>
              </a:rPr>
              <a:t>endoribonucleases</a:t>
            </a:r>
            <a:r>
              <a:rPr lang="en-US" sz="2000" dirty="0" smtClean="0">
                <a:latin typeface="Arial"/>
                <a:cs typeface="Arial"/>
              </a:rPr>
              <a:t>, but in </a:t>
            </a:r>
            <a:r>
              <a:rPr lang="en-US" sz="2000" u="sng" dirty="0" smtClean="0">
                <a:latin typeface="Arial"/>
                <a:cs typeface="Arial"/>
              </a:rPr>
              <a:t>Eukaryotic cell,</a:t>
            </a:r>
            <a:r>
              <a:rPr lang="en-US" sz="2000" dirty="0">
                <a:latin typeface="Arial"/>
                <a:cs typeface="Arial"/>
              </a:rPr>
              <a:t> pre-mRNA </a:t>
            </a:r>
            <a:r>
              <a:rPr lang="en-US" sz="2000" dirty="0" smtClean="0">
                <a:latin typeface="Arial"/>
                <a:cs typeface="Arial"/>
              </a:rPr>
              <a:t>needs </a:t>
            </a:r>
            <a:r>
              <a:rPr lang="en-US" sz="2000" dirty="0">
                <a:latin typeface="Arial"/>
                <a:cs typeface="Arial"/>
              </a:rPr>
              <a:t>to go through a few more steps to become an </a:t>
            </a:r>
            <a:r>
              <a:rPr lang="en-US" sz="2000" dirty="0" smtClean="0">
                <a:latin typeface="Arial"/>
                <a:cs typeface="Arial"/>
              </a:rPr>
              <a:t>actual mRNA. </a:t>
            </a:r>
            <a:br>
              <a:rPr lang="en-US" sz="2000" dirty="0" smtClean="0">
                <a:latin typeface="Arial"/>
                <a:cs typeface="Arial"/>
              </a:rPr>
            </a:br>
            <a:r>
              <a:rPr lang="en-US" sz="2000" dirty="0" smtClean="0">
                <a:latin typeface="Arial"/>
                <a:cs typeface="Arial"/>
              </a:rPr>
              <a:t>These modifications include:- </a:t>
            </a:r>
            <a:br>
              <a:rPr lang="en-US" sz="2000" dirty="0" smtClean="0">
                <a:latin typeface="Arial"/>
                <a:cs typeface="Arial"/>
              </a:rPr>
            </a:br>
            <a:r>
              <a:rPr lang="en-US" sz="2000" dirty="0" smtClean="0">
                <a:latin typeface="Arial"/>
                <a:cs typeface="Arial"/>
              </a:rPr>
              <a:t>  </a:t>
            </a:r>
            <a:r>
              <a:rPr lang="en-US" sz="2000" b="1" dirty="0" smtClean="0">
                <a:solidFill>
                  <a:schemeClr val="accent3">
                    <a:lumMod val="50000"/>
                  </a:schemeClr>
                </a:solidFill>
                <a:latin typeface="Arial"/>
                <a:cs typeface="Arial"/>
              </a:rPr>
              <a:t>1- processing </a:t>
            </a:r>
            <a:r>
              <a:rPr lang="en-US" sz="2000" dirty="0">
                <a:latin typeface="Arial"/>
                <a:cs typeface="Arial"/>
              </a:rPr>
              <a:t>includes Additions of 5' cap and poly-A </a:t>
            </a:r>
            <a:r>
              <a:rPr lang="en-US" sz="2000" dirty="0" smtClean="0">
                <a:latin typeface="Arial"/>
                <a:cs typeface="Arial"/>
              </a:rPr>
              <a:t>tail. </a:t>
            </a:r>
            <a:r>
              <a:rPr lang="en-US" sz="2000" dirty="0">
                <a:latin typeface="Arial"/>
                <a:cs typeface="Arial"/>
              </a:rPr>
              <a:t>Both the cap and the tail protect the transcript and help it get exported from the nucleus and translated on the ribosomes (protein-making "machines") found in the cytosol </a:t>
            </a:r>
            <a:r>
              <a:rPr lang="en-US" sz="2000" dirty="0" smtClean="0">
                <a:latin typeface="Arial"/>
                <a:cs typeface="Arial"/>
              </a:rPr>
              <a:t/>
            </a:r>
            <a:br>
              <a:rPr lang="en-US" sz="2000" dirty="0" smtClean="0">
                <a:latin typeface="Arial"/>
                <a:cs typeface="Arial"/>
              </a:rPr>
            </a:br>
            <a:r>
              <a:rPr lang="en-US" sz="2000" b="1" dirty="0" smtClean="0">
                <a:solidFill>
                  <a:srgbClr val="0000FF"/>
                </a:solidFill>
                <a:latin typeface="Arial"/>
                <a:cs typeface="Arial"/>
              </a:rPr>
              <a:t>A- </a:t>
            </a:r>
            <a:r>
              <a:rPr lang="en-US" sz="2000" b="1" dirty="0" smtClean="0">
                <a:solidFill>
                  <a:srgbClr val="C00000"/>
                </a:solidFill>
                <a:latin typeface="Arial"/>
                <a:cs typeface="Arial"/>
              </a:rPr>
              <a:t>Adding cap structure</a:t>
            </a:r>
            <a:r>
              <a:rPr lang="en-US" sz="2000" b="1" dirty="0">
                <a:solidFill>
                  <a:srgbClr val="C00000"/>
                </a:solidFill>
                <a:latin typeface="Arial"/>
                <a:cs typeface="Arial"/>
              </a:rPr>
              <a:t>: </a:t>
            </a:r>
            <a:r>
              <a:rPr lang="en-US" sz="2000" dirty="0" smtClean="0">
                <a:solidFill>
                  <a:srgbClr val="000000"/>
                </a:solidFill>
                <a:latin typeface="Arial"/>
                <a:cs typeface="Arial"/>
              </a:rPr>
              <a:t>A </a:t>
            </a:r>
            <a:r>
              <a:rPr lang="en-US" sz="2000" dirty="0">
                <a:solidFill>
                  <a:srgbClr val="000000"/>
                </a:solidFill>
                <a:latin typeface="Arial"/>
                <a:cs typeface="Arial"/>
              </a:rPr>
              <a:t>7-methylguanosine cap is added to the 5′ end of the growing transcript by a phosphate linkage</a:t>
            </a:r>
            <a:r>
              <a:rPr lang="en-US" sz="2000" dirty="0">
                <a:solidFill>
                  <a:srgbClr val="C00000"/>
                </a:solidFill>
                <a:latin typeface="Arial"/>
                <a:cs typeface="Arial"/>
              </a:rPr>
              <a:t>. </a:t>
            </a:r>
            <a:r>
              <a:rPr lang="en-US" sz="2000" dirty="0" smtClean="0">
                <a:solidFill>
                  <a:srgbClr val="C00000"/>
                </a:solidFill>
                <a:latin typeface="Arial"/>
                <a:cs typeface="Arial"/>
              </a:rPr>
              <a:t/>
            </a:r>
            <a:br>
              <a:rPr lang="en-US" sz="2000" dirty="0" smtClean="0">
                <a:solidFill>
                  <a:srgbClr val="C00000"/>
                </a:solidFill>
                <a:latin typeface="Arial"/>
                <a:cs typeface="Arial"/>
              </a:rPr>
            </a:br>
            <a:r>
              <a:rPr lang="en-US" sz="2000" dirty="0" smtClean="0">
                <a:latin typeface="Arial"/>
                <a:cs typeface="Arial"/>
              </a:rPr>
              <a:t>The cap protects </a:t>
            </a:r>
            <a:r>
              <a:rPr lang="en-US" sz="2000" dirty="0">
                <a:latin typeface="Arial"/>
                <a:cs typeface="Arial"/>
              </a:rPr>
              <a:t>the transcript from being broken </a:t>
            </a:r>
            <a:r>
              <a:rPr lang="en-US" sz="2000" dirty="0" smtClean="0">
                <a:latin typeface="Arial"/>
                <a:cs typeface="Arial"/>
              </a:rPr>
              <a:t>down and </a:t>
            </a:r>
            <a:r>
              <a:rPr lang="en-US" sz="2000" dirty="0">
                <a:latin typeface="Arial"/>
                <a:cs typeface="Arial"/>
              </a:rPr>
              <a:t>helps the ribosome attach to the mRNA and start reading it to make a protein</a:t>
            </a:r>
            <a:r>
              <a:rPr lang="en-US" sz="2000" dirty="0" smtClean="0">
                <a:latin typeface="Arial"/>
                <a:cs typeface="Arial"/>
              </a:rPr>
              <a:t>.</a:t>
            </a:r>
            <a:r>
              <a:rPr lang="en-US" sz="2000" dirty="0">
                <a:latin typeface="Arial"/>
                <a:cs typeface="Arial"/>
              </a:rPr>
              <a:t/>
            </a:r>
            <a:br>
              <a:rPr lang="en-US" sz="2000" dirty="0">
                <a:latin typeface="Arial"/>
                <a:cs typeface="Arial"/>
              </a:rPr>
            </a:br>
            <a:r>
              <a:rPr lang="en-US" sz="2000" b="1" dirty="0" smtClean="0">
                <a:solidFill>
                  <a:srgbClr val="0000FF"/>
                </a:solidFill>
                <a:latin typeface="Arial"/>
                <a:cs typeface="Arial"/>
              </a:rPr>
              <a:t>B- </a:t>
            </a:r>
            <a:r>
              <a:rPr lang="en-US" sz="2000" b="1" dirty="0" smtClean="0">
                <a:solidFill>
                  <a:srgbClr val="C00000"/>
                </a:solidFill>
                <a:latin typeface="Arial"/>
                <a:cs typeface="Arial"/>
              </a:rPr>
              <a:t>Polyadenylation </a:t>
            </a:r>
            <a:r>
              <a:rPr lang="en-US" sz="2000" dirty="0" smtClean="0">
                <a:latin typeface="Arial"/>
                <a:cs typeface="Arial"/>
              </a:rPr>
              <a:t>(poly Adenine residue)</a:t>
            </a:r>
            <a:r>
              <a:rPr lang="en-US" sz="2000" b="1" dirty="0" smtClean="0">
                <a:latin typeface="Arial"/>
                <a:cs typeface="Arial"/>
              </a:rPr>
              <a:t>: </a:t>
            </a:r>
            <a:r>
              <a:rPr lang="en-US" sz="2000" dirty="0">
                <a:latin typeface="Arial"/>
                <a:cs typeface="Arial"/>
              </a:rPr>
              <a:t>Once elongation is complete, the pre-mRNA is cleaved by an endonuclease between an AAUAAA consensus sequence and a GU-rich sequence, leaving the AAUAAA sequence on the pre-mRNA. An enzyme called poly-A polymerase then adds a string of approximately </a:t>
            </a:r>
            <a:r>
              <a:rPr lang="en-US" sz="2000" dirty="0" smtClean="0">
                <a:latin typeface="Arial"/>
                <a:cs typeface="Arial"/>
              </a:rPr>
              <a:t>100 - 200 </a:t>
            </a:r>
            <a:r>
              <a:rPr lang="en-US" sz="2000" dirty="0">
                <a:latin typeface="Arial"/>
                <a:cs typeface="Arial"/>
              </a:rPr>
              <a:t>A residues, called the poly-A tail</a:t>
            </a:r>
            <a:r>
              <a:rPr lang="en-US" sz="2000" dirty="0" smtClean="0">
                <a:latin typeface="Arial"/>
                <a:cs typeface="Arial"/>
              </a:rPr>
              <a:t>. The </a:t>
            </a:r>
            <a:r>
              <a:rPr lang="en-US" sz="2000" dirty="0">
                <a:latin typeface="Arial"/>
                <a:cs typeface="Arial"/>
              </a:rPr>
              <a:t>tail makes the transcript more stable and helps it get exported from the nucleus to the cytosol.</a:t>
            </a:r>
          </a:p>
        </p:txBody>
      </p:sp>
      <p:pic>
        <p:nvPicPr>
          <p:cNvPr id="3" name="Picture 2" descr="mRNA.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7200"/>
                    </a14:imgEffect>
                    <a14:imgEffect>
                      <a14:saturation sat="400000"/>
                    </a14:imgEffect>
                    <a14:imgEffect>
                      <a14:brightnessContrast bright="-20000"/>
                    </a14:imgEffect>
                  </a14:imgLayer>
                </a14:imgProps>
              </a:ext>
              <a:ext uri="{28A0092B-C50C-407E-A947-70E740481C1C}">
                <a14:useLocalDpi xmlns:a14="http://schemas.microsoft.com/office/drawing/2010/main" val="0"/>
              </a:ext>
            </a:extLst>
          </a:blip>
          <a:srcRect l="4167" r="3922"/>
          <a:stretch/>
        </p:blipFill>
        <p:spPr>
          <a:xfrm>
            <a:off x="2038096" y="6005405"/>
            <a:ext cx="5596928" cy="799676"/>
          </a:xfrm>
          <a:prstGeom prst="rect">
            <a:avLst/>
          </a:prstGeom>
        </p:spPr>
      </p:pic>
    </p:spTree>
    <p:extLst>
      <p:ext uri="{BB962C8B-B14F-4D97-AF65-F5344CB8AC3E}">
        <p14:creationId xmlns:p14="http://schemas.microsoft.com/office/powerpoint/2010/main" val="3120522531"/>
      </p:ext>
    </p:extLst>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043" y="78399"/>
            <a:ext cx="8909293" cy="6930520"/>
          </a:xfrm>
        </p:spPr>
        <p:txBody>
          <a:bodyPr>
            <a:normAutofit/>
          </a:bodyPr>
          <a:lstStyle/>
          <a:p>
            <a:pPr marL="0" indent="0" algn="just">
              <a:buNone/>
            </a:pPr>
            <a:r>
              <a:rPr lang="en-US" sz="2000" b="1" dirty="0">
                <a:solidFill>
                  <a:srgbClr val="4F6228"/>
                </a:solidFill>
                <a:latin typeface="Arial"/>
                <a:cs typeface="Arial"/>
              </a:rPr>
              <a:t>2- splicing </a:t>
            </a:r>
            <a:r>
              <a:rPr lang="en-US" sz="2000" dirty="0">
                <a:latin typeface="Arial"/>
                <a:cs typeface="Arial"/>
              </a:rPr>
              <a:t>: Eukaryotic genes are composed of </a:t>
            </a:r>
            <a:r>
              <a:rPr lang="en-US" sz="2000" b="1" u="sng" dirty="0">
                <a:solidFill>
                  <a:srgbClr val="FF6600"/>
                </a:solidFill>
                <a:latin typeface="Arial"/>
                <a:cs typeface="Arial"/>
              </a:rPr>
              <a:t>exons</a:t>
            </a:r>
            <a:r>
              <a:rPr lang="en-US" sz="2000" dirty="0">
                <a:latin typeface="Arial"/>
                <a:cs typeface="Arial"/>
              </a:rPr>
              <a:t>, which correspond to protein-coding sequences (ex-on signifies that they are expressed), and intervening sequences called </a:t>
            </a:r>
            <a:r>
              <a:rPr lang="en-US" sz="2000" b="1" u="sng" dirty="0">
                <a:solidFill>
                  <a:srgbClr val="FF6600"/>
                </a:solidFill>
                <a:latin typeface="Arial"/>
                <a:cs typeface="Arial"/>
              </a:rPr>
              <a:t>introns</a:t>
            </a:r>
            <a:r>
              <a:rPr lang="en-US" sz="2000" dirty="0">
                <a:latin typeface="Arial"/>
                <a:cs typeface="Arial"/>
              </a:rPr>
              <a:t> </a:t>
            </a:r>
            <a:r>
              <a:rPr lang="en-US" sz="2000" dirty="0" smtClean="0">
                <a:latin typeface="Arial"/>
                <a:cs typeface="Arial"/>
              </a:rPr>
              <a:t>(</a:t>
            </a:r>
            <a:r>
              <a:rPr lang="en-US" sz="2000" u="sng" dirty="0" smtClean="0">
                <a:solidFill>
                  <a:srgbClr val="FF0000"/>
                </a:solidFill>
                <a:latin typeface="Arial"/>
                <a:cs typeface="Arial"/>
              </a:rPr>
              <a:t>sequences </a:t>
            </a:r>
            <a:r>
              <a:rPr lang="en-US" sz="2000" u="sng" dirty="0">
                <a:solidFill>
                  <a:srgbClr val="FF0000"/>
                </a:solidFill>
                <a:latin typeface="Arial"/>
                <a:cs typeface="Arial"/>
              </a:rPr>
              <a:t>in mRNA do not encode </a:t>
            </a:r>
            <a:r>
              <a:rPr lang="en-US" sz="2000" u="sng" dirty="0" smtClean="0">
                <a:solidFill>
                  <a:srgbClr val="FF0000"/>
                </a:solidFill>
                <a:latin typeface="Arial"/>
                <a:cs typeface="Arial"/>
              </a:rPr>
              <a:t> functional proteins</a:t>
            </a:r>
            <a:r>
              <a:rPr lang="en-US" sz="2000" dirty="0" smtClean="0">
                <a:latin typeface="Arial"/>
                <a:cs typeface="Arial"/>
              </a:rPr>
              <a:t>). </a:t>
            </a:r>
          </a:p>
          <a:p>
            <a:pPr marL="0" indent="0" algn="just">
              <a:buNone/>
            </a:pPr>
            <a:r>
              <a:rPr lang="en-US" sz="2000" dirty="0" smtClean="0">
                <a:latin typeface="Arial"/>
                <a:cs typeface="Arial"/>
              </a:rPr>
              <a:t>The </a:t>
            </a:r>
            <a:r>
              <a:rPr lang="en-US" sz="2000" dirty="0">
                <a:latin typeface="Arial"/>
                <a:cs typeface="Arial"/>
              </a:rPr>
              <a:t>process of removing introns and reconnecting exons is called </a:t>
            </a:r>
            <a:r>
              <a:rPr lang="en-US" sz="2000" dirty="0" smtClean="0">
                <a:latin typeface="Arial"/>
                <a:cs typeface="Arial"/>
              </a:rPr>
              <a:t>splicing. </a:t>
            </a:r>
            <a:r>
              <a:rPr lang="en-US" sz="2000" dirty="0">
                <a:latin typeface="Arial"/>
                <a:cs typeface="Arial"/>
              </a:rPr>
              <a:t>Introns are removed and degraded while the pre-mRNA is still in the nucleus. </a:t>
            </a:r>
          </a:p>
          <a:p>
            <a:pPr marL="0" indent="0" algn="just">
              <a:buNone/>
            </a:pPr>
            <a:r>
              <a:rPr lang="en-US" sz="2000" dirty="0" smtClean="0">
                <a:latin typeface="Arial"/>
                <a:cs typeface="Arial"/>
              </a:rPr>
              <a:t>The </a:t>
            </a:r>
            <a:r>
              <a:rPr lang="en-US" sz="2000" dirty="0">
                <a:latin typeface="Arial"/>
                <a:cs typeface="Arial"/>
              </a:rPr>
              <a:t>splicing process is catalyzed by protein complexes called </a:t>
            </a:r>
            <a:r>
              <a:rPr lang="en-US" sz="2000" dirty="0" err="1">
                <a:latin typeface="Arial"/>
                <a:cs typeface="Arial"/>
              </a:rPr>
              <a:t>spliceosomes</a:t>
            </a:r>
            <a:r>
              <a:rPr lang="en-US" sz="2000" dirty="0">
                <a:latin typeface="Arial"/>
                <a:cs typeface="Arial"/>
              </a:rPr>
              <a:t> that are composed of proteins and RNA molecules called small nuclear RNAs (</a:t>
            </a:r>
            <a:r>
              <a:rPr lang="en-US" sz="2000" dirty="0" err="1">
                <a:latin typeface="Arial"/>
                <a:cs typeface="Arial"/>
              </a:rPr>
              <a:t>snRNAs</a:t>
            </a:r>
            <a:r>
              <a:rPr lang="en-US" sz="2000" dirty="0">
                <a:latin typeface="Arial"/>
                <a:cs typeface="Arial"/>
              </a:rPr>
              <a:t>). </a:t>
            </a:r>
            <a:endParaRPr lang="en-US" sz="2000" dirty="0" smtClean="0">
              <a:latin typeface="Arial"/>
              <a:cs typeface="Arial"/>
            </a:endParaRPr>
          </a:p>
          <a:p>
            <a:pPr marL="0" indent="0" algn="just">
              <a:buNone/>
            </a:pPr>
            <a:r>
              <a:rPr lang="en-US" sz="2000" dirty="0" err="1" smtClean="0">
                <a:latin typeface="Arial"/>
                <a:cs typeface="Arial"/>
              </a:rPr>
              <a:t>Spliceosomes</a:t>
            </a:r>
            <a:r>
              <a:rPr lang="en-US" sz="2000" dirty="0" smtClean="0">
                <a:latin typeface="Arial"/>
                <a:cs typeface="Arial"/>
              </a:rPr>
              <a:t> </a:t>
            </a:r>
            <a:r>
              <a:rPr lang="en-US" sz="2000" dirty="0">
                <a:latin typeface="Arial"/>
                <a:cs typeface="Arial"/>
              </a:rPr>
              <a:t>recognize sequences at the 5′ and 3′ end of the </a:t>
            </a:r>
            <a:r>
              <a:rPr lang="en-US" sz="2000" dirty="0" smtClean="0">
                <a:latin typeface="Arial"/>
                <a:cs typeface="Arial"/>
              </a:rPr>
              <a:t>intron.</a:t>
            </a:r>
            <a:r>
              <a:rPr lang="en-US" sz="2000" dirty="0">
                <a:latin typeface="Arial"/>
                <a:cs typeface="Arial"/>
              </a:rPr>
              <a:t> </a:t>
            </a:r>
            <a:r>
              <a:rPr lang="en-US" sz="2000" dirty="0" smtClean="0">
                <a:latin typeface="Arial"/>
                <a:cs typeface="Arial"/>
              </a:rPr>
              <a:t>Usually </a:t>
            </a:r>
            <a:r>
              <a:rPr lang="en-US" sz="2000" dirty="0">
                <a:latin typeface="Arial"/>
                <a:cs typeface="Arial"/>
              </a:rPr>
              <a:t>the transcript </a:t>
            </a:r>
            <a:r>
              <a:rPr lang="en-US" sz="2000" dirty="0" smtClean="0">
                <a:latin typeface="Arial"/>
                <a:cs typeface="Arial"/>
              </a:rPr>
              <a:t>mRNA </a:t>
            </a:r>
            <a:r>
              <a:rPr lang="en-US" sz="2000" dirty="0">
                <a:latin typeface="Arial"/>
                <a:cs typeface="Arial"/>
              </a:rPr>
              <a:t>is shorter than the origin gene </a:t>
            </a:r>
            <a:r>
              <a:rPr lang="en-US" sz="2000" dirty="0" smtClean="0">
                <a:latin typeface="Arial"/>
                <a:cs typeface="Arial"/>
              </a:rPr>
              <a:t>it-self.</a:t>
            </a:r>
          </a:p>
          <a:p>
            <a:pPr marL="0" indent="0" algn="just">
              <a:buNone/>
            </a:pPr>
            <a:endParaRPr lang="en-US" sz="2000" dirty="0">
              <a:latin typeface="Arial"/>
              <a:cs typeface="Arial"/>
            </a:endParaRPr>
          </a:p>
          <a:p>
            <a:pPr marL="0" indent="0" algn="just">
              <a:buNone/>
            </a:pPr>
            <a:r>
              <a:rPr lang="en-US" sz="2000" dirty="0" smtClean="0">
                <a:latin typeface="Arial"/>
                <a:cs typeface="Arial"/>
              </a:rPr>
              <a:t>Splicing includes:-</a:t>
            </a:r>
            <a:endParaRPr lang="en-US" sz="1000" dirty="0" smtClean="0">
              <a:latin typeface="Arial"/>
              <a:cs typeface="Arial"/>
            </a:endParaRPr>
          </a:p>
          <a:p>
            <a:pPr marL="0" indent="0" algn="just">
              <a:buNone/>
            </a:pPr>
            <a:r>
              <a:rPr lang="en-US" sz="2000" dirty="0" smtClean="0">
                <a:solidFill>
                  <a:srgbClr val="FF0000"/>
                </a:solidFill>
                <a:latin typeface="Arial"/>
                <a:cs typeface="Arial"/>
              </a:rPr>
              <a:t>1</a:t>
            </a:r>
            <a:r>
              <a:rPr lang="en-US" sz="2000" dirty="0">
                <a:solidFill>
                  <a:srgbClr val="FF0000"/>
                </a:solidFill>
                <a:latin typeface="Arial"/>
                <a:cs typeface="Arial"/>
              </a:rPr>
              <a:t>-</a:t>
            </a:r>
            <a:r>
              <a:rPr lang="en-US" sz="2000" dirty="0">
                <a:latin typeface="Arial"/>
                <a:cs typeface="Arial"/>
              </a:rPr>
              <a:t>The first </a:t>
            </a:r>
            <a:r>
              <a:rPr lang="en-US" sz="2000" dirty="0" smtClean="0">
                <a:latin typeface="Arial"/>
                <a:cs typeface="Arial"/>
              </a:rPr>
              <a:t>cleavage occur </a:t>
            </a:r>
            <a:r>
              <a:rPr lang="en-US" sz="2000" dirty="0">
                <a:latin typeface="Arial"/>
                <a:cs typeface="Arial"/>
              </a:rPr>
              <a:t>by </a:t>
            </a:r>
            <a:r>
              <a:rPr lang="en-US" sz="2000" dirty="0" err="1" smtClean="0">
                <a:latin typeface="Arial"/>
                <a:cs typeface="Arial"/>
              </a:rPr>
              <a:t>splicesome</a:t>
            </a:r>
            <a:r>
              <a:rPr lang="en-US" sz="2000" dirty="0" smtClean="0">
                <a:latin typeface="Arial"/>
                <a:cs typeface="Arial"/>
              </a:rPr>
              <a:t> </a:t>
            </a:r>
            <a:r>
              <a:rPr lang="en-US" sz="2000" dirty="0">
                <a:latin typeface="Arial"/>
                <a:cs typeface="Arial"/>
              </a:rPr>
              <a:t>machine at </a:t>
            </a:r>
            <a:r>
              <a:rPr lang="en-US" sz="2000" dirty="0" smtClean="0">
                <a:latin typeface="Arial"/>
                <a:cs typeface="Arial"/>
              </a:rPr>
              <a:t>5́ end </a:t>
            </a:r>
            <a:r>
              <a:rPr lang="en-US" sz="2000" dirty="0">
                <a:latin typeface="Arial"/>
                <a:cs typeface="Arial"/>
              </a:rPr>
              <a:t>of the intron region rich with  GU residue </a:t>
            </a:r>
            <a:endParaRPr lang="en-US" sz="2000" dirty="0" smtClean="0">
              <a:latin typeface="Arial"/>
              <a:cs typeface="Arial"/>
            </a:endParaRPr>
          </a:p>
          <a:p>
            <a:pPr marL="0" indent="0">
              <a:buNone/>
            </a:pPr>
            <a:r>
              <a:rPr lang="en-US" sz="2000" dirty="0" smtClean="0">
                <a:solidFill>
                  <a:srgbClr val="FF0000"/>
                </a:solidFill>
                <a:latin typeface="Arial"/>
                <a:cs typeface="Arial"/>
              </a:rPr>
              <a:t>2</a:t>
            </a:r>
            <a:r>
              <a:rPr lang="en-US" sz="2000" dirty="0">
                <a:solidFill>
                  <a:srgbClr val="FF0000"/>
                </a:solidFill>
                <a:latin typeface="Arial"/>
                <a:cs typeface="Arial"/>
              </a:rPr>
              <a:t>-</a:t>
            </a:r>
            <a:r>
              <a:rPr lang="en-US" sz="2000" dirty="0">
                <a:latin typeface="Arial"/>
                <a:cs typeface="Arial"/>
              </a:rPr>
              <a:t>  then the intron bend </a:t>
            </a:r>
            <a:r>
              <a:rPr lang="en-US" sz="2000" dirty="0" smtClean="0">
                <a:latin typeface="Arial"/>
                <a:cs typeface="Arial"/>
              </a:rPr>
              <a:t>back to </a:t>
            </a:r>
            <a:r>
              <a:rPr lang="en-US" sz="2000" dirty="0">
                <a:latin typeface="Arial"/>
                <a:cs typeface="Arial"/>
              </a:rPr>
              <a:t>form lariat structure via  </a:t>
            </a:r>
            <a:r>
              <a:rPr lang="en-US" sz="2000" dirty="0" smtClean="0">
                <a:latin typeface="Arial"/>
                <a:cs typeface="Arial"/>
              </a:rPr>
              <a:t>5́</a:t>
            </a:r>
            <a:r>
              <a:rPr lang="en-US" sz="2000" dirty="0" smtClean="0">
                <a:latin typeface="Arial"/>
                <a:cs typeface="Arial"/>
                <a:sym typeface="Wingdings"/>
              </a:rPr>
              <a:t></a:t>
            </a:r>
            <a:r>
              <a:rPr lang="en-US" sz="2000" dirty="0" smtClean="0">
                <a:latin typeface="Arial"/>
                <a:cs typeface="Arial"/>
              </a:rPr>
              <a:t>3́ </a:t>
            </a:r>
            <a:r>
              <a:rPr lang="en-US" sz="2000" dirty="0" err="1">
                <a:latin typeface="Arial"/>
                <a:cs typeface="Arial"/>
              </a:rPr>
              <a:t>phosphodiester</a:t>
            </a:r>
            <a:r>
              <a:rPr lang="en-US" sz="2000" dirty="0">
                <a:latin typeface="Arial"/>
                <a:cs typeface="Arial"/>
              </a:rPr>
              <a:t> bond </a:t>
            </a:r>
            <a:endParaRPr lang="en-US" sz="2000" dirty="0" smtClean="0">
              <a:latin typeface="Arial"/>
              <a:cs typeface="Arial"/>
            </a:endParaRPr>
          </a:p>
          <a:p>
            <a:pPr marL="0" indent="0">
              <a:buNone/>
            </a:pPr>
            <a:r>
              <a:rPr lang="en-US" sz="2000" dirty="0" smtClean="0">
                <a:solidFill>
                  <a:srgbClr val="FF0000"/>
                </a:solidFill>
                <a:latin typeface="Arial"/>
                <a:cs typeface="Arial"/>
              </a:rPr>
              <a:t>3</a:t>
            </a:r>
            <a:r>
              <a:rPr lang="en-US" sz="2000" dirty="0">
                <a:solidFill>
                  <a:srgbClr val="FF0000"/>
                </a:solidFill>
                <a:latin typeface="Arial"/>
                <a:cs typeface="Arial"/>
              </a:rPr>
              <a:t>-</a:t>
            </a:r>
            <a:r>
              <a:rPr lang="en-US" sz="2000" dirty="0">
                <a:latin typeface="Arial"/>
                <a:cs typeface="Arial"/>
              </a:rPr>
              <a:t> cleavage at </a:t>
            </a:r>
            <a:r>
              <a:rPr lang="en-US" sz="2000" dirty="0" smtClean="0">
                <a:latin typeface="Arial"/>
                <a:cs typeface="Arial"/>
              </a:rPr>
              <a:t>3́ end </a:t>
            </a:r>
            <a:r>
              <a:rPr lang="en-US" sz="2000" dirty="0">
                <a:latin typeface="Arial"/>
                <a:cs typeface="Arial"/>
              </a:rPr>
              <a:t>of the intron to completely released </a:t>
            </a:r>
            <a:endParaRPr lang="en-US" sz="2000" dirty="0" smtClean="0">
              <a:latin typeface="Arial"/>
              <a:cs typeface="Arial"/>
            </a:endParaRPr>
          </a:p>
          <a:p>
            <a:pPr marL="0" indent="0">
              <a:buNone/>
            </a:pPr>
            <a:r>
              <a:rPr lang="en-US" sz="2000" dirty="0" smtClean="0">
                <a:solidFill>
                  <a:srgbClr val="FF0000"/>
                </a:solidFill>
                <a:latin typeface="Arial"/>
                <a:cs typeface="Arial"/>
              </a:rPr>
              <a:t>4</a:t>
            </a:r>
            <a:r>
              <a:rPr lang="en-US" sz="2000" dirty="0">
                <a:solidFill>
                  <a:srgbClr val="FF0000"/>
                </a:solidFill>
                <a:latin typeface="Arial"/>
                <a:cs typeface="Arial"/>
              </a:rPr>
              <a:t>-</a:t>
            </a:r>
            <a:r>
              <a:rPr lang="en-US" sz="2000" dirty="0">
                <a:latin typeface="Arial"/>
                <a:cs typeface="Arial"/>
              </a:rPr>
              <a:t> joining the exons by ligase enzyme to give arise to mature mRNA . </a:t>
            </a:r>
          </a:p>
        </p:txBody>
      </p:sp>
    </p:spTree>
    <p:extLst>
      <p:ext uri="{BB962C8B-B14F-4D97-AF65-F5344CB8AC3E}">
        <p14:creationId xmlns:p14="http://schemas.microsoft.com/office/powerpoint/2010/main" val="1132822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458023" y="297918"/>
            <a:ext cx="6161324" cy="6287644"/>
          </a:xfrm>
          <a:prstGeom prst="rect">
            <a:avLst/>
          </a:prstGeom>
        </p:spPr>
      </p:pic>
    </p:spTree>
    <p:extLst>
      <p:ext uri="{BB962C8B-B14F-4D97-AF65-F5344CB8AC3E}">
        <p14:creationId xmlns:p14="http://schemas.microsoft.com/office/powerpoint/2010/main" val="2848147276"/>
      </p:ext>
    </p:extLst>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a:spLocks noGrp="1"/>
          </p:cNvSpPr>
          <p:nvPr>
            <p:ph idx="1"/>
          </p:nvPr>
        </p:nvSpPr>
        <p:spPr>
          <a:xfrm>
            <a:off x="219487" y="203839"/>
            <a:ext cx="8622718" cy="5425249"/>
          </a:xfrm>
        </p:spPr>
        <p:txBody>
          <a:bodyPr>
            <a:noAutofit/>
          </a:bodyPr>
          <a:lstStyle/>
          <a:p>
            <a:pPr marL="0" indent="0" algn="just">
              <a:lnSpc>
                <a:spcPct val="120000"/>
              </a:lnSpc>
              <a:buNone/>
            </a:pPr>
            <a:r>
              <a:rPr lang="en-US" sz="2000" dirty="0" smtClean="0">
                <a:latin typeface="Arial"/>
                <a:cs typeface="Arial"/>
              </a:rPr>
              <a:t>Mature mRNA</a:t>
            </a:r>
            <a:r>
              <a:rPr lang="en-US" sz="2000" b="1" dirty="0" smtClean="0">
                <a:solidFill>
                  <a:srgbClr val="FF0000"/>
                </a:solidFill>
                <a:latin typeface="Arial"/>
                <a:cs typeface="Arial"/>
              </a:rPr>
              <a:t> </a:t>
            </a:r>
            <a:r>
              <a:rPr lang="en-US" sz="2000" dirty="0">
                <a:solidFill>
                  <a:srgbClr val="FF0000"/>
                </a:solidFill>
                <a:latin typeface="Arial"/>
                <a:cs typeface="Arial"/>
              </a:rPr>
              <a:t>is a single-stranded RNA </a:t>
            </a:r>
            <a:r>
              <a:rPr lang="en-US" sz="2000" dirty="0" smtClean="0">
                <a:solidFill>
                  <a:srgbClr val="FF0000"/>
                </a:solidFill>
                <a:latin typeface="Arial"/>
                <a:cs typeface="Arial"/>
              </a:rPr>
              <a:t>molecule,</a:t>
            </a:r>
            <a:r>
              <a:rPr lang="en-US" sz="2000" b="1" dirty="0" smtClean="0">
                <a:solidFill>
                  <a:srgbClr val="FF0000"/>
                </a:solidFill>
                <a:latin typeface="Arial"/>
                <a:cs typeface="Arial"/>
              </a:rPr>
              <a:t> </a:t>
            </a:r>
            <a:r>
              <a:rPr lang="en-US" sz="2000" dirty="0" smtClean="0">
                <a:latin typeface="Arial"/>
                <a:cs typeface="Arial"/>
              </a:rPr>
              <a:t>carries information from DNA to the </a:t>
            </a:r>
            <a:r>
              <a:rPr lang="en-US" sz="2000" dirty="0" smtClean="0">
                <a:solidFill>
                  <a:srgbClr val="C00000"/>
                </a:solidFill>
                <a:latin typeface="Arial"/>
                <a:cs typeface="Arial"/>
              </a:rPr>
              <a:t>ribosome, </a:t>
            </a:r>
            <a:r>
              <a:rPr lang="en-US" sz="2000" dirty="0" smtClean="0">
                <a:latin typeface="Arial"/>
                <a:cs typeface="Arial"/>
              </a:rPr>
              <a:t>the sites of protein synthesis (</a:t>
            </a:r>
            <a:r>
              <a:rPr lang="en-US" sz="2000" dirty="0" smtClean="0">
                <a:solidFill>
                  <a:srgbClr val="C00000"/>
                </a:solidFill>
                <a:latin typeface="Arial"/>
                <a:cs typeface="Arial"/>
              </a:rPr>
              <a:t>translation</a:t>
            </a:r>
            <a:r>
              <a:rPr lang="en-US" sz="2000" dirty="0" smtClean="0">
                <a:latin typeface="Arial"/>
                <a:cs typeface="Arial"/>
              </a:rPr>
              <a:t>) in the cell. The coding sequence of the mRNA determines the </a:t>
            </a:r>
            <a:r>
              <a:rPr lang="en-US" sz="2000" dirty="0" smtClean="0">
                <a:solidFill>
                  <a:srgbClr val="C00000"/>
                </a:solidFill>
                <a:latin typeface="Arial"/>
                <a:cs typeface="Arial"/>
              </a:rPr>
              <a:t>amino</a:t>
            </a:r>
            <a:r>
              <a:rPr lang="en-US" sz="2000" dirty="0" smtClean="0">
                <a:latin typeface="Arial"/>
                <a:cs typeface="Arial"/>
              </a:rPr>
              <a:t> </a:t>
            </a:r>
            <a:r>
              <a:rPr lang="en-US" sz="2000" dirty="0" smtClean="0">
                <a:solidFill>
                  <a:srgbClr val="C00000"/>
                </a:solidFill>
                <a:latin typeface="Arial"/>
                <a:cs typeface="Arial"/>
              </a:rPr>
              <a:t>acid</a:t>
            </a:r>
            <a:r>
              <a:rPr lang="en-US" sz="2000" dirty="0" smtClean="0">
                <a:latin typeface="Arial"/>
                <a:cs typeface="Arial"/>
              </a:rPr>
              <a:t> sequence in the</a:t>
            </a:r>
            <a:r>
              <a:rPr lang="en-US" sz="2000" dirty="0" smtClean="0">
                <a:solidFill>
                  <a:srgbClr val="C00000"/>
                </a:solidFill>
                <a:latin typeface="Arial"/>
                <a:cs typeface="Arial"/>
              </a:rPr>
              <a:t> protein</a:t>
            </a:r>
            <a:r>
              <a:rPr lang="en-US" sz="2000" dirty="0" smtClean="0">
                <a:latin typeface="Arial"/>
                <a:cs typeface="Arial"/>
              </a:rPr>
              <a:t> . </a:t>
            </a:r>
          </a:p>
          <a:p>
            <a:pPr marL="0" indent="0" algn="just">
              <a:lnSpc>
                <a:spcPct val="120000"/>
              </a:lnSpc>
              <a:buNone/>
            </a:pPr>
            <a:endParaRPr lang="en-US" sz="2000" dirty="0" smtClean="0">
              <a:solidFill>
                <a:srgbClr val="008000"/>
              </a:solidFill>
              <a:latin typeface="Arial"/>
              <a:cs typeface="Arial"/>
            </a:endParaRPr>
          </a:p>
          <a:p>
            <a:pPr marL="0" indent="0" algn="just">
              <a:lnSpc>
                <a:spcPct val="120000"/>
              </a:lnSpc>
              <a:buNone/>
            </a:pPr>
            <a:r>
              <a:rPr lang="en-US" sz="2000" dirty="0" smtClean="0">
                <a:solidFill>
                  <a:srgbClr val="008000"/>
                </a:solidFill>
                <a:latin typeface="Arial"/>
                <a:cs typeface="Arial"/>
              </a:rPr>
              <a:t>The basic differences  in mRNA structure in prokaryotic and eukaryotic</a:t>
            </a:r>
          </a:p>
          <a:p>
            <a:pPr marL="0" indent="0" algn="just">
              <a:lnSpc>
                <a:spcPct val="120000"/>
              </a:lnSpc>
              <a:buNone/>
            </a:pPr>
            <a:r>
              <a:rPr lang="en-US" sz="2000" dirty="0" smtClean="0">
                <a:solidFill>
                  <a:srgbClr val="FF0000"/>
                </a:solidFill>
                <a:latin typeface="Arial"/>
                <a:cs typeface="Arial"/>
              </a:rPr>
              <a:t>(1) </a:t>
            </a:r>
            <a:r>
              <a:rPr lang="en-US" sz="2000" dirty="0" smtClean="0">
                <a:latin typeface="Arial"/>
                <a:cs typeface="Arial"/>
              </a:rPr>
              <a:t>The mRNAs of many </a:t>
            </a:r>
            <a:r>
              <a:rPr lang="en-US" sz="2000" u="sng" dirty="0" smtClean="0">
                <a:solidFill>
                  <a:srgbClr val="3366FF"/>
                </a:solidFill>
                <a:latin typeface="Arial"/>
                <a:cs typeface="Arial"/>
              </a:rPr>
              <a:t>bacteria and bacteriophage </a:t>
            </a:r>
            <a:r>
              <a:rPr lang="en-US" sz="2000" dirty="0" smtClean="0">
                <a:latin typeface="Arial"/>
                <a:cs typeface="Arial"/>
              </a:rPr>
              <a:t>are  </a:t>
            </a:r>
            <a:r>
              <a:rPr lang="en-US" sz="2000" u="sng" dirty="0" smtClean="0">
                <a:solidFill>
                  <a:srgbClr val="FF0000"/>
                </a:solidFill>
                <a:latin typeface="Arial"/>
                <a:cs typeface="Arial"/>
              </a:rPr>
              <a:t>polycistronic</a:t>
            </a:r>
            <a:r>
              <a:rPr lang="en-US" sz="2000" dirty="0" smtClean="0">
                <a:latin typeface="Arial"/>
                <a:cs typeface="Arial"/>
              </a:rPr>
              <a:t> .</a:t>
            </a:r>
          </a:p>
          <a:p>
            <a:pPr marL="0" indent="0" algn="just">
              <a:lnSpc>
                <a:spcPct val="120000"/>
              </a:lnSpc>
              <a:buNone/>
            </a:pPr>
            <a:r>
              <a:rPr lang="en-US" sz="2000" dirty="0" smtClean="0">
                <a:latin typeface="Arial"/>
                <a:cs typeface="Arial"/>
              </a:rPr>
              <a:t>A polycistronic mRNA means the presence </a:t>
            </a:r>
            <a:r>
              <a:rPr lang="en-US" sz="2000" dirty="0">
                <a:latin typeface="Arial"/>
                <a:cs typeface="Arial"/>
              </a:rPr>
              <a:t>of </a:t>
            </a:r>
            <a:r>
              <a:rPr lang="en-US" sz="2000" dirty="0" smtClean="0">
                <a:latin typeface="Arial"/>
                <a:cs typeface="Arial"/>
              </a:rPr>
              <a:t>multiple open </a:t>
            </a:r>
            <a:r>
              <a:rPr lang="en-US" sz="2000" dirty="0">
                <a:latin typeface="Arial"/>
                <a:cs typeface="Arial"/>
              </a:rPr>
              <a:t>reading frames (ORFs) in a single </a:t>
            </a:r>
            <a:r>
              <a:rPr lang="en-US" sz="2000" dirty="0" smtClean="0">
                <a:latin typeface="Arial"/>
                <a:cs typeface="Arial"/>
              </a:rPr>
              <a:t>transcript with </a:t>
            </a:r>
            <a:r>
              <a:rPr lang="en-US" sz="2000" dirty="0">
                <a:latin typeface="Arial"/>
                <a:cs typeface="Arial"/>
              </a:rPr>
              <a:t>one operator and one </a:t>
            </a:r>
            <a:r>
              <a:rPr lang="en-US" sz="2000" dirty="0" smtClean="0">
                <a:latin typeface="Arial"/>
                <a:cs typeface="Arial"/>
              </a:rPr>
              <a:t>terminator called </a:t>
            </a:r>
            <a:r>
              <a:rPr lang="en-US" sz="2000" dirty="0" smtClean="0">
                <a:solidFill>
                  <a:srgbClr val="FF0000"/>
                </a:solidFill>
                <a:latin typeface="Arial"/>
                <a:cs typeface="Arial"/>
              </a:rPr>
              <a:t>operon.</a:t>
            </a:r>
            <a:r>
              <a:rPr lang="en-US" sz="2000" dirty="0" smtClean="0">
                <a:latin typeface="Arial"/>
                <a:cs typeface="Arial"/>
              </a:rPr>
              <a:t> It contains several sites for initiating and terminating for more than a polypeptide  product . </a:t>
            </a:r>
          </a:p>
          <a:p>
            <a:pPr marL="0" indent="0" algn="just">
              <a:lnSpc>
                <a:spcPct val="120000"/>
              </a:lnSpc>
              <a:buNone/>
            </a:pPr>
            <a:r>
              <a:rPr lang="en-US" sz="2000" dirty="0" smtClean="0">
                <a:latin typeface="Arial"/>
                <a:cs typeface="Arial"/>
              </a:rPr>
              <a:t>On the other hand, all known eukaryotes have only one site for initiation one protein synthesis. Thus eukaryote mRNAs are </a:t>
            </a:r>
            <a:r>
              <a:rPr lang="en-US" sz="2000" u="sng" dirty="0" err="1" smtClean="0">
                <a:solidFill>
                  <a:srgbClr val="FF0000"/>
                </a:solidFill>
                <a:latin typeface="Arial"/>
                <a:cs typeface="Arial"/>
              </a:rPr>
              <a:t>monocistronic</a:t>
            </a:r>
            <a:r>
              <a:rPr lang="en-US" sz="2000" dirty="0" smtClean="0">
                <a:latin typeface="Arial"/>
                <a:cs typeface="Arial"/>
              </a:rPr>
              <a:t>.                              </a:t>
            </a:r>
            <a:br>
              <a:rPr lang="en-US" sz="2000" dirty="0" smtClean="0">
                <a:latin typeface="Arial"/>
                <a:cs typeface="Arial"/>
              </a:rPr>
            </a:br>
            <a:r>
              <a:rPr lang="en-US" sz="2000" dirty="0" smtClean="0">
                <a:latin typeface="Arial"/>
                <a:cs typeface="Arial"/>
              </a:rPr>
              <a:t> </a:t>
            </a:r>
            <a:endParaRPr lang="en-US" sz="2000" dirty="0">
              <a:latin typeface="Arial"/>
              <a:cs typeface="Arial"/>
            </a:endParaRPr>
          </a:p>
        </p:txBody>
      </p:sp>
    </p:spTree>
    <p:extLst>
      <p:ext uri="{BB962C8B-B14F-4D97-AF65-F5344CB8AC3E}">
        <p14:creationId xmlns:p14="http://schemas.microsoft.com/office/powerpoint/2010/main" val="1749370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lysictronic.jpe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t="9374" b="12204"/>
          <a:stretch/>
        </p:blipFill>
        <p:spPr>
          <a:xfrm>
            <a:off x="768207" y="470396"/>
            <a:ext cx="7791800" cy="5644768"/>
          </a:xfrm>
          <a:prstGeom prst="rect">
            <a:avLst/>
          </a:prstGeom>
        </p:spPr>
      </p:pic>
    </p:spTree>
    <p:extLst>
      <p:ext uri="{BB962C8B-B14F-4D97-AF65-F5344CB8AC3E}">
        <p14:creationId xmlns:p14="http://schemas.microsoft.com/office/powerpoint/2010/main" val="2781410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34" y="94079"/>
            <a:ext cx="9067800" cy="4280615"/>
          </a:xfrm>
        </p:spPr>
        <p:txBody>
          <a:bodyPr>
            <a:normAutofit fontScale="77500" lnSpcReduction="20000"/>
          </a:bodyPr>
          <a:lstStyle/>
          <a:p>
            <a:pPr marL="0" indent="0" algn="just">
              <a:buNone/>
            </a:pPr>
            <a:r>
              <a:rPr lang="en-US" sz="2600" dirty="0" smtClean="0">
                <a:solidFill>
                  <a:srgbClr val="FF0000"/>
                </a:solidFill>
                <a:latin typeface="Arial"/>
                <a:cs typeface="Arial"/>
              </a:rPr>
              <a:t>(2</a:t>
            </a:r>
            <a:r>
              <a:rPr lang="en-US" sz="2600" dirty="0">
                <a:solidFill>
                  <a:srgbClr val="FF0000"/>
                </a:solidFill>
                <a:latin typeface="Arial"/>
                <a:cs typeface="Arial"/>
              </a:rPr>
              <a:t>) </a:t>
            </a:r>
            <a:r>
              <a:rPr lang="en-US" sz="2600" u="sng" dirty="0">
                <a:latin typeface="Arial"/>
                <a:cs typeface="Arial"/>
              </a:rPr>
              <a:t>prokaryote</a:t>
            </a:r>
            <a:r>
              <a:rPr lang="en-US" sz="2600" dirty="0">
                <a:latin typeface="Arial"/>
                <a:cs typeface="Arial"/>
              </a:rPr>
              <a:t> mRNA is very short lived in </a:t>
            </a:r>
            <a:r>
              <a:rPr lang="en-US" sz="2600" i="1" dirty="0">
                <a:latin typeface="Arial"/>
                <a:cs typeface="Arial"/>
              </a:rPr>
              <a:t>E. coli </a:t>
            </a:r>
            <a:r>
              <a:rPr lang="en-US" sz="2600" dirty="0">
                <a:latin typeface="Arial"/>
                <a:cs typeface="Arial"/>
              </a:rPr>
              <a:t>half-lives range from 10s-20 min. Therefore it is degraded primarily after translation has been initiated. </a:t>
            </a:r>
            <a:r>
              <a:rPr lang="en-US" sz="2600" dirty="0">
                <a:solidFill>
                  <a:srgbClr val="3366FF"/>
                </a:solidFill>
                <a:latin typeface="Arial"/>
                <a:cs typeface="Arial"/>
              </a:rPr>
              <a:t>Short life span of mRNA enables prokaryotes to synthesize different proteins or enzymes in response to changes in the external environment</a:t>
            </a:r>
            <a:r>
              <a:rPr lang="en-US" sz="2600" dirty="0" smtClean="0">
                <a:solidFill>
                  <a:srgbClr val="3366FF"/>
                </a:solidFill>
                <a:latin typeface="Arial"/>
                <a:cs typeface="Arial"/>
              </a:rPr>
              <a:t>.</a:t>
            </a:r>
            <a:r>
              <a:rPr lang="en-US" sz="2600" dirty="0">
                <a:latin typeface="Arial"/>
                <a:cs typeface="Arial"/>
              </a:rPr>
              <a:t> On other hand, </a:t>
            </a:r>
            <a:r>
              <a:rPr lang="en-US" sz="2600" dirty="0" smtClean="0">
                <a:latin typeface="Arial"/>
                <a:cs typeface="Arial"/>
              </a:rPr>
              <a:t> </a:t>
            </a:r>
            <a:r>
              <a:rPr lang="en-US" sz="2600" u="sng" dirty="0" smtClean="0">
                <a:latin typeface="Arial"/>
                <a:cs typeface="Arial"/>
              </a:rPr>
              <a:t>Eukaryote</a:t>
            </a:r>
            <a:r>
              <a:rPr lang="en-US" sz="2600" dirty="0" smtClean="0">
                <a:latin typeface="Arial"/>
                <a:cs typeface="Arial"/>
              </a:rPr>
              <a:t> </a:t>
            </a:r>
            <a:r>
              <a:rPr lang="en-US" sz="2600" dirty="0">
                <a:latin typeface="Arial"/>
                <a:cs typeface="Arial"/>
              </a:rPr>
              <a:t>mRNAs are </a:t>
            </a:r>
            <a:r>
              <a:rPr lang="en-US" sz="2600" dirty="0" smtClean="0">
                <a:latin typeface="Arial"/>
                <a:cs typeface="Arial"/>
              </a:rPr>
              <a:t>more </a:t>
            </a:r>
            <a:r>
              <a:rPr lang="en-US" sz="2600" dirty="0">
                <a:latin typeface="Arial"/>
                <a:cs typeface="Arial"/>
              </a:rPr>
              <a:t>stable in yeast half-lives range from 1 – 60 min. </a:t>
            </a:r>
            <a:endParaRPr lang="en-US" sz="2600" dirty="0" smtClean="0">
              <a:latin typeface="Arial"/>
              <a:cs typeface="Arial"/>
            </a:endParaRPr>
          </a:p>
          <a:p>
            <a:pPr marL="0" indent="0" algn="just">
              <a:buNone/>
            </a:pPr>
            <a:endParaRPr lang="en-US" sz="1500" dirty="0">
              <a:latin typeface="Arial"/>
              <a:cs typeface="Arial"/>
            </a:endParaRPr>
          </a:p>
          <a:p>
            <a:pPr marL="0" indent="0" algn="just">
              <a:buNone/>
            </a:pPr>
            <a:r>
              <a:rPr lang="en-US" sz="2600" dirty="0" smtClean="0">
                <a:solidFill>
                  <a:srgbClr val="FF0000"/>
                </a:solidFill>
                <a:latin typeface="Arial"/>
                <a:cs typeface="Arial"/>
              </a:rPr>
              <a:t>(</a:t>
            </a:r>
            <a:r>
              <a:rPr lang="en-US" sz="2600" dirty="0">
                <a:solidFill>
                  <a:srgbClr val="FF0000"/>
                </a:solidFill>
                <a:latin typeface="Arial"/>
                <a:cs typeface="Arial"/>
              </a:rPr>
              <a:t>3) </a:t>
            </a:r>
            <a:r>
              <a:rPr lang="en-US" sz="2600" u="sng" dirty="0">
                <a:latin typeface="Arial"/>
                <a:cs typeface="Arial"/>
              </a:rPr>
              <a:t>In prokaryotes</a:t>
            </a:r>
            <a:r>
              <a:rPr lang="en-US" sz="2600" dirty="0">
                <a:latin typeface="Arial"/>
                <a:cs typeface="Arial"/>
              </a:rPr>
              <a:t>, </a:t>
            </a:r>
            <a:r>
              <a:rPr lang="en-US" sz="2600" dirty="0" smtClean="0">
                <a:latin typeface="Arial"/>
                <a:cs typeface="Arial"/>
              </a:rPr>
              <a:t>transcription and translation processes </a:t>
            </a:r>
            <a:r>
              <a:rPr lang="en-US" sz="2600" dirty="0">
                <a:latin typeface="Arial"/>
                <a:cs typeface="Arial"/>
              </a:rPr>
              <a:t>are closely </a:t>
            </a:r>
            <a:r>
              <a:rPr lang="en-US" sz="2600" dirty="0" smtClean="0">
                <a:latin typeface="Arial"/>
                <a:cs typeface="Arial"/>
              </a:rPr>
              <a:t>coupled. </a:t>
            </a:r>
            <a:r>
              <a:rPr lang="en-US" sz="2600" dirty="0">
                <a:latin typeface="Arial"/>
                <a:cs typeface="Arial"/>
              </a:rPr>
              <a:t>Indeed, the translation of bacterial mRNA begins while the transcript is still being synthesized. </a:t>
            </a:r>
            <a:r>
              <a:rPr lang="en-US" sz="2600" u="sng" dirty="0">
                <a:latin typeface="Arial"/>
                <a:cs typeface="Arial"/>
              </a:rPr>
              <a:t>In eukaryotes</a:t>
            </a:r>
            <a:r>
              <a:rPr lang="en-US" sz="2600" dirty="0">
                <a:latin typeface="Arial"/>
                <a:cs typeface="Arial"/>
              </a:rPr>
              <a:t>, transcription and translation take place in different cellular compartments: transcription takes place in the membrane-bounded nucleus, whereas translation takes place outside the nucleus in the cytoplasm</a:t>
            </a:r>
            <a:r>
              <a:rPr lang="en-US" sz="2600" dirty="0" smtClean="0">
                <a:latin typeface="Arial"/>
                <a:cs typeface="Arial"/>
              </a:rPr>
              <a:t>.</a:t>
            </a:r>
          </a:p>
          <a:p>
            <a:pPr marL="0" indent="0" algn="just">
              <a:buNone/>
            </a:pPr>
            <a:endParaRPr lang="en-US" sz="1500" dirty="0" smtClean="0">
              <a:latin typeface="Arial"/>
              <a:cs typeface="Arial"/>
            </a:endParaRPr>
          </a:p>
          <a:p>
            <a:pPr marL="0" indent="0" algn="just">
              <a:buNone/>
            </a:pPr>
            <a:r>
              <a:rPr lang="en-US" sz="2600" dirty="0" smtClean="0">
                <a:solidFill>
                  <a:srgbClr val="FF0000"/>
                </a:solidFill>
                <a:latin typeface="Arial"/>
                <a:cs typeface="Arial"/>
              </a:rPr>
              <a:t>(4) </a:t>
            </a:r>
            <a:r>
              <a:rPr lang="en-US" sz="2600" u="sng" dirty="0" smtClean="0">
                <a:latin typeface="Arial"/>
                <a:cs typeface="Arial"/>
              </a:rPr>
              <a:t>In prokaryotes </a:t>
            </a:r>
            <a:r>
              <a:rPr lang="en-US" sz="2600" dirty="0" smtClean="0">
                <a:latin typeface="Arial"/>
                <a:cs typeface="Arial"/>
              </a:rPr>
              <a:t>the mRNAs undergo very little processing after being transcribed. However, </a:t>
            </a:r>
            <a:r>
              <a:rPr lang="en-US" sz="2600" u="sng" dirty="0" smtClean="0">
                <a:latin typeface="Arial"/>
                <a:cs typeface="Arial"/>
              </a:rPr>
              <a:t>In eukaryotes </a:t>
            </a:r>
            <a:r>
              <a:rPr lang="en-US" sz="2600" dirty="0" smtClean="0">
                <a:latin typeface="Arial"/>
                <a:cs typeface="Arial"/>
              </a:rPr>
              <a:t>the transcribed mRNA undergoes considerable processing before mature mRNA is formed.</a:t>
            </a:r>
            <a:endParaRPr lang="en-US" sz="2600" b="1" dirty="0" smtClean="0">
              <a:latin typeface="Arial"/>
              <a:cs typeface="Arial"/>
            </a:endParaRPr>
          </a:p>
        </p:txBody>
      </p:sp>
      <p:pic>
        <p:nvPicPr>
          <p:cNvPr id="2" name="Picture 1" descr="ch28f15.jp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52530" y="4108136"/>
            <a:ext cx="7729090" cy="2707124"/>
          </a:xfrm>
          <a:prstGeom prst="rect">
            <a:avLst/>
          </a:prstGeom>
        </p:spPr>
      </p:pic>
    </p:spTree>
    <p:extLst>
      <p:ext uri="{BB962C8B-B14F-4D97-AF65-F5344CB8AC3E}">
        <p14:creationId xmlns:p14="http://schemas.microsoft.com/office/powerpoint/2010/main" val="3178109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64" y="250881"/>
            <a:ext cx="8685428" cy="3418218"/>
          </a:xfrm>
        </p:spPr>
        <p:txBody>
          <a:bodyPr>
            <a:noAutofit/>
          </a:bodyPr>
          <a:lstStyle/>
          <a:p>
            <a:pPr algn="just">
              <a:lnSpc>
                <a:spcPct val="110000"/>
              </a:lnSpc>
            </a:pPr>
            <a:r>
              <a:rPr lang="en-US" sz="2000" dirty="0">
                <a:solidFill>
                  <a:srgbClr val="FF0000"/>
                </a:solidFill>
                <a:latin typeface="Arial"/>
                <a:cs typeface="Arial"/>
              </a:rPr>
              <a:t>(</a:t>
            </a:r>
            <a:r>
              <a:rPr lang="en-US" sz="2000" dirty="0" smtClean="0">
                <a:solidFill>
                  <a:srgbClr val="FF0000"/>
                </a:solidFill>
                <a:latin typeface="Arial"/>
                <a:cs typeface="Arial"/>
              </a:rPr>
              <a:t>5) </a:t>
            </a:r>
            <a:r>
              <a:rPr lang="en-US" sz="2000" u="sng" dirty="0" smtClean="0">
                <a:latin typeface="Arial"/>
                <a:cs typeface="Arial"/>
              </a:rPr>
              <a:t>in prokaryotic </a:t>
            </a:r>
            <a:r>
              <a:rPr lang="en-US" sz="2000" dirty="0" smtClean="0">
                <a:latin typeface="Arial"/>
                <a:cs typeface="Arial"/>
              </a:rPr>
              <a:t>mRNA cells start (5́ end) with Leader </a:t>
            </a:r>
            <a:r>
              <a:rPr lang="en-US" sz="2000" dirty="0">
                <a:latin typeface="Arial"/>
                <a:cs typeface="Arial"/>
              </a:rPr>
              <a:t>sequence (upstream </a:t>
            </a:r>
            <a:r>
              <a:rPr lang="en-US" sz="2000" dirty="0" smtClean="0">
                <a:latin typeface="Arial"/>
                <a:cs typeface="Arial"/>
              </a:rPr>
              <a:t>region; 5</a:t>
            </a:r>
            <a:r>
              <a:rPr lang="en-US" sz="2000" dirty="0">
                <a:latin typeface="Arial"/>
                <a:cs typeface="Arial"/>
              </a:rPr>
              <a:t>′ </a:t>
            </a:r>
            <a:r>
              <a:rPr lang="en-US" sz="2000" dirty="0" smtClean="0">
                <a:latin typeface="Arial"/>
                <a:cs typeface="Arial"/>
              </a:rPr>
              <a:t>UTR) that contains </a:t>
            </a:r>
            <a:r>
              <a:rPr lang="en-US" sz="2000" dirty="0">
                <a:latin typeface="Arial"/>
                <a:cs typeface="Arial"/>
              </a:rPr>
              <a:t>a </a:t>
            </a:r>
            <a:r>
              <a:rPr lang="en-US" sz="2000" u="sng" dirty="0">
                <a:solidFill>
                  <a:srgbClr val="FF0000"/>
                </a:solidFill>
                <a:latin typeface="Arial"/>
                <a:cs typeface="Arial"/>
              </a:rPr>
              <a:t>r</a:t>
            </a:r>
            <a:r>
              <a:rPr lang="en-US" sz="2000" dirty="0">
                <a:latin typeface="Arial"/>
                <a:cs typeface="Arial"/>
              </a:rPr>
              <a:t>ibosome </a:t>
            </a:r>
            <a:r>
              <a:rPr lang="en-US" sz="2000" u="sng" dirty="0">
                <a:solidFill>
                  <a:srgbClr val="FF0000"/>
                </a:solidFill>
                <a:latin typeface="Arial"/>
                <a:cs typeface="Arial"/>
              </a:rPr>
              <a:t>b</a:t>
            </a:r>
            <a:r>
              <a:rPr lang="en-US" sz="2000" dirty="0">
                <a:latin typeface="Arial"/>
                <a:cs typeface="Arial"/>
              </a:rPr>
              <a:t>inding </a:t>
            </a:r>
            <a:r>
              <a:rPr lang="en-US" sz="2000" u="sng" dirty="0">
                <a:solidFill>
                  <a:srgbClr val="FF0000"/>
                </a:solidFill>
                <a:latin typeface="Arial"/>
                <a:cs typeface="Arial"/>
              </a:rPr>
              <a:t>s</a:t>
            </a:r>
            <a:r>
              <a:rPr lang="en-US" sz="2000" dirty="0">
                <a:latin typeface="Arial"/>
                <a:cs typeface="Arial"/>
              </a:rPr>
              <a:t>ite (RBS), also known as the </a:t>
            </a:r>
            <a:r>
              <a:rPr lang="en-US" sz="2000" dirty="0">
                <a:solidFill>
                  <a:srgbClr val="FF0000"/>
                </a:solidFill>
                <a:latin typeface="Arial"/>
                <a:cs typeface="Arial"/>
              </a:rPr>
              <a:t>Shine–</a:t>
            </a:r>
            <a:r>
              <a:rPr lang="en-US" sz="2000" dirty="0" err="1">
                <a:solidFill>
                  <a:srgbClr val="FF0000"/>
                </a:solidFill>
                <a:latin typeface="Arial"/>
                <a:cs typeface="Arial"/>
              </a:rPr>
              <a:t>Dalgarno</a:t>
            </a:r>
            <a:r>
              <a:rPr lang="en-US" sz="2000" dirty="0">
                <a:solidFill>
                  <a:srgbClr val="FF0000"/>
                </a:solidFill>
                <a:latin typeface="Arial"/>
                <a:cs typeface="Arial"/>
              </a:rPr>
              <a:t> </a:t>
            </a:r>
            <a:r>
              <a:rPr lang="en-US" sz="2000" dirty="0" smtClean="0">
                <a:solidFill>
                  <a:srgbClr val="FF0000"/>
                </a:solidFill>
                <a:latin typeface="Arial"/>
                <a:cs typeface="Arial"/>
              </a:rPr>
              <a:t>sequence</a:t>
            </a:r>
            <a:r>
              <a:rPr lang="en-US" sz="2000" dirty="0" smtClean="0">
                <a:latin typeface="Arial"/>
                <a:cs typeface="Arial"/>
              </a:rPr>
              <a:t>, </a:t>
            </a:r>
            <a:r>
              <a:rPr lang="en-US" sz="2000" dirty="0">
                <a:latin typeface="Arial"/>
                <a:cs typeface="Arial"/>
              </a:rPr>
              <a:t>which is usually 3–10 base pairs upstream from the initiation codon</a:t>
            </a:r>
            <a:r>
              <a:rPr lang="en-US" sz="2000" dirty="0" smtClean="0">
                <a:latin typeface="Arial"/>
                <a:cs typeface="Arial"/>
              </a:rPr>
              <a:t>. The mRNA ends (3’ end) with un-translated </a:t>
            </a:r>
            <a:r>
              <a:rPr lang="en-US" sz="2000" dirty="0">
                <a:latin typeface="Arial"/>
                <a:cs typeface="Arial"/>
              </a:rPr>
              <a:t>region (3′-</a:t>
            </a:r>
            <a:r>
              <a:rPr lang="en-US" sz="2000" dirty="0" smtClean="0">
                <a:latin typeface="Arial"/>
                <a:cs typeface="Arial"/>
              </a:rPr>
              <a:t>UTR or </a:t>
            </a:r>
            <a:r>
              <a:rPr lang="en-US" sz="2000" b="1" dirty="0" err="1">
                <a:latin typeface="Arial"/>
                <a:cs typeface="Arial"/>
              </a:rPr>
              <a:t>tailer</a:t>
            </a:r>
            <a:r>
              <a:rPr lang="en-US" sz="2000" b="1" dirty="0">
                <a:latin typeface="Arial"/>
                <a:cs typeface="Arial"/>
              </a:rPr>
              <a:t> sequence</a:t>
            </a:r>
            <a:r>
              <a:rPr lang="en-US" sz="2000" dirty="0" smtClean="0">
                <a:latin typeface="Arial"/>
                <a:cs typeface="Arial"/>
              </a:rPr>
              <a:t>) </a:t>
            </a:r>
            <a:r>
              <a:rPr lang="en-US" sz="2000" dirty="0">
                <a:latin typeface="Arial"/>
                <a:cs typeface="Arial"/>
              </a:rPr>
              <a:t>is the section </a:t>
            </a:r>
            <a:r>
              <a:rPr lang="en-US" sz="2000" dirty="0" smtClean="0">
                <a:latin typeface="Arial"/>
                <a:cs typeface="Arial"/>
              </a:rPr>
              <a:t>of mRNA </a:t>
            </a:r>
            <a:r>
              <a:rPr lang="en-US" sz="2000" dirty="0">
                <a:latin typeface="Arial"/>
                <a:cs typeface="Arial"/>
              </a:rPr>
              <a:t>that immediately follows the translation termination </a:t>
            </a:r>
            <a:r>
              <a:rPr lang="en-US" sz="2000" dirty="0" smtClean="0">
                <a:latin typeface="Arial"/>
                <a:cs typeface="Arial"/>
              </a:rPr>
              <a:t>codon. The </a:t>
            </a:r>
            <a:r>
              <a:rPr lang="en-US" sz="2000" dirty="0">
                <a:latin typeface="Arial"/>
                <a:cs typeface="Arial"/>
              </a:rPr>
              <a:t>3′-UTR often contains regulatory regions that post-transcriptionally influence gene </a:t>
            </a:r>
            <a:r>
              <a:rPr lang="en-US" sz="2000" dirty="0" smtClean="0">
                <a:latin typeface="Arial"/>
                <a:cs typeface="Arial"/>
              </a:rPr>
              <a:t>expression. </a:t>
            </a:r>
            <a:br>
              <a:rPr lang="en-US" sz="2000" dirty="0" smtClean="0">
                <a:latin typeface="Arial"/>
                <a:cs typeface="Arial"/>
              </a:rPr>
            </a:br>
            <a:r>
              <a:rPr lang="en-US" sz="2000" dirty="0">
                <a:latin typeface="Arial"/>
                <a:cs typeface="Arial"/>
              </a:rPr>
              <a:t/>
            </a:r>
            <a:br>
              <a:rPr lang="en-US" sz="2000" dirty="0">
                <a:latin typeface="Arial"/>
                <a:cs typeface="Arial"/>
              </a:rPr>
            </a:br>
            <a:endParaRPr lang="en-US" sz="2000" dirty="0">
              <a:latin typeface="Arial"/>
              <a:cs typeface="Arial"/>
            </a:endParaRPr>
          </a:p>
        </p:txBody>
      </p:sp>
      <p:pic>
        <p:nvPicPr>
          <p:cNvPr id="6" name="Picture 5" descr="pierce_14_5_large_2.jp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Lst>
          </a:blip>
          <a:stretch>
            <a:fillRect/>
          </a:stretch>
        </p:blipFill>
        <p:spPr>
          <a:xfrm>
            <a:off x="548718" y="3722018"/>
            <a:ext cx="7964256" cy="2371585"/>
          </a:xfrm>
          <a:prstGeom prst="rect">
            <a:avLst/>
          </a:prstGeom>
        </p:spPr>
      </p:pic>
    </p:spTree>
    <p:extLst>
      <p:ext uri="{BB962C8B-B14F-4D97-AF65-F5344CB8AC3E}">
        <p14:creationId xmlns:p14="http://schemas.microsoft.com/office/powerpoint/2010/main" val="299572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3671</TotalTime>
  <Words>1149</Words>
  <Application>Microsoft Office PowerPoint</Application>
  <PresentationFormat>On-screen Show (4:3)</PresentationFormat>
  <Paragraphs>77</Paragraphs>
  <Slides>19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Times New Roman</vt:lpstr>
      <vt:lpstr>Wingdings</vt:lpstr>
      <vt:lpstr>Office Theme</vt:lpstr>
      <vt:lpstr>PowerPoint Presentation</vt:lpstr>
      <vt:lpstr>PowerPoint Presentation</vt:lpstr>
      <vt:lpstr>1- Modification of messenger RNA (mRNA): In prokaryotic cell, RNA transcripts are ready to act as mRNAs and get translated into proteins right away. In E. coli, the 5’ terminus is triphosphorylated, a situation that appears to inhibit the binding of certain endoribonucleases, but in Eukaryotic cell, pre-mRNA needs to go through a few more steps to become an actual mRNA.  These modifications include:-    1- processing includes Additions of 5' cap and poly-A tail. Both the cap and the tail protect the transcript and help it get exported from the nucleus and translated on the ribosomes (protein-making "machines") found in the cytosol  A- Adding cap structure: A 7-methylguanosine cap is added to the 5′ end of the growing transcript by a phosphate linkage.  The cap protects the transcript from being broken down and helps the ribosome attach to the mRNA and start reading it to make a protein. B- Polyadenylation (poly Adenine residue): Once elongation is complete, the pre-mRNA is cleaved by an endonuclease between an AAUAAA consensus sequence and a GU-rich sequence, leaving the AAUAAA sequence on the pre-mRNA. An enzyme called poly-A polymerase then adds a string of approximately 100 - 200 A residues, called the poly-A tail. The tail makes the transcript more stable and helps it get exported from the nucleus to the cytosol.</vt:lpstr>
      <vt:lpstr>PowerPoint Presentation</vt:lpstr>
      <vt:lpstr>PowerPoint Presentation</vt:lpstr>
      <vt:lpstr>PowerPoint Presentation</vt:lpstr>
      <vt:lpstr>PowerPoint Presentation</vt:lpstr>
      <vt:lpstr>PowerPoint Presentation</vt:lpstr>
      <vt:lpstr>(5) in prokaryotic mRNA cells start (5́ end) with Leader sequence (upstream region; 5′ UTR) that contains a ribosome binding site (RBS), also known as the Shine–Dalgarno sequence, which is usually 3–10 base pairs upstream from the initiation codon. The mRNA ends (3’ end) with un-translated region (3′-UTR or tailer sequence) is the section of mRNA that immediately follows the translation termination codon. The 3′-UTR often contains regulatory regions that post-transcriptionally influence gene expression.   </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7th lecture in molecular biology</dc:title>
  <dc:creator>Microsoft Office User</dc:creator>
  <cp:lastModifiedBy>hp</cp:lastModifiedBy>
  <cp:revision>200</cp:revision>
  <dcterms:created xsi:type="dcterms:W3CDTF">2020-12-13T12:09:56Z</dcterms:created>
  <dcterms:modified xsi:type="dcterms:W3CDTF">2021-01-23T16:06:26Z</dcterms:modified>
</cp:coreProperties>
</file>