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94" r:id="rId5"/>
    <p:sldId id="276" r:id="rId6"/>
    <p:sldId id="257" r:id="rId7"/>
    <p:sldId id="295" r:id="rId8"/>
    <p:sldId id="259" r:id="rId9"/>
    <p:sldId id="279" r:id="rId10"/>
    <p:sldId id="291" r:id="rId11"/>
    <p:sldId id="280" r:id="rId12"/>
    <p:sldId id="281" r:id="rId13"/>
    <p:sldId id="278" r:id="rId14"/>
    <p:sldId id="282" r:id="rId15"/>
    <p:sldId id="286" r:id="rId16"/>
    <p:sldId id="283" r:id="rId17"/>
    <p:sldId id="284" r:id="rId18"/>
    <p:sldId id="285" r:id="rId19"/>
    <p:sldId id="28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8" autoAdjust="0"/>
    <p:restoredTop sz="92762" autoAdjust="0"/>
  </p:normalViewPr>
  <p:slideViewPr>
    <p:cSldViewPr snapToGrid="0">
      <p:cViewPr varScale="1">
        <p:scale>
          <a:sx n="64" d="100"/>
          <a:sy n="64" d="100"/>
        </p:scale>
        <p:origin x="6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3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76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038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290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58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405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649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926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226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78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50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2584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966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925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07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4707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769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016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5489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691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666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2414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7206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3017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5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3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8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0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0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0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6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F612-72EE-413C-8213-6B101F049B48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C27C7-171F-459C-B9BA-4007A81D6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7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 rtl="1"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 rtl="1"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8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 rtl="1"/>
              <a:t>25/06/1442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 rtl="1"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17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ousekeeping_gene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en.wikipedia.org/wiki/Eukaryotes" TargetMode="External"/><Relationship Id="rId7" Type="http://schemas.openxmlformats.org/officeDocument/2006/relationships/hyperlink" Target="https://en.wikipedia.org/wiki/Protein" TargetMode="External"/><Relationship Id="rId2" Type="http://schemas.openxmlformats.org/officeDocument/2006/relationships/hyperlink" Target="https://en.wikipedia.org/wiki/Prokaryot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rosophila" TargetMode="External"/><Relationship Id="rId5" Type="http://schemas.openxmlformats.org/officeDocument/2006/relationships/hyperlink" Target="https://en.wikipedia.org/wiki/Caenorhabditis_elegans" TargetMode="External"/><Relationship Id="rId4" Type="http://schemas.openxmlformats.org/officeDocument/2006/relationships/hyperlink" Target="https://en.wikipedia.org/wiki/Nematode" TargetMode="External"/><Relationship Id="rId9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tructural_gene" TargetMode="External"/><Relationship Id="rId3" Type="http://schemas.openxmlformats.org/officeDocument/2006/relationships/hyperlink" Target="https://en.wikipedia.org/wiki/Nucleotide" TargetMode="External"/><Relationship Id="rId7" Type="http://schemas.openxmlformats.org/officeDocument/2006/relationships/hyperlink" Target="https://en.wikipedia.org/wiki/Lac_operon" TargetMode="External"/><Relationship Id="rId2" Type="http://schemas.openxmlformats.org/officeDocument/2006/relationships/hyperlink" Target="https://en.wikipedia.org/wiki/Promoter_(biology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NA" TargetMode="External"/><Relationship Id="rId5" Type="http://schemas.openxmlformats.org/officeDocument/2006/relationships/hyperlink" Target="https://en.wikipedia.org/wiki/Operator_(biology)" TargetMode="External"/><Relationship Id="rId4" Type="http://schemas.openxmlformats.org/officeDocument/2006/relationships/hyperlink" Target="https://en.wikipedia.org/wiki/RNA_polymerase" TargetMode="External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lucose" TargetMode="External"/><Relationship Id="rId3" Type="http://schemas.openxmlformats.org/officeDocument/2006/relationships/hyperlink" Target="https://en.wikipedia.org/wiki/Metabolism" TargetMode="External"/><Relationship Id="rId7" Type="http://schemas.openxmlformats.org/officeDocument/2006/relationships/hyperlink" Target="https://en.wikipedia.org/wiki/Beta-galactosidase" TargetMode="External"/><Relationship Id="rId2" Type="http://schemas.openxmlformats.org/officeDocument/2006/relationships/hyperlink" Target="https://en.wikipedia.org/wiki/Oper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ut_flora" TargetMode="External"/><Relationship Id="rId11" Type="http://schemas.openxmlformats.org/officeDocument/2006/relationships/hyperlink" Target="https://en.wikipedia.org/wiki/Galactoside_O-acetyltransferase" TargetMode="External"/><Relationship Id="rId5" Type="http://schemas.openxmlformats.org/officeDocument/2006/relationships/hyperlink" Target="https://en.wikipedia.org/wiki/Escherichia_coli" TargetMode="External"/><Relationship Id="rId10" Type="http://schemas.openxmlformats.org/officeDocument/2006/relationships/hyperlink" Target="https://en.wikipedia.org/wiki/Lactose_permease" TargetMode="External"/><Relationship Id="rId4" Type="http://schemas.openxmlformats.org/officeDocument/2006/relationships/hyperlink" Target="https://en.wikipedia.org/wiki/Lactose" TargetMode="External"/><Relationship Id="rId9" Type="http://schemas.openxmlformats.org/officeDocument/2006/relationships/hyperlink" Target="https://en.wikipedia.org/wiki/Galacto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77241"/>
            <a:ext cx="9144000" cy="2580108"/>
          </a:xfrm>
        </p:spPr>
        <p:txBody>
          <a:bodyPr/>
          <a:lstStyle/>
          <a:p>
            <a:r>
              <a:rPr lang="en-US" b="1" dirty="0" smtClean="0"/>
              <a:t>Gene regulation </a:t>
            </a:r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251" y="3357348"/>
            <a:ext cx="8311486" cy="32618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1005" y="3145970"/>
            <a:ext cx="3370995" cy="37120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651" y="367731"/>
            <a:ext cx="9453349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07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Enzymes of Lac </a:t>
            </a:r>
            <a:r>
              <a:rPr lang="en-US" dirty="0" err="1" smtClean="0"/>
              <a:t>operon</a:t>
            </a:r>
            <a:endParaRPr lang="ar-IQ" dirty="0"/>
          </a:p>
        </p:txBody>
      </p:sp>
      <p:pic>
        <p:nvPicPr>
          <p:cNvPr id="4" name="Picture 2" descr="نتيجة بحث الصور عن ‪operon picture‬‏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5521" y="1484785"/>
            <a:ext cx="8639291" cy="53518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295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5125"/>
            <a:ext cx="1112520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 lac Operon Is Regulated By a Repressor Protein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•   The lac operon can be transcriptionally regulated</a:t>
            </a:r>
          </a:p>
          <a:p>
            <a:pPr marL="0" indent="0">
              <a:buNone/>
            </a:pPr>
            <a:r>
              <a:rPr lang="en-US" dirty="0" smtClean="0"/>
              <a:t>– 1.  By a repressor protein</a:t>
            </a:r>
          </a:p>
          <a:p>
            <a:pPr marL="0" indent="0">
              <a:buNone/>
            </a:pPr>
            <a:r>
              <a:rPr lang="en-US" dirty="0" smtClean="0"/>
              <a:t>– 2.  By an activator protein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  The first method is an inducible, negative control mechanism</a:t>
            </a:r>
          </a:p>
          <a:p>
            <a:pPr marL="0" indent="0">
              <a:buNone/>
            </a:pPr>
            <a:r>
              <a:rPr lang="en-US" dirty="0" smtClean="0"/>
              <a:t>– It involves the lac repressor protein</a:t>
            </a:r>
          </a:p>
          <a:p>
            <a:pPr marL="0" indent="0">
              <a:buNone/>
            </a:pPr>
            <a:r>
              <a:rPr lang="en-US" dirty="0" smtClean="0"/>
              <a:t>– The inducer is </a:t>
            </a:r>
            <a:r>
              <a:rPr lang="en-US" dirty="0" err="1" smtClean="0"/>
              <a:t>allolactose</a:t>
            </a:r>
            <a:endParaRPr lang="en-US" dirty="0" smtClean="0"/>
          </a:p>
          <a:p>
            <a:r>
              <a:rPr lang="en-US" dirty="0" smtClean="0"/>
              <a:t>  It binds to the lac repressor and inactivates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09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rId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318671"/>
            <a:ext cx="11765280" cy="605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4320" y="2590800"/>
            <a:ext cx="16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Constitutive</a:t>
            </a:r>
          </a:p>
          <a:p>
            <a:r>
              <a:rPr lang="en-US" b="1" dirty="0" smtClean="0"/>
              <a:t>expression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44840" y="5090160"/>
            <a:ext cx="329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lac operon now is</a:t>
            </a:r>
          </a:p>
          <a:p>
            <a:r>
              <a:rPr lang="en-US" b="1" dirty="0" smtClean="0"/>
              <a:t>repressed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45680" y="5943600"/>
            <a:ext cx="3916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Therefore no </a:t>
            </a:r>
            <a:r>
              <a:rPr lang="en-US" b="1" dirty="0" err="1" smtClean="0"/>
              <a:t>allolactose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2241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rId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" y="243840"/>
            <a:ext cx="11323320" cy="6416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0520" y="3124200"/>
            <a:ext cx="156972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lac operon now is induced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4419600"/>
            <a:ext cx="4130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conformation of the repressor is now altered Repressor can no longer</a:t>
            </a:r>
          </a:p>
          <a:p>
            <a:r>
              <a:rPr lang="en-US" b="1" dirty="0" smtClean="0"/>
              <a:t>bind to operator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22520" y="6080760"/>
            <a:ext cx="638556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Some gets converted to </a:t>
            </a:r>
            <a:r>
              <a:rPr lang="en-US" b="1" dirty="0" err="1" smtClean="0"/>
              <a:t>allolactose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49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lac Operon Is Also Regulated By an Activator Protein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7540"/>
            <a:ext cx="5897880" cy="5570459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catabolite</a:t>
            </a:r>
            <a:r>
              <a:rPr lang="en-US" dirty="0" smtClean="0">
                <a:solidFill>
                  <a:srgbClr val="FF0000"/>
                </a:solidFill>
              </a:rPr>
              <a:t> repression</a:t>
            </a:r>
          </a:p>
          <a:p>
            <a:pPr marL="0" indent="0">
              <a:buNone/>
            </a:pPr>
            <a:r>
              <a:rPr lang="en-US" dirty="0" smtClean="0"/>
              <a:t>•   When exposed to both lactose and glucose</a:t>
            </a:r>
          </a:p>
          <a:p>
            <a:pPr marL="0" indent="0">
              <a:buNone/>
            </a:pPr>
            <a:r>
              <a:rPr lang="en-US" dirty="0" smtClean="0"/>
              <a:t>– E. coli uses glucose first, and </a:t>
            </a:r>
            <a:r>
              <a:rPr lang="en-US" dirty="0" err="1" smtClean="0"/>
              <a:t>catabolite</a:t>
            </a:r>
            <a:r>
              <a:rPr lang="en-US" dirty="0" smtClean="0"/>
              <a:t> repression prevents the use of lactose</a:t>
            </a:r>
          </a:p>
          <a:p>
            <a:pPr marL="0" indent="0">
              <a:buNone/>
            </a:pPr>
            <a:r>
              <a:rPr lang="en-US" dirty="0" smtClean="0"/>
              <a:t>– When glucose is depleted, </a:t>
            </a:r>
            <a:r>
              <a:rPr lang="en-US" dirty="0" err="1" smtClean="0"/>
              <a:t>catabolite</a:t>
            </a:r>
            <a:r>
              <a:rPr lang="en-US" dirty="0" smtClean="0"/>
              <a:t> repression is alleviated, and the lac operon is expressed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  The sequential use of two sugars by a bacterium is termed </a:t>
            </a:r>
            <a:r>
              <a:rPr lang="en-US" b="1" dirty="0" smtClean="0">
                <a:solidFill>
                  <a:srgbClr val="FF0000"/>
                </a:solidFill>
              </a:rPr>
              <a:t>diauxic </a:t>
            </a:r>
            <a:r>
              <a:rPr lang="en-US" dirty="0" smtClean="0"/>
              <a:t>growth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1173480"/>
            <a:ext cx="4848225" cy="47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213360"/>
            <a:ext cx="11445240" cy="59636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Regulation involves a small molecule, cyclic AMP (</a:t>
            </a:r>
            <a:r>
              <a:rPr lang="en-US" b="1" dirty="0" err="1" smtClean="0">
                <a:solidFill>
                  <a:srgbClr val="FF0000"/>
                </a:solidFill>
              </a:rPr>
              <a:t>cAMP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–   produced from ATP via the enzyme adenylyl </a:t>
            </a:r>
            <a:r>
              <a:rPr lang="en-US" dirty="0" err="1" smtClean="0"/>
              <a:t>cyclase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–   </a:t>
            </a:r>
            <a:r>
              <a:rPr lang="en-US" dirty="0" err="1" smtClean="0"/>
              <a:t>cAMP</a:t>
            </a:r>
            <a:r>
              <a:rPr lang="en-US" dirty="0" smtClean="0"/>
              <a:t> binds an activator protein known as the </a:t>
            </a:r>
            <a:r>
              <a:rPr lang="en-US" dirty="0" err="1" smtClean="0"/>
              <a:t>Catabolite</a:t>
            </a:r>
            <a:r>
              <a:rPr lang="en-US" dirty="0" smtClean="0"/>
              <a:t> Activator</a:t>
            </a:r>
          </a:p>
          <a:p>
            <a:pPr marL="0" indent="0">
              <a:buNone/>
            </a:pPr>
            <a:r>
              <a:rPr lang="en-US" dirty="0" smtClean="0"/>
              <a:t>Protein (CAP)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en-US" b="1" dirty="0" err="1" smtClean="0">
                <a:solidFill>
                  <a:srgbClr val="FF0000"/>
                </a:solidFill>
              </a:rPr>
              <a:t>cAMP</a:t>
            </a:r>
            <a:r>
              <a:rPr lang="en-US" b="1" dirty="0" smtClean="0">
                <a:solidFill>
                  <a:srgbClr val="FF0000"/>
                </a:solidFill>
              </a:rPr>
              <a:t>-CAP complex </a:t>
            </a:r>
            <a:r>
              <a:rPr lang="en-US" dirty="0" smtClean="0"/>
              <a:t>is an example of genetic regulation that is inducible</a:t>
            </a:r>
          </a:p>
          <a:p>
            <a:pPr marL="0" indent="0">
              <a:buNone/>
            </a:pPr>
            <a:r>
              <a:rPr lang="en-US" dirty="0" smtClean="0"/>
              <a:t>and under positive control</a:t>
            </a:r>
          </a:p>
          <a:p>
            <a:pPr marL="0" indent="0">
              <a:buNone/>
            </a:pPr>
            <a:r>
              <a:rPr lang="en-US" dirty="0" smtClean="0"/>
              <a:t>–   The </a:t>
            </a:r>
            <a:r>
              <a:rPr lang="en-US" dirty="0" err="1" smtClean="0"/>
              <a:t>cAMP</a:t>
            </a:r>
            <a:r>
              <a:rPr lang="en-US" dirty="0" smtClean="0"/>
              <a:t>-CAP complex binds to the CAP site near the   lac promoter and increases transcription</a:t>
            </a:r>
          </a:p>
          <a:p>
            <a:pPr marL="0" indent="0">
              <a:buNone/>
            </a:pPr>
            <a:r>
              <a:rPr lang="en-US" dirty="0" smtClean="0"/>
              <a:t>•In the presence of glucose, the enzyme adenylyl </a:t>
            </a:r>
            <a:r>
              <a:rPr lang="en-US" dirty="0" err="1" smtClean="0"/>
              <a:t>cyclase</a:t>
            </a:r>
            <a:r>
              <a:rPr lang="en-US" dirty="0" smtClean="0"/>
              <a:t> is inhibited</a:t>
            </a:r>
          </a:p>
          <a:p>
            <a:pPr marL="0" indent="0">
              <a:buNone/>
            </a:pPr>
            <a:r>
              <a:rPr lang="en-US" dirty="0" smtClean="0"/>
              <a:t>–   This decreases the levels of </a:t>
            </a:r>
            <a:r>
              <a:rPr lang="en-US" dirty="0" err="1" smtClean="0"/>
              <a:t>cAMP</a:t>
            </a:r>
            <a:r>
              <a:rPr lang="en-US" dirty="0" smtClean="0"/>
              <a:t> in the cell</a:t>
            </a:r>
          </a:p>
          <a:p>
            <a:pPr marL="0" indent="0">
              <a:buNone/>
            </a:pPr>
            <a:r>
              <a:rPr lang="en-US" dirty="0" smtClean="0"/>
              <a:t>–   Therefore, </a:t>
            </a:r>
            <a:r>
              <a:rPr lang="en-US" dirty="0" err="1" smtClean="0"/>
              <a:t>cAMP</a:t>
            </a:r>
            <a:r>
              <a:rPr lang="en-US" dirty="0" smtClean="0"/>
              <a:t> is no longer available to bind CAP</a:t>
            </a:r>
          </a:p>
          <a:p>
            <a:pPr marL="0" indent="0">
              <a:buNone/>
            </a:pPr>
            <a:r>
              <a:rPr lang="en-US" dirty="0" smtClean="0"/>
              <a:t>–   And Transcription rate decreases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0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rId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20" y="6350"/>
            <a:ext cx="10104120" cy="612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12720" y="6126480"/>
            <a:ext cx="3977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b) Lactose but no cAMP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43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rId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240" y="6349"/>
            <a:ext cx="9525000" cy="6770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93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36525"/>
            <a:ext cx="11182350" cy="94932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Control of Gene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47750"/>
            <a:ext cx="11906250" cy="56769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Controlling gene expression is often accomplished by controlling transcription initiation.</a:t>
            </a:r>
          </a:p>
          <a:p>
            <a:r>
              <a:rPr lang="en-US" b="1" dirty="0">
                <a:solidFill>
                  <a:srgbClr val="CC0000"/>
                </a:solidFill>
              </a:rPr>
              <a:t>Regulatory proteins </a:t>
            </a:r>
            <a:r>
              <a:rPr lang="en-US" dirty="0"/>
              <a:t>bind to DNA to either block or stimulate transcription, depending on how they interact with RNA polymerase.</a:t>
            </a:r>
            <a:endParaRPr lang="en-US" b="1" dirty="0">
              <a:solidFill>
                <a:srgbClr val="CC0000"/>
              </a:solidFill>
            </a:endParaRPr>
          </a:p>
          <a:p>
            <a:r>
              <a:rPr lang="en-US" dirty="0"/>
              <a:t>Prokaryotic organisms regulate gene expression in response to their environment.</a:t>
            </a:r>
          </a:p>
          <a:p>
            <a:r>
              <a:rPr lang="en-US" dirty="0"/>
              <a:t>Eukaryotic cells regulate gene expression to maintain </a:t>
            </a:r>
            <a:r>
              <a:rPr lang="en-US" b="1" dirty="0">
                <a:solidFill>
                  <a:srgbClr val="CC0000"/>
                </a:solidFill>
              </a:rPr>
              <a:t>homeostasis</a:t>
            </a:r>
            <a:r>
              <a:rPr lang="en-US" dirty="0"/>
              <a:t> in the organism.</a:t>
            </a:r>
          </a:p>
          <a:p>
            <a:r>
              <a:rPr lang="en-US" dirty="0"/>
              <a:t>Gene expression is often controlled by regulatory proteins binding to specific DNA sequences.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regulatory proteins gain access to the bases of DNA at the </a:t>
            </a:r>
            <a:r>
              <a:rPr lang="en-US" sz="2800" b="1" dirty="0">
                <a:solidFill>
                  <a:srgbClr val="CC0000"/>
                </a:solidFill>
              </a:rPr>
              <a:t>major groove</a:t>
            </a:r>
            <a:endParaRPr lang="en-US" sz="2800" dirty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regulatory proteins possess </a:t>
            </a:r>
            <a:r>
              <a:rPr lang="en-US" sz="2800" b="1" dirty="0">
                <a:solidFill>
                  <a:srgbClr val="CC0000"/>
                </a:solidFill>
              </a:rPr>
              <a:t>DNA-binding </a:t>
            </a:r>
            <a:r>
              <a:rPr lang="en-US" sz="2800" b="1" dirty="0" smtClean="0">
                <a:solidFill>
                  <a:srgbClr val="CC0000"/>
                </a:solidFill>
              </a:rPr>
              <a:t>motifs </a:t>
            </a:r>
            <a:r>
              <a:rPr lang="en-US" sz="2800" b="1" dirty="0" smtClean="0"/>
              <a:t>(</a:t>
            </a:r>
            <a:r>
              <a:rPr lang="en-US" sz="2800" dirty="0"/>
              <a:t>regions of regulatory proteins which bind to </a:t>
            </a:r>
            <a:r>
              <a:rPr lang="en-US" sz="2800" dirty="0" smtClean="0"/>
              <a:t>DNA)</a:t>
            </a:r>
            <a:endParaRPr lang="en-US" sz="2800" b="1" dirty="0">
              <a:solidFill>
                <a:srgbClr val="CC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Bacterial genes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1340769"/>
            <a:ext cx="11430000" cy="4816191"/>
          </a:xfrm>
        </p:spPr>
        <p:txBody>
          <a:bodyPr>
            <a:noAutofit/>
          </a:bodyPr>
          <a:lstStyle/>
          <a:p>
            <a:pPr algn="just" rtl="0">
              <a:buNone/>
            </a:pPr>
            <a:r>
              <a:rPr lang="en-US" sz="2800" dirty="0"/>
              <a:t>Bacterial genes can be classified according to their expression  into: </a:t>
            </a:r>
          </a:p>
          <a:p>
            <a:pPr algn="just" rtl="0">
              <a:buNone/>
            </a:pPr>
            <a:r>
              <a:rPr lang="en-US" sz="2800" dirty="0"/>
              <a:t>A </a:t>
            </a:r>
            <a:r>
              <a:rPr lang="en-US" sz="2800" b="1" dirty="0">
                <a:solidFill>
                  <a:srgbClr val="FF0000"/>
                </a:solidFill>
              </a:rPr>
              <a:t>constitutive gene</a:t>
            </a:r>
            <a:r>
              <a:rPr lang="en-US" sz="2800" dirty="0"/>
              <a:t> 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 a gene that is transcribed continually as opposed to an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inducible gene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which is only transcribed when needed.</a:t>
            </a:r>
          </a:p>
          <a:p>
            <a:pPr algn="just" rtl="0">
              <a:buNone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 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 tooltip="Housekeeping gene"/>
              </a:rPr>
              <a:t>housekeeping gene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is typically a constitutive gene that is transcribed at a relatively constant level. The housekeeping gene's products are typically needed for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maintenance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 the cell. It is generally assumed that their expression is unaffected by experimental conditions. </a:t>
            </a:r>
          </a:p>
          <a:p>
            <a:pPr algn="just" rtl="0">
              <a:buNone/>
            </a:pPr>
            <a:r>
              <a:rPr lang="en-US" sz="2800" dirty="0" smtClean="0"/>
              <a:t>An</a:t>
            </a:r>
            <a:r>
              <a:rPr lang="en-US" sz="2800" dirty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inducible </a:t>
            </a:r>
            <a:r>
              <a:rPr lang="en-US" sz="2800" b="1" dirty="0">
                <a:solidFill>
                  <a:srgbClr val="FF0000"/>
                </a:solidFill>
              </a:rPr>
              <a:t>gene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gene only transcribed when needed as opposed to a constitutive gene. An inducible gene is a gene whose expression is either responsive to environmental change or dependent on the position in the cell cycle. </a:t>
            </a:r>
          </a:p>
        </p:txBody>
      </p:sp>
    </p:spTree>
    <p:extLst>
      <p:ext uri="{BB962C8B-B14F-4D97-AF65-F5344CB8AC3E}">
        <p14:creationId xmlns:p14="http://schemas.microsoft.com/office/powerpoint/2010/main" val="116731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 regulation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•  </a:t>
            </a:r>
            <a:r>
              <a:rPr lang="en-US" b="1" dirty="0" smtClean="0">
                <a:solidFill>
                  <a:srgbClr val="00B0F0"/>
                </a:solidFill>
              </a:rPr>
              <a:t>Constitutive Genes </a:t>
            </a:r>
            <a:r>
              <a:rPr lang="en-US" dirty="0" smtClean="0"/>
              <a:t>= unregulated</a:t>
            </a:r>
          </a:p>
          <a:p>
            <a:r>
              <a:rPr lang="en-US" dirty="0" smtClean="0"/>
              <a:t>essentially constant levels of expression (often required in the cell all the time )</a:t>
            </a:r>
          </a:p>
          <a:p>
            <a:r>
              <a:rPr lang="en-US" dirty="0" smtClean="0"/>
              <a:t>•  Regulation can occur at:</a:t>
            </a:r>
          </a:p>
          <a:p>
            <a:r>
              <a:rPr lang="en-US" dirty="0" smtClean="0"/>
              <a:t>− </a:t>
            </a:r>
            <a:r>
              <a:rPr lang="en-US" b="1" dirty="0" smtClean="0">
                <a:solidFill>
                  <a:srgbClr val="FF0000"/>
                </a:solidFill>
              </a:rPr>
              <a:t>Transcription</a:t>
            </a:r>
            <a:r>
              <a:rPr lang="en-US" dirty="0" smtClean="0"/>
              <a:t> (regulatory proteins; attenuation)</a:t>
            </a:r>
          </a:p>
          <a:p>
            <a:r>
              <a:rPr lang="en-US" dirty="0" smtClean="0"/>
              <a:t>– </a:t>
            </a:r>
            <a:r>
              <a:rPr lang="en-US" b="1" dirty="0" smtClean="0">
                <a:solidFill>
                  <a:srgbClr val="FF0000"/>
                </a:solidFill>
              </a:rPr>
              <a:t>Translation</a:t>
            </a:r>
            <a:r>
              <a:rPr lang="en-US" dirty="0" smtClean="0"/>
              <a:t> (repressors; antisense RNA)</a:t>
            </a:r>
          </a:p>
          <a:p>
            <a:r>
              <a:rPr lang="en-US" dirty="0" smtClean="0"/>
              <a:t>– </a:t>
            </a:r>
            <a:r>
              <a:rPr lang="en-US" b="1" dirty="0" smtClean="0">
                <a:solidFill>
                  <a:srgbClr val="FF0000"/>
                </a:solidFill>
              </a:rPr>
              <a:t>Post translational </a:t>
            </a:r>
            <a:r>
              <a:rPr lang="en-US" dirty="0" smtClean="0"/>
              <a:t>(feedback inhibition)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4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668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Transcriptional </a:t>
            </a:r>
            <a:r>
              <a:rPr lang="en-US" sz="4000" b="1" dirty="0" smtClean="0">
                <a:solidFill>
                  <a:srgbClr val="FF0000"/>
                </a:solidFill>
              </a:rPr>
              <a:t>Regulation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8700"/>
            <a:ext cx="12192000" cy="5657850"/>
          </a:xfrm>
        </p:spPr>
        <p:txBody>
          <a:bodyPr>
            <a:normAutofit/>
          </a:bodyPr>
          <a:lstStyle/>
          <a:p>
            <a:r>
              <a:rPr lang="en-US" sz="3200" dirty="0"/>
              <a:t>Control of transcription initiation can be:</a:t>
            </a:r>
          </a:p>
          <a:p>
            <a:pPr lvl="1"/>
            <a:r>
              <a:rPr lang="en-US" sz="3200" b="1" dirty="0">
                <a:solidFill>
                  <a:srgbClr val="CC0000"/>
                </a:solidFill>
              </a:rPr>
              <a:t>positive control</a:t>
            </a:r>
            <a:r>
              <a:rPr lang="en-US" sz="3200" dirty="0"/>
              <a:t> – increases transcription when </a:t>
            </a:r>
            <a:r>
              <a:rPr lang="en-US" sz="3200" b="1" dirty="0">
                <a:solidFill>
                  <a:srgbClr val="CC0000"/>
                </a:solidFill>
              </a:rPr>
              <a:t>activators</a:t>
            </a:r>
            <a:r>
              <a:rPr lang="en-US" sz="3200" dirty="0"/>
              <a:t> bind DNA</a:t>
            </a:r>
          </a:p>
          <a:p>
            <a:pPr lvl="1"/>
            <a:r>
              <a:rPr lang="en-US" sz="3200" b="1" dirty="0">
                <a:solidFill>
                  <a:srgbClr val="CC0000"/>
                </a:solidFill>
              </a:rPr>
              <a:t>negative control</a:t>
            </a:r>
            <a:r>
              <a:rPr lang="en-US" sz="3200" dirty="0"/>
              <a:t> – reduces transcription when </a:t>
            </a:r>
            <a:r>
              <a:rPr lang="en-US" sz="3200" b="1" dirty="0">
                <a:solidFill>
                  <a:srgbClr val="CC0000"/>
                </a:solidFill>
              </a:rPr>
              <a:t>repressors</a:t>
            </a:r>
            <a:r>
              <a:rPr lang="en-US" sz="3200" dirty="0"/>
              <a:t> bind to DNA regulatory regions called </a:t>
            </a:r>
            <a:r>
              <a:rPr lang="en-US" sz="3200" b="1" dirty="0">
                <a:solidFill>
                  <a:srgbClr val="CC0000"/>
                </a:solidFill>
              </a:rPr>
              <a:t>operators</a:t>
            </a:r>
          </a:p>
          <a:p>
            <a:r>
              <a:rPr lang="en-US" sz="3200" dirty="0"/>
              <a:t>Prokaryotic cells often respond to their environment by changes in gene expression.</a:t>
            </a:r>
          </a:p>
          <a:p>
            <a:r>
              <a:rPr lang="en-US" sz="3200" dirty="0"/>
              <a:t>Genes involved in the same metabolic pathway are organized in </a:t>
            </a:r>
            <a:r>
              <a:rPr lang="en-US" sz="3200" b="1" dirty="0">
                <a:solidFill>
                  <a:srgbClr val="CC0000"/>
                </a:solidFill>
              </a:rPr>
              <a:t>operons</a:t>
            </a:r>
            <a:r>
              <a:rPr lang="en-US" sz="3200" dirty="0"/>
              <a:t>.</a:t>
            </a:r>
          </a:p>
          <a:p>
            <a:r>
              <a:rPr lang="en-US" sz="3200" dirty="0"/>
              <a:t>Some operons are </a:t>
            </a:r>
            <a:r>
              <a:rPr lang="en-US" sz="3200" b="1" dirty="0">
                <a:solidFill>
                  <a:srgbClr val="CC0000"/>
                </a:solidFill>
              </a:rPr>
              <a:t>induced </a:t>
            </a:r>
            <a:r>
              <a:rPr lang="en-US" sz="3200" dirty="0"/>
              <a:t>when the metabolic pathway is needed.</a:t>
            </a:r>
          </a:p>
          <a:p>
            <a:r>
              <a:rPr lang="en-US" sz="3200" dirty="0"/>
              <a:t>Some operons are </a:t>
            </a:r>
            <a:r>
              <a:rPr lang="en-US" sz="3200" b="1" dirty="0">
                <a:solidFill>
                  <a:srgbClr val="CC0000"/>
                </a:solidFill>
              </a:rPr>
              <a:t>repressed</a:t>
            </a:r>
            <a:r>
              <a:rPr lang="en-US" sz="3200" dirty="0"/>
              <a:t> when the metabolic pathway is no longer needed</a:t>
            </a:r>
          </a:p>
        </p:txBody>
      </p:sp>
    </p:spTree>
    <p:extLst>
      <p:ext uri="{BB962C8B-B14F-4D97-AF65-F5344CB8AC3E}">
        <p14:creationId xmlns:p14="http://schemas.microsoft.com/office/powerpoint/2010/main" val="4006674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25880"/>
            <a:ext cx="10972800" cy="4851083"/>
          </a:xfrm>
        </p:spPr>
        <p:txBody>
          <a:bodyPr/>
          <a:lstStyle/>
          <a:p>
            <a:r>
              <a:rPr lang="en-US" dirty="0" smtClean="0"/>
              <a:t>is a functioning unit of DNA containing a cluster of genes under the control of a </a:t>
            </a:r>
            <a:r>
              <a:rPr lang="en-US" b="1" dirty="0" smtClean="0">
                <a:solidFill>
                  <a:srgbClr val="FF0000"/>
                </a:solidFill>
              </a:rPr>
              <a:t>single promoter</a:t>
            </a:r>
            <a:r>
              <a:rPr lang="en-US" dirty="0" smtClean="0"/>
              <a:t>. The genes are transcribed together into an mRNA strand and either </a:t>
            </a:r>
            <a:r>
              <a:rPr lang="en-US" b="1" dirty="0" smtClean="0">
                <a:solidFill>
                  <a:srgbClr val="FF0000"/>
                </a:solidFill>
              </a:rPr>
              <a:t>translated</a:t>
            </a:r>
            <a:r>
              <a:rPr lang="en-US" dirty="0" smtClean="0"/>
              <a:t> together in the cytoplasm called </a:t>
            </a:r>
            <a:r>
              <a:rPr lang="en-US" b="1" dirty="0" err="1" smtClean="0">
                <a:solidFill>
                  <a:srgbClr val="FF0000"/>
                </a:solidFill>
              </a:rPr>
              <a:t>polycistronic</a:t>
            </a:r>
            <a:r>
              <a:rPr lang="en-US" b="1" dirty="0" smtClean="0">
                <a:solidFill>
                  <a:srgbClr val="FF0000"/>
                </a:solidFill>
              </a:rPr>
              <a:t> mRNA</a:t>
            </a:r>
            <a:r>
              <a:rPr lang="en-US" dirty="0" smtClean="0"/>
              <a:t>, or undergo splicing to create </a:t>
            </a:r>
            <a:r>
              <a:rPr lang="en-US" b="1" dirty="0" err="1" smtClean="0">
                <a:solidFill>
                  <a:srgbClr val="FF0000"/>
                </a:solidFill>
              </a:rPr>
              <a:t>monocistronic</a:t>
            </a:r>
            <a:r>
              <a:rPr lang="en-US" dirty="0" smtClean="0"/>
              <a:t> mRNAs that are translated separately, i.e. several strands of mRNA that each encode a single gene product. The result of this is that the genes contained in the operon are either expressed together or not at all.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" y="4160520"/>
            <a:ext cx="11689080" cy="254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9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00400" y="365760"/>
            <a:ext cx="8041140" cy="576040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3200" dirty="0"/>
              <a:t>operons were thought to exist solely in </a:t>
            </a:r>
            <a:r>
              <a:rPr lang="en-US" sz="3200" dirty="0">
                <a:hlinkClick r:id="rId2" tooltip="Prokaryotes"/>
              </a:rPr>
              <a:t>prokaryotes</a:t>
            </a:r>
            <a:r>
              <a:rPr lang="en-US" sz="3200" dirty="0"/>
              <a:t>, but </a:t>
            </a:r>
            <a:r>
              <a:rPr lang="en-US" sz="3200" dirty="0" smtClean="0"/>
              <a:t>operons exist </a:t>
            </a:r>
            <a:r>
              <a:rPr lang="en-US" sz="3200" dirty="0"/>
              <a:t>also in </a:t>
            </a:r>
            <a:r>
              <a:rPr lang="en-US" sz="3200" dirty="0">
                <a:hlinkClick r:id="rId3" tooltip="Eukaryotes"/>
              </a:rPr>
              <a:t>eukaryotes</a:t>
            </a:r>
            <a:r>
              <a:rPr lang="en-US" sz="3200" dirty="0"/>
              <a:t> ( </a:t>
            </a:r>
            <a:r>
              <a:rPr lang="en-US" sz="3200" dirty="0">
                <a:hlinkClick r:id="rId4" tooltip="Nematode"/>
              </a:rPr>
              <a:t>nematodes</a:t>
            </a:r>
            <a:r>
              <a:rPr lang="en-US" sz="3200" dirty="0"/>
              <a:t> such as  </a:t>
            </a:r>
            <a:r>
              <a:rPr lang="en-US" sz="3200" i="1" dirty="0" err="1">
                <a:solidFill>
                  <a:srgbClr val="0070C0"/>
                </a:solidFill>
              </a:rPr>
              <a:t>Caenorhabditis</a:t>
            </a:r>
            <a:r>
              <a:rPr lang="en-US" sz="3200" i="1" dirty="0">
                <a:hlinkClick r:id="rId5" tooltip="Caenorhabditis elegans"/>
              </a:rPr>
              <a:t> </a:t>
            </a:r>
            <a:r>
              <a:rPr lang="en-US" sz="3200" i="1" dirty="0" err="1">
                <a:hlinkClick r:id="rId5" tooltip="Caenorhabditis elegans"/>
              </a:rPr>
              <a:t>elegans</a:t>
            </a:r>
            <a:r>
              <a:rPr lang="en-US" sz="3200" dirty="0"/>
              <a:t> and the fruit fly, </a:t>
            </a:r>
            <a:r>
              <a:rPr lang="en-US" sz="3200" i="1" dirty="0">
                <a:hlinkClick r:id="rId6" tooltip="Drosophila"/>
              </a:rPr>
              <a:t>Drosophila melanogaster</a:t>
            </a:r>
            <a:r>
              <a:rPr lang="en-US" sz="3200" dirty="0" smtClean="0"/>
              <a:t>). In </a:t>
            </a:r>
            <a:r>
              <a:rPr lang="en-US" sz="3200" dirty="0"/>
              <a:t>general, </a:t>
            </a:r>
            <a:r>
              <a:rPr lang="en-US" sz="3200" dirty="0" smtClean="0"/>
              <a:t>the expression </a:t>
            </a:r>
            <a:r>
              <a:rPr lang="en-US" sz="3200" dirty="0"/>
              <a:t>of prokaryotic operons leads to the generation of </a:t>
            </a:r>
            <a:r>
              <a:rPr lang="en-US" sz="3200" dirty="0" err="1"/>
              <a:t>polycistronic</a:t>
            </a:r>
            <a:r>
              <a:rPr lang="en-US" sz="3200" dirty="0"/>
              <a:t> </a:t>
            </a:r>
            <a:r>
              <a:rPr lang="en-US" sz="3200" dirty="0" smtClean="0"/>
              <a:t>mRNAs(</a:t>
            </a:r>
            <a:r>
              <a:rPr lang="en-US" sz="32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 single mRNA molecule that codes for more than one </a:t>
            </a:r>
            <a:r>
              <a:rPr lang="en-US" sz="3200" b="0" i="0" u="sng" dirty="0" smtClean="0">
                <a:solidFill>
                  <a:srgbClr val="FAA700"/>
                </a:solidFill>
                <a:effectLst/>
                <a:latin typeface="Arial" panose="020B0604020202020204" pitchFamily="34" charset="0"/>
                <a:hlinkClick r:id="rId7"/>
              </a:rPr>
              <a:t>protein</a:t>
            </a:r>
            <a:r>
              <a:rPr lang="en-US" sz="3200" dirty="0" smtClean="0"/>
              <a:t>), </a:t>
            </a:r>
            <a:r>
              <a:rPr lang="en-US" sz="3200" dirty="0"/>
              <a:t>while eukaryotic operons lead to </a:t>
            </a:r>
            <a:r>
              <a:rPr lang="en-US" sz="3200" dirty="0" err="1"/>
              <a:t>monocistronic</a:t>
            </a:r>
            <a:r>
              <a:rPr lang="en-US" sz="3200" dirty="0"/>
              <a:t> </a:t>
            </a:r>
            <a:r>
              <a:rPr lang="en-US" sz="3200" dirty="0" smtClean="0"/>
              <a:t>mRNA (</a:t>
            </a:r>
            <a:r>
              <a:rPr lang="en-US" sz="32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 single mRNA molecule that codes for one </a:t>
            </a:r>
            <a:r>
              <a:rPr lang="en-US" sz="3200" b="0" i="0" u="sng" dirty="0" smtClean="0">
                <a:solidFill>
                  <a:srgbClr val="FAA700"/>
                </a:solidFill>
                <a:effectLst/>
                <a:latin typeface="Arial" panose="020B0604020202020204" pitchFamily="34" charset="0"/>
                <a:hlinkClick r:id="rId7"/>
              </a:rPr>
              <a:t>protein</a:t>
            </a:r>
            <a:r>
              <a:rPr lang="en-US" sz="3200" dirty="0" smtClean="0"/>
              <a:t>). Operons are also found in viruses such as bacteriophages</a:t>
            </a:r>
            <a:endParaRPr lang="ar-IQ" sz="3200" dirty="0"/>
          </a:p>
        </p:txBody>
      </p:sp>
      <p:pic>
        <p:nvPicPr>
          <p:cNvPr id="8194" name="Picture 2" descr="نتيجة بحث الصور عن ‪C. elegans picture‬‏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09183"/>
            <a:ext cx="3600400" cy="3562351"/>
          </a:xfrm>
          <a:prstGeom prst="rect">
            <a:avLst/>
          </a:prstGeom>
          <a:noFill/>
        </p:spPr>
      </p:pic>
      <p:pic>
        <p:nvPicPr>
          <p:cNvPr id="8196" name="Picture 4" descr="نتيجة بحث الصور عن ‪Drosophila melanogaster)  picture‬‏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3325" y="3927476"/>
            <a:ext cx="3267075" cy="1800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108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6">
                <a:lumMod val="20000"/>
                <a:lumOff val="80000"/>
              </a:schemeClr>
            </a:gs>
            <a:gs pos="22000">
              <a:schemeClr val="accent6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41960" y="2060849"/>
            <a:ext cx="11582400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3600" dirty="0" smtClean="0"/>
              <a:t>General structure of operon:</a:t>
            </a:r>
            <a:endParaRPr lang="en-US" sz="3600" dirty="0"/>
          </a:p>
          <a:p>
            <a:pPr algn="just" rtl="0">
              <a:buNone/>
            </a:pPr>
            <a:r>
              <a:rPr lang="en-US" dirty="0" smtClean="0">
                <a:solidFill>
                  <a:srgbClr val="C00000"/>
                </a:solidFill>
                <a:hlinkClick r:id="rId2" tooltip="Promoter (biology)"/>
              </a:rPr>
              <a:t>Promoter</a:t>
            </a:r>
            <a:r>
              <a:rPr lang="en-US" dirty="0" smtClean="0">
                <a:solidFill>
                  <a:srgbClr val="C00000"/>
                </a:solidFill>
              </a:rPr>
              <a:t> 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– a 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hlinkClick r:id="rId3" tooltip="Nucleotide"/>
              </a:rPr>
              <a:t>nucleotide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 sequence recognized by 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hlinkClick r:id="rId4" tooltip="RNA polymerase"/>
              </a:rPr>
              <a:t>RNA polymerase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which then initiates transcription. In RNA synthesis, promoters indicate which genes should be used for messenger RNA creation – and, by extension, control which proteins the cell produces.</a:t>
            </a:r>
          </a:p>
          <a:p>
            <a:pPr algn="just" rtl="0">
              <a:buNone/>
            </a:pPr>
            <a:r>
              <a:rPr lang="en-US" dirty="0" smtClean="0">
                <a:solidFill>
                  <a:srgbClr val="0070C0"/>
                </a:solidFill>
                <a:hlinkClick r:id="rId5" tooltip="Operator (biology)"/>
              </a:rPr>
              <a:t>Operator</a:t>
            </a:r>
            <a:r>
              <a:rPr lang="en-US" dirty="0" smtClean="0">
                <a:solidFill>
                  <a:srgbClr val="0070C0"/>
                </a:solidFill>
              </a:rPr>
              <a:t> – a segment of </a:t>
            </a:r>
            <a:r>
              <a:rPr lang="en-US" dirty="0" smtClean="0">
                <a:solidFill>
                  <a:srgbClr val="0070C0"/>
                </a:solidFill>
                <a:hlinkClick r:id="rId6" tooltip="DNA"/>
              </a:rPr>
              <a:t>DNA</a:t>
            </a:r>
            <a:r>
              <a:rPr lang="en-US" dirty="0" smtClean="0">
                <a:solidFill>
                  <a:srgbClr val="0070C0"/>
                </a:solidFill>
              </a:rPr>
              <a:t> that a repressor binds to. It is classically defined in the </a:t>
            </a:r>
            <a:r>
              <a:rPr lang="en-US" dirty="0" err="1" smtClean="0">
                <a:solidFill>
                  <a:srgbClr val="0070C0"/>
                </a:solidFill>
                <a:hlinkClick r:id="rId7" tooltip="Lac operon"/>
              </a:rPr>
              <a:t>lac</a:t>
            </a:r>
            <a:r>
              <a:rPr lang="en-US" dirty="0" smtClean="0">
                <a:solidFill>
                  <a:srgbClr val="0070C0"/>
                </a:solidFill>
                <a:hlinkClick r:id="rId7" tooltip="Lac operon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hlinkClick r:id="rId7" tooltip="Lac operon"/>
              </a:rPr>
              <a:t>operon</a:t>
            </a:r>
            <a:r>
              <a:rPr lang="en-US" dirty="0" smtClean="0">
                <a:solidFill>
                  <a:srgbClr val="0070C0"/>
                </a:solidFill>
              </a:rPr>
              <a:t> as a segment between the promoter and the genes of the </a:t>
            </a:r>
            <a:r>
              <a:rPr lang="en-US" dirty="0" err="1" smtClean="0">
                <a:solidFill>
                  <a:srgbClr val="0070C0"/>
                </a:solidFill>
              </a:rPr>
              <a:t>operon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r>
              <a:rPr lang="en-US" baseline="30000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 In the case of a repressor, the repressor protein physically obstructs the RNA polymerase from transcribing the genes.</a:t>
            </a:r>
          </a:p>
          <a:p>
            <a:pPr algn="just" rtl="0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hlinkClick r:id="rId8" tooltip="Structural gene"/>
              </a:rPr>
              <a:t>Structural genes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 – the genes that are co-regulated by the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operon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l" rtl="0">
              <a:buNone/>
            </a:pPr>
            <a:endParaRPr lang="ar-IQ" dirty="0"/>
          </a:p>
        </p:txBody>
      </p:sp>
      <p:pic>
        <p:nvPicPr>
          <p:cNvPr id="6146" name="Picture 2" descr="نتيجة بحث الصور عن ‪operon picture‬‏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21928" y="43274"/>
            <a:ext cx="8856984" cy="20608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48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-457199"/>
            <a:ext cx="10515600" cy="1706879"/>
          </a:xfrm>
        </p:spPr>
        <p:txBody>
          <a:bodyPr>
            <a:normAutofit/>
          </a:bodyPr>
          <a:lstStyle/>
          <a:p>
            <a:r>
              <a:rPr lang="en-US" sz="3600" b="1" dirty="0"/>
              <a:t>Lac operon</a:t>
            </a:r>
            <a:endParaRPr lang="ar-IQ" sz="36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8120" y="1052737"/>
            <a:ext cx="11475720" cy="5698583"/>
          </a:xfrm>
        </p:spPr>
        <p:txBody>
          <a:bodyPr>
            <a:noAutofit/>
          </a:bodyPr>
          <a:lstStyle/>
          <a:p>
            <a:pPr algn="just" rtl="0">
              <a:buNone/>
            </a:pPr>
            <a:r>
              <a:rPr lang="en-US" dirty="0">
                <a:solidFill>
                  <a:srgbClr val="0070C0"/>
                </a:solidFill>
                <a:cs typeface="+mj-cs"/>
              </a:rPr>
              <a:t>The </a:t>
            </a:r>
            <a:r>
              <a:rPr lang="en-US" b="1" i="1" dirty="0" err="1">
                <a:solidFill>
                  <a:srgbClr val="FF0000"/>
                </a:solidFill>
                <a:cs typeface="+mj-cs"/>
              </a:rPr>
              <a:t>lac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 </a:t>
            </a:r>
            <a:r>
              <a:rPr lang="en-US" b="1" dirty="0" err="1">
                <a:solidFill>
                  <a:srgbClr val="FF0000"/>
                </a:solidFill>
                <a:cs typeface="+mj-cs"/>
              </a:rPr>
              <a:t>operon</a:t>
            </a:r>
            <a:r>
              <a:rPr lang="en-US" dirty="0">
                <a:solidFill>
                  <a:srgbClr val="0070C0"/>
                </a:solidFill>
                <a:cs typeface="+mj-cs"/>
              </a:rPr>
              <a:t> (lactose </a:t>
            </a:r>
            <a:r>
              <a:rPr lang="en-US" dirty="0" err="1">
                <a:solidFill>
                  <a:srgbClr val="0070C0"/>
                </a:solidFill>
                <a:cs typeface="+mj-cs"/>
              </a:rPr>
              <a:t>operon</a:t>
            </a:r>
            <a:r>
              <a:rPr lang="en-US" dirty="0">
                <a:solidFill>
                  <a:srgbClr val="0070C0"/>
                </a:solidFill>
                <a:cs typeface="+mj-cs"/>
              </a:rPr>
              <a:t>) is an </a:t>
            </a:r>
            <a:r>
              <a:rPr lang="en-US" dirty="0" err="1">
                <a:solidFill>
                  <a:srgbClr val="0070C0"/>
                </a:solidFill>
                <a:cs typeface="+mj-cs"/>
                <a:hlinkClick r:id="rId2" tooltip="Operon"/>
              </a:rPr>
              <a:t>operon</a:t>
            </a:r>
            <a:r>
              <a:rPr lang="en-US" dirty="0">
                <a:solidFill>
                  <a:srgbClr val="0070C0"/>
                </a:solidFill>
                <a:cs typeface="+mj-cs"/>
              </a:rPr>
              <a:t> required for the transport and </a:t>
            </a:r>
            <a:r>
              <a:rPr lang="en-US" dirty="0">
                <a:solidFill>
                  <a:srgbClr val="0070C0"/>
                </a:solidFill>
                <a:cs typeface="+mj-cs"/>
                <a:hlinkClick r:id="rId3" tooltip="Metabolism"/>
              </a:rPr>
              <a:t>metabolism</a:t>
            </a:r>
            <a:r>
              <a:rPr lang="en-US" dirty="0">
                <a:solidFill>
                  <a:srgbClr val="0070C0"/>
                </a:solidFill>
                <a:cs typeface="+mj-cs"/>
              </a:rPr>
              <a:t> of </a:t>
            </a:r>
            <a:r>
              <a:rPr lang="en-US" dirty="0">
                <a:solidFill>
                  <a:srgbClr val="0070C0"/>
                </a:solidFill>
                <a:cs typeface="+mj-cs"/>
                <a:hlinkClick r:id="rId4" tooltip="Lactose"/>
              </a:rPr>
              <a:t>lactose</a:t>
            </a:r>
            <a:r>
              <a:rPr lang="en-US" dirty="0">
                <a:solidFill>
                  <a:srgbClr val="0070C0"/>
                </a:solidFill>
                <a:cs typeface="+mj-cs"/>
              </a:rPr>
              <a:t> in </a:t>
            </a:r>
            <a:r>
              <a:rPr lang="en-US" i="1" dirty="0">
                <a:solidFill>
                  <a:srgbClr val="0070C0"/>
                </a:solidFill>
                <a:cs typeface="+mj-cs"/>
                <a:hlinkClick r:id="rId5" tooltip="Escherichia coli"/>
              </a:rPr>
              <a:t>Escherichia coli</a:t>
            </a:r>
            <a:r>
              <a:rPr lang="en-US" dirty="0">
                <a:solidFill>
                  <a:srgbClr val="0070C0"/>
                </a:solidFill>
                <a:cs typeface="+mj-cs"/>
              </a:rPr>
              <a:t> and many other </a:t>
            </a:r>
            <a:r>
              <a:rPr lang="en-US" dirty="0">
                <a:solidFill>
                  <a:srgbClr val="0070C0"/>
                </a:solidFill>
                <a:cs typeface="+mj-cs"/>
                <a:hlinkClick r:id="rId6" tooltip="Gut flora"/>
              </a:rPr>
              <a:t>enteric bacteria</a:t>
            </a:r>
            <a:r>
              <a:rPr lang="en-US" dirty="0">
                <a:solidFill>
                  <a:srgbClr val="0070C0"/>
                </a:solidFill>
                <a:cs typeface="+mj-cs"/>
              </a:rPr>
              <a:t>. Although glucose is the preferred carbon source for most bacteria, the </a:t>
            </a:r>
            <a:r>
              <a:rPr lang="en-US" i="1" dirty="0" err="1">
                <a:solidFill>
                  <a:srgbClr val="0070C0"/>
                </a:solidFill>
                <a:cs typeface="+mj-cs"/>
              </a:rPr>
              <a:t>lac</a:t>
            </a:r>
            <a:r>
              <a:rPr lang="en-US" dirty="0">
                <a:solidFill>
                  <a:srgbClr val="0070C0"/>
                </a:solidFill>
                <a:cs typeface="+mj-cs"/>
              </a:rPr>
              <a:t> </a:t>
            </a:r>
            <a:r>
              <a:rPr lang="en-US" dirty="0" err="1">
                <a:solidFill>
                  <a:srgbClr val="0070C0"/>
                </a:solidFill>
                <a:cs typeface="+mj-cs"/>
              </a:rPr>
              <a:t>operon</a:t>
            </a:r>
            <a:r>
              <a:rPr lang="en-US" dirty="0">
                <a:solidFill>
                  <a:srgbClr val="0070C0"/>
                </a:solidFill>
                <a:cs typeface="+mj-cs"/>
              </a:rPr>
              <a:t> allows for the effective digestion of lactose when glucose is not available. Bacterial </a:t>
            </a:r>
            <a:r>
              <a:rPr lang="en-US" dirty="0" err="1">
                <a:solidFill>
                  <a:srgbClr val="0070C0"/>
                </a:solidFill>
                <a:cs typeface="+mj-cs"/>
              </a:rPr>
              <a:t>operons</a:t>
            </a:r>
            <a:r>
              <a:rPr lang="en-US" dirty="0">
                <a:solidFill>
                  <a:srgbClr val="0070C0"/>
                </a:solidFill>
                <a:cs typeface="+mj-cs"/>
              </a:rPr>
              <a:t> are </a:t>
            </a:r>
            <a:r>
              <a:rPr lang="en-US" dirty="0" err="1">
                <a:solidFill>
                  <a:srgbClr val="0070C0"/>
                </a:solidFill>
                <a:cs typeface="+mj-cs"/>
              </a:rPr>
              <a:t>polycistronic</a:t>
            </a:r>
            <a:r>
              <a:rPr lang="en-US" dirty="0">
                <a:solidFill>
                  <a:srgbClr val="0070C0"/>
                </a:solidFill>
                <a:cs typeface="+mj-cs"/>
              </a:rPr>
              <a:t> transcripts that are able to produce multiple proteins from one mRNA transcript. In this case, when lactose is required as a sugar source for the bacterium, the three genes of the </a:t>
            </a:r>
            <a:r>
              <a:rPr lang="en-US" dirty="0" err="1">
                <a:solidFill>
                  <a:srgbClr val="0070C0"/>
                </a:solidFill>
                <a:cs typeface="+mj-cs"/>
              </a:rPr>
              <a:t>lac</a:t>
            </a:r>
            <a:r>
              <a:rPr lang="en-US" dirty="0">
                <a:solidFill>
                  <a:srgbClr val="0070C0"/>
                </a:solidFill>
                <a:cs typeface="+mj-cs"/>
              </a:rPr>
              <a:t> </a:t>
            </a:r>
            <a:r>
              <a:rPr lang="en-US" dirty="0" err="1">
                <a:solidFill>
                  <a:srgbClr val="0070C0"/>
                </a:solidFill>
                <a:cs typeface="+mj-cs"/>
              </a:rPr>
              <a:t>operon</a:t>
            </a:r>
            <a:r>
              <a:rPr lang="en-US" dirty="0">
                <a:solidFill>
                  <a:srgbClr val="0070C0"/>
                </a:solidFill>
                <a:cs typeface="+mj-cs"/>
              </a:rPr>
              <a:t> can be expressed and their subsequent proteins translated: </a:t>
            </a:r>
            <a:r>
              <a:rPr lang="en-US" i="1" dirty="0" err="1">
                <a:solidFill>
                  <a:srgbClr val="0070C0"/>
                </a:solidFill>
                <a:cs typeface="+mj-cs"/>
              </a:rPr>
              <a:t>lacZ</a:t>
            </a:r>
            <a:r>
              <a:rPr lang="en-US" dirty="0">
                <a:solidFill>
                  <a:srgbClr val="0070C0"/>
                </a:solidFill>
                <a:cs typeface="+mj-cs"/>
              </a:rPr>
              <a:t>, </a:t>
            </a:r>
            <a:r>
              <a:rPr lang="en-US" i="1" dirty="0" err="1">
                <a:solidFill>
                  <a:srgbClr val="0070C0"/>
                </a:solidFill>
                <a:cs typeface="+mj-cs"/>
              </a:rPr>
              <a:t>lacY</a:t>
            </a:r>
            <a:r>
              <a:rPr lang="en-US" dirty="0">
                <a:solidFill>
                  <a:srgbClr val="0070C0"/>
                </a:solidFill>
                <a:cs typeface="+mj-cs"/>
              </a:rPr>
              <a:t>, and </a:t>
            </a:r>
            <a:r>
              <a:rPr lang="en-US" i="1" dirty="0" err="1">
                <a:solidFill>
                  <a:srgbClr val="0070C0"/>
                </a:solidFill>
                <a:cs typeface="+mj-cs"/>
              </a:rPr>
              <a:t>lacA</a:t>
            </a:r>
            <a:r>
              <a:rPr lang="en-US" dirty="0">
                <a:solidFill>
                  <a:srgbClr val="0070C0"/>
                </a:solidFill>
                <a:cs typeface="+mj-cs"/>
              </a:rPr>
              <a:t>. The gene product of </a:t>
            </a:r>
            <a:r>
              <a:rPr lang="en-US" i="1" dirty="0" err="1">
                <a:solidFill>
                  <a:srgbClr val="0070C0"/>
                </a:solidFill>
                <a:cs typeface="+mj-cs"/>
              </a:rPr>
              <a:t>lacZ</a:t>
            </a:r>
            <a:r>
              <a:rPr lang="en-US" dirty="0">
                <a:solidFill>
                  <a:srgbClr val="0070C0"/>
                </a:solidFill>
                <a:cs typeface="+mj-cs"/>
              </a:rPr>
              <a:t> is </a:t>
            </a:r>
            <a:r>
              <a:rPr lang="en-US" dirty="0">
                <a:solidFill>
                  <a:srgbClr val="0070C0"/>
                </a:solidFill>
                <a:cs typeface="+mj-cs"/>
                <a:hlinkClick r:id="rId7" tooltip="Beta-galactosidase"/>
              </a:rPr>
              <a:t>β-</a:t>
            </a:r>
            <a:r>
              <a:rPr lang="en-US" dirty="0" err="1">
                <a:solidFill>
                  <a:srgbClr val="0070C0"/>
                </a:solidFill>
                <a:cs typeface="+mj-cs"/>
                <a:hlinkClick r:id="rId7" tooltip="Beta-galactosidase"/>
              </a:rPr>
              <a:t>galactosidase</a:t>
            </a:r>
            <a:r>
              <a:rPr lang="en-US" dirty="0" err="1">
                <a:solidFill>
                  <a:srgbClr val="0070C0"/>
                </a:solidFill>
                <a:cs typeface="+mj-cs"/>
              </a:rPr>
              <a:t>which</a:t>
            </a:r>
            <a:r>
              <a:rPr lang="en-US" dirty="0">
                <a:solidFill>
                  <a:srgbClr val="0070C0"/>
                </a:solidFill>
                <a:cs typeface="+mj-cs"/>
              </a:rPr>
              <a:t> cleaves lactose, a disaccharide, into </a:t>
            </a:r>
            <a:r>
              <a:rPr lang="en-US" dirty="0">
                <a:solidFill>
                  <a:srgbClr val="0070C0"/>
                </a:solidFill>
                <a:cs typeface="+mj-cs"/>
                <a:hlinkClick r:id="rId8" tooltip="Glucose"/>
              </a:rPr>
              <a:t>glucose</a:t>
            </a:r>
            <a:r>
              <a:rPr lang="en-US" dirty="0">
                <a:solidFill>
                  <a:srgbClr val="0070C0"/>
                </a:solidFill>
                <a:cs typeface="+mj-cs"/>
              </a:rPr>
              <a:t> and </a:t>
            </a:r>
            <a:r>
              <a:rPr lang="en-US" dirty="0" err="1">
                <a:solidFill>
                  <a:srgbClr val="0070C0"/>
                </a:solidFill>
                <a:cs typeface="+mj-cs"/>
                <a:hlinkClick r:id="rId9" tooltip="Galactose"/>
              </a:rPr>
              <a:t>galactose</a:t>
            </a:r>
            <a:r>
              <a:rPr lang="en-US" dirty="0">
                <a:solidFill>
                  <a:srgbClr val="0070C0"/>
                </a:solidFill>
                <a:cs typeface="+mj-cs"/>
              </a:rPr>
              <a:t>. </a:t>
            </a:r>
            <a:r>
              <a:rPr lang="en-US" i="1" dirty="0" err="1">
                <a:solidFill>
                  <a:srgbClr val="0070C0"/>
                </a:solidFill>
                <a:cs typeface="+mj-cs"/>
              </a:rPr>
              <a:t>lacY</a:t>
            </a:r>
            <a:r>
              <a:rPr lang="en-US" dirty="0">
                <a:solidFill>
                  <a:srgbClr val="0070C0"/>
                </a:solidFill>
                <a:cs typeface="+mj-cs"/>
              </a:rPr>
              <a:t> encodes </a:t>
            </a:r>
            <a:r>
              <a:rPr lang="en-US" dirty="0">
                <a:solidFill>
                  <a:srgbClr val="0070C0"/>
                </a:solidFill>
                <a:cs typeface="+mj-cs"/>
                <a:hlinkClick r:id="rId10" tooltip="Lactose permease"/>
              </a:rPr>
              <a:t>lactose </a:t>
            </a:r>
            <a:r>
              <a:rPr lang="en-US" dirty="0" err="1">
                <a:solidFill>
                  <a:srgbClr val="0070C0"/>
                </a:solidFill>
                <a:cs typeface="+mj-cs"/>
                <a:hlinkClick r:id="rId10" tooltip="Lactose permease"/>
              </a:rPr>
              <a:t>permease</a:t>
            </a:r>
            <a:r>
              <a:rPr lang="en-US" dirty="0">
                <a:solidFill>
                  <a:srgbClr val="0070C0"/>
                </a:solidFill>
                <a:cs typeface="+mj-cs"/>
              </a:rPr>
              <a:t>, a protein </a:t>
            </a:r>
            <a:r>
              <a:rPr lang="en-US" dirty="0" smtClean="0">
                <a:solidFill>
                  <a:srgbClr val="0070C0"/>
                </a:solidFill>
                <a:cs typeface="+mj-cs"/>
              </a:rPr>
              <a:t>that becomes </a:t>
            </a:r>
            <a:r>
              <a:rPr lang="en-US" dirty="0">
                <a:solidFill>
                  <a:srgbClr val="0070C0"/>
                </a:solidFill>
                <a:cs typeface="+mj-cs"/>
              </a:rPr>
              <a:t>embedded in the cytoplasmic membrane to enable </a:t>
            </a:r>
            <a:r>
              <a:rPr lang="en-US" dirty="0" smtClean="0">
                <a:solidFill>
                  <a:srgbClr val="0070C0"/>
                </a:solidFill>
                <a:cs typeface="+mj-cs"/>
              </a:rPr>
              <a:t>the transport </a:t>
            </a:r>
            <a:r>
              <a:rPr lang="en-US" dirty="0">
                <a:solidFill>
                  <a:srgbClr val="0070C0"/>
                </a:solidFill>
                <a:cs typeface="+mj-cs"/>
              </a:rPr>
              <a:t>of lactose into the cell. Finally, </a:t>
            </a:r>
            <a:r>
              <a:rPr lang="en-US" i="1" dirty="0" err="1">
                <a:solidFill>
                  <a:srgbClr val="0070C0"/>
                </a:solidFill>
                <a:cs typeface="+mj-cs"/>
              </a:rPr>
              <a:t>lacA</a:t>
            </a:r>
            <a:r>
              <a:rPr lang="en-US" dirty="0">
                <a:solidFill>
                  <a:srgbClr val="0070C0"/>
                </a:solidFill>
                <a:cs typeface="+mj-cs"/>
              </a:rPr>
              <a:t> encodes </a:t>
            </a:r>
            <a:r>
              <a:rPr lang="en-US" dirty="0" err="1">
                <a:solidFill>
                  <a:srgbClr val="0070C0"/>
                </a:solidFill>
                <a:cs typeface="+mj-cs"/>
                <a:hlinkClick r:id="rId11" tooltip="Galactoside O-acetyltransferase"/>
              </a:rPr>
              <a:t>galactoside</a:t>
            </a:r>
            <a:r>
              <a:rPr lang="en-US" dirty="0">
                <a:solidFill>
                  <a:srgbClr val="0070C0"/>
                </a:solidFill>
                <a:cs typeface="+mj-cs"/>
                <a:hlinkClick r:id="rId11" tooltip="Galactoside O-acetyltransferase"/>
              </a:rPr>
              <a:t> O-</a:t>
            </a:r>
            <a:r>
              <a:rPr lang="en-US" dirty="0" err="1">
                <a:solidFill>
                  <a:srgbClr val="0070C0"/>
                </a:solidFill>
                <a:cs typeface="+mj-cs"/>
                <a:hlinkClick r:id="rId11" tooltip="Galactoside O-acetyltransferase"/>
              </a:rPr>
              <a:t>acetyltransferase</a:t>
            </a:r>
            <a:r>
              <a:rPr lang="en-US" dirty="0">
                <a:cs typeface="+mj-cs"/>
              </a:rPr>
              <a:t>.</a:t>
            </a:r>
            <a:endParaRPr lang="ar-IQ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191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635</Words>
  <Application>Microsoft Office PowerPoint</Application>
  <PresentationFormat>Widescreen</PresentationFormat>
  <Paragraphs>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سمة Office</vt:lpstr>
      <vt:lpstr>1_سمة Office</vt:lpstr>
      <vt:lpstr>Gene regulation </vt:lpstr>
      <vt:lpstr>Control of Gene Expression</vt:lpstr>
      <vt:lpstr>Bacterial genes </vt:lpstr>
      <vt:lpstr>Gene regulation </vt:lpstr>
      <vt:lpstr>Transcriptional Regulation</vt:lpstr>
      <vt:lpstr>Operon</vt:lpstr>
      <vt:lpstr>PowerPoint Presentation</vt:lpstr>
      <vt:lpstr>PowerPoint Presentation</vt:lpstr>
      <vt:lpstr>Lac operon</vt:lpstr>
      <vt:lpstr>Enzymes of Lac operon</vt:lpstr>
      <vt:lpstr>The  lac Operon Is Regulated By a Repressor Protein </vt:lpstr>
      <vt:lpstr>PowerPoint Presentation</vt:lpstr>
      <vt:lpstr>PowerPoint Presentation</vt:lpstr>
      <vt:lpstr>The lac Operon Is Also Regulated By an Activator Protein </vt:lpstr>
      <vt:lpstr>PowerPoint Presentation</vt:lpstr>
      <vt:lpstr>PowerPoint Presentation</vt:lpstr>
      <vt:lpstr>PowerPoint Presentation</vt:lpstr>
    </vt:vector>
  </TitlesOfParts>
  <Company>ANGELUS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 regulation</dc:title>
  <dc:creator>hp</dc:creator>
  <cp:lastModifiedBy>hp</cp:lastModifiedBy>
  <cp:revision>29</cp:revision>
  <dcterms:created xsi:type="dcterms:W3CDTF">2021-01-14T20:07:12Z</dcterms:created>
  <dcterms:modified xsi:type="dcterms:W3CDTF">2021-02-07T17:07:57Z</dcterms:modified>
</cp:coreProperties>
</file>