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295" r:id="rId3"/>
    <p:sldId id="265" r:id="rId4"/>
    <p:sldId id="268" r:id="rId5"/>
    <p:sldId id="269" r:id="rId6"/>
    <p:sldId id="270" r:id="rId7"/>
    <p:sldId id="285" r:id="rId8"/>
    <p:sldId id="286" r:id="rId9"/>
    <p:sldId id="283" r:id="rId10"/>
    <p:sldId id="284" r:id="rId11"/>
    <p:sldId id="290" r:id="rId12"/>
    <p:sldId id="291" r:id="rId13"/>
    <p:sldId id="287" r:id="rId14"/>
    <p:sldId id="288" r:id="rId15"/>
    <p:sldId id="289" r:id="rId16"/>
    <p:sldId id="256" r:id="rId17"/>
    <p:sldId id="259" r:id="rId18"/>
    <p:sldId id="262" r:id="rId19"/>
    <p:sldId id="261" r:id="rId20"/>
    <p:sldId id="266" r:id="rId21"/>
    <p:sldId id="263" r:id="rId22"/>
    <p:sldId id="264" r:id="rId23"/>
    <p:sldId id="302" r:id="rId24"/>
    <p:sldId id="267" r:id="rId25"/>
    <p:sldId id="303" r:id="rId26"/>
    <p:sldId id="296" r:id="rId27"/>
    <p:sldId id="297" r:id="rId28"/>
    <p:sldId id="298" r:id="rId29"/>
    <p:sldId id="299" r:id="rId30"/>
    <p:sldId id="3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5" autoAdjust="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10/01/2022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lossary.ametsoc.org/wiki/Main_Pag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lossary.ametsoc.org/wiki/Main_Pag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lossary.ametsoc.org/wiki/Equato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Scale height is a general way to describe how a value fades away and it is commonly used to describe the atmosphere of a planet. It is the vertical distance over which the density and pressure fall by a factor of 1/e. These values fall by an additional factor of 1/e for each additional scale height H. Thus, it describes the degree to which the atmosphere “hugs” the planet.</a:t>
            </a:r>
          </a:p>
          <a:p>
            <a:r>
              <a:rPr lang="en-US" sz="1200" b="0" i="0" kern="1200" dirty="0">
                <a:solidFill>
                  <a:schemeClr val="tx1"/>
                </a:solidFill>
                <a:effectLst/>
                <a:latin typeface="+mn-lt"/>
                <a:ea typeface="+mn-ea"/>
                <a:cs typeface="+mn-cs"/>
              </a:rPr>
              <a:t>Scale height is extremely useful for making “back of the envelope calculations”.</a:t>
            </a:r>
          </a:p>
          <a:p>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12</a:t>
            </a:fld>
            <a:endParaRPr lang="en-GB"/>
          </a:p>
        </p:txBody>
      </p:sp>
    </p:spTree>
    <p:extLst>
      <p:ext uri="{BB962C8B-B14F-4D97-AF65-F5344CB8AC3E}">
        <p14:creationId xmlns:p14="http://schemas.microsoft.com/office/powerpoint/2010/main" val="243342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27</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28</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29</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13</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14</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15</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http://glossary.ametsoc.org/wiki/Main_Page</a:t>
            </a:r>
            <a:endParaRPr lang="en-US" dirty="0"/>
          </a:p>
          <a:p>
            <a:endParaRPr lang="en-US" dirty="0"/>
          </a:p>
        </p:txBody>
      </p:sp>
      <p:sp>
        <p:nvSpPr>
          <p:cNvPr id="4" name="Slide Number Placeholder 3"/>
          <p:cNvSpPr>
            <a:spLocks noGrp="1"/>
          </p:cNvSpPr>
          <p:nvPr>
            <p:ph type="sldNum" sz="quarter" idx="10"/>
          </p:nvPr>
        </p:nvSpPr>
        <p:spPr/>
        <p:txBody>
          <a:bodyPr/>
          <a:lstStyle/>
          <a:p>
            <a:fld id="{2597A19E-D2A2-46F8-A484-CC60A8CC19B9}" type="slidenum">
              <a:rPr lang="en-US" smtClean="0"/>
              <a:t>17</a:t>
            </a:fld>
            <a:endParaRPr lang="en-US"/>
          </a:p>
        </p:txBody>
      </p:sp>
    </p:spTree>
    <p:extLst>
      <p:ext uri="{BB962C8B-B14F-4D97-AF65-F5344CB8AC3E}">
        <p14:creationId xmlns:p14="http://schemas.microsoft.com/office/powerpoint/2010/main" val="316052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http://glossary.ametsoc.org/wiki/Main_Page</a:t>
            </a:r>
            <a:endParaRPr lang="en-US" dirty="0"/>
          </a:p>
          <a:p>
            <a:endParaRPr lang="en-US" dirty="0"/>
          </a:p>
        </p:txBody>
      </p:sp>
      <p:sp>
        <p:nvSpPr>
          <p:cNvPr id="4" name="Slide Number Placeholder 3"/>
          <p:cNvSpPr>
            <a:spLocks noGrp="1"/>
          </p:cNvSpPr>
          <p:nvPr>
            <p:ph type="sldNum" sz="quarter" idx="10"/>
          </p:nvPr>
        </p:nvSpPr>
        <p:spPr/>
        <p:txBody>
          <a:bodyPr/>
          <a:lstStyle/>
          <a:p>
            <a:fld id="{2597A19E-D2A2-46F8-A484-CC60A8CC19B9}" type="slidenum">
              <a:rPr lang="en-US" smtClean="0"/>
              <a:t>18</a:t>
            </a:fld>
            <a:endParaRPr lang="en-US"/>
          </a:p>
        </p:txBody>
      </p:sp>
    </p:spTree>
    <p:extLst>
      <p:ext uri="{BB962C8B-B14F-4D97-AF65-F5344CB8AC3E}">
        <p14:creationId xmlns:p14="http://schemas.microsoft.com/office/powerpoint/2010/main" val="316052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magnitude of the force of gravity at sea level decreases from the poles, where the centrifugal force is zero, to the </a:t>
            </a:r>
            <a:r>
              <a:rPr lang="en-US" sz="1200" b="0" i="0" u="none" strike="noStrike" kern="1200" dirty="0">
                <a:solidFill>
                  <a:schemeClr val="tx1"/>
                </a:solidFill>
                <a:effectLst/>
                <a:latin typeface="+mn-lt"/>
                <a:ea typeface="+mn-ea"/>
                <a:cs typeface="+mn-cs"/>
                <a:hlinkClick r:id="rId3" tooltip="Equator"/>
              </a:rPr>
              <a:t>equator</a:t>
            </a:r>
            <a:r>
              <a:rPr lang="en-US" sz="1200" b="0" i="0" kern="1200" dirty="0">
                <a:solidFill>
                  <a:schemeClr val="tx1"/>
                </a:solidFill>
                <a:effectLst/>
                <a:latin typeface="+mn-lt"/>
                <a:ea typeface="+mn-ea"/>
                <a:cs typeface="+mn-cs"/>
              </a:rPr>
              <a:t>, where the centrifugal force is a maximum but directed opposite to the force of gravitation. </a:t>
            </a:r>
          </a:p>
          <a:p>
            <a:r>
              <a:rPr lang="en-US" sz="1200" b="0" i="0" kern="1200" dirty="0">
                <a:solidFill>
                  <a:schemeClr val="tx1"/>
                </a:solidFill>
                <a:effectLst/>
                <a:latin typeface="+mn-lt"/>
                <a:ea typeface="+mn-ea"/>
                <a:cs typeface="+mn-cs"/>
              </a:rPr>
              <a:t>Gravity is often assumed to be the same everywhere on Earth, but it varies because the planet is not perfectly spherical or uniformly dense. In addition, gravity is weaker at the equator due to centrifugal forces produced by the planet’s rotation. It’s also weaker at higher altitudes, further from Earth’s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such as at the summit of Mount Everest.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2597A19E-D2A2-46F8-A484-CC60A8CC19B9}" type="slidenum">
              <a:rPr lang="en-US" smtClean="0"/>
              <a:t>22</a:t>
            </a:fld>
            <a:endParaRPr lang="en-US"/>
          </a:p>
        </p:txBody>
      </p:sp>
    </p:spTree>
    <p:extLst>
      <p:ext uri="{BB962C8B-B14F-4D97-AF65-F5344CB8AC3E}">
        <p14:creationId xmlns:p14="http://schemas.microsoft.com/office/powerpoint/2010/main" val="22308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7A19E-D2A2-46F8-A484-CC60A8CC19B9}" type="slidenum">
              <a:rPr lang="en-US" smtClean="0"/>
              <a:t>24</a:t>
            </a:fld>
            <a:endParaRPr lang="en-US"/>
          </a:p>
        </p:txBody>
      </p:sp>
    </p:spTree>
    <p:extLst>
      <p:ext uri="{BB962C8B-B14F-4D97-AF65-F5344CB8AC3E}">
        <p14:creationId xmlns:p14="http://schemas.microsoft.com/office/powerpoint/2010/main" val="329435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26</a:t>
            </a:fld>
            <a:endParaRPr lang="en-GB"/>
          </a:p>
        </p:txBody>
      </p:sp>
    </p:spTree>
    <p:extLst>
      <p:ext uri="{BB962C8B-B14F-4D97-AF65-F5344CB8AC3E}">
        <p14:creationId xmlns:p14="http://schemas.microsoft.com/office/powerpoint/2010/main" val="188465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484424-E9E7-44EF-9948-A6D5BCE2C5B3}"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84424-E9E7-44EF-9948-A6D5BCE2C5B3}"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84424-E9E7-44EF-9948-A6D5BCE2C5B3}"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84424-E9E7-44EF-9948-A6D5BCE2C5B3}"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9.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42410" y="238780"/>
            <a:ext cx="7811689" cy="523220"/>
          </a:xfrm>
          <a:prstGeom prst="rect">
            <a:avLst/>
          </a:prstGeom>
          <a:noFill/>
          <a:ln w="9525">
            <a:noFill/>
            <a:miter lim="800000"/>
            <a:headEnd/>
            <a:tailEnd/>
          </a:ln>
        </p:spPr>
        <p:txBody>
          <a:bodyPr wrap="none">
            <a:spAutoFit/>
          </a:bodyPr>
          <a:lstStyle/>
          <a:p>
            <a:pPr algn="ctr"/>
            <a:r>
              <a:rPr lang="en-US" altLang="en-US" sz="2800" b="1" dirty="0">
                <a:solidFill>
                  <a:schemeClr val="tx2"/>
                </a:solidFill>
                <a:latin typeface="Times New Roman" panose="02020603050405020304" pitchFamily="18" charset="0"/>
                <a:cs typeface="Times New Roman" panose="02020603050405020304" pitchFamily="18" charset="0"/>
              </a:rPr>
              <a:t>The Course of </a:t>
            </a:r>
            <a:r>
              <a:rPr lang="en-US" sz="2800" b="1" dirty="0">
                <a:solidFill>
                  <a:schemeClr val="tx2"/>
                </a:solidFill>
                <a:latin typeface="Times New Roman" panose="02020603050405020304" pitchFamily="18" charset="0"/>
                <a:cs typeface="Times New Roman" panose="02020603050405020304" pitchFamily="18" charset="0"/>
              </a:rPr>
              <a:t>Fundamentals of Thermodynamics</a:t>
            </a:r>
            <a:endParaRPr lang="en-US" altLang="en-US" sz="2800" b="1" dirty="0">
              <a:solidFill>
                <a:schemeClr val="tx2"/>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331640" y="4572000"/>
            <a:ext cx="6400800" cy="2133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solidFill>
                  <a:schemeClr val="tx2"/>
                </a:solidFill>
                <a:latin typeface="Times New Roman" panose="02020603050405020304" pitchFamily="18" charset="0"/>
                <a:cs typeface="Times New Roman" panose="02020603050405020304" pitchFamily="18" charset="0"/>
              </a:rPr>
              <a:t>MUSTANSIRIYAH UNIVERSITY </a:t>
            </a:r>
            <a:endParaRPr lang="en-GB" sz="8000" dirty="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a:solidFill>
                  <a:schemeClr val="tx2"/>
                </a:solidFill>
                <a:latin typeface="Times New Roman" panose="02020603050405020304" pitchFamily="18" charset="0"/>
                <a:cs typeface="Times New Roman" panose="02020603050405020304" pitchFamily="18" charset="0"/>
              </a:rPr>
              <a:t>COLLEGE OF SCIENCES</a:t>
            </a:r>
            <a:endParaRPr lang="en-GB" sz="8000" dirty="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a:solidFill>
                  <a:schemeClr val="tx2"/>
                </a:solidFill>
                <a:latin typeface="Times New Roman" panose="02020603050405020304" pitchFamily="18" charset="0"/>
                <a:cs typeface="Times New Roman" panose="02020603050405020304" pitchFamily="18" charset="0"/>
              </a:rPr>
              <a:t>DEPARTMENT OF ATMOSPHERIC SCIENCES</a:t>
            </a:r>
            <a:endParaRPr lang="en-GB" sz="8000" dirty="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b="1" dirty="0">
                <a:solidFill>
                  <a:schemeClr val="tx2"/>
                </a:solidFill>
                <a:latin typeface="Times New Roman" panose="02020603050405020304" pitchFamily="18" charset="0"/>
                <a:cs typeface="Times New Roman" panose="02020603050405020304" pitchFamily="18" charset="0"/>
              </a:rPr>
              <a:t>2021-2022 </a:t>
            </a:r>
            <a:endParaRPr lang="en-GB" sz="8000" b="1" dirty="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a:solidFill>
                  <a:schemeClr val="tx2"/>
                </a:solidFill>
                <a:latin typeface="Times New Roman" panose="02020603050405020304" pitchFamily="18" charset="0"/>
                <a:cs typeface="Times New Roman" panose="02020603050405020304" pitchFamily="18" charset="0"/>
              </a:rPr>
              <a:t>Dr. </a:t>
            </a:r>
            <a:r>
              <a:rPr lang="en-US" sz="8000" dirty="0" err="1">
                <a:solidFill>
                  <a:schemeClr val="tx2"/>
                </a:solidFill>
                <a:latin typeface="Times New Roman" panose="02020603050405020304" pitchFamily="18" charset="0"/>
                <a:cs typeface="Times New Roman" panose="02020603050405020304" pitchFamily="18" charset="0"/>
              </a:rPr>
              <a:t>Sama</a:t>
            </a:r>
            <a:r>
              <a:rPr lang="en-US" sz="8000" dirty="0">
                <a:solidFill>
                  <a:schemeClr val="tx2"/>
                </a:solidFill>
                <a:latin typeface="Times New Roman" panose="02020603050405020304" pitchFamily="18" charset="0"/>
                <a:cs typeface="Times New Roman" panose="02020603050405020304" pitchFamily="18" charset="0"/>
              </a:rPr>
              <a:t> Khalid Mohammed</a:t>
            </a:r>
            <a:endParaRPr lang="en-GB" sz="8000" dirty="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b="1" cap="small" dirty="0">
                <a:solidFill>
                  <a:schemeClr val="tx2"/>
                </a:solidFill>
                <a:latin typeface="Times New Roman" panose="02020603050405020304" pitchFamily="18" charset="0"/>
                <a:cs typeface="Times New Roman" panose="02020603050405020304" pitchFamily="18" charset="0"/>
              </a:rPr>
              <a:t>SECOND STAGE </a:t>
            </a:r>
          </a:p>
          <a:p>
            <a:pPr marL="0" indent="0" algn="ctr">
              <a:buNone/>
            </a:pPr>
            <a:r>
              <a:rPr lang="en-US" sz="8000" b="1" cap="small" dirty="0">
                <a:solidFill>
                  <a:schemeClr val="tx2"/>
                </a:solidFill>
                <a:latin typeface="Times New Roman" panose="02020603050405020304" pitchFamily="18" charset="0"/>
                <a:cs typeface="Times New Roman" panose="02020603050405020304" pitchFamily="18" charset="0"/>
              </a:rPr>
              <a:t>Lecture 9</a:t>
            </a:r>
          </a:p>
          <a:p>
            <a:pPr marL="0" indent="0" algn="ctr">
              <a:buNone/>
            </a:pPr>
            <a:endParaRPr lang="en-US" sz="8000" b="1" cap="small" dirty="0">
              <a:latin typeface="Times New Roman" panose="02020603050405020304" pitchFamily="18" charset="0"/>
              <a:cs typeface="Times New Roman" panose="02020603050405020304" pitchFamily="18" charset="0"/>
            </a:endParaRP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867" y="970407"/>
            <a:ext cx="5189533" cy="3458337"/>
          </a:xfrm>
          <a:prstGeom prst="rect">
            <a:avLst/>
          </a:prstGeom>
        </p:spPr>
      </p:pic>
    </p:spTree>
    <p:extLst>
      <p:ext uri="{BB962C8B-B14F-4D97-AF65-F5344CB8AC3E}">
        <p14:creationId xmlns:p14="http://schemas.microsoft.com/office/powerpoint/2010/main" val="373003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grpSp>
        <p:nvGrpSpPr>
          <p:cNvPr id="4" name="Group 3"/>
          <p:cNvGrpSpPr/>
          <p:nvPr/>
        </p:nvGrpSpPr>
        <p:grpSpPr>
          <a:xfrm>
            <a:off x="895350" y="966756"/>
            <a:ext cx="6953250" cy="4367244"/>
            <a:chOff x="895350" y="966756"/>
            <a:chExt cx="6953250" cy="5129244"/>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966756"/>
              <a:ext cx="6724650" cy="490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981200" y="5029200"/>
              <a:ext cx="58674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8600" y="5334000"/>
            <a:ext cx="861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This Equation is used to obtain a relationship between pressure and height, used by altimeters to measure pressure and calculate altitude above sea level, in which Aircraft altimeters are essentially barometers that are calibrated to read altitude above mean sea level  </a:t>
            </a:r>
          </a:p>
        </p:txBody>
      </p:sp>
    </p:spTree>
    <p:extLst>
      <p:ext uri="{BB962C8B-B14F-4D97-AF65-F5344CB8AC3E}">
        <p14:creationId xmlns:p14="http://schemas.microsoft.com/office/powerpoint/2010/main" val="100370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a:stretch>
            <a:fillRect/>
          </a:stretch>
        </p:blipFill>
        <p:spPr bwMode="auto">
          <a:xfrm>
            <a:off x="4610663" y="2020887"/>
            <a:ext cx="4533337" cy="4379913"/>
          </a:xfrm>
          <a:prstGeom prst="rect">
            <a:avLst/>
          </a:prstGeom>
          <a:noFill/>
          <a:ln w="9525">
            <a:noFill/>
            <a:miter lim="800000"/>
            <a:headEnd/>
            <a:tailEnd/>
          </a:ln>
        </p:spPr>
      </p:pic>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sp>
        <p:nvSpPr>
          <p:cNvPr id="3" name="Rectangle 2"/>
          <p:cNvSpPr/>
          <p:nvPr/>
        </p:nvSpPr>
        <p:spPr>
          <a:xfrm>
            <a:off x="609600" y="838200"/>
            <a:ext cx="7962337" cy="1200329"/>
          </a:xfrm>
          <a:prstGeom prst="rect">
            <a:avLst/>
          </a:prstGeom>
        </p:spPr>
        <p:txBody>
          <a:bodyPr wrap="square">
            <a:spAutoFit/>
          </a:bodyPr>
          <a:lstStyle/>
          <a:p>
            <a:pPr algn="just"/>
            <a:r>
              <a:rPr lang="en-US" sz="2400" b="1" u="sng" dirty="0">
                <a:latin typeface="Times New Roman" panose="02020603050405020304" pitchFamily="18" charset="0"/>
                <a:cs typeface="Times New Roman" panose="02020603050405020304" pitchFamily="18" charset="0"/>
              </a:rPr>
              <a:t>Vertical Profile of Temperature</a:t>
            </a:r>
          </a:p>
          <a:p>
            <a:pPr algn="just"/>
            <a:r>
              <a:rPr lang="en-US" sz="2400" dirty="0">
                <a:latin typeface="Times New Roman" panose="02020603050405020304" pitchFamily="18" charset="0"/>
                <a:cs typeface="Times New Roman" panose="02020603050405020304" pitchFamily="18" charset="0"/>
              </a:rPr>
              <a:t>There are distinct layers in the atmosphere where the temperature either increases or decreases with height.</a:t>
            </a:r>
          </a:p>
        </p:txBody>
      </p:sp>
    </p:spTree>
    <p:extLst>
      <p:ext uri="{BB962C8B-B14F-4D97-AF65-F5344CB8AC3E}">
        <p14:creationId xmlns:p14="http://schemas.microsoft.com/office/powerpoint/2010/main" val="229685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sp>
        <p:nvSpPr>
          <p:cNvPr id="3" name="Rectangle 2"/>
          <p:cNvSpPr/>
          <p:nvPr/>
        </p:nvSpPr>
        <p:spPr>
          <a:xfrm>
            <a:off x="609600" y="838200"/>
            <a:ext cx="7962337" cy="2308324"/>
          </a:xfrm>
          <a:prstGeom prst="rect">
            <a:avLst/>
          </a:prstGeom>
        </p:spPr>
        <p:txBody>
          <a:bodyPr wrap="square">
            <a:spAutoFit/>
          </a:bodyPr>
          <a:lstStyle/>
          <a:p>
            <a:pPr algn="just"/>
            <a:r>
              <a:rPr lang="en-US" sz="2400" b="1" u="sng" dirty="0">
                <a:latin typeface="Times New Roman" panose="02020603050405020304" pitchFamily="18" charset="0"/>
                <a:cs typeface="Times New Roman" panose="02020603050405020304" pitchFamily="18" charset="0"/>
              </a:rPr>
              <a:t>Pressure decrease in an isothermal atmosphere</a:t>
            </a:r>
          </a:p>
          <a:p>
            <a:pPr algn="just"/>
            <a:r>
              <a:rPr lang="en-US" sz="2400" dirty="0">
                <a:latin typeface="Times New Roman" panose="02020603050405020304" pitchFamily="18" charset="0"/>
                <a:cs typeface="Times New Roman" panose="02020603050405020304" pitchFamily="18" charset="0"/>
              </a:rPr>
              <a:t>Absolute temperature varies by only 20% or so through the troposphere, </a:t>
            </a:r>
            <a:r>
              <a:rPr lang="en-US" sz="2400" u="sng" dirty="0">
                <a:latin typeface="Times New Roman" panose="02020603050405020304" pitchFamily="18" charset="0"/>
                <a:cs typeface="Times New Roman" panose="02020603050405020304" pitchFamily="18" charset="0"/>
              </a:rPr>
              <a:t>so we can get an idea how pressure changes with height by assuming a constant temperature </a:t>
            </a:r>
            <a:r>
              <a:rPr lang="en-US" sz="2400" dirty="0">
                <a:latin typeface="Times New Roman" panose="02020603050405020304" pitchFamily="18" charset="0"/>
                <a:cs typeface="Times New Roman" panose="02020603050405020304" pitchFamily="18" charset="0"/>
              </a:rPr>
              <a:t>(isothermal atmosphere). If this is done, the expression for the pressure profile becomes</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898"/>
          <a:stretch/>
        </p:blipFill>
        <p:spPr bwMode="auto">
          <a:xfrm>
            <a:off x="762001" y="3146524"/>
            <a:ext cx="7809936" cy="371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75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density of air is computed by determining the mass of air in a given volume.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density of air decreases with height.</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10000"/>
            <a:ext cx="3166753" cy="3048000"/>
          </a:xfrm>
          <a:prstGeom prst="rect">
            <a:avLst/>
          </a:prstGeom>
        </p:spPr>
      </p:pic>
      <p:sp>
        <p:nvSpPr>
          <p:cNvPr id="5" name="Rectangle 4"/>
          <p:cNvSpPr/>
          <p:nvPr/>
        </p:nvSpPr>
        <p:spPr>
          <a:xfrm>
            <a:off x="428170" y="2766077"/>
            <a:ext cx="8487229"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a:latin typeface="Times New Roman" panose="02020603050405020304" pitchFamily="18" charset="0"/>
                <a:cs typeface="Times New Roman" panose="02020603050405020304" pitchFamily="18" charset="0"/>
              </a:rPr>
              <a:t>Riddles: Why are there more air molecules near the ground than higher in the atmosphere?</a:t>
            </a:r>
          </a:p>
        </p:txBody>
      </p:sp>
      <p:grpSp>
        <p:nvGrpSpPr>
          <p:cNvPr id="10" name="Group 9"/>
          <p:cNvGrpSpPr/>
          <p:nvPr/>
        </p:nvGrpSpPr>
        <p:grpSpPr>
          <a:xfrm>
            <a:off x="2971800" y="3733800"/>
            <a:ext cx="1912937" cy="3124200"/>
            <a:chOff x="306388" y="1981200"/>
            <a:chExt cx="3055937" cy="4800600"/>
          </a:xfrm>
        </p:grpSpPr>
        <p:pic>
          <p:nvPicPr>
            <p:cNvPr id="11" name="Picture 10" descr="density_agburt01_08.jpg"/>
            <p:cNvPicPr>
              <a:picLocks noChangeAspect="1"/>
            </p:cNvPicPr>
            <p:nvPr/>
          </p:nvPicPr>
          <p:blipFill>
            <a:blip r:embed="rId4" cstate="print"/>
            <a:srcRect/>
            <a:stretch>
              <a:fillRect/>
            </a:stretch>
          </p:blipFill>
          <p:spPr bwMode="auto">
            <a:xfrm>
              <a:off x="306388" y="1981200"/>
              <a:ext cx="3055937" cy="4267200"/>
            </a:xfrm>
            <a:prstGeom prst="rect">
              <a:avLst/>
            </a:prstGeom>
            <a:noFill/>
            <a:ln w="9525">
              <a:noFill/>
              <a:miter lim="800000"/>
              <a:headEnd/>
              <a:tailEnd/>
            </a:ln>
          </p:spPr>
        </p:pic>
        <p:sp>
          <p:nvSpPr>
            <p:cNvPr id="12" name="Down Arrow 11"/>
            <p:cNvSpPr/>
            <p:nvPr/>
          </p:nvSpPr>
          <p:spPr>
            <a:xfrm>
              <a:off x="1449388" y="28956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1525588" y="60198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449388" y="41910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68511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also use the hydrostatic equation and the equation of state to find how density changes with height. We first start by differentiating the ideal gas law with respect to height to get</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2619375"/>
            <a:ext cx="63150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2653494"/>
            <a:ext cx="16764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latin typeface="Times New Roman" panose="02020603050405020304" pitchFamily="18" charset="0"/>
                <a:cs typeface="Times New Roman" panose="02020603050405020304" pitchFamily="18" charset="0"/>
              </a:rPr>
              <a:t>p=</a:t>
            </a:r>
            <a:r>
              <a:rPr lang="el-GR" sz="2000" dirty="0">
                <a:latin typeface="Times New Roman" panose="02020603050405020304" pitchFamily="18" charset="0"/>
                <a:cs typeface="Times New Roman" panose="02020603050405020304" pitchFamily="18" charset="0"/>
              </a:rPr>
              <a:t>ρ</a:t>
            </a:r>
            <a:r>
              <a:rPr lang="en-US" sz="2000" dirty="0">
                <a:latin typeface="Times New Roman" panose="02020603050405020304" pitchFamily="18" charset="0"/>
                <a:cs typeface="Times New Roman" panose="02020603050405020304" pitchFamily="18" charset="0"/>
              </a:rPr>
              <a:t>R</a:t>
            </a:r>
            <a:r>
              <a:rPr lang="en-US" sz="2000" baseline="-25000"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T</a:t>
            </a:r>
            <a:endParaRPr lang="en-US" sz="2000" dirty="0"/>
          </a:p>
        </p:txBody>
      </p:sp>
    </p:spTree>
    <p:extLst>
      <p:ext uri="{BB962C8B-B14F-4D97-AF65-F5344CB8AC3E}">
        <p14:creationId xmlns:p14="http://schemas.microsoft.com/office/powerpoint/2010/main" val="7882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705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2179"/>
          <a:stretch/>
        </p:blipFill>
        <p:spPr bwMode="auto">
          <a:xfrm>
            <a:off x="1200150" y="1847195"/>
            <a:ext cx="6724650" cy="743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765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9491" y="1067812"/>
            <a:ext cx="8181109" cy="3416320"/>
          </a:xfrm>
          <a:prstGeom prst="rect">
            <a:avLst/>
          </a:prstGeom>
        </p:spPr>
        <p:txBody>
          <a:bodyPr wrap="square">
            <a:spAutoFit/>
          </a:bodyPr>
          <a:lstStyle/>
          <a:p>
            <a:pPr marL="0" lvl="1" indent="61913" algn="just"/>
            <a:r>
              <a:rPr lang="en-US" sz="2400" dirty="0">
                <a:latin typeface="Times New Roman" panose="02020603050405020304" pitchFamily="18" charset="0"/>
                <a:cs typeface="Times New Roman" panose="02020603050405020304" pitchFamily="18" charset="0"/>
              </a:rPr>
              <a:t>Since Earth is rotating, the force observed as </a:t>
            </a:r>
            <a:r>
              <a:rPr lang="en-US" sz="2400" b="1" i="1" u="sng" dirty="0">
                <a:latin typeface="Times New Roman" panose="02020603050405020304" pitchFamily="18" charset="0"/>
                <a:cs typeface="Times New Roman" panose="02020603050405020304" pitchFamily="18" charset="0"/>
              </a:rPr>
              <a:t>Gravity</a:t>
            </a:r>
            <a:r>
              <a:rPr lang="en-US" sz="2400" dirty="0">
                <a:latin typeface="Times New Roman" panose="02020603050405020304" pitchFamily="18" charset="0"/>
                <a:cs typeface="Times New Roman" panose="02020603050405020304" pitchFamily="18" charset="0"/>
              </a:rPr>
              <a:t> is the resultant of the:</a:t>
            </a:r>
          </a:p>
          <a:p>
            <a:pPr marL="341313" lvl="1" algn="just"/>
            <a:r>
              <a:rPr lang="en-US" sz="2400" dirty="0">
                <a:latin typeface="Times New Roman" panose="02020603050405020304" pitchFamily="18" charset="0"/>
                <a:cs typeface="Times New Roman" panose="02020603050405020304" pitchFamily="18" charset="0"/>
              </a:rPr>
              <a:t>Gravitational acceleration + Centrifugal acceleration from the Earth’s rotation.</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acceleration due to gravity is not constant, it varies from place to place, with the largest variation due to latitude.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Though small, the variation in gravity must be accounted via the concept of </a:t>
            </a:r>
            <a:r>
              <a:rPr lang="en-US" sz="2400" b="1" u="sng" dirty="0">
                <a:solidFill>
                  <a:srgbClr val="FF0000"/>
                </a:solidFill>
                <a:latin typeface="Times New Roman" panose="02020603050405020304" pitchFamily="18" charset="0"/>
                <a:cs typeface="Times New Roman" panose="02020603050405020304" pitchFamily="18" charset="0"/>
              </a:rPr>
              <a:t>geopotential</a:t>
            </a:r>
            <a:r>
              <a:rPr lang="en-US" sz="2400" dirty="0">
                <a:latin typeface="Times New Roman" panose="02020603050405020304" pitchFamily="18" charset="0"/>
                <a:cs typeface="Times New Roman" panose="02020603050405020304" pitchFamily="18" charset="0"/>
              </a:rPr>
              <a:t>.</a:t>
            </a:r>
          </a:p>
          <a:p>
            <a:pPr lvl="1" algn="just"/>
            <a:endParaRPr lang="en-US" sz="2400" dirty="0">
              <a:latin typeface="Times New Roman" panose="02020603050405020304" pitchFamily="18" charset="0"/>
              <a:cs typeface="Times New Roman" panose="02020603050405020304" pitchFamily="18" charset="0"/>
            </a:endParaRPr>
          </a:p>
        </p:txBody>
      </p:sp>
      <p:sp>
        <p:nvSpPr>
          <p:cNvPr id="6" name="Title 2"/>
          <p:cNvSpPr txBox="1">
            <a:spLocks/>
          </p:cNvSpPr>
          <p:nvPr/>
        </p:nvSpPr>
        <p:spPr>
          <a:xfrm>
            <a:off x="457200" y="1524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r>
              <a:rPr lang="en-US" sz="2600" b="1" dirty="0">
                <a:latin typeface="Times New Roman" panose="02020603050405020304" pitchFamily="18" charset="0"/>
                <a:cs typeface="Times New Roman" panose="02020603050405020304" pitchFamily="18" charset="0"/>
              </a:rPr>
              <a:t>GEOPOTENTIAL </a:t>
            </a:r>
            <a:r>
              <a:rPr lang="el-GR" sz="2600" b="1" dirty="0">
                <a:latin typeface="Times New Roman" panose="02020603050405020304" pitchFamily="18" charset="0"/>
                <a:cs typeface="Times New Roman" panose="02020603050405020304" pitchFamily="18" charset="0"/>
              </a:rPr>
              <a:t>Φ(</a:t>
            </a:r>
            <a:r>
              <a:rPr lang="en-US" sz="2600" b="1" dirty="0">
                <a:latin typeface="Times New Roman" panose="02020603050405020304" pitchFamily="18" charset="0"/>
                <a:cs typeface="Times New Roman" panose="02020603050405020304" pitchFamily="18" charset="0"/>
              </a:rPr>
              <a:t>z)</a:t>
            </a:r>
          </a:p>
        </p:txBody>
      </p:sp>
      <p:sp>
        <p:nvSpPr>
          <p:cNvPr id="7" name="AutoShape 2" descr="What is gra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4164079"/>
            <a:ext cx="3467100" cy="2312921"/>
          </a:xfrm>
          <a:prstGeom prst="rect">
            <a:avLst/>
          </a:prstGeom>
        </p:spPr>
      </p:pic>
    </p:spTree>
    <p:extLst>
      <p:ext uri="{BB962C8B-B14F-4D97-AF65-F5344CB8AC3E}">
        <p14:creationId xmlns:p14="http://schemas.microsoft.com/office/powerpoint/2010/main" val="379359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067812"/>
            <a:ext cx="8762999" cy="4893647"/>
          </a:xfrm>
          <a:prstGeom prst="rect">
            <a:avLst/>
          </a:prstGeom>
        </p:spPr>
        <p:txBody>
          <a:bodyPr wrap="square">
            <a:spAutoFit/>
          </a:bodyPr>
          <a:lstStyle/>
          <a:p>
            <a:pPr marL="800100" lvl="1"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Definition: </a:t>
            </a:r>
            <a:r>
              <a:rPr lang="en-US" sz="2400" u="sng" dirty="0">
                <a:solidFill>
                  <a:prstClr val="black"/>
                </a:solidFill>
                <a:latin typeface="Times New Roman" panose="02020603050405020304" pitchFamily="18" charset="0"/>
                <a:cs typeface="Times New Roman" panose="02020603050405020304" pitchFamily="18" charset="0"/>
              </a:rPr>
              <a:t>the potential energy of a unit mass relative to sea level</a:t>
            </a:r>
            <a:r>
              <a:rPr lang="en-US" sz="2400" dirty="0">
                <a:solidFill>
                  <a:prstClr val="black"/>
                </a:solidFill>
                <a:latin typeface="Times New Roman" panose="02020603050405020304" pitchFamily="18" charset="0"/>
                <a:cs typeface="Times New Roman" panose="02020603050405020304" pitchFamily="18" charset="0"/>
              </a:rPr>
              <a:t>, numerically </a:t>
            </a:r>
            <a:r>
              <a:rPr lang="en-US" sz="2400" u="sng" dirty="0">
                <a:latin typeface="Times New Roman" panose="02020603050405020304" pitchFamily="18" charset="0"/>
                <a:cs typeface="Times New Roman" panose="02020603050405020304" pitchFamily="18" charset="0"/>
              </a:rPr>
              <a:t>Work that must be done against the Earth’s gravitational field in order to raise a mass of 1 kg from sea level to that point.</a:t>
            </a:r>
          </a:p>
          <a:p>
            <a:pPr marL="800100" lvl="1"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Units: ‘Work’ is defined as force * distance. It has units of Joules (J). So the work to lift a mass a certain height is: J kg</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Since a Joule is also defined as a Newton * meter, where Newton = kg m s</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we can substitute for J above to yield an alternative unit for geopotential: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a:t>
            </a:r>
            <a:r>
              <a:rPr lang="en-US" sz="2400" baseline="30000" dirty="0">
                <a:latin typeface="Times New Roman" panose="02020603050405020304" pitchFamily="18" charset="0"/>
                <a:cs typeface="Times New Roman" panose="02020603050405020304" pitchFamily="18" charset="0"/>
              </a:rPr>
              <a:t>-2</a:t>
            </a:r>
          </a:p>
          <a:p>
            <a:pPr marL="800100" lvl="1"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symbol for geopotential is Φ. Geopotential is defined as having a magnitude of 0 at the Earth’s surface. The Φ at any height above the Earth’s surface is equivalent to the distance traveled multiplied by the gravity at each integration of height:</a:t>
            </a:r>
          </a:p>
        </p:txBody>
      </p:sp>
      <p:sp>
        <p:nvSpPr>
          <p:cNvPr id="6" name="Title 2"/>
          <p:cNvSpPr txBox="1">
            <a:spLocks/>
          </p:cNvSpPr>
          <p:nvPr/>
        </p:nvSpPr>
        <p:spPr>
          <a:xfrm>
            <a:off x="457200" y="1524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r>
              <a:rPr lang="en-US" sz="2600" b="1" dirty="0">
                <a:latin typeface="Times New Roman" panose="02020603050405020304" pitchFamily="18" charset="0"/>
                <a:cs typeface="Times New Roman" panose="02020603050405020304" pitchFamily="18" charset="0"/>
              </a:rPr>
              <a:t>GEOPOTENTIAL </a:t>
            </a:r>
            <a:r>
              <a:rPr lang="el-GR" sz="2600" b="1" dirty="0">
                <a:latin typeface="Times New Roman" panose="02020603050405020304" pitchFamily="18" charset="0"/>
                <a:cs typeface="Times New Roman" panose="02020603050405020304" pitchFamily="18" charset="0"/>
              </a:rPr>
              <a:t>Φ(</a:t>
            </a:r>
            <a:r>
              <a:rPr lang="en-US" sz="2600" b="1" dirty="0">
                <a:latin typeface="Times New Roman" panose="02020603050405020304" pitchFamily="18" charset="0"/>
                <a:cs typeface="Times New Roman" panose="02020603050405020304" pitchFamily="18" charset="0"/>
              </a:rPr>
              <a:t>z)</a:t>
            </a:r>
          </a:p>
        </p:txBody>
      </p:sp>
      <p:grpSp>
        <p:nvGrpSpPr>
          <p:cNvPr id="7" name="Group 6"/>
          <p:cNvGrpSpPr/>
          <p:nvPr/>
        </p:nvGrpSpPr>
        <p:grpSpPr>
          <a:xfrm>
            <a:off x="4038600" y="6046788"/>
            <a:ext cx="2725943" cy="506412"/>
            <a:chOff x="4038600" y="6046788"/>
            <a:chExt cx="2725943" cy="506412"/>
          </a:xfrm>
        </p:grpSpPr>
        <p:graphicFrame>
          <p:nvGraphicFramePr>
            <p:cNvPr id="3" name="Object 2"/>
            <p:cNvGraphicFramePr>
              <a:graphicFrameLocks noChangeAspect="1"/>
            </p:cNvGraphicFramePr>
            <p:nvPr/>
          </p:nvGraphicFramePr>
          <p:xfrm>
            <a:off x="4038600" y="6046788"/>
            <a:ext cx="1295400" cy="506412"/>
          </p:xfrm>
          <a:graphic>
            <a:graphicData uri="http://schemas.openxmlformats.org/presentationml/2006/ole">
              <mc:AlternateContent xmlns:mc="http://schemas.openxmlformats.org/markup-compatibility/2006">
                <mc:Choice xmlns:v="urn:schemas-microsoft-com:vml" Requires="v">
                  <p:oleObj spid="_x0000_s20486" name="Equation" r:id="rId4" imgW="841898" imgH="328816" progId="Equation.3">
                    <p:embed/>
                  </p:oleObj>
                </mc:Choice>
                <mc:Fallback>
                  <p:oleObj name="Equation" r:id="rId4" imgW="841898" imgH="328816" progId="Equation.3">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6046788"/>
                          <a:ext cx="1295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096000"/>
              <a:ext cx="9733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a:t>
              </a:r>
            </a:p>
          </p:txBody>
        </p:sp>
      </p:grpSp>
    </p:spTree>
    <p:extLst>
      <p:ext uri="{BB962C8B-B14F-4D97-AF65-F5344CB8AC3E}">
        <p14:creationId xmlns:p14="http://schemas.microsoft.com/office/powerpoint/2010/main" val="56597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099608"/>
            <a:ext cx="8762999" cy="4154984"/>
          </a:xfrm>
          <a:prstGeom prst="rect">
            <a:avLst/>
          </a:prstGeom>
        </p:spPr>
        <p:txBody>
          <a:bodyPr wrap="square">
            <a:spAutoFit/>
          </a:bodyPr>
          <a:lstStyle/>
          <a:p>
            <a:pPr lvl="1" algn="just"/>
            <a:r>
              <a:rPr lang="en-US" sz="2400" b="0" i="0" u="none" strike="noStrike" baseline="0" dirty="0">
                <a:solidFill>
                  <a:srgbClr val="000000"/>
                </a:solidFill>
                <a:latin typeface="Times New Roman"/>
              </a:rPr>
              <a:t>where z = height above the surface, and g is the gravity at each height,</a:t>
            </a:r>
            <a:r>
              <a:rPr lang="en-US" sz="2400" b="0" i="0" u="none" strike="noStrike" dirty="0">
                <a:solidFill>
                  <a:srgbClr val="000000"/>
                </a:solidFill>
                <a:latin typeface="Times New Roman"/>
              </a:rPr>
              <a:t> and be calculated via the following equation </a:t>
            </a:r>
          </a:p>
          <a:p>
            <a:pPr lvl="1" algn="just"/>
            <a:r>
              <a:rPr lang="en-US" sz="2400" b="0" i="0" u="none" strike="noStrike" baseline="0" dirty="0">
                <a:solidFill>
                  <a:srgbClr val="000000"/>
                </a:solidFill>
                <a:latin typeface="Times New Roman"/>
              </a:rPr>
              <a:t> </a:t>
            </a:r>
          </a:p>
          <a:p>
            <a:pPr lvl="1" algn="just"/>
            <a:endParaRPr lang="en-US" sz="2400" b="0" i="0" u="none" strike="noStrike" baseline="0" dirty="0">
              <a:solidFill>
                <a:srgbClr val="000000"/>
              </a:solidFill>
              <a:latin typeface="Times New Roman"/>
            </a:endParaRPr>
          </a:p>
          <a:p>
            <a:pPr marL="342900" indent="-342900" algn="jus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A surface of constant geopotential represents a surface along which all objects of the same mass have the same potential energy</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gravity were constant, a geopotential surface would lie at a constant altitude, but it </a:t>
            </a:r>
            <a:r>
              <a:rPr lang="en-US" sz="2400" b="0" i="0" u="none" strike="noStrike" baseline="0" dirty="0">
                <a:solidFill>
                  <a:srgbClr val="000000"/>
                </a:solidFill>
                <a:latin typeface="Times New Roman"/>
              </a:rPr>
              <a:t>is not constant throughout the atmosphere – it decreases as the distance from the center of the earth increases. So </a:t>
            </a:r>
            <a:r>
              <a:rPr lang="en-US" sz="2400" dirty="0">
                <a:latin typeface="Times New Roman" panose="02020603050405020304" pitchFamily="18" charset="0"/>
                <a:cs typeface="Times New Roman" panose="02020603050405020304" pitchFamily="18" charset="0"/>
              </a:rPr>
              <a:t>a geopotential surface will have varying altitude.</a:t>
            </a:r>
            <a:endParaRPr lang="en-US" sz="2400" dirty="0">
              <a:solidFill>
                <a:srgbClr val="000000"/>
              </a:solidFill>
              <a:latin typeface="Times New Roman"/>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itle 2"/>
          <p:cNvSpPr txBox="1">
            <a:spLocks/>
          </p:cNvSpPr>
          <p:nvPr/>
        </p:nvSpPr>
        <p:spPr>
          <a:xfrm>
            <a:off x="457200" y="1524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r>
              <a:rPr lang="en-US" sz="2600" b="1" dirty="0">
                <a:latin typeface="Times New Roman" panose="02020603050405020304" pitchFamily="18" charset="0"/>
                <a:cs typeface="Times New Roman" panose="02020603050405020304" pitchFamily="18" charset="0"/>
              </a:rPr>
              <a:t>GEOPOTENTIAL </a:t>
            </a:r>
            <a:r>
              <a:rPr lang="el-GR" sz="2600" b="1" dirty="0">
                <a:latin typeface="Times New Roman" panose="02020603050405020304" pitchFamily="18" charset="0"/>
                <a:cs typeface="Times New Roman" panose="02020603050405020304" pitchFamily="18" charset="0"/>
              </a:rPr>
              <a:t>Φ(</a:t>
            </a:r>
            <a:r>
              <a:rPr lang="en-US" sz="2600" b="1" dirty="0">
                <a:latin typeface="Times New Roman" panose="02020603050405020304" pitchFamily="18" charset="0"/>
                <a:cs typeface="Times New Roman" panose="02020603050405020304" pitchFamily="18" charset="0"/>
              </a:rPr>
              <a:t>z)</a:t>
            </a:r>
          </a:p>
        </p:txBody>
      </p:sp>
      <p:graphicFrame>
        <p:nvGraphicFramePr>
          <p:cNvPr id="2" name="Object 1"/>
          <p:cNvGraphicFramePr>
            <a:graphicFrameLocks noChangeAspect="1"/>
          </p:cNvGraphicFramePr>
          <p:nvPr/>
        </p:nvGraphicFramePr>
        <p:xfrm>
          <a:off x="4876800" y="1085850"/>
          <a:ext cx="1143000" cy="365125"/>
        </p:xfrm>
        <a:graphic>
          <a:graphicData uri="http://schemas.openxmlformats.org/presentationml/2006/ole">
            <mc:AlternateContent xmlns:mc="http://schemas.openxmlformats.org/markup-compatibility/2006">
              <mc:Choice xmlns:v="urn:schemas-microsoft-com:vml" Requires="v">
                <p:oleObj spid="_x0000_s21514" name="Equation" r:id="rId4" imgW="623401" imgH="200383" progId="Equation.3">
                  <p:embed/>
                </p:oleObj>
              </mc:Choice>
              <mc:Fallback>
                <p:oleObj name="Equation" r:id="rId4" imgW="623401" imgH="200383"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085850"/>
                        <a:ext cx="1143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nvGraphicFramePr>
        <p:xfrm>
          <a:off x="2286000" y="990600"/>
          <a:ext cx="1295400" cy="506412"/>
        </p:xfrm>
        <a:graphic>
          <a:graphicData uri="http://schemas.openxmlformats.org/presentationml/2006/ole">
            <mc:AlternateContent xmlns:mc="http://schemas.openxmlformats.org/markup-compatibility/2006">
              <mc:Choice xmlns:v="urn:schemas-microsoft-com:vml" Requires="v">
                <p:oleObj spid="_x0000_s21515" name="Equation" r:id="rId6" imgW="841898" imgH="328816" progId="Equation.3">
                  <p:embed/>
                </p:oleObj>
              </mc:Choice>
              <mc:Fallback>
                <p:oleObj name="Equation" r:id="rId6" imgW="841898" imgH="328816" progId="Equation.3">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990600"/>
                        <a:ext cx="1295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3886200" y="1066800"/>
            <a:ext cx="533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or</a:t>
            </a:r>
          </a:p>
        </p:txBody>
      </p:sp>
      <p:pic>
        <p:nvPicPr>
          <p:cNvPr id="3128" name="Picture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895600"/>
            <a:ext cx="44195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04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Up Arrow 26"/>
          <p:cNvSpPr/>
          <p:nvPr/>
        </p:nvSpPr>
        <p:spPr>
          <a:xfrm>
            <a:off x="7848600" y="4114800"/>
            <a:ext cx="45719"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575332" y="2057400"/>
            <a:ext cx="3416268" cy="4648200"/>
            <a:chOff x="5727732" y="3124200"/>
            <a:chExt cx="3416268" cy="4648200"/>
          </a:xfrm>
        </p:grpSpPr>
        <p:sp>
          <p:nvSpPr>
            <p:cNvPr id="10" name="TextBox 9"/>
            <p:cNvSpPr txBox="1"/>
            <p:nvPr/>
          </p:nvSpPr>
          <p:spPr>
            <a:xfrm>
              <a:off x="5727732" y="3288268"/>
              <a:ext cx="292068" cy="369332"/>
            </a:xfrm>
            <a:prstGeom prst="rect">
              <a:avLst/>
            </a:prstGeom>
            <a:noFill/>
          </p:spPr>
          <p:txBody>
            <a:bodyPr wrap="none" rtlCol="0">
              <a:spAutoFit/>
            </a:bodyPr>
            <a:lstStyle/>
            <a:p>
              <a:r>
                <a:rPr lang="en-US" dirty="0"/>
                <a:t>Z</a:t>
              </a:r>
            </a:p>
          </p:txBody>
        </p:sp>
        <p:grpSp>
          <p:nvGrpSpPr>
            <p:cNvPr id="11" name="Group 10"/>
            <p:cNvGrpSpPr/>
            <p:nvPr/>
          </p:nvGrpSpPr>
          <p:grpSpPr>
            <a:xfrm>
              <a:off x="5791200" y="3124200"/>
              <a:ext cx="3352800" cy="4648200"/>
              <a:chOff x="5334000" y="2133600"/>
              <a:chExt cx="3352800" cy="4648200"/>
            </a:xfrm>
          </p:grpSpPr>
          <p:pic>
            <p:nvPicPr>
              <p:cNvPr id="4" name="Picture 3" descr="density_agburt01_08.jpg"/>
              <p:cNvPicPr>
                <a:picLocks noChangeAspect="1"/>
              </p:cNvPicPr>
              <p:nvPr/>
            </p:nvPicPr>
            <p:blipFill>
              <a:blip r:embed="rId3" cstate="print"/>
              <a:srcRect/>
              <a:stretch>
                <a:fillRect/>
              </a:stretch>
            </p:blipFill>
            <p:spPr bwMode="auto">
              <a:xfrm>
                <a:off x="5486400" y="2514600"/>
                <a:ext cx="3055937" cy="4267200"/>
              </a:xfrm>
              <a:prstGeom prst="rect">
                <a:avLst/>
              </a:prstGeom>
              <a:noFill/>
              <a:ln w="9525">
                <a:noFill/>
                <a:miter lim="800000"/>
                <a:headEnd/>
                <a:tailEnd/>
              </a:ln>
            </p:spPr>
          </p:pic>
          <p:sp>
            <p:nvSpPr>
              <p:cNvPr id="5" name="Down Arrow 4"/>
              <p:cNvSpPr/>
              <p:nvPr/>
            </p:nvSpPr>
            <p:spPr>
              <a:xfrm>
                <a:off x="6629400" y="21336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6705600" y="51054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6629400" y="34290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ube 7"/>
              <p:cNvSpPr/>
              <p:nvPr/>
            </p:nvSpPr>
            <p:spPr>
              <a:xfrm>
                <a:off x="5562600" y="4953000"/>
                <a:ext cx="533400" cy="457200"/>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334000" y="2895600"/>
                <a:ext cx="45719" cy="2438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7239000" y="4191000"/>
                <a:ext cx="533400" cy="457200"/>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Brace 27"/>
              <p:cNvSpPr/>
              <p:nvPr/>
            </p:nvSpPr>
            <p:spPr>
              <a:xfrm>
                <a:off x="8001000" y="4114800"/>
                <a:ext cx="228600" cy="457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8229600" y="4114800"/>
                <a:ext cx="457200" cy="369332"/>
              </a:xfrm>
              <a:prstGeom prst="rect">
                <a:avLst/>
              </a:prstGeom>
              <a:noFill/>
            </p:spPr>
            <p:txBody>
              <a:bodyPr wrap="square" rtlCol="0">
                <a:spAutoFit/>
              </a:bodyPr>
              <a:lstStyle/>
              <a:p>
                <a:r>
                  <a:rPr lang="en-US" b="1" dirty="0" err="1">
                    <a:effectLst>
                      <a:outerShdw blurRad="38100" dist="38100" dir="2700000" algn="tl">
                        <a:srgbClr val="000000">
                          <a:alpha val="43137"/>
                        </a:srgbClr>
                      </a:outerShdw>
                    </a:effectLst>
                  </a:rPr>
                  <a:t>dz</a:t>
                </a:r>
                <a:endParaRPr lang="en-US" b="1" dirty="0">
                  <a:effectLst>
                    <a:outerShdw blurRad="38100" dist="38100" dir="2700000" algn="tl">
                      <a:srgbClr val="000000">
                        <a:alpha val="43137"/>
                      </a:srgbClr>
                    </a:outerShdw>
                  </a:effectLst>
                </a:endParaRPr>
              </a:p>
            </p:txBody>
          </p:sp>
        </p:grpSp>
      </p:grpSp>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Geopotential Height Z</a:t>
            </a:r>
          </a:p>
        </p:txBody>
      </p:sp>
      <p:sp>
        <p:nvSpPr>
          <p:cNvPr id="32" name="Rectangle 31"/>
          <p:cNvSpPr/>
          <p:nvPr/>
        </p:nvSpPr>
        <p:spPr>
          <a:xfrm>
            <a:off x="228600" y="762000"/>
            <a:ext cx="8610600" cy="1200329"/>
          </a:xfrm>
          <a:prstGeom prst="rect">
            <a:avLst/>
          </a:prstGeom>
        </p:spPr>
        <p:txBody>
          <a:bodyPr wrap="square">
            <a:spAutoFit/>
          </a:bodyPr>
          <a:lstStyle/>
          <a:p>
            <a:r>
              <a:rPr lang="en-US" sz="2400" b="0" i="0" u="none" strike="noStrike" baseline="0" dirty="0">
                <a:solidFill>
                  <a:srgbClr val="000000"/>
                </a:solidFill>
                <a:latin typeface="Times New Roman"/>
              </a:rPr>
              <a:t>The </a:t>
            </a:r>
            <a:r>
              <a:rPr lang="en-US" sz="2400" b="1" i="1" u="none" strike="noStrike" baseline="0" dirty="0">
                <a:solidFill>
                  <a:srgbClr val="0000FF"/>
                </a:solidFill>
                <a:latin typeface="Times New Roman"/>
              </a:rPr>
              <a:t>geopotential height </a:t>
            </a:r>
            <a:r>
              <a:rPr lang="en-US" sz="2400" b="0" i="0" u="none" strike="noStrike" baseline="0" dirty="0">
                <a:solidFill>
                  <a:srgbClr val="000000"/>
                </a:solidFill>
                <a:latin typeface="Times New Roman"/>
              </a:rPr>
              <a:t>is defined as the geopotential at height Z (Equation 1) divided by the gravitational acceleration at the surface of the Earth (g</a:t>
            </a:r>
            <a:r>
              <a:rPr lang="en-US" sz="2400" b="0" i="0" u="none" strike="noStrike" baseline="-25000" dirty="0">
                <a:solidFill>
                  <a:srgbClr val="000000"/>
                </a:solidFill>
                <a:latin typeface="Times New Roman"/>
              </a:rPr>
              <a:t>o</a:t>
            </a:r>
            <a:r>
              <a:rPr lang="en-US" sz="2400" b="0" i="0" u="none" strike="noStrike" baseline="0" dirty="0">
                <a:solidFill>
                  <a:srgbClr val="000000"/>
                </a:solidFill>
                <a:latin typeface="Times New Roman"/>
              </a:rPr>
              <a:t>). It is represented as a capital ‘Z’. </a:t>
            </a:r>
          </a:p>
        </p:txBody>
      </p:sp>
      <p:sp>
        <p:nvSpPr>
          <p:cNvPr id="21" name="Rectangle 20"/>
          <p:cNvSpPr/>
          <p:nvPr/>
        </p:nvSpPr>
        <p:spPr>
          <a:xfrm>
            <a:off x="81611" y="3840540"/>
            <a:ext cx="5480989"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Where g</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is the globally averaged acceleration due to gravity at the Earth’s surface called standard gravity (~ 9.81m/s</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g is acceleration of gravity.</a:t>
            </a:r>
          </a:p>
        </p:txBody>
      </p:sp>
      <p:grpSp>
        <p:nvGrpSpPr>
          <p:cNvPr id="3" name="Group 2"/>
          <p:cNvGrpSpPr/>
          <p:nvPr/>
        </p:nvGrpSpPr>
        <p:grpSpPr>
          <a:xfrm>
            <a:off x="419100" y="2590800"/>
            <a:ext cx="4381500" cy="914400"/>
            <a:chOff x="152400" y="2895600"/>
            <a:chExt cx="4381500" cy="914400"/>
          </a:xfrm>
        </p:grpSpPr>
        <p:graphicFrame>
          <p:nvGraphicFramePr>
            <p:cNvPr id="15" name="Object 14"/>
            <p:cNvGraphicFramePr>
              <a:graphicFrameLocks noChangeAspect="1"/>
            </p:cNvGraphicFramePr>
            <p:nvPr/>
          </p:nvGraphicFramePr>
          <p:xfrm>
            <a:off x="152400" y="2895600"/>
            <a:ext cx="2797175" cy="914400"/>
          </p:xfrm>
          <a:graphic>
            <a:graphicData uri="http://schemas.openxmlformats.org/presentationml/2006/ole">
              <mc:AlternateContent xmlns:mc="http://schemas.openxmlformats.org/markup-compatibility/2006">
                <mc:Choice xmlns:v="urn:schemas-microsoft-com:vml" Requires="v">
                  <p:oleObj spid="_x0000_s22534" name="Equation" r:id="rId4" imgW="1325404" imgH="432785" progId="Equation.3">
                    <p:embed/>
                  </p:oleObj>
                </mc:Choice>
                <mc:Fallback>
                  <p:oleObj name="Equation" r:id="rId4" imgW="1325404" imgH="432785" progId="Equation.3">
                    <p:embed/>
                    <p:pic>
                      <p:nvPicPr>
                        <p:cNvPr id="15"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95600"/>
                          <a:ext cx="2797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rot="10800000" flipV="1">
              <a:off x="3269672" y="3124200"/>
              <a:ext cx="12642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418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708" y="1219200"/>
            <a:ext cx="6480720" cy="3970318"/>
          </a:xfrm>
          <a:prstGeom prst="rect">
            <a:avLst/>
          </a:prstGeom>
          <a:blipFill>
            <a:blip r:embed="rId2"/>
            <a:tile tx="0" ty="0" sx="100000" sy="100000" flip="none" algn="tl"/>
          </a:blip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300000"/>
              </a:lnSpc>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Welcome Students In The </a:t>
            </a:r>
            <a:r>
              <a:rPr lang="en-US" sz="2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New Course </a:t>
            </a:r>
          </a:p>
          <a:p>
            <a:pPr algn="ctr">
              <a:lnSpc>
                <a:spcPct val="300000"/>
              </a:lnSpc>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And In The </a:t>
            </a:r>
            <a:r>
              <a:rPr lang="en-US" sz="2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 eighth Lecture </a:t>
            </a: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sym typeface="Wingdings" pitchFamily="2" charset="2"/>
              </a:rPr>
              <a:t> </a:t>
            </a:r>
          </a:p>
          <a:p>
            <a:pPr algn="ctr">
              <a:lnSpc>
                <a:spcPct val="300000"/>
              </a:lnSpc>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endParaRPr>
          </a:p>
        </p:txBody>
      </p:sp>
    </p:spTree>
    <p:extLst>
      <p:ext uri="{BB962C8B-B14F-4D97-AF65-F5344CB8AC3E}">
        <p14:creationId xmlns:p14="http://schemas.microsoft.com/office/powerpoint/2010/main" val="144136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Geopotential Height Z</a:t>
            </a:r>
          </a:p>
        </p:txBody>
      </p:sp>
      <p:sp>
        <p:nvSpPr>
          <p:cNvPr id="21" name="Rectangle 20"/>
          <p:cNvSpPr/>
          <p:nvPr/>
        </p:nvSpPr>
        <p:spPr>
          <a:xfrm>
            <a:off x="234011" y="914400"/>
            <a:ext cx="8605189" cy="41549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Geopotential height is used as the vertical coordinate in most atmospheric applications in which energy plays an important role (e.g., in large-scale atmospheric motions). It is expressed in geopotential meters, abbreviated as </a:t>
            </a:r>
            <a:r>
              <a:rPr lang="en-US" sz="2400" dirty="0" err="1">
                <a:latin typeface="Times New Roman" panose="02020603050405020304" pitchFamily="18" charset="0"/>
                <a:cs typeface="Times New Roman" panose="02020603050405020304" pitchFamily="18" charset="0"/>
              </a:rPr>
              <a:t>gpm</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u="none" strike="noStrike" baseline="0" dirty="0">
                <a:solidFill>
                  <a:srgbClr val="000000"/>
                </a:solidFill>
                <a:latin typeface="Times New Roman"/>
              </a:rPr>
              <a:t>Note that as geometric altitude (z) increases, Z becomes increasingly less because the gravitational acceleration is decreasing. </a:t>
            </a:r>
            <a:r>
              <a:rPr lang="en-US" sz="2400" b="0" i="0" u="sng" strike="noStrike" baseline="0" dirty="0">
                <a:solidFill>
                  <a:srgbClr val="000000"/>
                </a:solidFill>
                <a:latin typeface="Times New Roman"/>
              </a:rPr>
              <a:t>This means less work is required (Φ(z) is getting smaller) to lift the mass to that point because the opposing force (g) is decreasing. </a:t>
            </a:r>
          </a:p>
          <a:p>
            <a:endParaRPr lang="en-US" sz="2400"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2476500" y="5105400"/>
            <a:ext cx="4381500" cy="914400"/>
            <a:chOff x="152400" y="2895600"/>
            <a:chExt cx="4381500" cy="914400"/>
          </a:xfrm>
        </p:grpSpPr>
        <p:graphicFrame>
          <p:nvGraphicFramePr>
            <p:cNvPr id="24" name="Object 23"/>
            <p:cNvGraphicFramePr>
              <a:graphicFrameLocks noChangeAspect="1"/>
            </p:cNvGraphicFramePr>
            <p:nvPr/>
          </p:nvGraphicFramePr>
          <p:xfrm>
            <a:off x="152400" y="2895600"/>
            <a:ext cx="2797175" cy="914400"/>
          </p:xfrm>
          <a:graphic>
            <a:graphicData uri="http://schemas.openxmlformats.org/presentationml/2006/ole">
              <mc:AlternateContent xmlns:mc="http://schemas.openxmlformats.org/markup-compatibility/2006">
                <mc:Choice xmlns:v="urn:schemas-microsoft-com:vml" Requires="v">
                  <p:oleObj spid="_x0000_s23558" name="Equation" r:id="rId3" imgW="1325404" imgH="432785" progId="Equation.3">
                    <p:embed/>
                  </p:oleObj>
                </mc:Choice>
                <mc:Fallback>
                  <p:oleObj name="Equation" r:id="rId3" imgW="1325404" imgH="432785" progId="Equation.3">
                    <p:embed/>
                    <p:pic>
                      <p:nvPicPr>
                        <p:cNvPr id="2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2797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rot="10800000" flipV="1">
              <a:off x="3269672" y="3124200"/>
              <a:ext cx="12642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298158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Geopotential Height Z</a:t>
            </a:r>
          </a:p>
        </p:txBody>
      </p:sp>
      <p:sp>
        <p:nvSpPr>
          <p:cNvPr id="21" name="Rectangle 20"/>
          <p:cNvSpPr/>
          <p:nvPr/>
        </p:nvSpPr>
        <p:spPr>
          <a:xfrm>
            <a:off x="228600" y="838200"/>
            <a:ext cx="8769927"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lower atmosphere, Z is very close to z (called the ‘geometric or actual height’) where g</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g, The table below shows how </a:t>
            </a:r>
            <a:r>
              <a:rPr lang="en-US" sz="2400" dirty="0" err="1">
                <a:latin typeface="Times New Roman" panose="02020603050405020304" pitchFamily="18" charset="0"/>
                <a:cs typeface="Times New Roman" panose="02020603050405020304" pitchFamily="18" charset="0"/>
              </a:rPr>
              <a:t>Z,z</a:t>
            </a:r>
            <a:r>
              <a:rPr lang="en-US" sz="2400" dirty="0">
                <a:latin typeface="Times New Roman" panose="02020603050405020304" pitchFamily="18" charset="0"/>
                <a:cs typeface="Times New Roman" panose="02020603050405020304" pitchFamily="18" charset="0"/>
              </a:rPr>
              <a:t>, and g vary with height at a typical mid-latitude location.</a:t>
            </a:r>
          </a:p>
        </p:txBody>
      </p:sp>
      <p:graphicFrame>
        <p:nvGraphicFramePr>
          <p:cNvPr id="13" name="Table 12"/>
          <p:cNvGraphicFramePr>
            <a:graphicFrameLocks noGrp="1"/>
          </p:cNvGraphicFramePr>
          <p:nvPr/>
        </p:nvGraphicFramePr>
        <p:xfrm>
          <a:off x="2590801" y="2209800"/>
          <a:ext cx="4419599" cy="4486275"/>
        </p:xfrm>
        <a:graphic>
          <a:graphicData uri="http://schemas.openxmlformats.org/drawingml/2006/table">
            <a:tbl>
              <a:tblPr>
                <a:tableStyleId>{5C22544A-7EE6-4342-B048-85BDC9FD1C3A}</a:tableStyleId>
              </a:tblPr>
              <a:tblGrid>
                <a:gridCol w="1516529">
                  <a:extLst>
                    <a:ext uri="{9D8B030D-6E8A-4147-A177-3AD203B41FA5}">
                      <a16:colId xmlns:a16="http://schemas.microsoft.com/office/drawing/2014/main" val="20000"/>
                    </a:ext>
                  </a:extLst>
                </a:gridCol>
                <a:gridCol w="1516529">
                  <a:extLst>
                    <a:ext uri="{9D8B030D-6E8A-4147-A177-3AD203B41FA5}">
                      <a16:colId xmlns:a16="http://schemas.microsoft.com/office/drawing/2014/main" val="20001"/>
                    </a:ext>
                  </a:extLst>
                </a:gridCol>
                <a:gridCol w="1386541">
                  <a:extLst>
                    <a:ext uri="{9D8B030D-6E8A-4147-A177-3AD203B41FA5}">
                      <a16:colId xmlns:a16="http://schemas.microsoft.com/office/drawing/2014/main" val="20002"/>
                    </a:ext>
                  </a:extLst>
                </a:gridCol>
              </a:tblGrid>
              <a:tr h="352425">
                <a:tc>
                  <a:txBody>
                    <a:bodyPr/>
                    <a:lstStyle/>
                    <a:p>
                      <a:pPr algn="ctr" rtl="0" fontAlgn="ctr"/>
                      <a:r>
                        <a:rPr lang="en-US" sz="1800" u="none" strike="noStrike" dirty="0">
                          <a:effectLst/>
                        </a:rPr>
                        <a:t>z(km) </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Z(km) </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g(ms</a:t>
                      </a:r>
                      <a:r>
                        <a:rPr lang="en-US" sz="1800" u="none" strike="noStrike" baseline="30000">
                          <a:effectLst/>
                        </a:rPr>
                        <a:t>-2</a:t>
                      </a:r>
                      <a:r>
                        <a:rPr lang="en-US" sz="1800" u="none" strike="noStrike">
                          <a:effectLst/>
                        </a:rPr>
                        <a:t>) </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0"/>
                  </a:ext>
                </a:extLst>
              </a:tr>
              <a:tr h="295275">
                <a:tc>
                  <a:txBody>
                    <a:bodyPr/>
                    <a:lstStyle/>
                    <a:p>
                      <a:pPr algn="ctr" rtl="0" fontAlgn="ctr"/>
                      <a:r>
                        <a:rPr lang="en-US" sz="1800" u="none" strike="noStrike">
                          <a:effectLst/>
                        </a:rPr>
                        <a:t>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9.802</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1"/>
                  </a:ext>
                </a:extLst>
              </a:tr>
              <a:tr h="295275">
                <a:tc>
                  <a:txBody>
                    <a:bodyPr/>
                    <a:lstStyle/>
                    <a:p>
                      <a:pPr algn="ctr" rtl="0" fontAlgn="ctr"/>
                      <a:r>
                        <a:rPr lang="en-US" sz="1800" u="none" strike="noStrike">
                          <a:effectLst/>
                        </a:rPr>
                        <a:t>1</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1</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9.798</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2"/>
                  </a:ext>
                </a:extLst>
              </a:tr>
              <a:tr h="295275">
                <a:tc>
                  <a:txBody>
                    <a:bodyPr/>
                    <a:lstStyle/>
                    <a:p>
                      <a:pPr algn="ctr" rtl="0" fontAlgn="ctr"/>
                      <a:r>
                        <a:rPr lang="en-US" sz="1800" u="none" strike="noStrike">
                          <a:effectLst/>
                        </a:rPr>
                        <a:t>10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9.986</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9.771</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3"/>
                  </a:ext>
                </a:extLst>
              </a:tr>
              <a:tr h="295275">
                <a:tc>
                  <a:txBody>
                    <a:bodyPr/>
                    <a:lstStyle/>
                    <a:p>
                      <a:pPr algn="ctr" rtl="0" fontAlgn="ctr"/>
                      <a:r>
                        <a:rPr lang="en-US" sz="1800" u="none" strike="noStrike">
                          <a:effectLst/>
                        </a:rPr>
                        <a:t>20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19.941</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9.741</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4"/>
                  </a:ext>
                </a:extLst>
              </a:tr>
              <a:tr h="295275">
                <a:tc>
                  <a:txBody>
                    <a:bodyPr/>
                    <a:lstStyle/>
                    <a:p>
                      <a:pPr algn="ctr" rtl="0" fontAlgn="ctr"/>
                      <a:r>
                        <a:rPr lang="en-US" sz="1800" u="none" strike="noStrike">
                          <a:effectLst/>
                        </a:rPr>
                        <a:t>30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29.864</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9.71</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5"/>
                  </a:ext>
                </a:extLst>
              </a:tr>
              <a:tr h="295275">
                <a:tc>
                  <a:txBody>
                    <a:bodyPr/>
                    <a:lstStyle/>
                    <a:p>
                      <a:pPr algn="ctr" rtl="0" fontAlgn="ctr"/>
                      <a:r>
                        <a:rPr lang="en-US" sz="1800" u="none" strike="noStrike">
                          <a:effectLst/>
                        </a:rPr>
                        <a:t>60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59.449</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9.62</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6"/>
                  </a:ext>
                </a:extLst>
              </a:tr>
              <a:tr h="295275">
                <a:tc>
                  <a:txBody>
                    <a:bodyPr/>
                    <a:lstStyle/>
                    <a:p>
                      <a:pPr algn="ctr" rtl="0" fontAlgn="ctr"/>
                      <a:r>
                        <a:rPr lang="en-US" sz="1800" u="none" strike="noStrike">
                          <a:effectLst/>
                        </a:rPr>
                        <a:t>90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dirty="0">
                          <a:effectLst/>
                        </a:rPr>
                        <a:t>88.758</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9.531</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7"/>
                  </a:ext>
                </a:extLst>
              </a:tr>
              <a:tr h="295275">
                <a:tc>
                  <a:txBody>
                    <a:bodyPr/>
                    <a:lstStyle/>
                    <a:p>
                      <a:pPr algn="ctr" rtl="0" fontAlgn="ctr"/>
                      <a:r>
                        <a:rPr lang="en-US" sz="1800" u="none" strike="noStrike">
                          <a:effectLst/>
                        </a:rPr>
                        <a:t>120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117.795</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9.443</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8"/>
                  </a:ext>
                </a:extLst>
              </a:tr>
              <a:tr h="295275">
                <a:tc>
                  <a:txBody>
                    <a:bodyPr/>
                    <a:lstStyle/>
                    <a:p>
                      <a:pPr algn="ctr" rtl="0" fontAlgn="ctr"/>
                      <a:r>
                        <a:rPr lang="en-US" sz="1800" u="none" strike="noStrike">
                          <a:effectLst/>
                        </a:rPr>
                        <a:t>160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156.096</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9.327</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09"/>
                  </a:ext>
                </a:extLst>
              </a:tr>
              <a:tr h="295275">
                <a:tc>
                  <a:txBody>
                    <a:bodyPr/>
                    <a:lstStyle/>
                    <a:p>
                      <a:pPr algn="ctr" rtl="0" fontAlgn="ctr"/>
                      <a:r>
                        <a:rPr lang="en-US" sz="1800" u="none" strike="noStrike">
                          <a:effectLst/>
                        </a:rPr>
                        <a:t>200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193.928</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9.214</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10"/>
                  </a:ext>
                </a:extLst>
              </a:tr>
              <a:tr h="295275">
                <a:tc>
                  <a:txBody>
                    <a:bodyPr/>
                    <a:lstStyle/>
                    <a:p>
                      <a:pPr algn="ctr" rtl="0" fontAlgn="ctr"/>
                      <a:r>
                        <a:rPr lang="en-US" sz="1800" u="none" strike="noStrike">
                          <a:effectLst/>
                        </a:rPr>
                        <a:t>300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286.52</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8.94</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11"/>
                  </a:ext>
                </a:extLst>
              </a:tr>
              <a:tr h="295275">
                <a:tc>
                  <a:txBody>
                    <a:bodyPr/>
                    <a:lstStyle/>
                    <a:p>
                      <a:pPr algn="ctr" rtl="0" fontAlgn="ctr"/>
                      <a:r>
                        <a:rPr lang="en-US" sz="1800" u="none" strike="noStrike">
                          <a:effectLst/>
                        </a:rPr>
                        <a:t>400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376.37</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8.677</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12"/>
                  </a:ext>
                </a:extLst>
              </a:tr>
              <a:tr h="295275">
                <a:tc>
                  <a:txBody>
                    <a:bodyPr/>
                    <a:lstStyle/>
                    <a:p>
                      <a:pPr algn="ctr" rtl="0" fontAlgn="ctr"/>
                      <a:r>
                        <a:rPr lang="en-US" sz="1800" u="none" strike="noStrike">
                          <a:effectLst/>
                        </a:rPr>
                        <a:t>500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463.597</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8.427</a:t>
                      </a:r>
                      <a:endParaRPr lang="en-US" sz="1800" b="0" i="0" u="none" strike="noStrike">
                        <a:solidFill>
                          <a:srgbClr val="000000"/>
                        </a:solidFill>
                        <a:effectLst/>
                        <a:latin typeface="Times New Roman"/>
                      </a:endParaRPr>
                    </a:p>
                  </a:txBody>
                  <a:tcPr marL="9525" marR="9525" marT="9525" marB="0" anchor="ctr"/>
                </a:tc>
                <a:extLst>
                  <a:ext uri="{0D108BD9-81ED-4DB2-BD59-A6C34878D82A}">
                    <a16:rowId xmlns:a16="http://schemas.microsoft.com/office/drawing/2014/main" val="10013"/>
                  </a:ext>
                </a:extLst>
              </a:tr>
              <a:tr h="295275">
                <a:tc>
                  <a:txBody>
                    <a:bodyPr/>
                    <a:lstStyle/>
                    <a:p>
                      <a:pPr algn="ctr" rtl="0" fontAlgn="ctr"/>
                      <a:r>
                        <a:rPr lang="en-US" sz="1800" u="none" strike="noStrike">
                          <a:effectLst/>
                        </a:rPr>
                        <a:t>600</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548.314</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dirty="0">
                          <a:effectLst/>
                        </a:rPr>
                        <a:t>8.186</a:t>
                      </a:r>
                      <a:endParaRPr lang="en-US" sz="1800" b="0" i="0" u="none" strike="noStrike" dirty="0">
                        <a:solidFill>
                          <a:srgbClr val="000000"/>
                        </a:solidFill>
                        <a:effectLst/>
                        <a:latin typeface="Times New Roman"/>
                      </a:endParaRP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02278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Geopotential Height Z</a:t>
            </a:r>
          </a:p>
        </p:txBody>
      </p:sp>
      <p:sp>
        <p:nvSpPr>
          <p:cNvPr id="21" name="Rectangle 20"/>
          <p:cNvSpPr/>
          <p:nvPr/>
        </p:nvSpPr>
        <p:spPr>
          <a:xfrm>
            <a:off x="228600" y="838200"/>
            <a:ext cx="8769927" cy="5262979"/>
          </a:xfrm>
          <a:prstGeom prst="rect">
            <a:avLst/>
          </a:prstGeom>
        </p:spPr>
        <p:txBody>
          <a:bodyPr wrap="square">
            <a:spAutoFit/>
          </a:bodyPr>
          <a:lstStyle/>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If the change in gravity with height is ignored, geopotential height and geometric height are related via </a:t>
            </a:r>
          </a:p>
          <a:p>
            <a:pPr marL="342900" lvl="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If the local gravity is stronger than standard gravity, then Z &gt; z.</a:t>
            </a:r>
          </a:p>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If the local gravity is weaker than standard gravity, then Z &lt; z.</a:t>
            </a:r>
          </a:p>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Gravity varies, at the North Pole is approximately 9.83 m/s</a:t>
            </a:r>
            <a:r>
              <a:rPr lang="en-US" sz="2400" baseline="30000" dirty="0">
                <a:solidFill>
                  <a:prstClr val="black"/>
                </a:solidFill>
                <a:latin typeface="Times New Roman" panose="02020603050405020304" pitchFamily="18" charset="0"/>
                <a:cs typeface="Times New Roman" panose="02020603050405020304" pitchFamily="18" charset="0"/>
              </a:rPr>
              <a:t>2</a:t>
            </a:r>
            <a:r>
              <a:rPr lang="en-US" sz="2400" dirty="0">
                <a:solidFill>
                  <a:prstClr val="black"/>
                </a:solidFill>
                <a:latin typeface="Times New Roman" panose="02020603050405020304" pitchFamily="18" charset="0"/>
                <a:cs typeface="Times New Roman" panose="02020603050405020304" pitchFamily="18" charset="0"/>
              </a:rPr>
              <a:t>, while at the Equator it is about 9.78 m/s</a:t>
            </a:r>
            <a:r>
              <a:rPr lang="en-US" sz="2400" baseline="30000" dirty="0">
                <a:solidFill>
                  <a:prstClr val="black"/>
                </a:solidFill>
                <a:latin typeface="Times New Roman" panose="02020603050405020304" pitchFamily="18" charset="0"/>
                <a:cs typeface="Times New Roman" panose="02020603050405020304" pitchFamily="18" charset="0"/>
              </a:rPr>
              <a:t>2</a:t>
            </a:r>
            <a:r>
              <a:rPr lang="en-US" sz="2400" dirty="0">
                <a:solidFill>
                  <a:prstClr val="black"/>
                </a:solidFill>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Therefore, g/g</a:t>
            </a:r>
            <a:r>
              <a:rPr lang="en-US" sz="2400" baseline="-25000" dirty="0">
                <a:solidFill>
                  <a:prstClr val="black"/>
                </a:solidFill>
                <a:latin typeface="Times New Roman" panose="02020603050405020304" pitchFamily="18" charset="0"/>
                <a:cs typeface="Times New Roman" panose="02020603050405020304" pitchFamily="18" charset="0"/>
              </a:rPr>
              <a:t>0</a:t>
            </a:r>
            <a:r>
              <a:rPr lang="en-US" sz="2400" dirty="0">
                <a:solidFill>
                  <a:prstClr val="black"/>
                </a:solidFill>
                <a:latin typeface="Times New Roman" panose="02020603050405020304" pitchFamily="18" charset="0"/>
                <a:cs typeface="Times New Roman" panose="02020603050405020304" pitchFamily="18" charset="0"/>
              </a:rPr>
              <a:t> ~ 1, and for many applications we can ignore the difference between geopotential and geometric height, since Z ~ z.</a:t>
            </a:r>
          </a:p>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But, keep in mind that they are different, and at times this difference, though small, is very important and cannot be neglected.</a:t>
            </a:r>
            <a:endParaRPr lang="en-US" sz="24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226" y="1752600"/>
            <a:ext cx="1302774"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01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Geopotential Height Z</a:t>
            </a:r>
          </a:p>
        </p:txBody>
      </p:sp>
      <p:sp>
        <p:nvSpPr>
          <p:cNvPr id="21" name="Rectangle 20"/>
          <p:cNvSpPr/>
          <p:nvPr/>
        </p:nvSpPr>
        <p:spPr>
          <a:xfrm>
            <a:off x="228600" y="838200"/>
            <a:ext cx="8769927" cy="3046988"/>
          </a:xfrm>
          <a:prstGeom prst="rect">
            <a:avLst/>
          </a:prstGeom>
        </p:spPr>
        <p:txBody>
          <a:bodyPr wrap="square">
            <a:spAutoFit/>
          </a:bodyPr>
          <a:lstStyle/>
          <a:p>
            <a:pPr algn="just"/>
            <a:r>
              <a:rPr lang="en-US" sz="2400" b="0" i="0" u="none" strike="noStrike" baseline="0" dirty="0">
                <a:solidFill>
                  <a:srgbClr val="000000"/>
                </a:solidFill>
                <a:latin typeface="Times New Roman"/>
              </a:rPr>
              <a:t>So why care about Z and Φ? </a:t>
            </a:r>
          </a:p>
          <a:p>
            <a:pPr algn="just"/>
            <a:endParaRPr lang="en-US" sz="2400" b="0" i="0" u="none" strike="noStrike" baseline="0" dirty="0">
              <a:solidFill>
                <a:srgbClr val="000000"/>
              </a:solidFill>
              <a:latin typeface="Times New Roman"/>
            </a:endParaRPr>
          </a:p>
          <a:p>
            <a:pPr marL="457200" indent="-457200" algn="just">
              <a:buFont typeface="+mj-lt"/>
              <a:buAutoNum type="arabicPeriod"/>
            </a:pPr>
            <a:r>
              <a:rPr lang="en-US" sz="2400" b="0" i="0" u="none" strike="noStrike" baseline="0" dirty="0">
                <a:solidFill>
                  <a:srgbClr val="000000"/>
                </a:solidFill>
                <a:latin typeface="Times New Roman"/>
              </a:rPr>
              <a:t>It can be used to derive the hypsometric equation.</a:t>
            </a:r>
          </a:p>
          <a:p>
            <a:pPr marL="457200" indent="-457200" algn="just">
              <a:buFont typeface="+mj-lt"/>
              <a:buAutoNum type="arabicPeriod"/>
            </a:pPr>
            <a:r>
              <a:rPr lang="en-US" sz="2400" b="0" i="0" u="none" strike="noStrike" baseline="0" dirty="0">
                <a:solidFill>
                  <a:srgbClr val="000000"/>
                </a:solidFill>
                <a:latin typeface="Times New Roman"/>
              </a:rPr>
              <a:t>Effective gravity (g) is perpendicular to lines of constant geopotential surfaces, not geometric height </a:t>
            </a:r>
          </a:p>
          <a:p>
            <a:pPr marL="457200" indent="-457200" algn="just">
              <a:buFont typeface="+mj-lt"/>
              <a:buAutoNum type="arabicPeriod"/>
            </a:pPr>
            <a:r>
              <a:rPr lang="en-US" sz="2400" b="0" i="0" u="none" strike="noStrike" baseline="0" dirty="0">
                <a:solidFill>
                  <a:srgbClr val="000000"/>
                </a:solidFill>
                <a:latin typeface="Times New Roman"/>
              </a:rPr>
              <a:t> It is frequently used to convert surface pressures to mean sea level pressures, through manipulation of the hypsometric equation.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773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Thickness and the hypsometric equation</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334" y="762000"/>
            <a:ext cx="44100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1752600"/>
            <a:ext cx="8686800" cy="3046988"/>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hypsometric equation tells us that the thickness between two pressure levels is directly proportional to the average temperature within the layer.</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use thickness as a measure of the average temperature of a layer.</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use contours of thickness in a similar manner to how we use isotherms.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Colder layers are thinner, warmer layers are thicker.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914" y="4757664"/>
            <a:ext cx="3676486" cy="2100336"/>
          </a:xfrm>
          <a:prstGeom prst="rect">
            <a:avLst/>
          </a:prstGeom>
        </p:spPr>
      </p:pic>
    </p:spTree>
    <p:extLst>
      <p:ext uri="{BB962C8B-B14F-4D97-AF65-F5344CB8AC3E}">
        <p14:creationId xmlns:p14="http://schemas.microsoft.com/office/powerpoint/2010/main" val="289260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Why using hypsometric equation</a:t>
            </a:r>
          </a:p>
        </p:txBody>
      </p:sp>
      <p:sp>
        <p:nvSpPr>
          <p:cNvPr id="8" name="Rectangle 7"/>
          <p:cNvSpPr/>
          <p:nvPr/>
        </p:nvSpPr>
        <p:spPr>
          <a:xfrm>
            <a:off x="228600" y="821353"/>
            <a:ext cx="8686800" cy="6001643"/>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Weather observing stations measure station pressure, which must be converted to sea-level pressure for reporting and plotting on weather charts.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method of calculating the sea-level pressure is called </a:t>
            </a:r>
            <a:r>
              <a:rPr lang="en-US" sz="2400" b="1" u="sng" dirty="0">
                <a:latin typeface="Times New Roman" panose="02020603050405020304" pitchFamily="18" charset="0"/>
                <a:cs typeface="Times New Roman" panose="02020603050405020304" pitchFamily="18" charset="0"/>
              </a:rPr>
              <a:t>pressure reduction or reducing the pressure to sea-level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Sea-level pressure reduction is accomplished via the hypsometric equation, treating Z</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0 as sea level, and Z</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Z</a:t>
            </a:r>
            <a:r>
              <a:rPr lang="en-US" sz="2400" baseline="-25000" dirty="0" err="1">
                <a:latin typeface="Times New Roman" panose="02020603050405020304" pitchFamily="18" charset="0"/>
                <a:cs typeface="Times New Roman" panose="02020603050405020304" pitchFamily="18" charset="0"/>
              </a:rPr>
              <a:t>sta</a:t>
            </a:r>
            <a:r>
              <a:rPr lang="en-US" sz="2400" dirty="0">
                <a:latin typeface="Times New Roman" panose="02020603050405020304" pitchFamily="18" charset="0"/>
                <a:cs typeface="Times New Roman" panose="02020603050405020304" pitchFamily="18" charset="0"/>
              </a:rPr>
              <a:t> as the geopotential height of the station.</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means p1 =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sl</a:t>
            </a:r>
            <a:r>
              <a:rPr lang="en-US" sz="2400" dirty="0">
                <a:latin typeface="Times New Roman" panose="02020603050405020304" pitchFamily="18" charset="0"/>
                <a:cs typeface="Times New Roman" panose="02020603050405020304" pitchFamily="18" charset="0"/>
              </a:rPr>
              <a:t>, the sea-level pressure, P</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sta</a:t>
            </a:r>
            <a:r>
              <a:rPr lang="en-US" sz="2400" dirty="0">
                <a:latin typeface="Times New Roman" panose="02020603050405020304" pitchFamily="18" charset="0"/>
                <a:cs typeface="Times New Roman" panose="02020603050405020304" pitchFamily="18" charset="0"/>
              </a:rPr>
              <a:t>, the station pressure, and by Rearranging hypsometric equation with these definitions give:</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different formulas used in various applications according to the layer-average temperature in the hypothetical atmospheric layer between the surface and sea level.</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370" y="4636055"/>
            <a:ext cx="3095430" cy="100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12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b="1" dirty="0">
                <a:latin typeface="Times New Roman" panose="02020603050405020304" pitchFamily="18" charset="0"/>
                <a:cs typeface="Times New Roman" panose="02020603050405020304" pitchFamily="18" charset="0"/>
              </a:rPr>
              <a:t>IS THE UPPER ATMOSPHERE WELL MIXED? </a:t>
            </a:r>
          </a:p>
        </p:txBody>
      </p:sp>
      <p:sp>
        <p:nvSpPr>
          <p:cNvPr id="2" name="Rectangle 1"/>
          <p:cNvSpPr/>
          <p:nvPr/>
        </p:nvSpPr>
        <p:spPr>
          <a:xfrm>
            <a:off x="685800" y="990600"/>
            <a:ext cx="8001000"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atmosphere is a mixture of several different gases. The most abundant are N2, O2,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and CO2.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order of molecular weight we have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3048000"/>
            <a:ext cx="36671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62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b="1" dirty="0">
                <a:latin typeface="Times New Roman" panose="02020603050405020304" pitchFamily="18" charset="0"/>
                <a:cs typeface="Times New Roman" panose="02020603050405020304" pitchFamily="18" charset="0"/>
              </a:rPr>
              <a:t>IS THE UPPER ATMOSPHERE WELL MIXED? </a:t>
            </a:r>
          </a:p>
        </p:txBody>
      </p:sp>
      <p:sp>
        <p:nvSpPr>
          <p:cNvPr id="2" name="Rectangle 1"/>
          <p:cNvSpPr/>
          <p:nvPr/>
        </p:nvSpPr>
        <p:spPr>
          <a:xfrm>
            <a:off x="685800" y="990600"/>
            <a:ext cx="8001000" cy="489364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would think that the atmosphere would stratify according to weight, with the heaviest molecules having the greatest concentration near the surface. Therefore, we would expect most of the CO2 and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to be found near the surface.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Without turbulence, molecular diffusion would dominate any vertical transport processes.</a:t>
            </a:r>
          </a:p>
          <a:p>
            <a:pPr marL="800100" lvl="1" indent="-342900" algn="just">
              <a:buFont typeface="Arial" panose="020B0604020202020204" pitchFamily="34" charset="0"/>
              <a:buChar char="•"/>
            </a:pPr>
            <a:r>
              <a:rPr lang="en-US" sz="2400" u="sng" dirty="0">
                <a:solidFill>
                  <a:srgbClr val="FF0000"/>
                </a:solidFill>
                <a:latin typeface="Times New Roman" panose="02020603050405020304" pitchFamily="18" charset="0"/>
                <a:cs typeface="Times New Roman" panose="02020603050405020304" pitchFamily="18" charset="0"/>
              </a:rPr>
              <a:t>Molecular diffusion </a:t>
            </a:r>
            <a:r>
              <a:rPr lang="en-US" sz="2400" u="sng" dirty="0">
                <a:latin typeface="Times New Roman" panose="02020603050405020304" pitchFamily="18" charset="0"/>
                <a:cs typeface="Times New Roman" panose="02020603050405020304" pitchFamily="18" charset="0"/>
              </a:rPr>
              <a:t>favors lighter molecules over heavier ones</a:t>
            </a:r>
            <a:r>
              <a:rPr lang="en-US" sz="2400" dirty="0">
                <a:latin typeface="Times New Roman" panose="02020603050405020304" pitchFamily="18" charset="0"/>
                <a:cs typeface="Times New Roman" panose="02020603050405020304" pitchFamily="18" charset="0"/>
              </a:rPr>
              <a:t>. Therefore, the lighter molecules would be better mixed through a layer than would the heavier molecules, which would remain near the bottom due to gravity.</a:t>
            </a:r>
          </a:p>
          <a:p>
            <a:pPr marL="800100" lvl="1" indent="-342900" algn="jus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Molecular diffusion is characterized by </a:t>
            </a:r>
            <a:r>
              <a:rPr lang="en-US" sz="2400" b="1" u="sng" dirty="0">
                <a:latin typeface="Times New Roman" panose="02020603050405020304" pitchFamily="18" charset="0"/>
                <a:cs typeface="Times New Roman" panose="02020603050405020304" pitchFamily="18" charset="0"/>
              </a:rPr>
              <a:t>the mean free path</a:t>
            </a:r>
            <a:r>
              <a:rPr lang="en-US" sz="2400" dirty="0">
                <a:latin typeface="Times New Roman" panose="02020603050405020304" pitchFamily="18" charset="0"/>
                <a:cs typeface="Times New Roman" panose="02020603050405020304" pitchFamily="18" charset="0"/>
              </a:rPr>
              <a:t>, which is the average distance between collisions.</a:t>
            </a:r>
          </a:p>
        </p:txBody>
      </p:sp>
    </p:spTree>
    <p:extLst>
      <p:ext uri="{BB962C8B-B14F-4D97-AF65-F5344CB8AC3E}">
        <p14:creationId xmlns:p14="http://schemas.microsoft.com/office/powerpoint/2010/main" val="279518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b="1" dirty="0">
                <a:latin typeface="Times New Roman" panose="02020603050405020304" pitchFamily="18" charset="0"/>
                <a:cs typeface="Times New Roman" panose="02020603050405020304" pitchFamily="18" charset="0"/>
              </a:rPr>
              <a:t>IS THE UPPER ATMOSPHERE WELL MIXED? </a:t>
            </a:r>
          </a:p>
        </p:txBody>
      </p:sp>
      <p:sp>
        <p:nvSpPr>
          <p:cNvPr id="2" name="Rectangle 1"/>
          <p:cNvSpPr/>
          <p:nvPr/>
        </p:nvSpPr>
        <p:spPr>
          <a:xfrm>
            <a:off x="685800" y="990600"/>
            <a:ext cx="8001000" cy="526297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shorter the mean free path, the less effective molecular diffusion becomes.</a:t>
            </a:r>
          </a:p>
          <a:p>
            <a:pPr marL="342900" indent="-342900" algn="just">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Mean free path increases as pressure (and density) decrease</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turbulence is present, mixing is accomplished very efficiently.</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Turbulent mixing does not discriminate based on mass. All molecules are mixed just as effectively.</a:t>
            </a:r>
          </a:p>
          <a:p>
            <a:pPr marL="800100" lvl="1" indent="-342900" algn="just">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Turbulent mixing is characterized by the mixing length</a:t>
            </a:r>
            <a:r>
              <a:rPr lang="en-US" sz="2400" dirty="0">
                <a:latin typeface="Times New Roman" panose="02020603050405020304" pitchFamily="18" charset="0"/>
                <a:cs typeface="Times New Roman" panose="02020603050405020304" pitchFamily="18" charset="0"/>
              </a:rPr>
              <a:t>, which is the average length that an air parcel can travel and still retain its identity.</a:t>
            </a:r>
          </a:p>
          <a:p>
            <a:pPr marL="342900" indent="-342900" algn="jus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If the mixing length is greater than the mean free path, turbulent mixing will dominate and all molecules will be well mixed.</a:t>
            </a:r>
          </a:p>
        </p:txBody>
      </p:sp>
    </p:spTree>
    <p:extLst>
      <p:ext uri="{BB962C8B-B14F-4D97-AF65-F5344CB8AC3E}">
        <p14:creationId xmlns:p14="http://schemas.microsoft.com/office/powerpoint/2010/main" val="177980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b="1" dirty="0">
                <a:latin typeface="Times New Roman" panose="02020603050405020304" pitchFamily="18" charset="0"/>
                <a:cs typeface="Times New Roman" panose="02020603050405020304" pitchFamily="18" charset="0"/>
              </a:rPr>
              <a:t>IS THE UPPER ATMOSPHERE WELL MIXED? </a:t>
            </a:r>
          </a:p>
        </p:txBody>
      </p:sp>
      <p:sp>
        <p:nvSpPr>
          <p:cNvPr id="2" name="Rectangle 1"/>
          <p:cNvSpPr/>
          <p:nvPr/>
        </p:nvSpPr>
        <p:spPr>
          <a:xfrm>
            <a:off x="685800" y="990600"/>
            <a:ext cx="8001000" cy="5632311"/>
          </a:xfrm>
          <a:prstGeom prst="rect">
            <a:avLst/>
          </a:prstGeom>
        </p:spPr>
        <p:txBody>
          <a:bodyPr wrap="square">
            <a:spAutoFit/>
          </a:bodyPr>
          <a:lstStyle/>
          <a:p>
            <a:pPr marL="342900" indent="-342900" algn="jus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If the mean free path is greater than the mixing length, molecular diffusion will dominate and the heavier molecules will be found toward the bottom.</a:t>
            </a:r>
          </a:p>
          <a:p>
            <a:pPr marL="342900" indent="-342900" algn="jus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Up to about 80 km or so, the mixing length is larger than the mean free path, so that turbulent mixing dominates and the atmosphere is well mixed.</a:t>
            </a:r>
          </a:p>
          <a:p>
            <a:pPr marL="342900" indent="-342900" algn="jus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Above 80 km the mean free path becomes larger than the mixing length (because density is decreasing with altitude). Therefore, above 80 km molecular diffusion dominates and the atmosphere is no longer well mixed. Instead, it becomes stratifies with the heavier molecules concentrated at the bottom.</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well-mixed region is called the </a:t>
            </a:r>
            <a:r>
              <a:rPr lang="en-US" sz="2400" dirty="0" err="1">
                <a:latin typeface="Times New Roman" panose="02020603050405020304" pitchFamily="18" charset="0"/>
                <a:cs typeface="Times New Roman" panose="02020603050405020304" pitchFamily="18" charset="0"/>
              </a:rPr>
              <a:t>homosphere</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stratified region is called the </a:t>
            </a:r>
            <a:r>
              <a:rPr lang="en-US" sz="2400" dirty="0" err="1">
                <a:latin typeface="Times New Roman" panose="02020603050405020304" pitchFamily="18" charset="0"/>
                <a:cs typeface="Times New Roman" panose="02020603050405020304" pitchFamily="18" charset="0"/>
              </a:rPr>
              <a:t>heterosphere</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transition layer between the two is called the </a:t>
            </a:r>
            <a:r>
              <a:rPr lang="en-US" sz="2400" dirty="0" err="1">
                <a:latin typeface="Times New Roman" panose="02020603050405020304" pitchFamily="18" charset="0"/>
                <a:cs typeface="Times New Roman" panose="02020603050405020304" pitchFamily="18" charset="0"/>
              </a:rPr>
              <a:t>turbopause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736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41549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of the Earth’s 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Composition of the 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Vertical Structure of the Atmosphere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Pressure (hydrostatic eq. )</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Temperature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Pressure decrease in an isothermal atmosphere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Geopotential and Geopotential Height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Thickness and the hypsometric equation</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UPPER ATMOSPHERE WELL MIXED?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Exercise</a:t>
            </a:r>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600" dirty="0">
                <a:latin typeface="Times New Roman" panose="02020603050405020304" pitchFamily="18" charset="0"/>
                <a:cs typeface="Times New Roman" panose="02020603050405020304" pitchFamily="18" charset="0"/>
              </a:rPr>
              <a:t>This lecture including the following items</a:t>
            </a:r>
          </a:p>
        </p:txBody>
      </p:sp>
    </p:spTree>
    <p:extLst>
      <p:ext uri="{BB962C8B-B14F-4D97-AF65-F5344CB8AC3E}">
        <p14:creationId xmlns:p14="http://schemas.microsoft.com/office/powerpoint/2010/main" val="151065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7058-02D7-4FF5-8A04-6395888AD406}"/>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rPr>
              <a:t>Exercise</a:t>
            </a:r>
            <a:endParaRPr lang="en-US" dirty="0"/>
          </a:p>
        </p:txBody>
      </p:sp>
      <p:sp>
        <p:nvSpPr>
          <p:cNvPr id="4" name="TextBox 3">
            <a:extLst>
              <a:ext uri="{FF2B5EF4-FFF2-40B4-BE49-F238E27FC236}">
                <a16:creationId xmlns:a16="http://schemas.microsoft.com/office/drawing/2014/main" id="{2931F69A-493E-4C6D-BDD2-A82BAD05B660}"/>
              </a:ext>
            </a:extLst>
          </p:cNvPr>
          <p:cNvSpPr txBox="1"/>
          <p:nvPr/>
        </p:nvSpPr>
        <p:spPr>
          <a:xfrm>
            <a:off x="457200" y="1143000"/>
            <a:ext cx="8305800" cy="3576172"/>
          </a:xfrm>
          <a:prstGeom prst="rect">
            <a:avLst/>
          </a:prstGeom>
          <a:noFill/>
        </p:spPr>
        <p:txBody>
          <a:bodyPr wrap="square">
            <a:spAutoFit/>
          </a:bodyPr>
          <a:lstStyle/>
          <a:p>
            <a:pPr marL="342900" marR="0" lvl="0" indent="-342900" rtl="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Why pressure decreases with increasing height above the ground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Why the atmosphere does not collapses on the ground and does not escape to the space?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Where the hydrostatic equation is used for?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What are the types of pressure? And which one we use in thermodynamics?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Explain why airplane cabins are pressurized.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If the thickness of the 1000 – 500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hPa</a:t>
            </a:r>
            <a:r>
              <a:rPr lang="en-US" sz="1800" dirty="0">
                <a:effectLst/>
                <a:latin typeface="Times New Roman" panose="02020603050405020304" pitchFamily="18" charset="0"/>
                <a:ea typeface="Calibri" panose="020F0502020204030204" pitchFamily="34" charset="0"/>
                <a:cs typeface="Arial" panose="020B0604020202020204" pitchFamily="34" charset="0"/>
              </a:rPr>
              <a:t> layer is 5400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gpm</a:t>
            </a:r>
            <a:r>
              <a:rPr lang="en-US" sz="1800" dirty="0">
                <a:effectLst/>
                <a:latin typeface="Times New Roman" panose="02020603050405020304" pitchFamily="18" charset="0"/>
                <a:ea typeface="Calibri" panose="020F0502020204030204" pitchFamily="34" charset="0"/>
                <a:cs typeface="Arial" panose="020B0604020202020204" pitchFamily="34" charset="0"/>
              </a:rPr>
              <a:t>, what is the layer average temperature in kelvin?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What is the geopotential and why it is used?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How to reduce the pressure at the station to the pressure at MSL?  Write down a formula.</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504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Atmosphere is really a thin envelope surrounding the earth</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99% of atmosphere is in lowest 30 km</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earth's radius is about 6400 km</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the atmospheric depth is 30 km/6400 km= 0.5% of earth's radius</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Overview of the Earth’s Atmosphere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05914"/>
            <a:ext cx="2710543" cy="28520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3200400" cy="3124200"/>
          </a:xfrm>
          <a:prstGeom prst="rect">
            <a:avLst/>
          </a:prstGeom>
        </p:spPr>
      </p:pic>
    </p:spTree>
    <p:extLst>
      <p:ext uri="{BB962C8B-B14F-4D97-AF65-F5344CB8AC3E}">
        <p14:creationId xmlns:p14="http://schemas.microsoft.com/office/powerpoint/2010/main" val="160559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earth’s atmosphere is a thin, gaseous envelope comprised mostly of nitrogen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oxygen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with small amounts of other gases, such as water vapor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and carbon dioxide (CO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Nested in the atmosphere are clouds of liquid water and ice crystals.</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Composition of the Atmosphere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895600"/>
            <a:ext cx="75057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98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200329"/>
          </a:xfrm>
          <a:prstGeom prst="rect">
            <a:avLst/>
          </a:prstGeom>
        </p:spPr>
        <p:txBody>
          <a:bodyPr wrap="square">
            <a:spAutoFit/>
          </a:bodyPr>
          <a:lstStyle/>
          <a:p>
            <a:pPr algn="just"/>
            <a:r>
              <a:rPr lang="en-US" sz="2400" b="1" u="sng" dirty="0">
                <a:latin typeface="Times New Roman" panose="02020603050405020304" pitchFamily="18" charset="0"/>
                <a:cs typeface="Times New Roman" panose="02020603050405020304" pitchFamily="18" charset="0"/>
              </a:rPr>
              <a:t>Vertical Profile of Pressure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Atmospheric Pressure decreases with height.... in a similar manner as density, WHY?</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209800"/>
            <a:ext cx="5486400" cy="4184341"/>
          </a:xfrm>
          <a:prstGeom prst="rect">
            <a:avLst/>
          </a:prstGeom>
        </p:spPr>
      </p:pic>
    </p:spTree>
    <p:extLst>
      <p:ext uri="{BB962C8B-B14F-4D97-AF65-F5344CB8AC3E}">
        <p14:creationId xmlns:p14="http://schemas.microsoft.com/office/powerpoint/2010/main" val="334726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62600" y="1524000"/>
            <a:ext cx="3697288" cy="4495800"/>
            <a:chOff x="457200" y="1447800"/>
            <a:chExt cx="3697288" cy="4495800"/>
          </a:xfrm>
        </p:grpSpPr>
        <p:pic>
          <p:nvPicPr>
            <p:cNvPr id="6147" name="Picture 3" descr="density_agburt01_08.jpg"/>
            <p:cNvPicPr>
              <a:picLocks noChangeAspect="1"/>
            </p:cNvPicPr>
            <p:nvPr/>
          </p:nvPicPr>
          <p:blipFill>
            <a:blip r:embed="rId2" cstate="print"/>
            <a:srcRect/>
            <a:stretch>
              <a:fillRect/>
            </a:stretch>
          </p:blipFill>
          <p:spPr bwMode="auto">
            <a:xfrm>
              <a:off x="457200" y="1447800"/>
              <a:ext cx="3055938" cy="4267200"/>
            </a:xfrm>
            <a:prstGeom prst="rect">
              <a:avLst/>
            </a:prstGeom>
            <a:noFill/>
            <a:ln w="9525">
              <a:noFill/>
              <a:miter lim="800000"/>
              <a:headEnd/>
              <a:tailEnd/>
            </a:ln>
          </p:spPr>
        </p:pic>
        <p:sp>
          <p:nvSpPr>
            <p:cNvPr id="7" name="Rectangle 6"/>
            <p:cNvSpPr>
              <a:spLocks/>
            </p:cNvSpPr>
            <p:nvPr/>
          </p:nvSpPr>
          <p:spPr>
            <a:xfrm rot="21234243">
              <a:off x="724368" y="2310194"/>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3733800" y="2971800"/>
              <a:ext cx="420688" cy="369888"/>
            </a:xfrm>
            <a:prstGeom prst="rect">
              <a:avLst/>
            </a:prstGeom>
            <a:noFill/>
            <a:ln w="9525">
              <a:noFill/>
              <a:miter lim="800000"/>
              <a:headEnd/>
              <a:tailEnd/>
            </a:ln>
          </p:spPr>
          <p:txBody>
            <a:bodyPr wrap="none">
              <a:spAutoFit/>
            </a:bodyPr>
            <a:lstStyle/>
            <a:p>
              <a:r>
                <a:rPr lang="en-US">
                  <a:latin typeface="Calibri" pitchFamily="34" charset="0"/>
                </a:rPr>
                <a:t>P2</a:t>
              </a:r>
            </a:p>
          </p:txBody>
        </p:sp>
        <p:sp>
          <p:nvSpPr>
            <p:cNvPr id="9" name="Rectangle 8"/>
            <p:cNvSpPr>
              <a:spLocks/>
            </p:cNvSpPr>
            <p:nvPr/>
          </p:nvSpPr>
          <p:spPr>
            <a:xfrm rot="21234243">
              <a:off x="722749" y="3513045"/>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733800" y="4038600"/>
              <a:ext cx="420688" cy="369888"/>
            </a:xfrm>
            <a:prstGeom prst="rect">
              <a:avLst/>
            </a:prstGeom>
            <a:noFill/>
            <a:ln w="9525">
              <a:noFill/>
              <a:miter lim="800000"/>
              <a:headEnd/>
              <a:tailEnd/>
            </a:ln>
          </p:spPr>
          <p:txBody>
            <a:bodyPr wrap="none">
              <a:spAutoFit/>
            </a:bodyPr>
            <a:lstStyle/>
            <a:p>
              <a:r>
                <a:rPr lang="en-US">
                  <a:latin typeface="Calibri" pitchFamily="34" charset="0"/>
                </a:rPr>
                <a:t>P1</a:t>
              </a:r>
            </a:p>
          </p:txBody>
        </p:sp>
        <p:sp>
          <p:nvSpPr>
            <p:cNvPr id="13" name="Down Arrow 12"/>
            <p:cNvSpPr/>
            <p:nvPr/>
          </p:nvSpPr>
          <p:spPr>
            <a:xfrm>
              <a:off x="1447800" y="20574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524000" y="51816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own Arrow 14"/>
            <p:cNvSpPr/>
            <p:nvPr/>
          </p:nvSpPr>
          <p:spPr>
            <a:xfrm>
              <a:off x="1447800" y="33528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own Arrow 15"/>
            <p:cNvSpPr/>
            <p:nvPr/>
          </p:nvSpPr>
          <p:spPr>
            <a:xfrm rot="10800000">
              <a:off x="1447800" y="1524000"/>
              <a:ext cx="381000" cy="4572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Down Arrow 16"/>
            <p:cNvSpPr/>
            <p:nvPr/>
          </p:nvSpPr>
          <p:spPr>
            <a:xfrm rot="10800000">
              <a:off x="1447800" y="2590800"/>
              <a:ext cx="381000" cy="6858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Down Arrow 17"/>
            <p:cNvSpPr/>
            <p:nvPr/>
          </p:nvSpPr>
          <p:spPr>
            <a:xfrm rot="10800000">
              <a:off x="1524000" y="4419600"/>
              <a:ext cx="381000" cy="7620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4"/>
          <p:cNvSpPr txBox="1">
            <a:spLocks noChangeArrowheads="1"/>
          </p:cNvSpPr>
          <p:nvPr/>
        </p:nvSpPr>
        <p:spPr bwMode="auto">
          <a:xfrm>
            <a:off x="0" y="609600"/>
            <a:ext cx="5638800" cy="2677656"/>
          </a:xfrm>
          <a:prstGeom prst="rect">
            <a:avLst/>
          </a:prstGeom>
          <a:noFill/>
          <a:ln w="9525">
            <a:noFill/>
            <a:miter lim="800000"/>
            <a:headEnd/>
            <a:tailEnd/>
          </a:ln>
        </p:spPr>
        <p:txBody>
          <a:bodyPr>
            <a:spAutoFit/>
          </a:bodyPr>
          <a:lstStyle/>
          <a:p>
            <a:pPr algn="just"/>
            <a:r>
              <a:rPr lang="en-US" sz="2400" dirty="0">
                <a:latin typeface="Times New Roman" panose="02020603050405020304" pitchFamily="18" charset="0"/>
                <a:cs typeface="Times New Roman" panose="02020603050405020304" pitchFamily="18" charset="0"/>
              </a:rPr>
              <a:t>Air pressure at any height in the atmosphere is due to the </a:t>
            </a:r>
            <a:r>
              <a:rPr lang="en-US" sz="2400" b="1" dirty="0">
                <a:solidFill>
                  <a:srgbClr val="FF0000"/>
                </a:solidFill>
                <a:latin typeface="Times New Roman" panose="02020603050405020304" pitchFamily="18" charset="0"/>
                <a:cs typeface="Times New Roman" panose="02020603050405020304" pitchFamily="18" charset="0"/>
              </a:rPr>
              <a:t>force per unit area </a:t>
            </a:r>
            <a:r>
              <a:rPr lang="en-US" sz="2400" dirty="0">
                <a:latin typeface="Times New Roman" panose="02020603050405020304" pitchFamily="18" charset="0"/>
                <a:cs typeface="Times New Roman" panose="02020603050405020304" pitchFamily="18" charset="0"/>
              </a:rPr>
              <a:t>exerted against a surface by the weight of the air molecules above that surface. This “weight” results from the pull of gravity </a:t>
            </a:r>
          </a:p>
          <a:p>
            <a:pPr algn="just"/>
            <a:r>
              <a:rPr lang="en-US" sz="2400" dirty="0">
                <a:latin typeface="Times New Roman" panose="02020603050405020304" pitchFamily="18" charset="0"/>
                <a:cs typeface="Times New Roman" panose="02020603050405020304" pitchFamily="18" charset="0"/>
              </a:rPr>
              <a:t>That explains why pressure decreases with increasing height above the ground </a:t>
            </a:r>
            <a:endParaRPr lang="en-US" sz="2400" baseline="30000"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1143000" y="3350986"/>
            <a:ext cx="2286000" cy="461665"/>
          </a:xfrm>
          <a:prstGeom prst="rect">
            <a:avLst/>
          </a:prstGeom>
          <a:noFill/>
          <a:ln w="9525">
            <a:noFill/>
            <a:miter lim="800000"/>
            <a:headEnd/>
            <a:tailEnd/>
          </a:ln>
        </p:spPr>
        <p:txBody>
          <a:bodyPr wrap="square">
            <a:spAutoFit/>
          </a:bodyPr>
          <a:lstStyle/>
          <a:p>
            <a:r>
              <a:rPr lang="en-US" sz="2400" dirty="0">
                <a:latin typeface="Times New Roman" panose="02020603050405020304" pitchFamily="18" charset="0"/>
                <a:cs typeface="Times New Roman" panose="02020603050405020304" pitchFamily="18" charset="0"/>
              </a:rPr>
              <a:t>P1 &gt; P2</a:t>
            </a:r>
          </a:p>
        </p:txBody>
      </p:sp>
      <p:sp>
        <p:nvSpPr>
          <p:cNvPr id="21" name="TextBox 4"/>
          <p:cNvSpPr txBox="1">
            <a:spLocks noChangeArrowheads="1"/>
          </p:cNvSpPr>
          <p:nvPr/>
        </p:nvSpPr>
        <p:spPr bwMode="auto">
          <a:xfrm>
            <a:off x="0" y="3811012"/>
            <a:ext cx="5638800" cy="3046988"/>
          </a:xfrm>
          <a:prstGeom prst="rect">
            <a:avLst/>
          </a:prstGeom>
          <a:noFill/>
          <a:ln w="9525">
            <a:noFill/>
            <a:miter lim="800000"/>
            <a:headEnd/>
            <a:tailEnd/>
          </a:ln>
        </p:spPr>
        <p:txBody>
          <a:bodyPr>
            <a:spAutoFit/>
          </a:bodyPr>
          <a:lstStyle/>
          <a:p>
            <a:pPr algn="just"/>
            <a:r>
              <a:rPr lang="en-US" sz="2400" dirty="0">
                <a:latin typeface="Times New Roman" panose="02020603050405020304" pitchFamily="18" charset="0"/>
                <a:cs typeface="Times New Roman" panose="02020603050405020304" pitchFamily="18" charset="0"/>
              </a:rPr>
              <a:t>However, pressure gradients cause a force that points from regions with high pressure towards regions with low pressure (vertical Gradient Pressure).</a:t>
            </a:r>
          </a:p>
          <a:p>
            <a:pPr algn="just"/>
            <a:endParaRPr lang="en-US" sz="2400" dirty="0">
              <a:latin typeface="Times New Roman" panose="02020603050405020304" pitchFamily="18" charset="0"/>
              <a:cs typeface="Times New Roman" panose="02020603050405020304" pitchFamily="18" charset="0"/>
            </a:endParaRPr>
          </a:p>
          <a:p>
            <a:pPr algn="just"/>
            <a:r>
              <a:rPr lang="en-US" sz="2400" u="sng" dirty="0">
                <a:latin typeface="Times New Roman" panose="02020603050405020304" pitchFamily="18" charset="0"/>
                <a:cs typeface="Times New Roman" panose="02020603050405020304" pitchFamily="18" charset="0"/>
              </a:rPr>
              <a:t>That explains why the atmosphere does not collapses on the ground and does not escape to the space</a:t>
            </a:r>
            <a:endParaRPr lang="en-US" u="sng" baseline="30000" dirty="0">
              <a:latin typeface="Calibri" pitchFamily="34" charset="0"/>
            </a:endParaRPr>
          </a:p>
        </p:txBody>
      </p:sp>
      <p:sp>
        <p:nvSpPr>
          <p:cNvPr id="22" name="Title 1"/>
          <p:cNvSpPr>
            <a:spLocks noGrp="1"/>
          </p:cNvSpPr>
          <p:nvPr>
            <p:ph type="title"/>
          </p:nvPr>
        </p:nvSpPr>
        <p:spPr>
          <a:xfrm>
            <a:off x="457200" y="0"/>
            <a:ext cx="8229600" cy="762000"/>
          </a:xfrm>
        </p:spPr>
        <p:txBody>
          <a:bodyPr>
            <a:normAutofit/>
          </a:bodyPr>
          <a:lstStyle/>
          <a:p>
            <a:pPr eaLnBrk="1" hangingPunct="1"/>
            <a:r>
              <a:rPr lang="en-US" sz="2600" b="1" dirty="0">
                <a:latin typeface="Times New Roman" panose="02020603050405020304" pitchFamily="18" charset="0"/>
                <a:cs typeface="Times New Roman" panose="02020603050405020304" pitchFamily="18" charset="0"/>
              </a:rPr>
              <a:t>The Hydrostatic Equation </a:t>
            </a:r>
          </a:p>
        </p:txBody>
      </p:sp>
    </p:spTree>
    <p:extLst>
      <p:ext uri="{BB962C8B-B14F-4D97-AF65-F5344CB8AC3E}">
        <p14:creationId xmlns:p14="http://schemas.microsoft.com/office/powerpoint/2010/main" val="86322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00400" y="1295400"/>
            <a:ext cx="5761104" cy="4267200"/>
            <a:chOff x="76200" y="1447800"/>
            <a:chExt cx="5761104" cy="4267200"/>
          </a:xfrm>
        </p:grpSpPr>
        <p:pic>
          <p:nvPicPr>
            <p:cNvPr id="5" name="Picture 3" descr="density_agburt01_08.jpg"/>
            <p:cNvPicPr>
              <a:picLocks noChangeAspect="1"/>
            </p:cNvPicPr>
            <p:nvPr/>
          </p:nvPicPr>
          <p:blipFill>
            <a:blip r:embed="rId3" cstate="print"/>
            <a:srcRect/>
            <a:stretch>
              <a:fillRect/>
            </a:stretch>
          </p:blipFill>
          <p:spPr bwMode="auto">
            <a:xfrm>
              <a:off x="898927" y="1447800"/>
              <a:ext cx="3055938" cy="4267200"/>
            </a:xfrm>
            <a:prstGeom prst="rect">
              <a:avLst/>
            </a:prstGeom>
            <a:noFill/>
            <a:ln w="9525">
              <a:noFill/>
              <a:miter lim="800000"/>
              <a:headEnd/>
              <a:tailEnd/>
            </a:ln>
          </p:spPr>
        </p:pic>
        <p:sp>
          <p:nvSpPr>
            <p:cNvPr id="6" name="Rectangle 5"/>
            <p:cNvSpPr>
              <a:spLocks/>
            </p:cNvSpPr>
            <p:nvPr/>
          </p:nvSpPr>
          <p:spPr>
            <a:xfrm rot="21234243">
              <a:off x="1166095" y="2310194"/>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p:cNvSpPr>
            <p:nvPr/>
          </p:nvSpPr>
          <p:spPr>
            <a:xfrm rot="21234243">
              <a:off x="1089894" y="2569498"/>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145431" y="2804032"/>
              <a:ext cx="1691873"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US" dirty="0"/>
                <a:t> pressure p + </a:t>
              </a:r>
              <a:r>
                <a:rPr lang="el-GR" dirty="0">
                  <a:latin typeface="Cambria Math"/>
                  <a:ea typeface="Cambria Math"/>
                </a:rPr>
                <a:t>δ</a:t>
              </a:r>
              <a:r>
                <a:rPr lang="en-US" dirty="0">
                  <a:latin typeface="Cambria Math"/>
                  <a:ea typeface="Cambria Math"/>
                </a:rPr>
                <a:t>p</a:t>
              </a:r>
              <a:endParaRPr lang="en-US" dirty="0"/>
            </a:p>
          </p:txBody>
        </p:sp>
        <p:cxnSp>
          <p:nvCxnSpPr>
            <p:cNvPr id="13" name="Straight Arrow Connector 12"/>
            <p:cNvCxnSpPr/>
            <p:nvPr/>
          </p:nvCxnSpPr>
          <p:spPr>
            <a:xfrm rot="5400000" flipH="1" flipV="1">
              <a:off x="99621" y="4837906"/>
              <a:ext cx="1447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4419600"/>
              <a:ext cx="381000" cy="523220"/>
            </a:xfrm>
            <a:prstGeom prst="rect">
              <a:avLst/>
            </a:prstGeom>
            <a:noFill/>
          </p:spPr>
          <p:txBody>
            <a:bodyPr wrap="square" rtlCol="0">
              <a:spAutoFit/>
            </a:bodyPr>
            <a:lstStyle/>
            <a:p>
              <a:r>
                <a:rPr lang="en-US" sz="2800" b="1" dirty="0"/>
                <a:t>Z</a:t>
              </a:r>
            </a:p>
          </p:txBody>
        </p:sp>
        <p:sp>
          <p:nvSpPr>
            <p:cNvPr id="15" name="Left Brace 14"/>
            <p:cNvSpPr/>
            <p:nvPr/>
          </p:nvSpPr>
          <p:spPr>
            <a:xfrm>
              <a:off x="609600" y="3733800"/>
              <a:ext cx="121919" cy="304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6200" y="3581400"/>
              <a:ext cx="762000" cy="523220"/>
            </a:xfrm>
            <a:prstGeom prst="rect">
              <a:avLst/>
            </a:prstGeom>
            <a:noFill/>
          </p:spPr>
          <p:txBody>
            <a:bodyPr wrap="square" rtlCol="0">
              <a:spAutoFit/>
            </a:bodyPr>
            <a:lstStyle/>
            <a:p>
              <a:r>
                <a:rPr lang="el-GR" sz="2800" dirty="0">
                  <a:latin typeface="Cambria Math"/>
                  <a:ea typeface="Cambria Math"/>
                </a:rPr>
                <a:t>δ</a:t>
              </a:r>
              <a:r>
                <a:rPr lang="en-US" sz="2800" dirty="0">
                  <a:latin typeface="Cambria Math"/>
                  <a:ea typeface="Cambria Math"/>
                </a:rPr>
                <a:t>z</a:t>
              </a:r>
              <a:endParaRPr lang="en-US" sz="2800" b="1" dirty="0"/>
            </a:p>
          </p:txBody>
        </p:sp>
        <p:sp>
          <p:nvSpPr>
            <p:cNvPr id="17" name="Down Arrow 16"/>
            <p:cNvSpPr/>
            <p:nvPr/>
          </p:nvSpPr>
          <p:spPr>
            <a:xfrm>
              <a:off x="2286000" y="4114800"/>
              <a:ext cx="152400" cy="609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V="1">
              <a:off x="2286000" y="3048000"/>
              <a:ext cx="152400"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2514600"/>
              <a:ext cx="427328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a:effectLst>
                    <a:outerShdw blurRad="38100" dist="38100" dir="2700000" algn="tl">
                      <a:srgbClr val="000000">
                        <a:alpha val="43137"/>
                      </a:srgbClr>
                    </a:outerShdw>
                  </a:effectLst>
                </a:rPr>
                <a:t>Vertical Gradient Acceleration=Force/mass </a:t>
              </a:r>
            </a:p>
          </p:txBody>
        </p:sp>
        <p:sp>
          <p:nvSpPr>
            <p:cNvPr id="20" name="TextBox 19"/>
            <p:cNvSpPr txBox="1"/>
            <p:nvPr/>
          </p:nvSpPr>
          <p:spPr>
            <a:xfrm>
              <a:off x="2426896" y="4573488"/>
              <a:ext cx="209115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a:effectLst>
                    <a:outerShdw blurRad="38100" dist="38100" dir="2700000" algn="tl">
                      <a:srgbClr val="000000">
                        <a:alpha val="43137"/>
                      </a:srgbClr>
                    </a:outerShdw>
                  </a:effectLst>
                </a:rPr>
                <a:t>Gravity acceleration</a:t>
              </a:r>
            </a:p>
          </p:txBody>
        </p:sp>
        <p:sp>
          <p:nvSpPr>
            <p:cNvPr id="24" name="TextBox 23"/>
            <p:cNvSpPr txBox="1"/>
            <p:nvPr/>
          </p:nvSpPr>
          <p:spPr>
            <a:xfrm>
              <a:off x="4038600" y="3352800"/>
              <a:ext cx="122059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US" dirty="0"/>
                <a:t> pressure p</a:t>
              </a:r>
            </a:p>
          </p:txBody>
        </p:sp>
      </p:grpSp>
      <p:sp>
        <p:nvSpPr>
          <p:cNvPr id="26" name="TextBox 25"/>
          <p:cNvSpPr txBox="1"/>
          <p:nvPr/>
        </p:nvSpPr>
        <p:spPr>
          <a:xfrm>
            <a:off x="180948" y="5715000"/>
            <a:ext cx="8804300" cy="107721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Hydrostatic Equation: </a:t>
            </a:r>
            <a:r>
              <a:rPr lang="en-US" sz="2000" b="0" i="0" dirty="0">
                <a:solidFill>
                  <a:srgbClr val="000000"/>
                </a:solidFill>
                <a:effectLst/>
                <a:latin typeface="Times New Roman" panose="02020603050405020304" pitchFamily="18" charset="0"/>
                <a:cs typeface="Times New Roman" panose="02020603050405020304" pitchFamily="18" charset="0"/>
              </a:rPr>
              <a:t>represents the balance between gravity and the vertical pressure gradient force. If these forces are equal, there is hydrostatic equilibrium and thus no vertical motion.</a:t>
            </a:r>
            <a:endParaRPr lang="en-US" sz="2000" dirty="0">
              <a:latin typeface="Times New Roman" panose="02020603050405020304" pitchFamily="18" charset="0"/>
              <a:cs typeface="Times New Roman" panose="02020603050405020304" pitchFamily="18" charset="0"/>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769539859"/>
              </p:ext>
            </p:extLst>
          </p:nvPr>
        </p:nvGraphicFramePr>
        <p:xfrm>
          <a:off x="144662" y="4686300"/>
          <a:ext cx="1633150" cy="990600"/>
        </p:xfrm>
        <a:graphic>
          <a:graphicData uri="http://schemas.openxmlformats.org/presentationml/2006/ole">
            <mc:AlternateContent xmlns:mc="http://schemas.openxmlformats.org/markup-compatibility/2006">
              <mc:Choice xmlns:v="urn:schemas-microsoft-com:vml" Requires="v">
                <p:oleObj spid="_x0000_s17468" name="Equation" r:id="rId4" imgW="647640" imgH="393480" progId="Equation.3">
                  <p:embed/>
                </p:oleObj>
              </mc:Choice>
              <mc:Fallback>
                <p:oleObj name="Equation" r:id="rId4" imgW="6476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62" y="4686300"/>
                        <a:ext cx="16331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itle 1"/>
          <p:cNvSpPr>
            <a:spLocks noGrp="1"/>
          </p:cNvSpPr>
          <p:nvPr>
            <p:ph type="title"/>
          </p:nvPr>
        </p:nvSpPr>
        <p:spPr>
          <a:xfrm>
            <a:off x="457200" y="0"/>
            <a:ext cx="8229600" cy="762000"/>
          </a:xfrm>
        </p:spPr>
        <p:txBody>
          <a:bodyPr>
            <a:normAutofit/>
          </a:bodyPr>
          <a:lstStyle/>
          <a:p>
            <a:pPr eaLnBrk="1" hangingPunct="1"/>
            <a:r>
              <a:rPr lang="en-US" sz="2600" b="1" dirty="0">
                <a:latin typeface="Times New Roman" panose="02020603050405020304" pitchFamily="18" charset="0"/>
                <a:cs typeface="Times New Roman" panose="02020603050405020304" pitchFamily="18" charset="0"/>
              </a:rPr>
              <a:t>The Hydrostatic Equation </a:t>
            </a:r>
          </a:p>
        </p:txBody>
      </p:sp>
      <p:sp>
        <p:nvSpPr>
          <p:cNvPr id="29" name="TextBox 28"/>
          <p:cNvSpPr txBox="1"/>
          <p:nvPr/>
        </p:nvSpPr>
        <p:spPr>
          <a:xfrm>
            <a:off x="76199" y="990600"/>
            <a:ext cx="3946927" cy="1723549"/>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Consider “g” the gravity acceleration (m/s</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Consider that </a:t>
            </a:r>
            <a:r>
              <a:rPr lang="el-GR" sz="2200" dirty="0">
                <a:latin typeface="Times New Roman" panose="02020603050405020304" pitchFamily="18" charset="0"/>
                <a:ea typeface="Cambria Math"/>
                <a:cs typeface="Times New Roman" panose="02020603050405020304" pitchFamily="18" charset="0"/>
              </a:rPr>
              <a:t>δ</a:t>
            </a:r>
            <a:r>
              <a:rPr lang="en-US" sz="2200" dirty="0">
                <a:latin typeface="Times New Roman" panose="02020603050405020304" pitchFamily="18" charset="0"/>
                <a:ea typeface="Cambria Math"/>
                <a:cs typeface="Times New Roman" panose="02020603050405020304" pitchFamily="18" charset="0"/>
              </a:rPr>
              <a:t>p </a:t>
            </a:r>
            <a:r>
              <a:rPr lang="en-US" sz="2200" dirty="0">
                <a:solidFill>
                  <a:srgbClr val="FF0000"/>
                </a:solidFill>
                <a:latin typeface="Times New Roman" panose="02020603050405020304" pitchFamily="18" charset="0"/>
                <a:ea typeface="Cambria Math"/>
                <a:cs typeface="Times New Roman" panose="02020603050405020304" pitchFamily="18" charset="0"/>
              </a:rPr>
              <a:t>is negative </a:t>
            </a:r>
            <a:r>
              <a:rPr lang="en-US" sz="2200" dirty="0">
                <a:latin typeface="Times New Roman" panose="02020603050405020304" pitchFamily="18" charset="0"/>
                <a:ea typeface="Cambria Math"/>
                <a:cs typeface="Times New Roman" panose="02020603050405020304" pitchFamily="18" charset="0"/>
              </a:rPr>
              <a:t>( that is, z increases  p decreases)</a:t>
            </a:r>
          </a:p>
          <a:p>
            <a:endParaRPr lang="en-US" dirty="0"/>
          </a:p>
        </p:txBody>
      </p:sp>
      <p:sp>
        <p:nvSpPr>
          <p:cNvPr id="30" name="TextBox 29"/>
          <p:cNvSpPr txBox="1"/>
          <p:nvPr/>
        </p:nvSpPr>
        <p:spPr>
          <a:xfrm>
            <a:off x="144662" y="2600235"/>
            <a:ext cx="3810000" cy="166199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In a hydrostatic equilibrium, and considering the limit as     </a:t>
            </a:r>
            <a:r>
              <a:rPr lang="el-GR" sz="2200" dirty="0">
                <a:latin typeface="Times New Roman" panose="02020603050405020304" pitchFamily="18" charset="0"/>
                <a:ea typeface="Cambria Math"/>
                <a:cs typeface="Times New Roman" panose="02020603050405020304" pitchFamily="18" charset="0"/>
              </a:rPr>
              <a:t>δ</a:t>
            </a:r>
            <a:r>
              <a:rPr lang="en-US" sz="2200" dirty="0">
                <a:latin typeface="Times New Roman" panose="02020603050405020304" pitchFamily="18" charset="0"/>
                <a:ea typeface="Cambria Math"/>
                <a:cs typeface="Times New Roman" panose="02020603050405020304" pitchFamily="18" charset="0"/>
              </a:rPr>
              <a:t>z → 0</a:t>
            </a:r>
            <a:endParaRPr lang="en-US" sz="2200" dirty="0">
              <a:latin typeface="Times New Roman" panose="02020603050405020304" pitchFamily="18" charset="0"/>
              <a:cs typeface="Times New Roman" panose="02020603050405020304" pitchFamily="18" charset="0"/>
            </a:endParaRPr>
          </a:p>
          <a:p>
            <a:r>
              <a:rPr lang="en-US" b="1" dirty="0"/>
              <a:t>                         </a:t>
            </a:r>
          </a:p>
          <a:p>
            <a:r>
              <a:rPr lang="en-US" b="1" dirty="0"/>
              <a:t>                          </a:t>
            </a:r>
            <a:r>
              <a:rPr lang="en-US" dirty="0">
                <a:latin typeface="Times New Roman" panose="02020603050405020304" pitchFamily="18" charset="0"/>
                <a:cs typeface="Times New Roman" panose="02020603050405020304" pitchFamily="18" charset="0"/>
              </a:rPr>
              <a:t>or</a:t>
            </a:r>
            <a:r>
              <a:rPr lang="en-US" b="1" dirty="0"/>
              <a:t>:</a:t>
            </a:r>
          </a:p>
        </p:txBody>
      </p:sp>
      <p:graphicFrame>
        <p:nvGraphicFramePr>
          <p:cNvPr id="8" name="Object 7"/>
          <p:cNvGraphicFramePr>
            <a:graphicFrameLocks noChangeAspect="1"/>
          </p:cNvGraphicFramePr>
          <p:nvPr>
            <p:extLst>
              <p:ext uri="{D42A27DB-BD31-4B8C-83A1-F6EECF244321}">
                <p14:modId xmlns:p14="http://schemas.microsoft.com/office/powerpoint/2010/main" val="3603019621"/>
              </p:ext>
            </p:extLst>
          </p:nvPr>
        </p:nvGraphicFramePr>
        <p:xfrm>
          <a:off x="180948" y="3771118"/>
          <a:ext cx="1263650" cy="728663"/>
        </p:xfrm>
        <a:graphic>
          <a:graphicData uri="http://schemas.openxmlformats.org/presentationml/2006/ole">
            <mc:AlternateContent xmlns:mc="http://schemas.openxmlformats.org/markup-compatibility/2006">
              <mc:Choice xmlns:v="urn:schemas-microsoft-com:vml" Requires="v">
                <p:oleObj spid="_x0000_s17469" name="Equation" r:id="rId6" imgW="723586" imgH="418918" progId="Equation.3">
                  <p:embed/>
                </p:oleObj>
              </mc:Choice>
              <mc:Fallback>
                <p:oleObj name="Equation" r:id="rId6" imgW="723586"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48" y="3771118"/>
                        <a:ext cx="12636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70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sp>
        <p:nvSpPr>
          <p:cNvPr id="6" name="Rectangle 5"/>
          <p:cNvSpPr/>
          <p:nvPr/>
        </p:nvSpPr>
        <p:spPr>
          <a:xfrm>
            <a:off x="613229" y="914400"/>
            <a:ext cx="8149771"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There are two types of pressure: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Hydrostatic pressure, which is just due to the weight of the air above you.</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Dynamic pressure, which is due to the motion of the air.</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meteorology, </a:t>
            </a:r>
            <a:r>
              <a:rPr lang="en-US" sz="2400" u="sng" dirty="0">
                <a:latin typeface="Times New Roman" panose="02020603050405020304" pitchFamily="18" charset="0"/>
                <a:cs typeface="Times New Roman" panose="02020603050405020304" pitchFamily="18" charset="0"/>
              </a:rPr>
              <a:t>dynamic pressure is usually very small</a:t>
            </a:r>
            <a:r>
              <a:rPr lang="en-US" sz="2400" dirty="0">
                <a:latin typeface="Times New Roman" panose="02020603050405020304" pitchFamily="18" charset="0"/>
                <a:cs typeface="Times New Roman" panose="02020603050405020304" pitchFamily="18" charset="0"/>
              </a:rPr>
              <a:t>, and we will assume for now that </a:t>
            </a:r>
            <a:r>
              <a:rPr lang="en-US" sz="2400" u="sng" dirty="0">
                <a:latin typeface="Times New Roman" panose="02020603050405020304" pitchFamily="18" charset="0"/>
                <a:cs typeface="Times New Roman" panose="02020603050405020304" pitchFamily="18" charset="0"/>
              </a:rPr>
              <a:t>atmospheric pressure </a:t>
            </a:r>
            <a:r>
              <a:rPr lang="en-US" sz="2400" dirty="0">
                <a:latin typeface="Times New Roman" panose="02020603050405020304" pitchFamily="18" charset="0"/>
                <a:cs typeface="Times New Roman" panose="02020603050405020304" pitchFamily="18" charset="0"/>
              </a:rPr>
              <a:t>is solely due to </a:t>
            </a:r>
            <a:r>
              <a:rPr lang="en-US" sz="2400" u="sng" dirty="0">
                <a:latin typeface="Times New Roman" panose="02020603050405020304" pitchFamily="18" charset="0"/>
                <a:cs typeface="Times New Roman" panose="02020603050405020304" pitchFamily="18" charset="0"/>
              </a:rPr>
              <a:t>hydrostatic pressure</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find </a:t>
            </a:r>
            <a:r>
              <a:rPr lang="en-US" sz="2400" b="1" u="sng" dirty="0">
                <a:latin typeface="Times New Roman" panose="02020603050405020304" pitchFamily="18" charset="0"/>
                <a:cs typeface="Times New Roman" panose="02020603050405020304" pitchFamily="18" charset="0"/>
              </a:rPr>
              <a:t>how pressure changes with height </a:t>
            </a:r>
            <a:r>
              <a:rPr lang="en-US" sz="2400" dirty="0">
                <a:latin typeface="Times New Roman" panose="02020603050405020304" pitchFamily="18" charset="0"/>
                <a:cs typeface="Times New Roman" panose="02020603050405020304" pitchFamily="18" charset="0"/>
              </a:rPr>
              <a:t>we start with the hydrostatic equation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2144519"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07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2609</Words>
  <Application>Microsoft Office PowerPoint</Application>
  <PresentationFormat>On-screen Show (4:3)</PresentationFormat>
  <Paragraphs>239</Paragraphs>
  <Slides>30</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Andalus</vt:lpstr>
      <vt:lpstr>Arial</vt:lpstr>
      <vt:lpstr>Calibri</vt:lpstr>
      <vt:lpstr>Cambria Math</vt:lpstr>
      <vt:lpstr>Times New Roman</vt:lpstr>
      <vt:lpstr>Wingdings</vt:lpstr>
      <vt:lpstr>Office Theme</vt:lpstr>
      <vt:lpstr>Equation</vt:lpstr>
      <vt:lpstr>PowerPoint Presentation</vt:lpstr>
      <vt:lpstr>PowerPoint Presentation</vt:lpstr>
      <vt:lpstr>This lecture including the following items</vt:lpstr>
      <vt:lpstr>Overview of the Earth’s Atmosphere</vt:lpstr>
      <vt:lpstr>Composition of the Atmosphere</vt:lpstr>
      <vt:lpstr>Vertical Structure of the Atmosphere</vt:lpstr>
      <vt:lpstr>The Hydrostatic Equation </vt:lpstr>
      <vt:lpstr>The Hydrostatic Equation </vt:lpstr>
      <vt:lpstr>Vertical Structure of the Atmosphere</vt:lpstr>
      <vt:lpstr>Vertical Structure of the Atmosphere</vt:lpstr>
      <vt:lpstr>Vertical Structure of the Atmosphere</vt:lpstr>
      <vt:lpstr>Vertical Structure of the Atmosphere</vt:lpstr>
      <vt:lpstr>Vertical Structure of the Atmosphere</vt:lpstr>
      <vt:lpstr>Vertical Structure of the Atmosphere</vt:lpstr>
      <vt:lpstr>Vertical Structure of the Atmosphere</vt:lpstr>
      <vt:lpstr>PowerPoint Presentation</vt:lpstr>
      <vt:lpstr>PowerPoint Presentation</vt:lpstr>
      <vt:lpstr>PowerPoint Presentation</vt:lpstr>
      <vt:lpstr>Geopotential Height Z</vt:lpstr>
      <vt:lpstr>Geopotential Height Z</vt:lpstr>
      <vt:lpstr>Geopotential Height Z</vt:lpstr>
      <vt:lpstr>Geopotential Height Z</vt:lpstr>
      <vt:lpstr>Geopotential Height Z</vt:lpstr>
      <vt:lpstr>Thickness and the hypsometric equation</vt:lpstr>
      <vt:lpstr>Why using hypsometric equation</vt:lpstr>
      <vt:lpstr>IS THE UPPER ATMOSPHERE WELL MIXED? </vt:lpstr>
      <vt:lpstr>IS THE UPPER ATMOSPHERE WELL MIXED? </vt:lpstr>
      <vt:lpstr>IS THE UPPER ATMOSPHERE WELL MIXED? </vt:lpstr>
      <vt:lpstr>IS THE UPPER ATMOSPHERE WELL MIXED? </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msi1</cp:lastModifiedBy>
  <cp:revision>49</cp:revision>
  <dcterms:created xsi:type="dcterms:W3CDTF">2020-02-11T20:05:07Z</dcterms:created>
  <dcterms:modified xsi:type="dcterms:W3CDTF">2022-01-10T16:45:39Z</dcterms:modified>
</cp:coreProperties>
</file>