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0" r:id="rId4"/>
    <p:sldId id="271" r:id="rId5"/>
    <p:sldId id="263" r:id="rId6"/>
    <p:sldId id="27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21" autoAdjust="0"/>
    <p:restoredTop sz="94660"/>
  </p:normalViewPr>
  <p:slideViewPr>
    <p:cSldViewPr snapToGrid="0">
      <p:cViewPr varScale="1">
        <p:scale>
          <a:sx n="73" d="100"/>
          <a:sy n="73" d="100"/>
        </p:scale>
        <p:origin x="8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DFCDA0-B462-442A-8E99-6FA5CF5F390D}" type="datetimeFigureOut">
              <a:rPr lang="en-US" smtClean="0"/>
              <a:t>11/27/2021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BFF94-08B0-4DDA-AB8E-ABF60D63B422}" type="slidenum">
              <a:rPr lang="en-US" smtClean="0"/>
              <a:t>‹#›</a:t>
            </a:fld>
            <a:endParaRPr lang="en-US"/>
          </a:p>
        </p:txBody>
      </p:sp>
    </p:spTree>
    <p:extLst>
      <p:ext uri="{BB962C8B-B14F-4D97-AF65-F5344CB8AC3E}">
        <p14:creationId xmlns:p14="http://schemas.microsoft.com/office/powerpoint/2010/main" val="3783325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DFCDA0-B462-442A-8E99-6FA5CF5F390D}" type="datetimeFigureOut">
              <a:rPr lang="en-US" smtClean="0"/>
              <a:t>11/27/2021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BFF94-08B0-4DDA-AB8E-ABF60D63B422}" type="slidenum">
              <a:rPr lang="en-US" smtClean="0"/>
              <a:t>‹#›</a:t>
            </a:fld>
            <a:endParaRPr lang="en-US"/>
          </a:p>
        </p:txBody>
      </p:sp>
    </p:spTree>
    <p:extLst>
      <p:ext uri="{BB962C8B-B14F-4D97-AF65-F5344CB8AC3E}">
        <p14:creationId xmlns:p14="http://schemas.microsoft.com/office/powerpoint/2010/main" val="3746794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DFCDA0-B462-442A-8E99-6FA5CF5F390D}" type="datetimeFigureOut">
              <a:rPr lang="en-US" smtClean="0"/>
              <a:t>11/27/2021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BFF94-08B0-4DDA-AB8E-ABF60D63B422}" type="slidenum">
              <a:rPr lang="en-US" smtClean="0"/>
              <a:t>‹#›</a:t>
            </a:fld>
            <a:endParaRPr lang="en-US"/>
          </a:p>
        </p:txBody>
      </p:sp>
    </p:spTree>
    <p:extLst>
      <p:ext uri="{BB962C8B-B14F-4D97-AF65-F5344CB8AC3E}">
        <p14:creationId xmlns:p14="http://schemas.microsoft.com/office/powerpoint/2010/main" val="2023604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DFCDA0-B462-442A-8E99-6FA5CF5F390D}" type="datetimeFigureOut">
              <a:rPr lang="en-US" smtClean="0"/>
              <a:t>11/27/2021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BFF94-08B0-4DDA-AB8E-ABF60D63B422}" type="slidenum">
              <a:rPr lang="en-US" smtClean="0"/>
              <a:t>‹#›</a:t>
            </a:fld>
            <a:endParaRPr lang="en-US"/>
          </a:p>
        </p:txBody>
      </p:sp>
    </p:spTree>
    <p:extLst>
      <p:ext uri="{BB962C8B-B14F-4D97-AF65-F5344CB8AC3E}">
        <p14:creationId xmlns:p14="http://schemas.microsoft.com/office/powerpoint/2010/main" val="2701584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9DFCDA0-B462-442A-8E99-6FA5CF5F390D}" type="datetimeFigureOut">
              <a:rPr lang="en-US" smtClean="0"/>
              <a:t>11/27/2021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BFF94-08B0-4DDA-AB8E-ABF60D63B422}" type="slidenum">
              <a:rPr lang="en-US" smtClean="0"/>
              <a:t>‹#›</a:t>
            </a:fld>
            <a:endParaRPr lang="en-US"/>
          </a:p>
        </p:txBody>
      </p:sp>
    </p:spTree>
    <p:extLst>
      <p:ext uri="{BB962C8B-B14F-4D97-AF65-F5344CB8AC3E}">
        <p14:creationId xmlns:p14="http://schemas.microsoft.com/office/powerpoint/2010/main" val="484335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DFCDA0-B462-442A-8E99-6FA5CF5F390D}" type="datetimeFigureOut">
              <a:rPr lang="en-US" smtClean="0"/>
              <a:t>11/27/2021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BFF94-08B0-4DDA-AB8E-ABF60D63B422}" type="slidenum">
              <a:rPr lang="en-US" smtClean="0"/>
              <a:t>‹#›</a:t>
            </a:fld>
            <a:endParaRPr lang="en-US"/>
          </a:p>
        </p:txBody>
      </p:sp>
    </p:spTree>
    <p:extLst>
      <p:ext uri="{BB962C8B-B14F-4D97-AF65-F5344CB8AC3E}">
        <p14:creationId xmlns:p14="http://schemas.microsoft.com/office/powerpoint/2010/main" val="1105326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DFCDA0-B462-442A-8E99-6FA5CF5F390D}" type="datetimeFigureOut">
              <a:rPr lang="en-US" smtClean="0"/>
              <a:t>11/27/2021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4BFF94-08B0-4DDA-AB8E-ABF60D63B422}" type="slidenum">
              <a:rPr lang="en-US" smtClean="0"/>
              <a:t>‹#›</a:t>
            </a:fld>
            <a:endParaRPr lang="en-US"/>
          </a:p>
        </p:txBody>
      </p:sp>
    </p:spTree>
    <p:extLst>
      <p:ext uri="{BB962C8B-B14F-4D97-AF65-F5344CB8AC3E}">
        <p14:creationId xmlns:p14="http://schemas.microsoft.com/office/powerpoint/2010/main" val="1200682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DFCDA0-B462-442A-8E99-6FA5CF5F390D}" type="datetimeFigureOut">
              <a:rPr lang="en-US" smtClean="0"/>
              <a:t>11/27/2021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4BFF94-08B0-4DDA-AB8E-ABF60D63B422}" type="slidenum">
              <a:rPr lang="en-US" smtClean="0"/>
              <a:t>‹#›</a:t>
            </a:fld>
            <a:endParaRPr lang="en-US"/>
          </a:p>
        </p:txBody>
      </p:sp>
    </p:spTree>
    <p:extLst>
      <p:ext uri="{BB962C8B-B14F-4D97-AF65-F5344CB8AC3E}">
        <p14:creationId xmlns:p14="http://schemas.microsoft.com/office/powerpoint/2010/main" val="3338884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DFCDA0-B462-442A-8E99-6FA5CF5F390D}" type="datetimeFigureOut">
              <a:rPr lang="en-US" smtClean="0"/>
              <a:t>11/27/2021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4BFF94-08B0-4DDA-AB8E-ABF60D63B422}" type="slidenum">
              <a:rPr lang="en-US" smtClean="0"/>
              <a:t>‹#›</a:t>
            </a:fld>
            <a:endParaRPr lang="en-US"/>
          </a:p>
        </p:txBody>
      </p:sp>
    </p:spTree>
    <p:extLst>
      <p:ext uri="{BB962C8B-B14F-4D97-AF65-F5344CB8AC3E}">
        <p14:creationId xmlns:p14="http://schemas.microsoft.com/office/powerpoint/2010/main" val="1483560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9DFCDA0-B462-442A-8E99-6FA5CF5F390D}" type="datetimeFigureOut">
              <a:rPr lang="en-US" smtClean="0"/>
              <a:t>11/27/2021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BFF94-08B0-4DDA-AB8E-ABF60D63B422}" type="slidenum">
              <a:rPr lang="en-US" smtClean="0"/>
              <a:t>‹#›</a:t>
            </a:fld>
            <a:endParaRPr lang="en-US"/>
          </a:p>
        </p:txBody>
      </p:sp>
    </p:spTree>
    <p:extLst>
      <p:ext uri="{BB962C8B-B14F-4D97-AF65-F5344CB8AC3E}">
        <p14:creationId xmlns:p14="http://schemas.microsoft.com/office/powerpoint/2010/main" val="3973206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9DFCDA0-B462-442A-8E99-6FA5CF5F390D}" type="datetimeFigureOut">
              <a:rPr lang="en-US" smtClean="0"/>
              <a:t>11/27/2021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BFF94-08B0-4DDA-AB8E-ABF60D63B422}" type="slidenum">
              <a:rPr lang="en-US" smtClean="0"/>
              <a:t>‹#›</a:t>
            </a:fld>
            <a:endParaRPr lang="en-US"/>
          </a:p>
        </p:txBody>
      </p:sp>
    </p:spTree>
    <p:extLst>
      <p:ext uri="{BB962C8B-B14F-4D97-AF65-F5344CB8AC3E}">
        <p14:creationId xmlns:p14="http://schemas.microsoft.com/office/powerpoint/2010/main" val="3752025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DFCDA0-B462-442A-8E99-6FA5CF5F390D}" type="datetimeFigureOut">
              <a:rPr lang="en-US" smtClean="0"/>
              <a:t>11/27/2021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BFF94-08B0-4DDA-AB8E-ABF60D63B422}" type="slidenum">
              <a:rPr lang="en-US" smtClean="0"/>
              <a:t>‹#›</a:t>
            </a:fld>
            <a:endParaRPr lang="en-US"/>
          </a:p>
        </p:txBody>
      </p:sp>
    </p:spTree>
    <p:extLst>
      <p:ext uri="{BB962C8B-B14F-4D97-AF65-F5344CB8AC3E}">
        <p14:creationId xmlns:p14="http://schemas.microsoft.com/office/powerpoint/2010/main" val="2134489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12400" y="1442812"/>
            <a:ext cx="11496481" cy="923330"/>
          </a:xfrm>
          <a:prstGeom prst="rect">
            <a:avLst/>
          </a:prstGeom>
        </p:spPr>
        <p:txBody>
          <a:bodyPr wrap="none">
            <a:spAutoFit/>
          </a:bodyPr>
          <a:lstStyle/>
          <a:p>
            <a:r>
              <a:rPr lang="en-US" sz="3600" b="1" i="1" dirty="0" smtClean="0">
                <a:effectLst>
                  <a:outerShdw blurRad="38100" dist="38100" dir="2700000" algn="tl">
                    <a:srgbClr val="000000">
                      <a:alpha val="43137"/>
                    </a:srgbClr>
                  </a:outerShdw>
                </a:effectLst>
              </a:rPr>
              <a:t>Micrometeorology and   </a:t>
            </a:r>
            <a:r>
              <a:rPr lang="en-US" sz="3600" b="1" i="1" dirty="0">
                <a:effectLst>
                  <a:outerShdw blurRad="38100" dist="38100" dir="2700000" algn="tl">
                    <a:srgbClr val="000000">
                      <a:alpha val="43137"/>
                    </a:srgbClr>
                  </a:outerShdw>
                </a:effectLst>
              </a:rPr>
              <a:t>Significance of the Boundary Layer</a:t>
            </a:r>
            <a:endParaRPr lang="en-US" sz="3600" b="1" i="1" dirty="0" smtClean="0">
              <a:effectLst>
                <a:outerShdw blurRad="38100" dist="38100" dir="2700000" algn="tl">
                  <a:srgbClr val="000000">
                    <a:alpha val="43137"/>
                  </a:srgbClr>
                </a:outerShdw>
              </a:effectLst>
            </a:endParaRPr>
          </a:p>
          <a:p>
            <a:r>
              <a:rPr lang="en-US" dirty="0" smtClean="0"/>
              <a:t> </a:t>
            </a:r>
            <a:endParaRPr lang="en-US" dirty="0"/>
          </a:p>
        </p:txBody>
      </p:sp>
    </p:spTree>
    <p:extLst>
      <p:ext uri="{BB962C8B-B14F-4D97-AF65-F5344CB8AC3E}">
        <p14:creationId xmlns:p14="http://schemas.microsoft.com/office/powerpoint/2010/main" val="2649121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760" y="163235"/>
            <a:ext cx="11586754" cy="2031325"/>
          </a:xfrm>
          <a:prstGeom prst="rect">
            <a:avLst/>
          </a:prstGeom>
        </p:spPr>
        <p:txBody>
          <a:bodyPr wrap="square">
            <a:spAutoFit/>
          </a:bodyPr>
          <a:lstStyle/>
          <a:p>
            <a:r>
              <a:rPr lang="en-US"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Micrometeorology</a:t>
            </a:r>
            <a:r>
              <a:rPr lang="en-US" dirty="0"/>
              <a:t> </a:t>
            </a:r>
            <a:endParaRPr lang="en-US" dirty="0" smtClean="0"/>
          </a:p>
          <a:p>
            <a:endParaRPr lang="en-US" dirty="0"/>
          </a:p>
          <a:p>
            <a:r>
              <a:rPr lang="en-US" dirty="0">
                <a:latin typeface="Times New Roman" panose="02020603050405020304" pitchFamily="18" charset="0"/>
                <a:cs typeface="Times New Roman" panose="02020603050405020304" pitchFamily="18" charset="0"/>
              </a:rPr>
              <a:t>Compared to the other scales of meteorological motions, turbulence is on the small end. Figure 1.15 shows a classification scheme for meteorological phenomena as a function of their time and space scales. Phenomena such as turbulence with space scales smaller than about 3 km and with time scales shorter than about 1 h are classified as microscale. Micrometeorology is the study of such small-scale </a:t>
            </a:r>
            <a:r>
              <a:rPr lang="en-US" dirty="0" smtClean="0">
                <a:latin typeface="Times New Roman" panose="02020603050405020304" pitchFamily="18" charset="0"/>
                <a:cs typeface="Times New Roman" panose="02020603050405020304" pitchFamily="18" charset="0"/>
              </a:rPr>
              <a:t>phenomena. </a:t>
            </a:r>
            <a:r>
              <a:rPr lang="en-US" dirty="0">
                <a:latin typeface="Times New Roman" panose="02020603050405020304" pitchFamily="18" charset="0"/>
                <a:cs typeface="Times New Roman" panose="02020603050405020304" pitchFamily="18" charset="0"/>
              </a:rPr>
              <a:t>It is evident that the study of the boundary layer involves the study of microscale </a:t>
            </a:r>
            <a:r>
              <a:rPr lang="en-US" dirty="0" smtClean="0">
                <a:latin typeface="Times New Roman" panose="02020603050405020304" pitchFamily="18" charset="0"/>
                <a:cs typeface="Times New Roman" panose="02020603050405020304" pitchFamily="18" charset="0"/>
              </a:rPr>
              <a:t>processes micrometeorology </a:t>
            </a:r>
            <a:r>
              <a:rPr lang="en-US" dirty="0">
                <a:latin typeface="Times New Roman" panose="02020603050405020304" pitchFamily="18" charset="0"/>
                <a:cs typeface="Times New Roman" panose="02020603050405020304" pitchFamily="18" charset="0"/>
              </a:rPr>
              <a:t>was often associated with surface-layer phenomena.  </a:t>
            </a:r>
          </a:p>
        </p:txBody>
      </p:sp>
      <p:pic>
        <p:nvPicPr>
          <p:cNvPr id="5" name="Picture 4"/>
          <p:cNvPicPr>
            <a:picLocks noChangeAspect="1"/>
          </p:cNvPicPr>
          <p:nvPr/>
        </p:nvPicPr>
        <p:blipFill rotWithShape="1">
          <a:blip r:embed="rId2"/>
          <a:srcRect l="20115" t="20090" r="20249" b="8125"/>
          <a:stretch/>
        </p:blipFill>
        <p:spPr>
          <a:xfrm>
            <a:off x="0" y="2286000"/>
            <a:ext cx="11952514" cy="4572000"/>
          </a:xfrm>
          <a:prstGeom prst="rect">
            <a:avLst/>
          </a:prstGeom>
        </p:spPr>
      </p:pic>
    </p:spTree>
    <p:extLst>
      <p:ext uri="{BB962C8B-B14F-4D97-AF65-F5344CB8AC3E}">
        <p14:creationId xmlns:p14="http://schemas.microsoft.com/office/powerpoint/2010/main" val="396110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9635" y="247085"/>
            <a:ext cx="11717383" cy="3782061"/>
          </a:xfrm>
          <a:prstGeom prst="rect">
            <a:avLst/>
          </a:prstGeom>
        </p:spPr>
        <p:txBody>
          <a:bodyPr wrap="square">
            <a:spAutoFit/>
          </a:bodyPr>
          <a:lstStyle/>
          <a:p>
            <a:pPr>
              <a:lnSpc>
                <a:spcPct val="150000"/>
              </a:lnSpc>
            </a:pPr>
            <a:r>
              <a:rPr lang="en-US" dirty="0">
                <a:latin typeface="Times New Roman" panose="02020603050405020304" pitchFamily="18" charset="0"/>
                <a:cs typeface="Times New Roman" panose="02020603050405020304" pitchFamily="18" charset="0"/>
              </a:rPr>
              <a:t>Additional motivation has come from concern over our environment.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consequences of its pollution and take appropriate action. </a:t>
            </a:r>
            <a:r>
              <a:rPr lang="en-US" dirty="0" smtClean="0">
                <a:latin typeface="Times New Roman" panose="02020603050405020304" pitchFamily="18" charset="0"/>
                <a:cs typeface="Times New Roman" panose="02020603050405020304" pitchFamily="18" charset="0"/>
              </a:rPr>
              <a:t>Since </a:t>
            </a:r>
            <a:r>
              <a:rPr lang="en-US" dirty="0">
                <a:latin typeface="Times New Roman" panose="02020603050405020304" pitchFamily="18" charset="0"/>
                <a:cs typeface="Times New Roman" panose="02020603050405020304" pitchFamily="18" charset="0"/>
              </a:rPr>
              <a:t>most of the anthropogenic effluents are emitted from near-surface sources, the resulting dispersion of the pollutants is tied to boundary layer processes. </a:t>
            </a:r>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a result, air-pollution meteorology is an applied form of micrometeorology. </a:t>
            </a:r>
          </a:p>
          <a:p>
            <a:pPr>
              <a:lnSpc>
                <a:spcPct val="150000"/>
              </a:lnSpc>
            </a:pPr>
            <a:r>
              <a:rPr lang="en-US" dirty="0">
                <a:latin typeface="Times New Roman" panose="02020603050405020304" pitchFamily="18" charset="0"/>
                <a:cs typeface="Times New Roman" panose="02020603050405020304" pitchFamily="18" charset="0"/>
              </a:rPr>
              <a:t>Other applications include agricultural meteorology, where airborne transport of chemicals necessary to plant life is governed by turbulence. Nocturnal processes such as frost formation warrant improved study and forecast methods for crop protection. Fog and low stratocumulus, which inhibit aviation operations, are essentially boundary layer phenomena. Wind-generated power, a popular energy source for centuries, has had a recent increase in interest as wind turbines have been designed to extract energy more efficiently from the boundary layer wind. Other structures such as bridges and buildings must be designed to withstand wind gusts appropriate to their sites.</a:t>
            </a:r>
          </a:p>
        </p:txBody>
      </p:sp>
    </p:spTree>
    <p:extLst>
      <p:ext uri="{BB962C8B-B14F-4D97-AF65-F5344CB8AC3E}">
        <p14:creationId xmlns:p14="http://schemas.microsoft.com/office/powerpoint/2010/main" val="3230596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9426" y="187625"/>
            <a:ext cx="7830798" cy="830997"/>
          </a:xfrm>
          <a:prstGeom prst="rect">
            <a:avLst/>
          </a:prstGeom>
        </p:spPr>
        <p:txBody>
          <a:bodyPr wrap="none">
            <a:spAutoFit/>
          </a:bodyPr>
          <a:lstStyle/>
          <a:p>
            <a:r>
              <a:rPr lang="en-US" sz="2400" b="1" dirty="0">
                <a:latin typeface="Times New Roman" panose="02020603050405020304" pitchFamily="18" charset="0"/>
                <a:cs typeface="Times New Roman" panose="02020603050405020304" pitchFamily="18" charset="0"/>
              </a:rPr>
              <a:t> </a:t>
            </a:r>
            <a:r>
              <a:rPr lang="en-US" sz="2400"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Significance of the Boundary Layer:-   </a:t>
            </a:r>
            <a:endParaRPr lang="en-US" sz="2400" b="1"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importance of the BL is given in the following summary: </a:t>
            </a:r>
          </a:p>
        </p:txBody>
      </p:sp>
      <p:sp>
        <p:nvSpPr>
          <p:cNvPr id="2" name="Rectangle 1"/>
          <p:cNvSpPr/>
          <p:nvPr/>
        </p:nvSpPr>
        <p:spPr>
          <a:xfrm>
            <a:off x="349425" y="1143728"/>
            <a:ext cx="11616151" cy="5632311"/>
          </a:xfrm>
          <a:prstGeom prst="rect">
            <a:avLst/>
          </a:prstGeom>
        </p:spPr>
        <p:txBody>
          <a:bodyPr wrap="square">
            <a:spAutoFit/>
          </a:bodyPr>
          <a:lstStyle/>
          <a:p>
            <a:pPr marL="285750" indent="-285750">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People spend most of their lives in the BL</a:t>
            </a:r>
            <a:r>
              <a:rPr lang="en-US" dirty="0" smtClean="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Daily weather forecasts of dew, frost, and maximum and minimum temperatures are really BL forecasts</a:t>
            </a:r>
            <a:r>
              <a:rPr lang="en-US" dirty="0" smtClean="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 Pollution </a:t>
            </a:r>
            <a:r>
              <a:rPr lang="en-US" dirty="0">
                <a:latin typeface="Times New Roman" panose="02020603050405020304" pitchFamily="18" charset="0"/>
                <a:cs typeface="Times New Roman" panose="02020603050405020304" pitchFamily="18" charset="0"/>
              </a:rPr>
              <a:t>is trapped in the BL. </a:t>
            </a:r>
          </a:p>
          <a:p>
            <a:pPr marL="285750" indent="-285750">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Fog </a:t>
            </a:r>
            <a:r>
              <a:rPr lang="en-US" dirty="0">
                <a:latin typeface="Times New Roman" panose="02020603050405020304" pitchFamily="18" charset="0"/>
                <a:cs typeface="Times New Roman" panose="02020603050405020304" pitchFamily="18" charset="0"/>
              </a:rPr>
              <a:t>occurs within the BL. </a:t>
            </a:r>
            <a:endParaRPr lang="en-US"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Air </a:t>
            </a:r>
            <a:r>
              <a:rPr lang="en-US" dirty="0">
                <a:latin typeface="Times New Roman" panose="02020603050405020304" pitchFamily="18" charset="0"/>
                <a:cs typeface="Times New Roman" panose="02020603050405020304" pitchFamily="18" charset="0"/>
              </a:rPr>
              <a:t>masses are really boundary layers in different parts of the globe that have equilibrated with their underlying surface</a:t>
            </a:r>
            <a:r>
              <a:rPr lang="en-US" dirty="0" smtClean="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  The primary energy source for the whole atmosphere is solar radiation, which for the </a:t>
            </a:r>
            <a:r>
              <a:rPr lang="en-US" dirty="0" smtClean="0">
                <a:latin typeface="Times New Roman" panose="02020603050405020304" pitchFamily="18" charset="0"/>
                <a:cs typeface="Times New Roman" panose="02020603050405020304" pitchFamily="18" charset="0"/>
              </a:rPr>
              <a:t>most </a:t>
            </a:r>
            <a:r>
              <a:rPr lang="en-US" dirty="0">
                <a:latin typeface="Times New Roman" panose="02020603050405020304" pitchFamily="18" charset="0"/>
                <a:cs typeface="Times New Roman" panose="02020603050405020304" pitchFamily="18" charset="0"/>
              </a:rPr>
              <a:t>part is absorbed at the ground and transmitted to the rest of the atmosphere by </a:t>
            </a:r>
            <a:r>
              <a:rPr lang="en-US" dirty="0" smtClean="0">
                <a:latin typeface="Times New Roman" panose="02020603050405020304" pitchFamily="18" charset="0"/>
                <a:cs typeface="Times New Roman" panose="02020603050405020304" pitchFamily="18" charset="0"/>
              </a:rPr>
              <a:t>BL </a:t>
            </a:r>
            <a:r>
              <a:rPr lang="en-US" dirty="0">
                <a:latin typeface="Times New Roman" panose="02020603050405020304" pitchFamily="18" charset="0"/>
                <a:cs typeface="Times New Roman" panose="02020603050405020304" pitchFamily="18" charset="0"/>
              </a:rPr>
              <a:t>processes. </a:t>
            </a:r>
            <a:endParaRPr lang="en-US"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Crops are grown in the BL. Pollen distributed by boundary layer circulations. </a:t>
            </a:r>
          </a:p>
          <a:p>
            <a:pPr marL="285750" indent="-285750">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Cloud nuclei are stirred into the air from the surface by BL processes. </a:t>
            </a:r>
          </a:p>
          <a:p>
            <a:pPr marL="285750" indent="-285750">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Virtually </a:t>
            </a:r>
            <a:r>
              <a:rPr lang="en-US" dirty="0">
                <a:latin typeface="Times New Roman" panose="02020603050405020304" pitchFamily="18" charset="0"/>
                <a:cs typeface="Times New Roman" panose="02020603050405020304" pitchFamily="18" charset="0"/>
              </a:rPr>
              <a:t>all water vapor that reaches the FA is first transported through the BL by </a:t>
            </a:r>
            <a:r>
              <a:rPr lang="en-US" dirty="0" smtClean="0">
                <a:latin typeface="Times New Roman" panose="02020603050405020304" pitchFamily="18" charset="0"/>
                <a:cs typeface="Times New Roman" panose="02020603050405020304" pitchFamily="18" charset="0"/>
              </a:rPr>
              <a:t>turbulent </a:t>
            </a:r>
            <a:r>
              <a:rPr lang="en-US" dirty="0">
                <a:latin typeface="Times New Roman" panose="02020603050405020304" pitchFamily="18" charset="0"/>
                <a:cs typeface="Times New Roman" panose="02020603050405020304" pitchFamily="18" charset="0"/>
              </a:rPr>
              <a:t>and </a:t>
            </a:r>
            <a:r>
              <a:rPr lang="en-US" dirty="0" err="1">
                <a:latin typeface="Times New Roman" panose="02020603050405020304" pitchFamily="18" charset="0"/>
                <a:cs typeface="Times New Roman" panose="02020603050405020304" pitchFamily="18" charset="0"/>
              </a:rPr>
              <a:t>advective</a:t>
            </a:r>
            <a:r>
              <a:rPr lang="en-US" dirty="0">
                <a:latin typeface="Times New Roman" panose="02020603050405020304" pitchFamily="18" charset="0"/>
                <a:cs typeface="Times New Roman" panose="02020603050405020304" pitchFamily="18" charset="0"/>
              </a:rPr>
              <a:t> processes. </a:t>
            </a:r>
          </a:p>
          <a:p>
            <a:pPr marL="285750" indent="-285750">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Thunderstorm </a:t>
            </a:r>
            <a:r>
              <a:rPr lang="en-US" dirty="0">
                <a:latin typeface="Times New Roman" panose="02020603050405020304" pitchFamily="18" charset="0"/>
                <a:cs typeface="Times New Roman" panose="02020603050405020304" pitchFamily="18" charset="0"/>
              </a:rPr>
              <a:t>and hurricane evolution are tied to the inflow of moist BL air. </a:t>
            </a:r>
          </a:p>
          <a:p>
            <a:pPr marL="285750" indent="-285750">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Turbulent </a:t>
            </a:r>
            <a:r>
              <a:rPr lang="en-US" dirty="0">
                <a:latin typeface="Times New Roman" panose="02020603050405020304" pitchFamily="18" charset="0"/>
                <a:cs typeface="Times New Roman" panose="02020603050405020304" pitchFamily="18" charset="0"/>
              </a:rPr>
              <a:t>transport of momentum down through the BL to the surface is the most </a:t>
            </a:r>
            <a:r>
              <a:rPr lang="en-US" dirty="0" smtClean="0">
                <a:latin typeface="Times New Roman" panose="02020603050405020304" pitchFamily="18" charset="0"/>
                <a:cs typeface="Times New Roman" panose="02020603050405020304" pitchFamily="18" charset="0"/>
              </a:rPr>
              <a:t> important </a:t>
            </a:r>
            <a:r>
              <a:rPr lang="en-US" dirty="0">
                <a:latin typeface="Times New Roman" panose="02020603050405020304" pitchFamily="18" charset="0"/>
                <a:cs typeface="Times New Roman" panose="02020603050405020304" pitchFamily="18" charset="0"/>
              </a:rPr>
              <a:t>momentum sink for the atmosphere. </a:t>
            </a:r>
          </a:p>
          <a:p>
            <a:pPr marL="285750" indent="-285750">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About 50% of the atmosphere's kinetic energy is dissipated in the BL. </a:t>
            </a:r>
          </a:p>
          <a:p>
            <a:pPr marL="285750" indent="-285750">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Turbulence </a:t>
            </a:r>
            <a:r>
              <a:rPr lang="en-US" dirty="0">
                <a:latin typeface="Times New Roman" panose="02020603050405020304" pitchFamily="18" charset="0"/>
                <a:cs typeface="Times New Roman" panose="02020603050405020304" pitchFamily="18" charset="0"/>
              </a:rPr>
              <a:t>and gustiness affects architecture in the design of structures. </a:t>
            </a:r>
          </a:p>
          <a:p>
            <a:pPr marL="285750" indent="-285750">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Warm </a:t>
            </a:r>
            <a:r>
              <a:rPr lang="en-US" dirty="0">
                <a:latin typeface="Times New Roman" panose="02020603050405020304" pitchFamily="18" charset="0"/>
                <a:cs typeface="Times New Roman" panose="02020603050405020304" pitchFamily="18" charset="0"/>
              </a:rPr>
              <a:t>and cold fronts separate boundary layers of different temperature. </a:t>
            </a:r>
          </a:p>
          <a:p>
            <a:pPr marL="285750" indent="-285750">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Wind turbines extract energy from the BL </a:t>
            </a:r>
            <a:r>
              <a:rPr lang="en-US" dirty="0" smtClean="0">
                <a:latin typeface="Times New Roman" panose="02020603050405020304" pitchFamily="18" charset="0"/>
                <a:cs typeface="Times New Roman" panose="02020603050405020304" pitchFamily="18" charset="0"/>
              </a:rPr>
              <a:t>winds</a:t>
            </a:r>
          </a:p>
          <a:p>
            <a:pPr marL="285750" indent="-285750">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Wind stress on the sea surface is the primary energy source for ocean currents . </a:t>
            </a:r>
          </a:p>
          <a:p>
            <a:pPr marL="285750" indent="-285750">
              <a:buFont typeface="Wingdings" panose="05000000000000000000" pitchFamily="2" charset="2"/>
              <a:buChar char="v"/>
            </a:pPr>
            <a:r>
              <a:rPr lang="en-US"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Turbulent transport and advection in the BL move water and oxygen to and </a:t>
            </a:r>
            <a:r>
              <a:rPr lang="en-US">
                <a:latin typeface="Times New Roman" panose="02020603050405020304" pitchFamily="18" charset="0"/>
                <a:cs typeface="Times New Roman" panose="02020603050405020304" pitchFamily="18" charset="0"/>
              </a:rPr>
              <a:t>from </a:t>
            </a:r>
            <a:r>
              <a:rPr lang="en-US" smtClean="0">
                <a:latin typeface="Times New Roman" panose="02020603050405020304" pitchFamily="18" charset="0"/>
                <a:cs typeface="Times New Roman" panose="02020603050405020304" pitchFamily="18" charset="0"/>
              </a:rPr>
              <a:t>immobile </a:t>
            </a:r>
            <a:r>
              <a:rPr lang="en-US" dirty="0">
                <a:latin typeface="Times New Roman" panose="02020603050405020304" pitchFamily="18" charset="0"/>
                <a:cs typeface="Times New Roman" panose="02020603050405020304" pitchFamily="18" charset="0"/>
              </a:rPr>
              <a:t>life forms like plants. </a:t>
            </a:r>
          </a:p>
          <a:p>
            <a:pPr marL="285750" indent="-285750">
              <a:buFont typeface="Wingdings" panose="05000000000000000000" pitchFamily="2" charset="2"/>
              <a:buChar char="v"/>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571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759" y="147940"/>
            <a:ext cx="11377749" cy="5078313"/>
          </a:xfrm>
          <a:prstGeom prst="rect">
            <a:avLst/>
          </a:prstGeom>
        </p:spPr>
        <p:txBody>
          <a:bodyPr wrap="square">
            <a:spAutoFit/>
          </a:bodyPr>
          <a:lstStyle/>
          <a:p>
            <a:r>
              <a:rPr lang="en-US"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Boundary-Layer</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extends </a:t>
            </a:r>
            <a:r>
              <a:rPr lang="en-US" dirty="0">
                <a:latin typeface="Times New Roman" panose="02020603050405020304" pitchFamily="18" charset="0"/>
                <a:cs typeface="Times New Roman" panose="02020603050405020304" pitchFamily="18" charset="0"/>
              </a:rPr>
              <a:t>from the surface to between 500 and 3,000 m altitudes.  Located within troposphere </a:t>
            </a:r>
          </a:p>
          <a:p>
            <a:r>
              <a:rPr lang="en-US" dirty="0">
                <a:latin typeface="Times New Roman" panose="02020603050405020304" pitchFamily="18" charset="0"/>
                <a:cs typeface="Times New Roman" panose="02020603050405020304" pitchFamily="18" charset="0"/>
              </a:rPr>
              <a:t> </a:t>
            </a:r>
            <a:r>
              <a:rPr lang="en-US"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Surface Layer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comprises the bottom 10% of the Boundary Layer. </a:t>
            </a:r>
          </a:p>
          <a:p>
            <a:r>
              <a:rPr lang="en-US" dirty="0">
                <a:latin typeface="Times New Roman" panose="02020603050405020304" pitchFamily="18" charset="0"/>
                <a:cs typeface="Times New Roman" panose="02020603050405020304" pitchFamily="18" charset="0"/>
              </a:rPr>
              <a:t> </a:t>
            </a:r>
            <a:r>
              <a:rPr lang="en-US"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Mixed Layer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area of the upward and downward motion of air resulting in a very well mixed layer of air. Very unstable </a:t>
            </a:r>
          </a:p>
          <a:p>
            <a:r>
              <a:rPr lang="en-US"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Entrainment </a:t>
            </a:r>
            <a:r>
              <a:rPr lang="en-US" b="1"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Zone</a:t>
            </a:r>
          </a:p>
          <a:p>
            <a:r>
              <a:rPr lang="en-US" dirty="0" smtClean="0">
                <a:latin typeface="Times New Roman" panose="02020603050405020304" pitchFamily="18" charset="0"/>
                <a:cs typeface="Times New Roman" panose="02020603050405020304" pitchFamily="18" charset="0"/>
              </a:rPr>
              <a:t>area </a:t>
            </a:r>
            <a:r>
              <a:rPr lang="en-US" dirty="0">
                <a:latin typeface="Times New Roman" panose="02020603050405020304" pitchFamily="18" charset="0"/>
                <a:cs typeface="Times New Roman" panose="02020603050405020304" pitchFamily="18" charset="0"/>
              </a:rPr>
              <a:t>between the boundary layer and the free atmosphere. </a:t>
            </a:r>
          </a:p>
          <a:p>
            <a:r>
              <a:rPr lang="en-US" dirty="0">
                <a:latin typeface="Times New Roman" panose="02020603050405020304" pitchFamily="18" charset="0"/>
                <a:cs typeface="Times New Roman" panose="02020603050405020304" pitchFamily="18" charset="0"/>
              </a:rPr>
              <a:t> </a:t>
            </a:r>
            <a:r>
              <a:rPr lang="en-US"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Free Atmosphere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area above the boundary layer. </a:t>
            </a:r>
          </a:p>
          <a:p>
            <a:r>
              <a:rPr lang="en-US" dirty="0">
                <a:latin typeface="Times New Roman" panose="02020603050405020304" pitchFamily="18" charset="0"/>
                <a:cs typeface="Times New Roman" panose="02020603050405020304" pitchFamily="18" charset="0"/>
              </a:rPr>
              <a:t> </a:t>
            </a:r>
            <a:r>
              <a:rPr lang="en-US"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Cloud Layer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region within the boundary layer where clouds appear. </a:t>
            </a:r>
          </a:p>
          <a:p>
            <a:r>
              <a:rPr lang="en-US" dirty="0">
                <a:latin typeface="Times New Roman" panose="02020603050405020304" pitchFamily="18" charset="0"/>
                <a:cs typeface="Times New Roman" panose="02020603050405020304" pitchFamily="18" charset="0"/>
              </a:rPr>
              <a:t> </a:t>
            </a:r>
            <a:r>
              <a:rPr lang="en-US" b="1" i="1" u="sng"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Subcloud</a:t>
            </a:r>
            <a:r>
              <a:rPr lang="en-US"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Layer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region </a:t>
            </a:r>
            <a:r>
              <a:rPr lang="en-US" dirty="0">
                <a:latin typeface="Times New Roman" panose="02020603050405020304" pitchFamily="18" charset="0"/>
                <a:cs typeface="Times New Roman" panose="02020603050405020304" pitchFamily="18" charset="0"/>
              </a:rPr>
              <a:t>underneath the cloud layer </a:t>
            </a:r>
          </a:p>
          <a:p>
            <a:r>
              <a:rPr lang="en-US"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Nocturnal Boundary layer</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portion of the mixed layer that loses its buoyancy at night.  Very stable </a:t>
            </a:r>
          </a:p>
          <a:p>
            <a:r>
              <a:rPr lang="en-US" dirty="0">
                <a:latin typeface="Times New Roman" panose="02020603050405020304" pitchFamily="18" charset="0"/>
                <a:cs typeface="Times New Roman" panose="02020603050405020304" pitchFamily="18" charset="0"/>
              </a:rPr>
              <a:t> </a:t>
            </a:r>
            <a:r>
              <a:rPr lang="en-US"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Residual layer </a:t>
            </a:r>
            <a:r>
              <a:rPr lang="ar-IQ" b="1"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the remaining portion of the mixed layer at nigh</a:t>
            </a:r>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365759" y="5226253"/>
            <a:ext cx="11377749" cy="923330"/>
          </a:xfrm>
          <a:prstGeom prst="rect">
            <a:avLst/>
          </a:prstGeom>
        </p:spPr>
        <p:txBody>
          <a:bodyPr wrap="square">
            <a:spAutoFit/>
          </a:bodyPr>
          <a:lstStyle/>
          <a:p>
            <a:r>
              <a:rPr lang="en-US"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planetary boundary layer (PBL) </a:t>
            </a:r>
            <a:endParaRPr lang="ar-IQ" b="1"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defined as the part of the atmosphere that is strongly influenced directly by the presence of the surface of the earth, and responds to surface </a:t>
            </a:r>
            <a:r>
              <a:rPr lang="en-US" dirty="0" err="1">
                <a:latin typeface="Times New Roman" panose="02020603050405020304" pitchFamily="18" charset="0"/>
                <a:cs typeface="Times New Roman" panose="02020603050405020304" pitchFamily="18" charset="0"/>
              </a:rPr>
              <a:t>forcings</a:t>
            </a:r>
            <a:r>
              <a:rPr lang="en-US" dirty="0">
                <a:latin typeface="Times New Roman" panose="02020603050405020304" pitchFamily="18" charset="0"/>
                <a:cs typeface="Times New Roman" panose="02020603050405020304" pitchFamily="18" charset="0"/>
              </a:rPr>
              <a:t> with a timescale of about an hour or less</a:t>
            </a:r>
          </a:p>
        </p:txBody>
      </p:sp>
      <p:sp>
        <p:nvSpPr>
          <p:cNvPr id="7" name="Rectangle 6"/>
          <p:cNvSpPr/>
          <p:nvPr/>
        </p:nvSpPr>
        <p:spPr>
          <a:xfrm>
            <a:off x="1593668" y="6319298"/>
            <a:ext cx="8386354" cy="369332"/>
          </a:xfrm>
          <a:prstGeom prst="rect">
            <a:avLst/>
          </a:prstGeom>
        </p:spPr>
        <p:txBody>
          <a:bodyPr wrap="square">
            <a:spAutoFit/>
          </a:bodyPr>
          <a:lstStyle/>
          <a:p>
            <a:r>
              <a:rPr lang="en-US"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Day time boundary layer is usually very turbulent, due to ground-level heating</a:t>
            </a:r>
          </a:p>
        </p:txBody>
      </p:sp>
    </p:spTree>
    <p:extLst>
      <p:ext uri="{BB962C8B-B14F-4D97-AF65-F5344CB8AC3E}">
        <p14:creationId xmlns:p14="http://schemas.microsoft.com/office/powerpoint/2010/main" val="3830723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16204" t="21342" r="16237" b="19916"/>
          <a:stretch/>
        </p:blipFill>
        <p:spPr>
          <a:xfrm>
            <a:off x="483326" y="535577"/>
            <a:ext cx="10972799" cy="5094514"/>
          </a:xfrm>
          <a:prstGeom prst="rect">
            <a:avLst/>
          </a:prstGeom>
        </p:spPr>
      </p:pic>
    </p:spTree>
    <p:extLst>
      <p:ext uri="{BB962C8B-B14F-4D97-AF65-F5344CB8AC3E}">
        <p14:creationId xmlns:p14="http://schemas.microsoft.com/office/powerpoint/2010/main" val="29260035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2240</TotalTime>
  <Words>741</Words>
  <Application>Microsoft Office PowerPoint</Application>
  <PresentationFormat>Widescreen</PresentationFormat>
  <Paragraphs>47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62</cp:revision>
  <dcterms:created xsi:type="dcterms:W3CDTF">2020-02-22T07:55:16Z</dcterms:created>
  <dcterms:modified xsi:type="dcterms:W3CDTF">2021-11-27T16:24:20Z</dcterms:modified>
</cp:coreProperties>
</file>