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7" r:id="rId2"/>
    <p:sldId id="278" r:id="rId3"/>
    <p:sldId id="258" r:id="rId4"/>
    <p:sldId id="263" r:id="rId5"/>
    <p:sldId id="283" r:id="rId6"/>
    <p:sldId id="281"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3926" autoAdjust="0"/>
  </p:normalViewPr>
  <p:slideViewPr>
    <p:cSldViewPr>
      <p:cViewPr>
        <p:scale>
          <a:sx n="50" d="100"/>
          <a:sy n="50" d="100"/>
        </p:scale>
        <p:origin x="-1410" y="-1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C8F949-E98E-4D77-89A3-2B996E10A439}" type="datetimeFigureOut">
              <a:rPr lang="en-US" smtClean="0"/>
              <a:t>12/13/2021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7993D0-04DF-48C4-AE4B-4811504050BE}" type="slidenum">
              <a:rPr lang="en-US" smtClean="0"/>
              <a:t>‹#›</a:t>
            </a:fld>
            <a:endParaRPr lang="en-US"/>
          </a:p>
        </p:txBody>
      </p:sp>
    </p:spTree>
    <p:extLst>
      <p:ext uri="{BB962C8B-B14F-4D97-AF65-F5344CB8AC3E}">
        <p14:creationId xmlns:p14="http://schemas.microsoft.com/office/powerpoint/2010/main" val="2701117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ar.wikipedia.org/wiki/%D8%A7%D9%84%D9%85%D8%AA%D8%BA%D9%8A%D8%B1%D8%A7%D8%AA" TargetMode="External"/><Relationship Id="rId3" Type="http://schemas.openxmlformats.org/officeDocument/2006/relationships/hyperlink" Target="https://ar.wikipedia.org/wiki/%D8%A7%D9%84%D9%84%D8%BA%D8%A9_%D8%A7%D9%84%D8%A5%D9%86%D8%AC%D9%84%D9%8A%D8%B2%D9%8A%D8%A9" TargetMode="External"/><Relationship Id="rId7" Type="http://schemas.openxmlformats.org/officeDocument/2006/relationships/hyperlink" Target="https://ar.wikipedia.org/wiki/%D9%85%D8%B4%D8%AA%D9%82_(%D8%B1%D9%8A%D8%A7%D8%B6%D9%8A%D8%A7%D8%AA)"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ar.wikipedia.org/wiki/%D9%85%D8%AA%D8%BA%D9%8A%D8%B1%D8%A7%D8%AA" TargetMode="External"/><Relationship Id="rId5" Type="http://schemas.openxmlformats.org/officeDocument/2006/relationships/hyperlink" Target="https://ar.wikipedia.org/wiki/%D8%AF%D8%A7%D9%84%D8%A9_%D8%B1%D9%8A%D8%A7%D8%B6%D9%8A%D8%A9" TargetMode="External"/><Relationship Id="rId4" Type="http://schemas.openxmlformats.org/officeDocument/2006/relationships/hyperlink" Target="https://ar.wikipedia.org/wiki/%D8%B1%D9%8A%D8%A7%D8%B6%D9%8A%D8%A7%D8%AA" TargetMode="External"/><Relationship Id="rId9" Type="http://schemas.openxmlformats.org/officeDocument/2006/relationships/hyperlink" Target="https://ar.wikipedia.org/wiki/%D8%AB%D8%A7%D8%A8%D8%AA"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n.wikipedia.org/wiki/Derivative"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7993D0-04DF-48C4-AE4B-4811504050BE}" type="slidenum">
              <a:rPr lang="en-US" smtClean="0"/>
              <a:t>2</a:t>
            </a:fld>
            <a:endParaRPr lang="en-US"/>
          </a:p>
        </p:txBody>
      </p:sp>
    </p:spTree>
    <p:extLst>
      <p:ext uri="{BB962C8B-B14F-4D97-AF65-F5344CB8AC3E}">
        <p14:creationId xmlns:p14="http://schemas.microsoft.com/office/powerpoint/2010/main" val="589631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smtClean="0">
                <a:solidFill>
                  <a:prstClr val="black"/>
                </a:solidFill>
                <a:latin typeface="Times New Roman"/>
                <a:cs typeface="Arial"/>
                <a:sym typeface="Symbol" pitchFamily="18" charset="2"/>
              </a:rPr>
              <a:t> Note that </a:t>
            </a:r>
            <a:r>
              <a:rPr lang="en-US" altLang="en-US" sz="1200" dirty="0" smtClean="0">
                <a:latin typeface="Times New Roman" pitchFamily="18" charset="0"/>
                <a:cs typeface="Times New Roman" pitchFamily="18" charset="0"/>
                <a:sym typeface="Symbol" pitchFamily="18" charset="2"/>
              </a:rPr>
              <a:t>bodies (systems) contain internal energy and not heat.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i="1" dirty="0" smtClean="0">
                <a:latin typeface="Times New Roman" pitchFamily="18" charset="0"/>
                <a:cs typeface="Times New Roman" pitchFamily="18" charset="0"/>
                <a:sym typeface="Symbol" pitchFamily="18" charset="2"/>
              </a:rPr>
              <a:t>pressure</a:t>
            </a:r>
            <a:r>
              <a:rPr lang="en-US" altLang="en-US" dirty="0" smtClean="0">
                <a:latin typeface="Times New Roman" pitchFamily="18" charset="0"/>
                <a:cs typeface="Times New Roman" pitchFamily="18" charset="0"/>
                <a:sym typeface="Symbol" pitchFamily="18" charset="2"/>
              </a:rPr>
              <a:t>. At constant pressure, some of the heat supplied goes into doing work of expansion and less is available with the system (to raise it temperature).</a:t>
            </a:r>
          </a:p>
          <a:p>
            <a:endParaRPr lang="en-US" dirty="0"/>
          </a:p>
        </p:txBody>
      </p:sp>
      <p:sp>
        <p:nvSpPr>
          <p:cNvPr id="4" name="Slide Number Placeholder 3"/>
          <p:cNvSpPr>
            <a:spLocks noGrp="1"/>
          </p:cNvSpPr>
          <p:nvPr>
            <p:ph type="sldNum" sz="quarter" idx="10"/>
          </p:nvPr>
        </p:nvSpPr>
        <p:spPr/>
        <p:txBody>
          <a:bodyPr/>
          <a:lstStyle/>
          <a:p>
            <a:fld id="{D47993D0-04DF-48C4-AE4B-4811504050BE}" type="slidenum">
              <a:rPr lang="en-US" smtClean="0"/>
              <a:t>4</a:t>
            </a:fld>
            <a:endParaRPr lang="en-US"/>
          </a:p>
        </p:txBody>
      </p:sp>
    </p:spTree>
    <p:extLst>
      <p:ext uri="{BB962C8B-B14F-4D97-AF65-F5344CB8AC3E}">
        <p14:creationId xmlns:p14="http://schemas.microsoft.com/office/powerpoint/2010/main" val="2430048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smtClean="0">
                <a:solidFill>
                  <a:prstClr val="black"/>
                </a:solidFill>
                <a:latin typeface="Times New Roman"/>
                <a:cs typeface="Arial"/>
                <a:sym typeface="Symbol" pitchFamily="18" charset="2"/>
              </a:rPr>
              <a:t> Note that </a:t>
            </a:r>
            <a:r>
              <a:rPr lang="en-US" altLang="en-US" sz="1200" dirty="0" smtClean="0">
                <a:latin typeface="Times New Roman" pitchFamily="18" charset="0"/>
                <a:cs typeface="Times New Roman" pitchFamily="18" charset="0"/>
                <a:sym typeface="Symbol" pitchFamily="18" charset="2"/>
              </a:rPr>
              <a:t>bodies (systems) contain internal energy and not heat.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i="1" dirty="0" smtClean="0">
                <a:latin typeface="Times New Roman" pitchFamily="18" charset="0"/>
                <a:cs typeface="Times New Roman" pitchFamily="18" charset="0"/>
                <a:sym typeface="Symbol" pitchFamily="18" charset="2"/>
              </a:rPr>
              <a:t>pressure</a:t>
            </a:r>
            <a:r>
              <a:rPr lang="en-US" altLang="en-US" dirty="0" smtClean="0">
                <a:latin typeface="Times New Roman" pitchFamily="18" charset="0"/>
                <a:cs typeface="Times New Roman" pitchFamily="18" charset="0"/>
                <a:sym typeface="Symbol" pitchFamily="18" charset="2"/>
              </a:rPr>
              <a:t>. At constant pressure, some of the heat supplied goes into doing work of expansion and less is available with the system (to raise it temperature).</a:t>
            </a:r>
          </a:p>
          <a:p>
            <a:endParaRPr lang="en-US" dirty="0"/>
          </a:p>
        </p:txBody>
      </p:sp>
      <p:sp>
        <p:nvSpPr>
          <p:cNvPr id="4" name="Slide Number Placeholder 3"/>
          <p:cNvSpPr>
            <a:spLocks noGrp="1"/>
          </p:cNvSpPr>
          <p:nvPr>
            <p:ph type="sldNum" sz="quarter" idx="10"/>
          </p:nvPr>
        </p:nvSpPr>
        <p:spPr/>
        <p:txBody>
          <a:bodyPr/>
          <a:lstStyle/>
          <a:p>
            <a:fld id="{D47993D0-04DF-48C4-AE4B-4811504050BE}" type="slidenum">
              <a:rPr lang="en-US" smtClean="0"/>
              <a:t>6</a:t>
            </a:fld>
            <a:endParaRPr lang="en-US"/>
          </a:p>
        </p:txBody>
      </p:sp>
    </p:spTree>
    <p:extLst>
      <p:ext uri="{BB962C8B-B14F-4D97-AF65-F5344CB8AC3E}">
        <p14:creationId xmlns:p14="http://schemas.microsoft.com/office/powerpoint/2010/main" val="2430048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IQ" sz="1200" b="1" i="0" kern="1200" dirty="0" smtClean="0">
                <a:solidFill>
                  <a:schemeClr val="tx1"/>
                </a:solidFill>
                <a:effectLst/>
                <a:latin typeface="+mn-lt"/>
                <a:ea typeface="+mn-ea"/>
                <a:cs typeface="+mn-cs"/>
              </a:rPr>
              <a:t>الاشتقاق الجزئي (</a:t>
            </a:r>
            <a:r>
              <a:rPr lang="ar-IQ" sz="1200" b="1" i="0" u="none" strike="noStrike" kern="1200" dirty="0" smtClean="0">
                <a:solidFill>
                  <a:schemeClr val="tx1"/>
                </a:solidFill>
                <a:effectLst/>
                <a:latin typeface="+mn-lt"/>
                <a:ea typeface="+mn-ea"/>
                <a:cs typeface="+mn-cs"/>
                <a:hlinkClick r:id="rId3" tooltip="اللغة الإنجليزية"/>
              </a:rPr>
              <a:t>بالإنجليزية</a:t>
            </a:r>
            <a:r>
              <a:rPr lang="ar-IQ" sz="1200" b="1"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Partial derivative)‏</a:t>
            </a:r>
            <a:r>
              <a:rPr lang="en-US" sz="1200" b="0" i="0" kern="1200" dirty="0" smtClean="0">
                <a:solidFill>
                  <a:schemeClr val="tx1"/>
                </a:solidFill>
                <a:effectLst/>
                <a:latin typeface="+mn-lt"/>
                <a:ea typeface="+mn-ea"/>
                <a:cs typeface="+mn-cs"/>
              </a:rPr>
              <a:t> </a:t>
            </a:r>
            <a:r>
              <a:rPr lang="ar-IQ" sz="1200" b="0" i="0" kern="1200" dirty="0" smtClean="0">
                <a:solidFill>
                  <a:schemeClr val="tx1"/>
                </a:solidFill>
                <a:effectLst/>
                <a:latin typeface="+mn-lt"/>
                <a:ea typeface="+mn-ea"/>
                <a:cs typeface="+mn-cs"/>
              </a:rPr>
              <a:t>في </a:t>
            </a:r>
            <a:r>
              <a:rPr lang="ar-IQ" sz="1200" b="1" i="0" u="none" strike="noStrike" kern="1200" dirty="0" smtClean="0">
                <a:solidFill>
                  <a:schemeClr val="tx1"/>
                </a:solidFill>
                <a:effectLst/>
                <a:latin typeface="+mn-lt"/>
                <a:ea typeface="+mn-ea"/>
                <a:cs typeface="+mn-cs"/>
                <a:hlinkClick r:id="rId4" tooltip="رياضيات"/>
              </a:rPr>
              <a:t>علم الرياضيات</a:t>
            </a:r>
            <a:r>
              <a:rPr lang="ar-IQ" sz="1200" b="0" i="0" kern="1200" dirty="0" smtClean="0">
                <a:solidFill>
                  <a:schemeClr val="tx1"/>
                </a:solidFill>
                <a:effectLst/>
                <a:latin typeface="+mn-lt"/>
                <a:ea typeface="+mn-ea"/>
                <a:cs typeface="+mn-cs"/>
              </a:rPr>
              <a:t> هو اشتقاق </a:t>
            </a:r>
            <a:r>
              <a:rPr lang="ar-IQ" sz="1200" b="1" i="0" u="none" strike="noStrike" kern="1200" dirty="0" smtClean="0">
                <a:solidFill>
                  <a:schemeClr val="tx1"/>
                </a:solidFill>
                <a:effectLst/>
                <a:latin typeface="+mn-lt"/>
                <a:ea typeface="+mn-ea"/>
                <a:cs typeface="+mn-cs"/>
                <a:hlinkClick r:id="rId5" tooltip="دالة رياضية"/>
              </a:rPr>
              <a:t>دالة رياضية</a:t>
            </a:r>
            <a:r>
              <a:rPr lang="ar-IQ" sz="1200" b="0" i="0" kern="1200" dirty="0" smtClean="0">
                <a:solidFill>
                  <a:schemeClr val="tx1"/>
                </a:solidFill>
                <a:effectLst/>
                <a:latin typeface="+mn-lt"/>
                <a:ea typeface="+mn-ea"/>
                <a:cs typeface="+mn-cs"/>
              </a:rPr>
              <a:t> مكونة من عدة </a:t>
            </a:r>
            <a:r>
              <a:rPr lang="ar-IQ" sz="1200" b="1" i="0" u="none" strike="noStrike" kern="1200" dirty="0" smtClean="0">
                <a:solidFill>
                  <a:schemeClr val="tx1"/>
                </a:solidFill>
                <a:effectLst/>
                <a:latin typeface="+mn-lt"/>
                <a:ea typeface="+mn-ea"/>
                <a:cs typeface="+mn-cs"/>
                <a:hlinkClick r:id="rId6" tooltip="متغيرات"/>
              </a:rPr>
              <a:t>متغيرات</a:t>
            </a:r>
            <a:r>
              <a:rPr lang="ar-IQ" sz="1200" b="0" i="0" kern="1200" dirty="0" smtClean="0">
                <a:solidFill>
                  <a:schemeClr val="tx1"/>
                </a:solidFill>
                <a:effectLst/>
                <a:latin typeface="+mn-lt"/>
                <a:ea typeface="+mn-ea"/>
                <a:cs typeface="+mn-cs"/>
              </a:rPr>
              <a:t> بحيث يكون ذلك </a:t>
            </a:r>
            <a:r>
              <a:rPr lang="ar-IQ" sz="1200" b="0" i="0" u="none" strike="noStrike" kern="1200" dirty="0" smtClean="0">
                <a:solidFill>
                  <a:schemeClr val="tx1"/>
                </a:solidFill>
                <a:effectLst/>
                <a:latin typeface="+mn-lt"/>
                <a:ea typeface="+mn-ea"/>
                <a:cs typeface="+mn-cs"/>
                <a:hlinkClick r:id="rId7" tooltip="مشتق (رياضيات)"/>
              </a:rPr>
              <a:t>الاشتقاق</a:t>
            </a:r>
            <a:r>
              <a:rPr lang="ar-IQ" sz="1200" b="0" i="0" kern="1200" dirty="0" smtClean="0">
                <a:solidFill>
                  <a:schemeClr val="tx1"/>
                </a:solidFill>
                <a:effectLst/>
                <a:latin typeface="+mn-lt"/>
                <a:ea typeface="+mn-ea"/>
                <a:cs typeface="+mn-cs"/>
              </a:rPr>
              <a:t> بالنسبة لأحد هذه </a:t>
            </a:r>
            <a:r>
              <a:rPr lang="ar-IQ" sz="1200" b="0" i="0" u="none" strike="noStrike" kern="1200" dirty="0" smtClean="0">
                <a:solidFill>
                  <a:schemeClr val="tx1"/>
                </a:solidFill>
                <a:effectLst/>
                <a:latin typeface="+mn-lt"/>
                <a:ea typeface="+mn-ea"/>
                <a:cs typeface="+mn-cs"/>
                <a:hlinkClick r:id="rId8" tooltip="المتغيرات"/>
              </a:rPr>
              <a:t>المتغيرات</a:t>
            </a:r>
            <a:r>
              <a:rPr lang="ar-IQ" sz="1200" b="0" i="0" kern="1200" dirty="0" smtClean="0">
                <a:solidFill>
                  <a:schemeClr val="tx1"/>
                </a:solidFill>
                <a:effectLst/>
                <a:latin typeface="+mn-lt"/>
                <a:ea typeface="+mn-ea"/>
                <a:cs typeface="+mn-cs"/>
              </a:rPr>
              <a:t> مع معاملة باقي </a:t>
            </a:r>
            <a:r>
              <a:rPr lang="ar-IQ" sz="1200" b="0" i="0" u="none" strike="noStrike" kern="1200" dirty="0" smtClean="0">
                <a:solidFill>
                  <a:schemeClr val="tx1"/>
                </a:solidFill>
                <a:effectLst/>
                <a:latin typeface="+mn-lt"/>
                <a:ea typeface="+mn-ea"/>
                <a:cs typeface="+mn-cs"/>
                <a:hlinkClick r:id="rId8" tooltip="المتغيرات"/>
              </a:rPr>
              <a:t>المتغيرات</a:t>
            </a:r>
            <a:r>
              <a:rPr lang="ar-IQ" sz="1200" b="0" i="0" kern="1200" dirty="0" smtClean="0">
                <a:solidFill>
                  <a:schemeClr val="tx1"/>
                </a:solidFill>
                <a:effectLst/>
                <a:latin typeface="+mn-lt"/>
                <a:ea typeface="+mn-ea"/>
                <a:cs typeface="+mn-cs"/>
              </a:rPr>
              <a:t> </a:t>
            </a:r>
            <a:r>
              <a:rPr lang="ar-IQ" sz="1200" b="0" i="0" u="none" strike="noStrike" kern="1200" dirty="0" smtClean="0">
                <a:solidFill>
                  <a:schemeClr val="tx1"/>
                </a:solidFill>
                <a:effectLst/>
                <a:latin typeface="+mn-lt"/>
                <a:ea typeface="+mn-ea"/>
                <a:cs typeface="+mn-cs"/>
                <a:hlinkClick r:id="rId9" tooltip="ثابت"/>
              </a:rPr>
              <a:t>كثوابت</a:t>
            </a:r>
            <a:endParaRPr lang="en-US" sz="1200" b="0" i="0" u="none" strike="noStrike" kern="1200" dirty="0" smtClean="0">
              <a:solidFill>
                <a:schemeClr val="tx1"/>
              </a:solidFill>
              <a:effectLst/>
              <a:latin typeface="+mn-lt"/>
              <a:ea typeface="+mn-ea"/>
              <a:cs typeface="+mn-cs"/>
            </a:endParaRPr>
          </a:p>
          <a:p>
            <a:endParaRPr lang="en-US" sz="1200" b="0" i="0" u="none" strike="noStrike" kern="1200" dirty="0" smtClean="0">
              <a:solidFill>
                <a:schemeClr val="tx1"/>
              </a:solidFill>
              <a:effectLst/>
              <a:latin typeface="+mn-lt"/>
              <a:ea typeface="+mn-ea"/>
              <a:cs typeface="+mn-cs"/>
            </a:endParaRPr>
          </a:p>
          <a:p>
            <a:r>
              <a:rPr lang="en-US" sz="1200" b="0" i="0" u="none" strike="noStrike" kern="1200" baseline="0" dirty="0" smtClean="0">
                <a:solidFill>
                  <a:schemeClr val="tx1"/>
                </a:solidFill>
                <a:latin typeface="+mn-lt"/>
                <a:ea typeface="+mn-ea"/>
                <a:cs typeface="+mn-cs"/>
              </a:rPr>
              <a:t>the full derivative and the partial derivative are equivalent only if </a:t>
            </a:r>
            <a:r>
              <a:rPr lang="en-US" sz="1200" b="0" i="1" u="none" strike="noStrike" kern="1200" baseline="0" dirty="0" smtClean="0">
                <a:solidFill>
                  <a:schemeClr val="tx1"/>
                </a:solidFill>
                <a:latin typeface="+mn-lt"/>
                <a:ea typeface="+mn-ea"/>
                <a:cs typeface="+mn-cs"/>
              </a:rPr>
              <a:t>x </a:t>
            </a:r>
            <a:r>
              <a:rPr lang="en-US" sz="1200" b="0" i="0" u="none" strike="noStrike" kern="1200" baseline="0" dirty="0" smtClean="0">
                <a:solidFill>
                  <a:schemeClr val="tx1"/>
                </a:solidFill>
                <a:latin typeface="+mn-lt"/>
                <a:ea typeface="+mn-ea"/>
                <a:cs typeface="+mn-cs"/>
              </a:rPr>
              <a:t>and </a:t>
            </a:r>
            <a:r>
              <a:rPr lang="en-US" sz="1200" b="0" i="1" u="none" strike="noStrike" kern="1200" baseline="0" dirty="0" smtClean="0">
                <a:solidFill>
                  <a:schemeClr val="tx1"/>
                </a:solidFill>
                <a:latin typeface="+mn-lt"/>
                <a:ea typeface="+mn-ea"/>
                <a:cs typeface="+mn-cs"/>
              </a:rPr>
              <a:t>y </a:t>
            </a:r>
            <a:r>
              <a:rPr lang="en-US" sz="1200" b="0" i="0" u="none" strike="noStrike" kern="1200" baseline="0" dirty="0" smtClean="0">
                <a:solidFill>
                  <a:schemeClr val="tx1"/>
                </a:solidFill>
                <a:latin typeface="+mn-lt"/>
                <a:ea typeface="+mn-ea"/>
                <a:cs typeface="+mn-cs"/>
              </a:rPr>
              <a:t>are independent, so that </a:t>
            </a:r>
            <a:r>
              <a:rPr lang="en-US" sz="1200" b="0" i="1" u="none" strike="noStrike" kern="1200" baseline="0" dirty="0" err="1" smtClean="0">
                <a:solidFill>
                  <a:schemeClr val="tx1"/>
                </a:solidFill>
                <a:latin typeface="+mn-lt"/>
                <a:ea typeface="+mn-ea"/>
                <a:cs typeface="+mn-cs"/>
              </a:rPr>
              <a:t>dy</a:t>
            </a:r>
            <a:r>
              <a:rPr lang="en-US" sz="1200" b="0" i="1" u="none" strike="noStrike" kern="1200" baseline="0" dirty="0" smtClean="0">
                <a:solidFill>
                  <a:schemeClr val="tx1"/>
                </a:solidFill>
                <a:latin typeface="+mn-lt"/>
                <a:ea typeface="+mn-ea"/>
                <a:cs typeface="+mn-cs"/>
              </a:rPr>
              <a:t> dx </a:t>
            </a:r>
            <a:r>
              <a:rPr lang="en-US" sz="1200" b="0" i="0" u="none" strike="noStrike" kern="1200" baseline="0" dirty="0" smtClean="0">
                <a:solidFill>
                  <a:schemeClr val="tx1"/>
                </a:solidFill>
                <a:latin typeface="+mn-lt"/>
                <a:ea typeface="+mn-ea"/>
                <a:cs typeface="+mn-cs"/>
              </a:rPr>
              <a:t>is zero.</a:t>
            </a:r>
            <a:endParaRPr lang="en-US" dirty="0"/>
          </a:p>
        </p:txBody>
      </p:sp>
      <p:sp>
        <p:nvSpPr>
          <p:cNvPr id="4" name="Slide Number Placeholder 3"/>
          <p:cNvSpPr>
            <a:spLocks noGrp="1"/>
          </p:cNvSpPr>
          <p:nvPr>
            <p:ph type="sldNum" sz="quarter" idx="10"/>
          </p:nvPr>
        </p:nvSpPr>
        <p:spPr/>
        <p:txBody>
          <a:bodyPr/>
          <a:lstStyle/>
          <a:p>
            <a:fld id="{D47993D0-04DF-48C4-AE4B-4811504050BE}" type="slidenum">
              <a:rPr lang="en-US" smtClean="0"/>
              <a:t>8</a:t>
            </a:fld>
            <a:endParaRPr lang="en-US"/>
          </a:p>
        </p:txBody>
      </p:sp>
    </p:spTree>
    <p:extLst>
      <p:ext uri="{BB962C8B-B14F-4D97-AF65-F5344CB8AC3E}">
        <p14:creationId xmlns:p14="http://schemas.microsoft.com/office/powerpoint/2010/main" val="3251621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a:ea typeface="Calibri"/>
                <a:cs typeface="Arial"/>
              </a:rPr>
              <a:t>For gases, </a:t>
            </a:r>
            <a:r>
              <a:rPr lang="en-US" sz="1200" dirty="0" err="1" smtClean="0">
                <a:latin typeface="Times New Roman"/>
                <a:ea typeface="Calibri"/>
                <a:cs typeface="Arial"/>
              </a:rPr>
              <a:t>C</a:t>
            </a:r>
            <a:r>
              <a:rPr lang="en-US" sz="1200" baseline="-25000" dirty="0" err="1" smtClean="0">
                <a:latin typeface="Times New Roman"/>
                <a:ea typeface="Calibri"/>
                <a:cs typeface="Arial"/>
              </a:rPr>
              <a:t>p</a:t>
            </a:r>
            <a:r>
              <a:rPr lang="en-US" sz="1200" dirty="0" smtClean="0">
                <a:latin typeface="Times New Roman"/>
                <a:ea typeface="Calibri"/>
                <a:cs typeface="Arial"/>
              </a:rPr>
              <a:t> is greater than C</a:t>
            </a:r>
            <a:r>
              <a:rPr lang="en-US" sz="1200" baseline="-25000" dirty="0" smtClean="0">
                <a:latin typeface="Times New Roman"/>
                <a:ea typeface="Calibri"/>
                <a:cs typeface="Arial"/>
              </a:rPr>
              <a:t>v</a:t>
            </a:r>
            <a:r>
              <a:rPr lang="en-US" sz="1200" dirty="0" smtClean="0">
                <a:latin typeface="Times New Roman"/>
                <a:ea typeface="Calibri"/>
                <a:cs typeface="Arial"/>
              </a:rPr>
              <a:t>. This is because in a constant pressure process some of the heat added will be used to do work as the system expands, so the internal energy cannot increase as much as in a constant volume process.</a:t>
            </a:r>
          </a:p>
          <a:p>
            <a:endParaRPr lang="en-US" dirty="0"/>
          </a:p>
        </p:txBody>
      </p:sp>
      <p:sp>
        <p:nvSpPr>
          <p:cNvPr id="4" name="Slide Number Placeholder 3"/>
          <p:cNvSpPr>
            <a:spLocks noGrp="1"/>
          </p:cNvSpPr>
          <p:nvPr>
            <p:ph type="sldNum" sz="quarter" idx="10"/>
          </p:nvPr>
        </p:nvSpPr>
        <p:spPr/>
        <p:txBody>
          <a:bodyPr/>
          <a:lstStyle/>
          <a:p>
            <a:fld id="{D47993D0-04DF-48C4-AE4B-4811504050BE}" type="slidenum">
              <a:rPr lang="en-US" smtClean="0"/>
              <a:t>10</a:t>
            </a:fld>
            <a:endParaRPr lang="en-US"/>
          </a:p>
        </p:txBody>
      </p:sp>
    </p:spTree>
    <p:extLst>
      <p:ext uri="{BB962C8B-B14F-4D97-AF65-F5344CB8AC3E}">
        <p14:creationId xmlns:p14="http://schemas.microsoft.com/office/powerpoint/2010/main" val="2772718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the full derivative and the partial derivative are equivalent only if </a:t>
            </a:r>
            <a:r>
              <a:rPr lang="en-US" sz="1200" b="0" i="1" u="none" strike="noStrike" kern="1200" baseline="0" dirty="0" smtClean="0">
                <a:solidFill>
                  <a:schemeClr val="tx1"/>
                </a:solidFill>
                <a:latin typeface="+mn-lt"/>
                <a:ea typeface="+mn-ea"/>
                <a:cs typeface="+mn-cs"/>
              </a:rPr>
              <a:t>x </a:t>
            </a:r>
            <a:r>
              <a:rPr lang="en-US" sz="1200" b="0" i="0" u="none" strike="noStrike" kern="1200" baseline="0" dirty="0" smtClean="0">
                <a:solidFill>
                  <a:schemeClr val="tx1"/>
                </a:solidFill>
                <a:latin typeface="+mn-lt"/>
                <a:ea typeface="+mn-ea"/>
                <a:cs typeface="+mn-cs"/>
              </a:rPr>
              <a:t>and </a:t>
            </a:r>
            <a:r>
              <a:rPr lang="en-US" sz="1200" b="0" i="1" u="none" strike="noStrike" kern="1200" baseline="0" dirty="0" smtClean="0">
                <a:solidFill>
                  <a:schemeClr val="tx1"/>
                </a:solidFill>
                <a:latin typeface="+mn-lt"/>
                <a:ea typeface="+mn-ea"/>
                <a:cs typeface="+mn-cs"/>
              </a:rPr>
              <a:t>y </a:t>
            </a:r>
            <a:r>
              <a:rPr lang="en-US" sz="1200" b="0" i="0" u="none" strike="noStrike" kern="1200" baseline="0" dirty="0" smtClean="0">
                <a:solidFill>
                  <a:schemeClr val="tx1"/>
                </a:solidFill>
                <a:latin typeface="+mn-lt"/>
                <a:ea typeface="+mn-ea"/>
                <a:cs typeface="+mn-cs"/>
              </a:rPr>
              <a:t>are independent, so that </a:t>
            </a:r>
            <a:r>
              <a:rPr lang="en-US" sz="1200" b="0" i="1" u="none" strike="noStrike" kern="1200" baseline="0" dirty="0" err="1" smtClean="0">
                <a:solidFill>
                  <a:schemeClr val="tx1"/>
                </a:solidFill>
                <a:latin typeface="+mn-lt"/>
                <a:ea typeface="+mn-ea"/>
                <a:cs typeface="+mn-cs"/>
              </a:rPr>
              <a:t>dy</a:t>
            </a:r>
            <a:r>
              <a:rPr lang="en-US" sz="1200" b="0" i="1" u="none" strike="noStrike" kern="1200" baseline="0" dirty="0" smtClean="0">
                <a:solidFill>
                  <a:schemeClr val="tx1"/>
                </a:solidFill>
                <a:latin typeface="+mn-lt"/>
                <a:ea typeface="+mn-ea"/>
                <a:cs typeface="+mn-cs"/>
              </a:rPr>
              <a:t> dx </a:t>
            </a:r>
            <a:r>
              <a:rPr lang="en-US" sz="1200" b="0" i="0" u="none" strike="noStrike" kern="1200" baseline="0" dirty="0" smtClean="0">
                <a:solidFill>
                  <a:schemeClr val="tx1"/>
                </a:solidFill>
                <a:latin typeface="+mn-lt"/>
                <a:ea typeface="+mn-ea"/>
                <a:cs typeface="+mn-cs"/>
              </a:rPr>
              <a:t>is zero.</a:t>
            </a:r>
            <a:endParaRPr lang="en-US" dirty="0" smtClean="0"/>
          </a:p>
          <a:p>
            <a:r>
              <a:rPr lang="en-US" sz="1200" b="0" i="0" kern="1200" dirty="0" smtClean="0">
                <a:solidFill>
                  <a:schemeClr val="tx1"/>
                </a:solidFill>
                <a:effectLst/>
                <a:latin typeface="+mn-lt"/>
                <a:ea typeface="+mn-ea"/>
                <a:cs typeface="+mn-cs"/>
              </a:rPr>
              <a:t>when </a:t>
            </a:r>
            <a:r>
              <a:rPr lang="en-US" sz="1200" b="0" i="1" kern="1200" dirty="0" smtClean="0">
                <a:solidFill>
                  <a:schemeClr val="tx1"/>
                </a:solidFill>
                <a:effectLst/>
                <a:latin typeface="+mn-lt"/>
                <a:ea typeface="+mn-ea"/>
                <a:cs typeface="+mn-cs"/>
              </a:rPr>
              <a:t>f</a:t>
            </a:r>
            <a:r>
              <a:rPr lang="en-US" sz="1200" b="0" i="0" kern="1200" dirty="0" smtClean="0">
                <a:solidFill>
                  <a:schemeClr val="tx1"/>
                </a:solidFill>
                <a:effectLst/>
                <a:latin typeface="+mn-lt"/>
                <a:ea typeface="+mn-ea"/>
                <a:cs typeface="+mn-cs"/>
              </a:rPr>
              <a:t> is a function of a single variable, the total derivative is the same as the ordinary </a:t>
            </a:r>
            <a:r>
              <a:rPr lang="en-US" sz="1200" b="0" i="0" u="none" strike="noStrike" kern="1200" dirty="0" smtClean="0">
                <a:solidFill>
                  <a:schemeClr val="tx1"/>
                </a:solidFill>
                <a:effectLst/>
                <a:latin typeface="+mn-lt"/>
                <a:ea typeface="+mn-ea"/>
                <a:cs typeface="+mn-cs"/>
                <a:hlinkClick r:id="rId3" tooltip="Derivative"/>
              </a:rPr>
              <a:t>derivative</a:t>
            </a:r>
            <a:r>
              <a:rPr lang="en-US" sz="1200" b="0" i="0" kern="1200" dirty="0" smtClean="0">
                <a:solidFill>
                  <a:schemeClr val="tx1"/>
                </a:solidFill>
                <a:effectLst/>
                <a:latin typeface="+mn-lt"/>
                <a:ea typeface="+mn-ea"/>
                <a:cs typeface="+mn-cs"/>
              </a:rPr>
              <a:t> of the function</a:t>
            </a:r>
            <a:endParaRPr lang="en-US" dirty="0"/>
          </a:p>
        </p:txBody>
      </p:sp>
      <p:sp>
        <p:nvSpPr>
          <p:cNvPr id="4" name="Slide Number Placeholder 3"/>
          <p:cNvSpPr>
            <a:spLocks noGrp="1"/>
          </p:cNvSpPr>
          <p:nvPr>
            <p:ph type="sldNum" sz="quarter" idx="10"/>
          </p:nvPr>
        </p:nvSpPr>
        <p:spPr/>
        <p:txBody>
          <a:bodyPr/>
          <a:lstStyle/>
          <a:p>
            <a:fld id="{D47993D0-04DF-48C4-AE4B-4811504050BE}" type="slidenum">
              <a:rPr lang="en-US" smtClean="0"/>
              <a:t>11</a:t>
            </a:fld>
            <a:endParaRPr lang="en-US"/>
          </a:p>
        </p:txBody>
      </p:sp>
    </p:spTree>
    <p:extLst>
      <p:ext uri="{BB962C8B-B14F-4D97-AF65-F5344CB8AC3E}">
        <p14:creationId xmlns:p14="http://schemas.microsoft.com/office/powerpoint/2010/main" val="390316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9C620D-5F92-439F-86F1-D9CDAAF8341C}"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1175168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C620D-5F92-439F-86F1-D9CDAAF8341C}"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3956454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C620D-5F92-439F-86F1-D9CDAAF8341C}"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3986596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C620D-5F92-439F-86F1-D9CDAAF8341C}"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1976968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9C620D-5F92-439F-86F1-D9CDAAF8341C}"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2137162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9C620D-5F92-439F-86F1-D9CDAAF8341C}"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2948997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9C620D-5F92-439F-86F1-D9CDAAF8341C}"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2138915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9C620D-5F92-439F-86F1-D9CDAAF8341C}"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373172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C620D-5F92-439F-86F1-D9CDAAF8341C}"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187580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C620D-5F92-439F-86F1-D9CDAAF8341C}"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3731105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C620D-5F92-439F-86F1-D9CDAAF8341C}"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98D25-7C26-4ECE-A139-497F01C45288}" type="slidenum">
              <a:rPr lang="en-US" smtClean="0"/>
              <a:t>‹#›</a:t>
            </a:fld>
            <a:endParaRPr lang="en-US"/>
          </a:p>
        </p:txBody>
      </p:sp>
    </p:spTree>
    <p:extLst>
      <p:ext uri="{BB962C8B-B14F-4D97-AF65-F5344CB8AC3E}">
        <p14:creationId xmlns:p14="http://schemas.microsoft.com/office/powerpoint/2010/main" val="1669359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C620D-5F92-439F-86F1-D9CDAAF8341C}" type="datetimeFigureOut">
              <a:rPr lang="en-US" smtClean="0"/>
              <a:t>12/13/2021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98D25-7C26-4ECE-A139-497F01C45288}" type="slidenum">
              <a:rPr lang="en-US" smtClean="0"/>
              <a:t>‹#›</a:t>
            </a:fld>
            <a:endParaRPr lang="en-US"/>
          </a:p>
        </p:txBody>
      </p:sp>
    </p:spTree>
    <p:extLst>
      <p:ext uri="{BB962C8B-B14F-4D97-AF65-F5344CB8AC3E}">
        <p14:creationId xmlns:p14="http://schemas.microsoft.com/office/powerpoint/2010/main" val="1763043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 Id="rId9"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4.png"/><Relationship Id="rId1" Type="http://schemas.openxmlformats.org/officeDocument/2006/relationships/slideLayout" Target="../slideLayouts/slideLayout6.xml"/><Relationship Id="rId4" Type="http://schemas.openxmlformats.org/officeDocument/2006/relationships/image" Target="../media/image39.png"/></Relationships>
</file>

<file path=ppt/slides/_rels/slide1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0.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8.png"/><Relationship Id="rId2" Type="http://schemas.openxmlformats.org/officeDocument/2006/relationships/image" Target="../media/image21.png"/><Relationship Id="rId1" Type="http://schemas.openxmlformats.org/officeDocument/2006/relationships/slideLayout" Target="../slideLayouts/slideLayout6.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442410" y="238780"/>
            <a:ext cx="7811689" cy="523220"/>
          </a:xfrm>
          <a:prstGeom prst="rect">
            <a:avLst/>
          </a:prstGeom>
          <a:noFill/>
          <a:ln w="9525">
            <a:noFill/>
            <a:miter lim="800000"/>
            <a:headEnd/>
            <a:tailEnd/>
          </a:ln>
        </p:spPr>
        <p:txBody>
          <a:bodyPr wrap="none">
            <a:spAutoFit/>
          </a:bodyPr>
          <a:lstStyle/>
          <a:p>
            <a:pPr algn="ctr"/>
            <a:r>
              <a:rPr lang="en-US" altLang="en-US" sz="2800" b="1" dirty="0" smtClean="0">
                <a:solidFill>
                  <a:schemeClr val="tx2"/>
                </a:solidFill>
                <a:latin typeface="Times New Roman" panose="02020603050405020304" pitchFamily="18" charset="0"/>
                <a:cs typeface="Times New Roman" panose="02020603050405020304" pitchFamily="18" charset="0"/>
              </a:rPr>
              <a:t>The Course of </a:t>
            </a:r>
            <a:r>
              <a:rPr lang="en-US" sz="2800" b="1" dirty="0">
                <a:solidFill>
                  <a:schemeClr val="tx2"/>
                </a:solidFill>
                <a:latin typeface="Times New Roman" panose="02020603050405020304" pitchFamily="18" charset="0"/>
                <a:cs typeface="Times New Roman" panose="02020603050405020304" pitchFamily="18" charset="0"/>
              </a:rPr>
              <a:t>Fundamentals of Thermodynamics</a:t>
            </a:r>
            <a:endParaRPr lang="en-US" altLang="en-US" sz="2800" b="1" dirty="0">
              <a:solidFill>
                <a:schemeClr val="tx2"/>
              </a:solidFill>
              <a:latin typeface="Times New Roman" panose="02020603050405020304" pitchFamily="18" charset="0"/>
              <a:cs typeface="Times New Roman" panose="02020603050405020304" pitchFamily="18" charset="0"/>
            </a:endParaRPr>
          </a:p>
        </p:txBody>
      </p:sp>
      <p:sp>
        <p:nvSpPr>
          <p:cNvPr id="10" name="Subtitle 2"/>
          <p:cNvSpPr txBox="1">
            <a:spLocks/>
          </p:cNvSpPr>
          <p:nvPr/>
        </p:nvSpPr>
        <p:spPr>
          <a:xfrm>
            <a:off x="1331640" y="4572000"/>
            <a:ext cx="6400800" cy="2133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MUSTANSIRIYAH UNIVERSITY </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COLLEGE OF 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DEPARTMENT OF ATMOSPHERIC </a:t>
            </a:r>
            <a:r>
              <a:rPr lang="en-US" sz="8000" dirty="0">
                <a:solidFill>
                  <a:schemeClr val="tx2"/>
                </a:solidFill>
                <a:latin typeface="Times New Roman" panose="02020603050405020304" pitchFamily="18" charset="0"/>
                <a:cs typeface="Times New Roman" panose="02020603050405020304" pitchFamily="18" charset="0"/>
              </a:rPr>
              <a:t>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dirty="0" smtClean="0">
                <a:solidFill>
                  <a:schemeClr val="tx2"/>
                </a:solidFill>
                <a:latin typeface="Times New Roman" panose="02020603050405020304" pitchFamily="18" charset="0"/>
                <a:cs typeface="Times New Roman" panose="02020603050405020304" pitchFamily="18" charset="0"/>
              </a:rPr>
              <a:t>2021-2022 </a:t>
            </a:r>
            <a:endParaRPr lang="en-GB" sz="8000" b="1"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Dr. </a:t>
            </a:r>
            <a:r>
              <a:rPr lang="en-US" sz="8000" dirty="0" err="1" smtClean="0">
                <a:solidFill>
                  <a:schemeClr val="tx2"/>
                </a:solidFill>
                <a:latin typeface="Times New Roman" panose="02020603050405020304" pitchFamily="18" charset="0"/>
                <a:cs typeface="Times New Roman" panose="02020603050405020304" pitchFamily="18" charset="0"/>
              </a:rPr>
              <a:t>Sama</a:t>
            </a:r>
            <a:r>
              <a:rPr lang="en-US" sz="8000" dirty="0" smtClean="0">
                <a:solidFill>
                  <a:schemeClr val="tx2"/>
                </a:solidFill>
                <a:latin typeface="Times New Roman" panose="02020603050405020304" pitchFamily="18" charset="0"/>
                <a:cs typeface="Times New Roman" panose="02020603050405020304" pitchFamily="18" charset="0"/>
              </a:rPr>
              <a:t> Khalid Mohammed</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SECOND STAGE </a:t>
            </a: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Lecture </a:t>
            </a:r>
            <a:r>
              <a:rPr lang="en-US" sz="8000" b="1" cap="small" dirty="0" smtClean="0">
                <a:solidFill>
                  <a:schemeClr val="tx2"/>
                </a:solidFill>
                <a:latin typeface="Times New Roman" panose="02020603050405020304" pitchFamily="18" charset="0"/>
                <a:cs typeface="Times New Roman" panose="02020603050405020304" pitchFamily="18" charset="0"/>
              </a:rPr>
              <a:t>7</a:t>
            </a:r>
            <a:endParaRPr lang="en-US" sz="8000" b="1" cap="small" dirty="0" smtClean="0">
              <a:solidFill>
                <a:schemeClr val="tx2"/>
              </a:solidFill>
              <a:latin typeface="Times New Roman" panose="02020603050405020304" pitchFamily="18" charset="0"/>
              <a:cs typeface="Times New Roman" panose="02020603050405020304" pitchFamily="18" charset="0"/>
            </a:endParaRPr>
          </a:p>
          <a:p>
            <a:pPr marL="0" indent="0" algn="ctr">
              <a:buNone/>
            </a:pPr>
            <a:endParaRPr lang="en-US" sz="8000" b="1" cap="small" dirty="0" smtClean="0">
              <a:latin typeface="Times New Roman" panose="02020603050405020304" pitchFamily="18" charset="0"/>
              <a:cs typeface="Times New Roman" panose="02020603050405020304" pitchFamily="18" charset="0"/>
            </a:endParaRP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0867" y="970407"/>
            <a:ext cx="5189533" cy="3458337"/>
          </a:xfrm>
          <a:prstGeom prst="rect">
            <a:avLst/>
          </a:prstGeom>
        </p:spPr>
      </p:pic>
    </p:spTree>
    <p:extLst>
      <p:ext uri="{BB962C8B-B14F-4D97-AF65-F5344CB8AC3E}">
        <p14:creationId xmlns:p14="http://schemas.microsoft.com/office/powerpoint/2010/main" val="3733703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Autofit/>
          </a:bodyPr>
          <a:lstStyle/>
          <a:p>
            <a:r>
              <a:rPr lang="en-US" sz="2600" b="1" dirty="0" smtClean="0">
                <a:effectLst/>
                <a:latin typeface="Times New Roman"/>
                <a:ea typeface="Calibri"/>
                <a:cs typeface="Arial"/>
              </a:rPr>
              <a:t>RELATION BETWEEN </a:t>
            </a:r>
            <a:r>
              <a:rPr lang="en-US" sz="2600" b="1" dirty="0" err="1" smtClean="0">
                <a:effectLst/>
                <a:latin typeface="Times New Roman"/>
                <a:ea typeface="Calibri"/>
                <a:cs typeface="Arial"/>
              </a:rPr>
              <a:t>Cv</a:t>
            </a:r>
            <a:r>
              <a:rPr lang="en-US" sz="2600" b="1" dirty="0" smtClean="0">
                <a:effectLst/>
                <a:latin typeface="Times New Roman"/>
                <a:ea typeface="Calibri"/>
                <a:cs typeface="Arial"/>
              </a:rPr>
              <a:t> AND </a:t>
            </a:r>
            <a:r>
              <a:rPr lang="en-US" sz="2600" b="1" dirty="0" err="1" smtClean="0">
                <a:effectLst/>
                <a:latin typeface="Times New Roman"/>
                <a:ea typeface="Calibri"/>
                <a:cs typeface="Arial"/>
              </a:rPr>
              <a:t>Cp</a:t>
            </a:r>
            <a:endParaRPr lang="en-US" sz="2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p:cNvSpPr/>
              <p:nvPr/>
            </p:nvSpPr>
            <p:spPr>
              <a:xfrm>
                <a:off x="152400" y="1018456"/>
                <a:ext cx="8915400" cy="2239780"/>
              </a:xfrm>
              <a:prstGeom prst="rect">
                <a:avLst/>
              </a:prstGeom>
            </p:spPr>
            <p:txBody>
              <a:bodyPr wrap="square">
                <a:spAutoFit/>
              </a:bodyPr>
              <a:lstStyle/>
              <a:p>
                <a:pPr algn="just">
                  <a:lnSpc>
                    <a:spcPct val="115000"/>
                  </a:lnSpc>
                  <a:buSzPct val="150000"/>
                </a:pPr>
                <a:r>
                  <a:rPr lang="en-US" sz="2400" dirty="0" smtClean="0">
                    <a:latin typeface="Times New Roman"/>
                    <a:ea typeface="Calibri"/>
                    <a:cs typeface="Arial"/>
                  </a:rPr>
                  <a:t>In terms of specific heats this is:</a:t>
                </a:r>
              </a:p>
              <a:p>
                <a:pPr algn="ctr">
                  <a:lnSpc>
                    <a:spcPct val="115000"/>
                  </a:lnSpc>
                  <a:buSzPct val="150000"/>
                </a:pPr>
                <a14:m>
                  <m:oMath xmlns:m="http://schemas.openxmlformats.org/officeDocument/2006/math">
                    <m:r>
                      <a:rPr lang="en-US" sz="2400" b="0" i="1" smtClean="0">
                        <a:latin typeface="Cambria Math"/>
                      </a:rPr>
                      <m:t>𝐶</m:t>
                    </m:r>
                    <m:r>
                      <a:rPr lang="en-US" sz="2400" b="0" i="1" baseline="-25000" smtClean="0">
                        <a:latin typeface="Cambria Math"/>
                      </a:rPr>
                      <m:t>𝑝</m:t>
                    </m:r>
                    <m:r>
                      <a:rPr lang="en-US" sz="2400" b="0" i="1" smtClean="0">
                        <a:latin typeface="Cambria Math"/>
                      </a:rPr>
                      <m:t>−</m:t>
                    </m:r>
                    <m:r>
                      <a:rPr lang="en-US" sz="2400" b="0" i="1" smtClean="0">
                        <a:latin typeface="Cambria Math"/>
                      </a:rPr>
                      <m:t>𝐶𝑣</m:t>
                    </m:r>
                    <m:r>
                      <a:rPr lang="en-US" sz="2400" b="0" i="1" smtClean="0">
                        <a:latin typeface="Cambria Math"/>
                      </a:rPr>
                      <m:t>=</m:t>
                    </m:r>
                    <m:d>
                      <m:dPr>
                        <m:begChr m:val="["/>
                        <m:endChr m:val="]"/>
                        <m:ctrlPr>
                          <a:rPr lang="en-US" sz="2800" i="1" smtClean="0">
                            <a:latin typeface="Cambria Math"/>
                            <a:cs typeface="Arial"/>
                          </a:rPr>
                        </m:ctrlPr>
                      </m:dPr>
                      <m:e>
                        <m:sSub>
                          <m:sSubPr>
                            <m:ctrlPr>
                              <a:rPr lang="en-US" sz="2400" i="1" smtClean="0">
                                <a:latin typeface="Cambria Math"/>
                              </a:rPr>
                            </m:ctrlPr>
                          </m:sSubPr>
                          <m:e>
                            <m:d>
                              <m:dPr>
                                <m:ctrlPr>
                                  <a:rPr lang="en-US" sz="2400" i="1" smtClean="0">
                                    <a:latin typeface="Cambria Math"/>
                                  </a:rPr>
                                </m:ctrlPr>
                              </m:dPr>
                              <m:e>
                                <m:f>
                                  <m:fPr>
                                    <m:ctrlPr>
                                      <a:rPr lang="en-US" sz="2400" i="1" smtClean="0">
                                        <a:latin typeface="Cambria Math"/>
                                      </a:rPr>
                                    </m:ctrlPr>
                                  </m:fPr>
                                  <m:num>
                                    <m:r>
                                      <a:rPr lang="en-US" sz="2400" b="0" i="1" smtClean="0">
                                        <a:latin typeface="Cambria Math"/>
                                      </a:rPr>
                                      <m:t>𝜕</m:t>
                                    </m:r>
                                    <m:r>
                                      <a:rPr lang="en-US" sz="2400" b="0" i="1" smtClean="0">
                                        <a:latin typeface="Cambria Math"/>
                                      </a:rPr>
                                      <m:t>𝑢</m:t>
                                    </m:r>
                                  </m:num>
                                  <m:den>
                                    <m:r>
                                      <a:rPr lang="en-US" sz="2400" i="1" smtClean="0">
                                        <a:latin typeface="Cambria Math"/>
                                      </a:rPr>
                                      <m:t>𝜕</m:t>
                                    </m:r>
                                    <m:r>
                                      <m:rPr>
                                        <m:sty m:val="p"/>
                                      </m:rPr>
                                      <a:rPr lang="el-GR" sz="2400" b="0" i="1" smtClean="0">
                                        <a:latin typeface="Cambria Math"/>
                                      </a:rPr>
                                      <m:t>α</m:t>
                                    </m:r>
                                  </m:den>
                                </m:f>
                              </m:e>
                            </m:d>
                          </m:e>
                          <m:sub>
                            <m:r>
                              <a:rPr lang="en-US" sz="2400" b="0" i="1" smtClean="0">
                                <a:latin typeface="Cambria Math"/>
                              </a:rPr>
                              <m:t>𝑇</m:t>
                            </m:r>
                          </m:sub>
                        </m:sSub>
                        <m:r>
                          <a:rPr lang="en-US" sz="2400" b="0" i="1" smtClean="0">
                            <a:latin typeface="Cambria Math"/>
                          </a:rPr>
                          <m:t>+</m:t>
                        </m:r>
                        <m:r>
                          <a:rPr lang="en-US" sz="2400" b="0" i="1" smtClean="0">
                            <a:latin typeface="Cambria Math"/>
                          </a:rPr>
                          <m:t>𝑝</m:t>
                        </m:r>
                      </m:e>
                    </m:d>
                  </m:oMath>
                </a14:m>
                <a:r>
                  <a:rPr lang="en-US" sz="2000" dirty="0" smtClean="0"/>
                  <a:t> </a:t>
                </a:r>
                <a14:m>
                  <m:oMath xmlns:m="http://schemas.openxmlformats.org/officeDocument/2006/math">
                    <m:sSub>
                      <m:sSubPr>
                        <m:ctrlPr>
                          <a:rPr lang="en-US" sz="2400" i="1" smtClean="0">
                            <a:latin typeface="Cambria Math"/>
                          </a:rPr>
                        </m:ctrlPr>
                      </m:sSubPr>
                      <m:e>
                        <m:d>
                          <m:dPr>
                            <m:ctrlPr>
                              <a:rPr lang="en-US" sz="2400" i="1" smtClean="0">
                                <a:latin typeface="Cambria Math"/>
                              </a:rPr>
                            </m:ctrlPr>
                          </m:dPr>
                          <m:e>
                            <m:f>
                              <m:fPr>
                                <m:ctrlPr>
                                  <a:rPr lang="en-US" sz="2400" i="1" smtClean="0">
                                    <a:latin typeface="Cambria Math"/>
                                  </a:rPr>
                                </m:ctrlPr>
                              </m:fPr>
                              <m:num>
                                <m:r>
                                  <a:rPr lang="en-US" sz="2400" b="0" i="1" smtClean="0">
                                    <a:latin typeface="Cambria Math"/>
                                  </a:rPr>
                                  <m:t>𝜕</m:t>
                                </m:r>
                                <m:r>
                                  <m:rPr>
                                    <m:sty m:val="p"/>
                                  </m:rPr>
                                  <a:rPr lang="el-GR" sz="2400" b="0" i="1" smtClean="0">
                                    <a:latin typeface="Cambria Math"/>
                                  </a:rPr>
                                  <m:t>α</m:t>
                                </m:r>
                              </m:num>
                              <m:den>
                                <m:r>
                                  <a:rPr lang="en-US" sz="2400" i="1" smtClean="0">
                                    <a:latin typeface="Cambria Math"/>
                                  </a:rPr>
                                  <m:t>𝜕</m:t>
                                </m:r>
                                <m:r>
                                  <a:rPr lang="en-US" sz="2400" b="0" i="1" smtClean="0">
                                    <a:latin typeface="Cambria Math"/>
                                  </a:rPr>
                                  <m:t>𝑇</m:t>
                                </m:r>
                              </m:den>
                            </m:f>
                          </m:e>
                        </m:d>
                      </m:e>
                      <m:sub>
                        <m:r>
                          <a:rPr lang="en-US" sz="2400" b="0" i="1" smtClean="0">
                            <a:latin typeface="Cambria Math"/>
                          </a:rPr>
                          <m:t>𝑃</m:t>
                        </m:r>
                      </m:sub>
                    </m:sSub>
                    <m:r>
                      <a:rPr lang="en-US" sz="2400" b="0" i="1" smtClean="0">
                        <a:latin typeface="Cambria Math"/>
                      </a:rPr>
                      <m:t>      (13)</m:t>
                    </m:r>
                  </m:oMath>
                </a14:m>
                <a:endParaRPr lang="en-US" sz="2400" dirty="0" smtClean="0">
                  <a:latin typeface="Times New Roman"/>
                  <a:ea typeface="Calibri"/>
                  <a:cs typeface="Arial"/>
                </a:endParaRPr>
              </a:p>
              <a:p>
                <a:pPr lvl="1" algn="just">
                  <a:lnSpc>
                    <a:spcPct val="115000"/>
                  </a:lnSpc>
                  <a:buSzPct val="150000"/>
                </a:pPr>
                <a:r>
                  <a:rPr lang="en-US" sz="2000" dirty="0" smtClean="0">
                    <a:latin typeface="Times New Roman"/>
                    <a:ea typeface="Calibri"/>
                    <a:cs typeface="Arial"/>
                  </a:rPr>
                  <a:t>(𝜕𝑈/𝜕𝑉)</a:t>
                </a:r>
                <a:r>
                  <a:rPr lang="en-US" sz="2000" baseline="-25000" dirty="0" smtClean="0">
                    <a:latin typeface="Times New Roman"/>
                    <a:ea typeface="Calibri"/>
                    <a:cs typeface="Arial"/>
                  </a:rPr>
                  <a:t>𝑇 </a:t>
                </a:r>
                <a:r>
                  <a:rPr lang="en-US" sz="2000" dirty="0" smtClean="0">
                    <a:latin typeface="Times New Roman"/>
                    <a:ea typeface="Calibri"/>
                    <a:cs typeface="Arial"/>
                  </a:rPr>
                  <a:t>or (𝜕𝑢/𝜕</a:t>
                </a:r>
                <a:r>
                  <a:rPr lang="el-GR" sz="2000" dirty="0" smtClean="0">
                    <a:latin typeface="Times New Roman"/>
                    <a:ea typeface="Calibri"/>
                    <a:cs typeface="Arial"/>
                  </a:rPr>
                  <a:t>α)</a:t>
                </a:r>
                <a:r>
                  <a:rPr lang="en-US" sz="2000" baseline="-25000" dirty="0" smtClean="0">
                    <a:latin typeface="Times New Roman"/>
                    <a:ea typeface="Calibri"/>
                    <a:cs typeface="Arial"/>
                  </a:rPr>
                  <a:t>T  </a:t>
                </a:r>
                <a:r>
                  <a:rPr lang="en-US" sz="2400" dirty="0">
                    <a:latin typeface="Times New Roman"/>
                    <a:ea typeface="Calibri"/>
                    <a:cs typeface="Arial"/>
                  </a:rPr>
                  <a:t>is called the internal pressure, and is due to </a:t>
                </a:r>
                <a:r>
                  <a:rPr lang="en-US" sz="2400" dirty="0" smtClean="0">
                    <a:latin typeface="Times New Roman"/>
                    <a:ea typeface="Calibri"/>
                    <a:cs typeface="Arial"/>
                  </a:rPr>
                  <a:t>forces between </a:t>
                </a:r>
                <a:r>
                  <a:rPr lang="en-US" sz="2400" dirty="0">
                    <a:latin typeface="Times New Roman"/>
                    <a:ea typeface="Calibri"/>
                    <a:cs typeface="Arial"/>
                  </a:rPr>
                  <a:t>the molecules of the substance</a:t>
                </a:r>
                <a:r>
                  <a:rPr lang="en-US" sz="2400" dirty="0" smtClean="0">
                    <a:latin typeface="Times New Roman"/>
                    <a:ea typeface="Calibri"/>
                    <a:cs typeface="Arial"/>
                  </a:rPr>
                  <a:t>.</a:t>
                </a:r>
                <a:endParaRPr lang="en-US" sz="2400" dirty="0">
                  <a:latin typeface="Times New Roman"/>
                  <a:ea typeface="Calibri"/>
                  <a:cs typeface="Arial"/>
                </a:endParaRPr>
              </a:p>
            </p:txBody>
          </p:sp>
        </mc:Choice>
        <mc:Fallback xmlns="">
          <p:sp>
            <p:nvSpPr>
              <p:cNvPr id="3" name="Rectangle 2"/>
              <p:cNvSpPr>
                <a:spLocks noRot="1" noChangeAspect="1" noMove="1" noResize="1" noEditPoints="1" noAdjustHandles="1" noChangeArrowheads="1" noChangeShapeType="1" noTextEdit="1"/>
              </p:cNvSpPr>
              <p:nvPr/>
            </p:nvSpPr>
            <p:spPr>
              <a:xfrm>
                <a:off x="152400" y="1018456"/>
                <a:ext cx="8915400" cy="2239780"/>
              </a:xfrm>
              <a:prstGeom prst="rect">
                <a:avLst/>
              </a:prstGeom>
              <a:blipFill rotWithShape="1">
                <a:blip r:embed="rId3"/>
                <a:stretch>
                  <a:fillRect l="-1025" t="-1090" r="-957" b="-4087"/>
                </a:stretch>
              </a:blipFill>
            </p:spPr>
            <p:txBody>
              <a:bodyPr/>
              <a:lstStyle/>
              <a:p>
                <a:r>
                  <a:rPr lang="en-US">
                    <a:noFill/>
                  </a:rPr>
                  <a:t> </a:t>
                </a:r>
              </a:p>
            </p:txBody>
          </p:sp>
        </mc:Fallback>
      </mc:AlternateContent>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1066241"/>
            <a:ext cx="4800600" cy="457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990600" y="3505200"/>
            <a:ext cx="7391400" cy="1569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dirty="0" smtClean="0">
                <a:latin typeface="Times New Roman" panose="02020603050405020304" pitchFamily="18" charset="0"/>
                <a:cs typeface="Times New Roman" panose="02020603050405020304" pitchFamily="18" charset="0"/>
              </a:rPr>
              <a:t>Riddles</a:t>
            </a:r>
          </a:p>
          <a:p>
            <a:endParaRPr lang="en-US" sz="2400" dirty="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ea typeface="Calibri"/>
                <a:cs typeface="Times New Roman" panose="02020603050405020304" pitchFamily="18" charset="0"/>
              </a:rPr>
              <a:t>For gases, </a:t>
            </a:r>
            <a:r>
              <a:rPr lang="en-US" sz="2400" dirty="0" err="1" smtClean="0">
                <a:latin typeface="Times New Roman" panose="02020603050405020304" pitchFamily="18" charset="0"/>
                <a:ea typeface="Calibri"/>
                <a:cs typeface="Times New Roman" panose="02020603050405020304" pitchFamily="18" charset="0"/>
              </a:rPr>
              <a:t>C</a:t>
            </a:r>
            <a:r>
              <a:rPr lang="en-US" sz="2400" baseline="-25000" dirty="0" err="1" smtClean="0">
                <a:latin typeface="Times New Roman" panose="02020603050405020304" pitchFamily="18" charset="0"/>
                <a:ea typeface="Calibri"/>
                <a:cs typeface="Times New Roman" panose="02020603050405020304" pitchFamily="18" charset="0"/>
              </a:rPr>
              <a:t>p</a:t>
            </a:r>
            <a:r>
              <a:rPr lang="en-US" sz="2400" dirty="0" smtClean="0">
                <a:latin typeface="Times New Roman" panose="02020603050405020304" pitchFamily="18" charset="0"/>
                <a:ea typeface="Calibri"/>
                <a:cs typeface="Times New Roman" panose="02020603050405020304" pitchFamily="18" charset="0"/>
              </a:rPr>
              <a:t> &gt; </a:t>
            </a:r>
            <a:r>
              <a:rPr lang="en-US" sz="2400" dirty="0" err="1" smtClean="0">
                <a:latin typeface="Times New Roman" panose="02020603050405020304" pitchFamily="18" charset="0"/>
                <a:ea typeface="Calibri"/>
                <a:cs typeface="Times New Roman" panose="02020603050405020304" pitchFamily="18" charset="0"/>
              </a:rPr>
              <a:t>C</a:t>
            </a:r>
            <a:r>
              <a:rPr lang="en-US" sz="2400" baseline="-25000" dirty="0" err="1" smtClean="0">
                <a:latin typeface="Times New Roman" panose="02020603050405020304" pitchFamily="18" charset="0"/>
                <a:ea typeface="Calibri"/>
                <a:cs typeface="Times New Roman" panose="02020603050405020304" pitchFamily="18" charset="0"/>
              </a:rPr>
              <a:t>v</a:t>
            </a:r>
            <a:r>
              <a:rPr lang="en-US" sz="2400" dirty="0" smtClean="0">
                <a:latin typeface="Times New Roman" panose="02020603050405020304" pitchFamily="18" charset="0"/>
                <a:ea typeface="Calibri"/>
                <a:cs typeface="Times New Roman" panose="02020603050405020304" pitchFamily="18" charset="0"/>
              </a:rPr>
              <a:t>, why?</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745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792162"/>
          </a:xfrm>
        </p:spPr>
        <p:txBody>
          <a:bodyPr>
            <a:noAutofit/>
          </a:bodyPr>
          <a:lstStyle/>
          <a:p>
            <a:r>
              <a:rPr lang="en-US" sz="2600" b="1" dirty="0" smtClean="0">
                <a:effectLst/>
                <a:latin typeface="Times New Roman"/>
                <a:ea typeface="Calibri"/>
                <a:cs typeface="Arial"/>
              </a:rPr>
              <a:t>SPECIFIC HEATS FOR IDEAL GASES</a:t>
            </a:r>
            <a:endParaRPr lang="en-US" sz="2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609600"/>
            <a:ext cx="8915400" cy="6888039"/>
          </a:xfrm>
          <a:prstGeom prst="rect">
            <a:avLst/>
          </a:prstGeom>
        </p:spPr>
        <p:txBody>
          <a:bodyPr wrap="square">
            <a:spAutoFit/>
          </a:bodyPr>
          <a:lstStyle/>
          <a:p>
            <a:pPr algn="just">
              <a:lnSpc>
                <a:spcPct val="115000"/>
              </a:lnSpc>
              <a:buSzPct val="150000"/>
            </a:pPr>
            <a:r>
              <a:rPr lang="en-US" sz="2400" dirty="0" smtClean="0">
                <a:latin typeface="Times New Roman"/>
                <a:ea typeface="Calibri"/>
                <a:cs typeface="Arial"/>
              </a:rPr>
              <a:t>Recall that the specific heat at constant volume and the specific heat at constant pressure was defined as:</a:t>
            </a:r>
          </a:p>
          <a:p>
            <a:pPr algn="just">
              <a:lnSpc>
                <a:spcPct val="115000"/>
              </a:lnSpc>
              <a:buSzPct val="150000"/>
            </a:pPr>
            <a:endParaRPr lang="en-US" sz="2400" dirty="0">
              <a:latin typeface="Times New Roman"/>
              <a:ea typeface="Calibri"/>
              <a:cs typeface="Arial"/>
            </a:endParaRPr>
          </a:p>
          <a:p>
            <a:pPr algn="just">
              <a:lnSpc>
                <a:spcPct val="115000"/>
              </a:lnSpc>
              <a:buSzPct val="150000"/>
            </a:pPr>
            <a:endParaRPr lang="en-US" sz="2400" dirty="0" smtClean="0">
              <a:latin typeface="Times New Roman"/>
              <a:ea typeface="Calibri"/>
              <a:cs typeface="Arial"/>
            </a:endParaRPr>
          </a:p>
          <a:p>
            <a:pPr algn="just">
              <a:lnSpc>
                <a:spcPct val="115000"/>
              </a:lnSpc>
              <a:buSzPct val="150000"/>
            </a:pPr>
            <a:r>
              <a:rPr lang="en-US" sz="2400" dirty="0" smtClean="0">
                <a:latin typeface="Times New Roman"/>
                <a:ea typeface="Calibri"/>
                <a:cs typeface="Arial"/>
              </a:rPr>
              <a:t>Since the internal energy and enthalpy of an ideal gas depend only on</a:t>
            </a:r>
          </a:p>
          <a:p>
            <a:pPr algn="just">
              <a:lnSpc>
                <a:spcPct val="115000"/>
              </a:lnSpc>
              <a:buSzPct val="150000"/>
            </a:pPr>
            <a:r>
              <a:rPr lang="en-US" sz="2400" dirty="0" smtClean="0">
                <a:latin typeface="Times New Roman"/>
                <a:ea typeface="Calibri"/>
                <a:cs typeface="Arial"/>
              </a:rPr>
              <a:t>temperature, then for an ideal gas we don’t have to write the specific heats as partial derivatives, but can instead use full derivatives</a:t>
            </a:r>
          </a:p>
          <a:p>
            <a:pPr algn="just">
              <a:lnSpc>
                <a:spcPct val="115000"/>
              </a:lnSpc>
              <a:buSzPct val="150000"/>
            </a:pPr>
            <a:endParaRPr lang="en-US" sz="2400" dirty="0">
              <a:latin typeface="Times New Roman"/>
              <a:ea typeface="Calibri"/>
              <a:cs typeface="Arial"/>
            </a:endParaRPr>
          </a:p>
          <a:p>
            <a:pPr algn="just">
              <a:lnSpc>
                <a:spcPct val="115000"/>
              </a:lnSpc>
              <a:buSzPct val="150000"/>
            </a:pPr>
            <a:endParaRPr lang="en-US" sz="2400" dirty="0" smtClean="0">
              <a:latin typeface="Times New Roman"/>
              <a:ea typeface="Calibri"/>
              <a:cs typeface="Arial"/>
            </a:endParaRPr>
          </a:p>
          <a:p>
            <a:pPr algn="just">
              <a:lnSpc>
                <a:spcPct val="115000"/>
              </a:lnSpc>
              <a:buSzPct val="150000"/>
            </a:pPr>
            <a:r>
              <a:rPr lang="en-US" sz="2400" dirty="0" smtClean="0">
                <a:latin typeface="Times New Roman"/>
                <a:ea typeface="Calibri"/>
                <a:cs typeface="Arial"/>
              </a:rPr>
              <a:t>From the expressions for the internal energy of ideal gases, </a:t>
            </a:r>
          </a:p>
          <a:p>
            <a:pPr algn="just">
              <a:lnSpc>
                <a:spcPct val="115000"/>
              </a:lnSpc>
              <a:buSzPct val="150000"/>
            </a:pPr>
            <a:endParaRPr lang="en-US" sz="2400" dirty="0">
              <a:latin typeface="Times New Roman"/>
              <a:ea typeface="Calibri"/>
              <a:cs typeface="Arial"/>
            </a:endParaRPr>
          </a:p>
          <a:p>
            <a:pPr algn="just">
              <a:lnSpc>
                <a:spcPct val="115000"/>
              </a:lnSpc>
              <a:buSzPct val="150000"/>
            </a:pPr>
            <a:endParaRPr lang="en-US" sz="2400" dirty="0" smtClean="0">
              <a:latin typeface="Times New Roman"/>
              <a:ea typeface="Calibri"/>
              <a:cs typeface="Arial"/>
            </a:endParaRPr>
          </a:p>
          <a:p>
            <a:pPr algn="just">
              <a:lnSpc>
                <a:spcPct val="115000"/>
              </a:lnSpc>
              <a:buSzPct val="150000"/>
            </a:pPr>
            <a:endParaRPr lang="en-US" sz="2400" dirty="0">
              <a:latin typeface="Times New Roman"/>
              <a:ea typeface="Calibri"/>
              <a:cs typeface="Arial"/>
            </a:endParaRPr>
          </a:p>
          <a:p>
            <a:pPr algn="just">
              <a:lnSpc>
                <a:spcPct val="115000"/>
              </a:lnSpc>
              <a:buSzPct val="150000"/>
            </a:pPr>
            <a:r>
              <a:rPr lang="en-US" sz="2400" dirty="0" smtClean="0">
                <a:latin typeface="Times New Roman"/>
                <a:ea typeface="Calibri"/>
                <a:cs typeface="Arial"/>
              </a:rPr>
              <a:t>we get that</a:t>
            </a:r>
          </a:p>
          <a:p>
            <a:pPr algn="just">
              <a:lnSpc>
                <a:spcPct val="115000"/>
              </a:lnSpc>
              <a:buSzPct val="150000"/>
            </a:pPr>
            <a:endParaRPr lang="en-US" sz="2400" b="0" i="1" dirty="0" smtClean="0">
              <a:latin typeface="Cambria Math"/>
            </a:endParaRPr>
          </a:p>
          <a:p>
            <a:pPr algn="just">
              <a:lnSpc>
                <a:spcPct val="115000"/>
              </a:lnSpc>
              <a:buSzPct val="150000"/>
            </a:pPr>
            <a:endParaRPr lang="en-US" sz="2400" dirty="0">
              <a:latin typeface="Times New Roman"/>
              <a:ea typeface="Calibri"/>
              <a:cs typeface="Arial"/>
            </a:endParaRPr>
          </a:p>
        </p:txBody>
      </p:sp>
      <mc:AlternateContent xmlns:mc="http://schemas.openxmlformats.org/markup-compatibility/2006" xmlns:a14="http://schemas.microsoft.com/office/drawing/2010/main">
        <mc:Choice Requires="a14">
          <p:sp>
            <p:nvSpPr>
              <p:cNvPr id="5" name="TextBox 4"/>
              <p:cNvSpPr txBox="1"/>
              <p:nvPr/>
            </p:nvSpPr>
            <p:spPr>
              <a:xfrm>
                <a:off x="2057400" y="1528708"/>
                <a:ext cx="1708929" cy="89890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latin typeface="Cambria Math"/>
                            </a:rPr>
                          </m:ctrlPr>
                        </m:sSubPr>
                        <m:e>
                          <m:r>
                            <a:rPr lang="en-US" sz="2200" b="0" i="1" smtClean="0">
                              <a:latin typeface="Cambria Math"/>
                            </a:rPr>
                            <m:t>𝐶</m:t>
                          </m:r>
                          <m:r>
                            <a:rPr lang="en-US" sz="2200" b="0" i="1" baseline="-25000" smtClean="0">
                              <a:latin typeface="Cambria Math"/>
                            </a:rPr>
                            <m:t>𝑣</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𝑢</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m:oMathPara>
                </a14:m>
                <a:endParaRPr lang="en-US" sz="2200" dirty="0"/>
              </a:p>
            </p:txBody>
          </p:sp>
        </mc:Choice>
        <mc:Fallback xmlns="">
          <p:sp>
            <p:nvSpPr>
              <p:cNvPr id="5" name="TextBox 4"/>
              <p:cNvSpPr txBox="1">
                <a:spLocks noRot="1" noChangeAspect="1" noMove="1" noResize="1" noEditPoints="1" noAdjustHandles="1" noChangeArrowheads="1" noChangeShapeType="1" noTextEdit="1"/>
              </p:cNvSpPr>
              <p:nvPr/>
            </p:nvSpPr>
            <p:spPr>
              <a:xfrm>
                <a:off x="2057400" y="1528708"/>
                <a:ext cx="1708929" cy="898900"/>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602264" y="1550526"/>
                <a:ext cx="1670008" cy="93621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latin typeface="Cambria Math"/>
                            </a:rPr>
                          </m:ctrlPr>
                        </m:sSubPr>
                        <m:e>
                          <m:r>
                            <a:rPr lang="en-US" sz="2200" b="0" i="1" smtClean="0">
                              <a:latin typeface="Cambria Math"/>
                            </a:rPr>
                            <m:t>𝐶</m:t>
                          </m:r>
                          <m:r>
                            <a:rPr lang="en-US" sz="2200" b="0" i="1" baseline="-25000" smtClean="0">
                              <a:latin typeface="Cambria Math"/>
                            </a:rPr>
                            <m:t>𝑝</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h</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m:oMathPara>
                </a14:m>
                <a:endParaRPr lang="en-US" sz="2200" baseline="-25000" dirty="0"/>
              </a:p>
            </p:txBody>
          </p:sp>
        </mc:Choice>
        <mc:Fallback xmlns="">
          <p:sp>
            <p:nvSpPr>
              <p:cNvPr id="6" name="TextBox 5"/>
              <p:cNvSpPr txBox="1">
                <a:spLocks noRot="1" noChangeAspect="1" noMove="1" noResize="1" noEditPoints="1" noAdjustHandles="1" noChangeArrowheads="1" noChangeShapeType="1" noTextEdit="1"/>
              </p:cNvSpPr>
              <p:nvPr/>
            </p:nvSpPr>
            <p:spPr>
              <a:xfrm>
                <a:off x="4602264" y="1550526"/>
                <a:ext cx="1670008" cy="936218"/>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2034466" y="3782144"/>
                <a:ext cx="1232710" cy="73513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a:rPr>
                        <m:t>𝐶</m:t>
                      </m:r>
                      <m:r>
                        <a:rPr lang="en-US" sz="2200" b="0" i="1" baseline="-25000" smtClean="0">
                          <a:latin typeface="Cambria Math"/>
                        </a:rPr>
                        <m:t>𝑣</m:t>
                      </m:r>
                      <m:r>
                        <a:rPr lang="en-US" sz="2200" b="0" i="1" smtClean="0">
                          <a:latin typeface="Cambria Math"/>
                        </a:rPr>
                        <m:t>≡</m:t>
                      </m:r>
                      <m:f>
                        <m:fPr>
                          <m:ctrlPr>
                            <a:rPr lang="en-US" sz="2200" i="1" smtClean="0">
                              <a:latin typeface="Cambria Math"/>
                            </a:rPr>
                          </m:ctrlPr>
                        </m:fPr>
                        <m:num>
                          <m:r>
                            <a:rPr lang="en-US" sz="2200" b="0" i="1" smtClean="0">
                              <a:latin typeface="Cambria Math"/>
                            </a:rPr>
                            <m:t>𝑑𝑢</m:t>
                          </m:r>
                        </m:num>
                        <m:den>
                          <m:r>
                            <a:rPr lang="en-US" sz="2200" b="0" i="1" smtClean="0">
                              <a:latin typeface="Cambria Math"/>
                            </a:rPr>
                            <m:t>𝑑𝑇</m:t>
                          </m:r>
                        </m:den>
                      </m:f>
                    </m:oMath>
                  </m:oMathPara>
                </a14:m>
                <a:endParaRPr lang="en-US" sz="2200" dirty="0"/>
              </a:p>
            </p:txBody>
          </p:sp>
        </mc:Choice>
        <mc:Fallback xmlns="">
          <p:sp>
            <p:nvSpPr>
              <p:cNvPr id="10" name="TextBox 9"/>
              <p:cNvSpPr txBox="1">
                <a:spLocks noRot="1" noChangeAspect="1" noMove="1" noResize="1" noEditPoints="1" noAdjustHandles="1" noChangeArrowheads="1" noChangeShapeType="1" noTextEdit="1"/>
              </p:cNvSpPr>
              <p:nvPr/>
            </p:nvSpPr>
            <p:spPr>
              <a:xfrm>
                <a:off x="2034466" y="3782144"/>
                <a:ext cx="1232710" cy="735138"/>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9330" y="3803962"/>
                <a:ext cx="1211870" cy="73513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a:rPr>
                        <m:t>𝐶</m:t>
                      </m:r>
                      <m:r>
                        <a:rPr lang="en-US" sz="2200" b="0" i="1" baseline="-25000" smtClean="0">
                          <a:latin typeface="Cambria Math"/>
                        </a:rPr>
                        <m:t>𝑝</m:t>
                      </m:r>
                      <m:r>
                        <a:rPr lang="en-US" sz="2200" b="0" i="1" smtClean="0">
                          <a:latin typeface="Cambria Math"/>
                        </a:rPr>
                        <m:t>≡</m:t>
                      </m:r>
                      <m:f>
                        <m:fPr>
                          <m:ctrlPr>
                            <a:rPr lang="en-US" sz="2200" i="1" smtClean="0">
                              <a:latin typeface="Cambria Math"/>
                            </a:rPr>
                          </m:ctrlPr>
                        </m:fPr>
                        <m:num>
                          <m:r>
                            <a:rPr lang="en-US" sz="2200" b="0" i="1" smtClean="0">
                              <a:latin typeface="Cambria Math"/>
                            </a:rPr>
                            <m:t>𝑑</m:t>
                          </m:r>
                          <m:r>
                            <a:rPr lang="en-US" sz="2200" b="0" i="1" smtClean="0">
                              <a:latin typeface="Cambria Math"/>
                            </a:rPr>
                            <m:t>h</m:t>
                          </m:r>
                        </m:num>
                        <m:den>
                          <m:r>
                            <a:rPr lang="en-US" sz="2200" b="0" i="1" smtClean="0">
                              <a:latin typeface="Cambria Math"/>
                            </a:rPr>
                            <m:t>𝑑𝑇</m:t>
                          </m:r>
                        </m:den>
                      </m:f>
                    </m:oMath>
                  </m:oMathPara>
                </a14:m>
                <a:endParaRPr lang="en-US" sz="2200" baseline="-25000" dirty="0"/>
              </a:p>
            </p:txBody>
          </p:sp>
        </mc:Choice>
        <mc:Fallback xmlns="">
          <p:sp>
            <p:nvSpPr>
              <p:cNvPr id="11" name="TextBox 10"/>
              <p:cNvSpPr txBox="1">
                <a:spLocks noRot="1" noChangeAspect="1" noMove="1" noResize="1" noEditPoints="1" noAdjustHandles="1" noChangeArrowheads="1" noChangeShapeType="1" noTextEdit="1"/>
              </p:cNvSpPr>
              <p:nvPr/>
            </p:nvSpPr>
            <p:spPr>
              <a:xfrm>
                <a:off x="4579330" y="3803962"/>
                <a:ext cx="1211870" cy="735138"/>
              </a:xfrm>
              <a:prstGeom prst="rect">
                <a:avLst/>
              </a:prstGeom>
              <a:blipFill rotWithShape="1">
                <a:blip r:embed="rId6"/>
                <a:stretch>
                  <a:fillRect/>
                </a:stretch>
              </a:blipFill>
            </p:spPr>
            <p:txBody>
              <a:bodyPr/>
              <a:lstStyle/>
              <a:p>
                <a:r>
                  <a:rPr lang="en-US">
                    <a:noFill/>
                  </a:rPr>
                  <a:t> </a:t>
                </a:r>
              </a:p>
            </p:txBody>
          </p:sp>
        </mc:Fallback>
      </mc:AlternateContent>
      <p:grpSp>
        <p:nvGrpSpPr>
          <p:cNvPr id="8" name="Group 7"/>
          <p:cNvGrpSpPr/>
          <p:nvPr/>
        </p:nvGrpSpPr>
        <p:grpSpPr>
          <a:xfrm>
            <a:off x="1699637" y="5972579"/>
            <a:ext cx="7520563" cy="733021"/>
            <a:chOff x="1066800" y="5547921"/>
            <a:chExt cx="7520563" cy="733021"/>
          </a:xfrm>
        </p:grpSpPr>
        <mc:AlternateContent xmlns:mc="http://schemas.openxmlformats.org/markup-compatibility/2006" xmlns:a14="http://schemas.microsoft.com/office/drawing/2010/main">
          <mc:Choice Requires="a14">
            <p:sp>
              <p:nvSpPr>
                <p:cNvPr id="18" name="TextBox 17"/>
                <p:cNvSpPr txBox="1"/>
                <p:nvPr/>
              </p:nvSpPr>
              <p:spPr>
                <a:xfrm>
                  <a:off x="1066800" y="5562600"/>
                  <a:ext cx="5791200" cy="701602"/>
                </a:xfrm>
                <a:prstGeom prst="rect">
                  <a:avLst/>
                </a:prstGeom>
                <a:noFill/>
              </p:spPr>
              <p:txBody>
                <a:bodyPr wrap="square" rtlCol="0">
                  <a:spAutoFit/>
                </a:bodyPr>
                <a:lstStyle/>
                <a:p>
                  <a14:m>
                    <m:oMath xmlns:m="http://schemas.openxmlformats.org/officeDocument/2006/math">
                      <m:r>
                        <a:rPr lang="en-US" sz="2800" b="0" i="1" smtClean="0">
                          <a:latin typeface="Cambria Math"/>
                        </a:rPr>
                        <m:t>𝐶</m:t>
                      </m:r>
                      <m:r>
                        <a:rPr lang="en-US" sz="2800" b="0" i="1" baseline="-25000" smtClean="0">
                          <a:latin typeface="Cambria Math"/>
                        </a:rPr>
                        <m:t>𝑣</m:t>
                      </m:r>
                      <m:r>
                        <a:rPr lang="en-US" sz="2800" b="0" i="1" smtClean="0">
                          <a:latin typeface="Cambria Math"/>
                        </a:rPr>
                        <m:t>≡</m:t>
                      </m:r>
                      <m:f>
                        <m:fPr>
                          <m:ctrlPr>
                            <a:rPr lang="en-US" sz="2800" i="1" smtClean="0">
                              <a:latin typeface="Cambria Math"/>
                            </a:rPr>
                          </m:ctrlPr>
                        </m:fPr>
                        <m:num>
                          <m:r>
                            <a:rPr lang="en-US" sz="2800" b="0" i="0" smtClean="0">
                              <a:latin typeface="Cambria Math"/>
                            </a:rPr>
                            <m:t>3</m:t>
                          </m:r>
                        </m:num>
                        <m:den>
                          <m:r>
                            <a:rPr lang="en-US" sz="2800" b="0" i="0" smtClean="0">
                              <a:latin typeface="Cambria Math"/>
                            </a:rPr>
                            <m:t>2</m:t>
                          </m:r>
                        </m:den>
                      </m:f>
                    </m:oMath>
                  </a14:m>
                  <a:r>
                    <a:rPr lang="en-US" sz="2200" dirty="0" smtClean="0"/>
                    <a:t> R’ for monatomic gas   ;  </a:t>
                  </a:r>
                  <a:endParaRPr lang="en-US" sz="2200" dirty="0"/>
                </a:p>
              </p:txBody>
            </p:sp>
          </mc:Choice>
          <mc:Fallback xmlns="">
            <p:sp>
              <p:nvSpPr>
                <p:cNvPr id="18" name="TextBox 17"/>
                <p:cNvSpPr txBox="1">
                  <a:spLocks noRot="1" noChangeAspect="1" noMove="1" noResize="1" noEditPoints="1" noAdjustHandles="1" noChangeArrowheads="1" noChangeShapeType="1" noTextEdit="1"/>
                </p:cNvSpPr>
                <p:nvPr/>
              </p:nvSpPr>
              <p:spPr>
                <a:xfrm>
                  <a:off x="1066800" y="5562600"/>
                  <a:ext cx="5791200" cy="701602"/>
                </a:xfrm>
                <a:prstGeom prst="rect">
                  <a:avLst/>
                </a:prstGeom>
                <a:blipFill rotWithShape="1">
                  <a:blip r:embed="rId7"/>
                  <a:stretch>
                    <a:fillRect b="-173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5060050" y="5547921"/>
                  <a:ext cx="3527313" cy="7330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a:rPr>
                          <m:t>𝐶</m:t>
                        </m:r>
                        <m:r>
                          <a:rPr lang="en-US" sz="2200" b="0" i="1" baseline="-25000" smtClean="0">
                            <a:latin typeface="Cambria Math"/>
                          </a:rPr>
                          <m:t>𝑣</m:t>
                        </m:r>
                        <m:r>
                          <a:rPr lang="en-US" sz="2200" b="0" i="1" smtClean="0">
                            <a:latin typeface="Cambria Math"/>
                          </a:rPr>
                          <m:t>≡</m:t>
                        </m:r>
                        <m:f>
                          <m:fPr>
                            <m:ctrlPr>
                              <a:rPr lang="en-US" sz="2200" i="1" smtClean="0">
                                <a:latin typeface="Cambria Math"/>
                              </a:rPr>
                            </m:ctrlPr>
                          </m:fPr>
                          <m:num>
                            <m:r>
                              <a:rPr lang="en-US" sz="2200" b="0" i="1" smtClean="0">
                                <a:latin typeface="Cambria Math"/>
                              </a:rPr>
                              <m:t>5</m:t>
                            </m:r>
                          </m:num>
                          <m:den>
                            <m:r>
                              <a:rPr lang="en-US" sz="2200" b="0" i="1" smtClean="0">
                                <a:latin typeface="Cambria Math"/>
                              </a:rPr>
                              <m:t>2</m:t>
                            </m:r>
                          </m:den>
                        </m:f>
                        <m:r>
                          <m:rPr>
                            <m:nor/>
                          </m:rPr>
                          <a:rPr lang="en-US" sz="2200" dirty="0" smtClean="0"/>
                          <m:t>R</m:t>
                        </m:r>
                        <m:r>
                          <m:rPr>
                            <m:nor/>
                          </m:rPr>
                          <a:rPr lang="en-US" sz="2200" dirty="0" smtClean="0"/>
                          <m:t>’    </m:t>
                        </m:r>
                        <m:r>
                          <m:rPr>
                            <m:nor/>
                          </m:rPr>
                          <a:rPr lang="en-US" sz="2200" dirty="0" smtClean="0"/>
                          <m:t>for</m:t>
                        </m:r>
                        <m:r>
                          <m:rPr>
                            <m:nor/>
                          </m:rPr>
                          <a:rPr lang="en-US" sz="2200" dirty="0" smtClean="0"/>
                          <m:t> </m:t>
                        </m:r>
                        <m:r>
                          <m:rPr>
                            <m:nor/>
                          </m:rPr>
                          <a:rPr lang="en-US" sz="2200" b="0" i="0" dirty="0" smtClean="0"/>
                          <m:t>di</m:t>
                        </m:r>
                        <m:r>
                          <m:rPr>
                            <m:nor/>
                          </m:rPr>
                          <a:rPr lang="en-US" sz="2200" dirty="0" smtClean="0"/>
                          <m:t>atomic</m:t>
                        </m:r>
                        <m:r>
                          <m:rPr>
                            <m:nor/>
                          </m:rPr>
                          <a:rPr lang="en-US" sz="2200" dirty="0" smtClean="0"/>
                          <m:t> </m:t>
                        </m:r>
                        <m:r>
                          <m:rPr>
                            <m:nor/>
                          </m:rPr>
                          <a:rPr lang="en-US" sz="2200" dirty="0" smtClean="0"/>
                          <m:t>gas</m:t>
                        </m:r>
                      </m:oMath>
                    </m:oMathPara>
                  </a14:m>
                  <a:endParaRPr lang="en-US" sz="2200" baseline="-25000" dirty="0"/>
                </a:p>
              </p:txBody>
            </p:sp>
          </mc:Choice>
          <mc:Fallback xmlns="">
            <p:sp>
              <p:nvSpPr>
                <p:cNvPr id="19" name="TextBox 18"/>
                <p:cNvSpPr txBox="1">
                  <a:spLocks noRot="1" noChangeAspect="1" noMove="1" noResize="1" noEditPoints="1" noAdjustHandles="1" noChangeArrowheads="1" noChangeShapeType="1" noTextEdit="1"/>
                </p:cNvSpPr>
                <p:nvPr/>
              </p:nvSpPr>
              <p:spPr>
                <a:xfrm>
                  <a:off x="5060050" y="5547921"/>
                  <a:ext cx="3527313" cy="733021"/>
                </a:xfrm>
                <a:prstGeom prst="rect">
                  <a:avLst/>
                </a:prstGeom>
                <a:blipFill rotWithShape="1">
                  <a:blip r:embed="rId8"/>
                  <a:stretch>
                    <a:fillRect/>
                  </a:stretch>
                </a:blipFill>
              </p:spPr>
              <p:txBody>
                <a:bodyPr/>
                <a:lstStyle/>
                <a:p>
                  <a:r>
                    <a:rPr lang="en-US">
                      <a:noFill/>
                    </a:rPr>
                    <a:t> </a:t>
                  </a:r>
                </a:p>
              </p:txBody>
            </p:sp>
          </mc:Fallback>
        </mc:AlternateContent>
      </p:grpSp>
      <p:pic>
        <p:nvPicPr>
          <p:cNvPr id="23"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88518" y="4800600"/>
            <a:ext cx="6817282"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0901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Autofit/>
          </a:bodyPr>
          <a:lstStyle/>
          <a:p>
            <a:r>
              <a:rPr lang="en-US" sz="2600" b="1" dirty="0" smtClean="0">
                <a:effectLst/>
                <a:latin typeface="Times New Roman"/>
                <a:ea typeface="Calibri"/>
                <a:cs typeface="Arial"/>
              </a:rPr>
              <a:t>SPECIFIC HEATS FOR IDEAL GASES</a:t>
            </a:r>
            <a:endParaRPr lang="en-US" sz="2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1018456"/>
            <a:ext cx="8915400" cy="4764381"/>
          </a:xfrm>
          <a:prstGeom prst="rect">
            <a:avLst/>
          </a:prstGeom>
        </p:spPr>
        <p:txBody>
          <a:bodyPr wrap="square">
            <a:spAutoFit/>
          </a:bodyPr>
          <a:lstStyle/>
          <a:p>
            <a:pPr algn="just">
              <a:lnSpc>
                <a:spcPct val="115000"/>
              </a:lnSpc>
              <a:buSzPct val="150000"/>
            </a:pPr>
            <a:r>
              <a:rPr lang="en-US" sz="2400" dirty="0" smtClean="0">
                <a:latin typeface="Times New Roman"/>
                <a:ea typeface="Calibri"/>
                <a:cs typeface="Arial"/>
              </a:rPr>
              <a:t>The expression relating the specific heats at constant pressure and at constant volume is also greatly simplified for an ideal gas. The general expression [Eqn. (13)] becomes, for an ideal gas,</a:t>
            </a:r>
          </a:p>
          <a:p>
            <a:pPr algn="ctr">
              <a:lnSpc>
                <a:spcPct val="115000"/>
              </a:lnSpc>
              <a:buSzPct val="150000"/>
            </a:pPr>
            <a:r>
              <a:rPr lang="en-US" sz="2400" dirty="0" err="1" smtClean="0">
                <a:latin typeface="Times New Roman"/>
                <a:ea typeface="Calibri"/>
                <a:cs typeface="Arial"/>
              </a:rPr>
              <a:t>C</a:t>
            </a:r>
            <a:r>
              <a:rPr lang="en-US" sz="2400" baseline="-25000" dirty="0" err="1" smtClean="0">
                <a:latin typeface="Times New Roman"/>
                <a:ea typeface="Calibri"/>
                <a:cs typeface="Arial"/>
              </a:rPr>
              <a:t>p</a:t>
            </a:r>
            <a:r>
              <a:rPr lang="en-US" sz="2400" dirty="0" err="1" smtClean="0">
                <a:latin typeface="Times New Roman"/>
                <a:ea typeface="Calibri"/>
                <a:cs typeface="Arial"/>
              </a:rPr>
              <a:t>-C</a:t>
            </a:r>
            <a:r>
              <a:rPr lang="en-US" sz="2400" baseline="-25000" dirty="0" err="1" smtClean="0">
                <a:latin typeface="Times New Roman"/>
                <a:ea typeface="Calibri"/>
                <a:cs typeface="Arial"/>
              </a:rPr>
              <a:t>v</a:t>
            </a:r>
            <a:r>
              <a:rPr lang="en-US" sz="2400" dirty="0" smtClean="0">
                <a:latin typeface="Times New Roman"/>
                <a:ea typeface="Calibri"/>
                <a:cs typeface="Arial"/>
              </a:rPr>
              <a:t>=R’       (14)</a:t>
            </a:r>
          </a:p>
          <a:p>
            <a:pPr algn="just">
              <a:lnSpc>
                <a:spcPct val="115000"/>
              </a:lnSpc>
              <a:buSzPct val="150000"/>
            </a:pPr>
            <a:r>
              <a:rPr lang="en-US" sz="2400" dirty="0" smtClean="0">
                <a:latin typeface="Times New Roman"/>
                <a:ea typeface="Calibri"/>
                <a:cs typeface="Arial"/>
              </a:rPr>
              <a:t>which tells us that:</a:t>
            </a:r>
          </a:p>
          <a:p>
            <a:pPr algn="just">
              <a:lnSpc>
                <a:spcPct val="115000"/>
              </a:lnSpc>
              <a:buSzPct val="150000"/>
            </a:pPr>
            <a:endParaRPr lang="en-US" sz="2400" dirty="0">
              <a:latin typeface="Times New Roman"/>
              <a:ea typeface="Calibri"/>
              <a:cs typeface="Arial"/>
            </a:endParaRPr>
          </a:p>
          <a:p>
            <a:pPr algn="just">
              <a:lnSpc>
                <a:spcPct val="115000"/>
              </a:lnSpc>
              <a:buSzPct val="150000"/>
            </a:pPr>
            <a:endParaRPr lang="en-US" sz="2400" dirty="0" smtClean="0">
              <a:latin typeface="Times New Roman"/>
              <a:ea typeface="Calibri"/>
              <a:cs typeface="Arial"/>
            </a:endParaRPr>
          </a:p>
          <a:p>
            <a:pPr algn="just">
              <a:lnSpc>
                <a:spcPct val="115000"/>
              </a:lnSpc>
              <a:buSzPct val="150000"/>
            </a:pPr>
            <a:r>
              <a:rPr lang="en-US" sz="2400" dirty="0" smtClean="0">
                <a:latin typeface="Times New Roman"/>
                <a:ea typeface="Calibri"/>
                <a:cs typeface="Arial"/>
              </a:rPr>
              <a:t>99% of the atmosphere is composed of diatomic molecules (N</a:t>
            </a:r>
            <a:r>
              <a:rPr lang="en-US" sz="2400" baseline="-25000" dirty="0" smtClean="0">
                <a:latin typeface="Times New Roman"/>
                <a:ea typeface="Calibri"/>
                <a:cs typeface="Arial"/>
              </a:rPr>
              <a:t>2</a:t>
            </a:r>
            <a:r>
              <a:rPr lang="en-US" sz="2400" dirty="0" smtClean="0">
                <a:latin typeface="Times New Roman"/>
                <a:ea typeface="Calibri"/>
                <a:cs typeface="Arial"/>
              </a:rPr>
              <a:t> and O</a:t>
            </a:r>
            <a:r>
              <a:rPr lang="en-US" sz="2400" baseline="-25000" dirty="0">
                <a:latin typeface="Times New Roman"/>
                <a:ea typeface="Calibri"/>
                <a:cs typeface="Arial"/>
              </a:rPr>
              <a:t>2</a:t>
            </a:r>
            <a:r>
              <a:rPr lang="en-US" sz="2400" dirty="0" smtClean="0">
                <a:latin typeface="Times New Roman"/>
                <a:ea typeface="Calibri"/>
                <a:cs typeface="Arial"/>
              </a:rPr>
              <a:t>), and has a specific gas constant of 287.1 J-kg</a:t>
            </a:r>
            <a:r>
              <a:rPr lang="en-US" sz="2400" baseline="30000" dirty="0" smtClean="0">
                <a:latin typeface="Times New Roman"/>
                <a:ea typeface="Calibri"/>
                <a:cs typeface="Arial"/>
              </a:rPr>
              <a:t>−1</a:t>
            </a:r>
            <a:r>
              <a:rPr lang="en-US" sz="2400" dirty="0" smtClean="0">
                <a:latin typeface="Times New Roman"/>
                <a:ea typeface="Calibri"/>
                <a:cs typeface="Arial"/>
              </a:rPr>
              <a:t>-K</a:t>
            </a:r>
            <a:r>
              <a:rPr lang="en-US" sz="2400" baseline="30000" dirty="0">
                <a:latin typeface="Times New Roman"/>
                <a:ea typeface="Calibri"/>
                <a:cs typeface="Arial"/>
              </a:rPr>
              <a:t>−1</a:t>
            </a:r>
            <a:r>
              <a:rPr lang="en-US" sz="2400" dirty="0" smtClean="0">
                <a:latin typeface="Times New Roman"/>
                <a:ea typeface="Calibri"/>
                <a:cs typeface="Arial"/>
              </a:rPr>
              <a:t>. This leads to values of </a:t>
            </a:r>
            <a:r>
              <a:rPr lang="en-US" sz="2400" dirty="0" err="1" smtClean="0">
                <a:latin typeface="Times New Roman"/>
                <a:ea typeface="Calibri"/>
                <a:cs typeface="Arial"/>
              </a:rPr>
              <a:t>C</a:t>
            </a:r>
            <a:r>
              <a:rPr lang="en-US" sz="2800" i="1" baseline="-25000" dirty="0" err="1" smtClean="0">
                <a:latin typeface="Cambria Math"/>
              </a:rPr>
              <a:t>v</a:t>
            </a:r>
            <a:r>
              <a:rPr lang="en-US" sz="2400" dirty="0" smtClean="0">
                <a:latin typeface="Times New Roman"/>
                <a:ea typeface="Calibri"/>
                <a:cs typeface="Arial"/>
              </a:rPr>
              <a:t> and </a:t>
            </a:r>
            <a:r>
              <a:rPr lang="en-US" sz="2400" dirty="0" err="1" smtClean="0">
                <a:latin typeface="Times New Roman"/>
                <a:ea typeface="Calibri"/>
                <a:cs typeface="Arial"/>
              </a:rPr>
              <a:t>C</a:t>
            </a:r>
            <a:r>
              <a:rPr lang="en-US" sz="2400" baseline="-25000" dirty="0" err="1" smtClean="0">
                <a:latin typeface="Times New Roman"/>
                <a:ea typeface="Calibri"/>
                <a:cs typeface="Arial"/>
              </a:rPr>
              <a:t>p</a:t>
            </a:r>
            <a:r>
              <a:rPr lang="en-US" sz="2400" dirty="0" smtClean="0">
                <a:latin typeface="Times New Roman"/>
                <a:ea typeface="Calibri"/>
                <a:cs typeface="Arial"/>
              </a:rPr>
              <a:t> of 718 </a:t>
            </a:r>
            <a:r>
              <a:rPr lang="en-US" sz="2400" dirty="0">
                <a:solidFill>
                  <a:prstClr val="black"/>
                </a:solidFill>
                <a:latin typeface="Times New Roman"/>
                <a:ea typeface="Calibri"/>
                <a:cs typeface="Arial"/>
              </a:rPr>
              <a:t>J-kg</a:t>
            </a:r>
            <a:r>
              <a:rPr lang="en-US" sz="2400" baseline="30000" dirty="0">
                <a:solidFill>
                  <a:prstClr val="black"/>
                </a:solidFill>
                <a:latin typeface="Times New Roman"/>
                <a:ea typeface="Calibri"/>
                <a:cs typeface="Arial"/>
              </a:rPr>
              <a:t>−1</a:t>
            </a:r>
            <a:r>
              <a:rPr lang="en-US" sz="2400" dirty="0">
                <a:solidFill>
                  <a:prstClr val="black"/>
                </a:solidFill>
                <a:latin typeface="Times New Roman"/>
                <a:ea typeface="Calibri"/>
                <a:cs typeface="Arial"/>
              </a:rPr>
              <a:t>-K</a:t>
            </a:r>
            <a:r>
              <a:rPr lang="en-US" sz="2400" baseline="30000" dirty="0">
                <a:solidFill>
                  <a:prstClr val="black"/>
                </a:solidFill>
                <a:latin typeface="Times New Roman"/>
                <a:ea typeface="Calibri"/>
                <a:cs typeface="Arial"/>
              </a:rPr>
              <a:t>−1 </a:t>
            </a:r>
            <a:r>
              <a:rPr lang="en-US" sz="2400" dirty="0" smtClean="0">
                <a:latin typeface="Times New Roman"/>
                <a:ea typeface="Calibri"/>
                <a:cs typeface="Arial"/>
              </a:rPr>
              <a:t>and 1005 </a:t>
            </a:r>
            <a:r>
              <a:rPr lang="en-US" sz="2400" dirty="0">
                <a:solidFill>
                  <a:prstClr val="black"/>
                </a:solidFill>
                <a:latin typeface="Times New Roman"/>
                <a:ea typeface="Calibri"/>
                <a:cs typeface="Arial"/>
              </a:rPr>
              <a:t>J-kg</a:t>
            </a:r>
            <a:r>
              <a:rPr lang="en-US" sz="2400" baseline="30000" dirty="0">
                <a:solidFill>
                  <a:prstClr val="black"/>
                </a:solidFill>
                <a:latin typeface="Times New Roman"/>
                <a:ea typeface="Calibri"/>
                <a:cs typeface="Arial"/>
              </a:rPr>
              <a:t>−1</a:t>
            </a:r>
            <a:r>
              <a:rPr lang="en-US" sz="2400" dirty="0">
                <a:solidFill>
                  <a:prstClr val="black"/>
                </a:solidFill>
                <a:latin typeface="Times New Roman"/>
                <a:ea typeface="Calibri"/>
                <a:cs typeface="Arial"/>
              </a:rPr>
              <a:t>-K</a:t>
            </a:r>
            <a:r>
              <a:rPr lang="en-US" sz="2400" baseline="30000" dirty="0">
                <a:solidFill>
                  <a:prstClr val="black"/>
                </a:solidFill>
                <a:latin typeface="Times New Roman"/>
                <a:ea typeface="Calibri"/>
                <a:cs typeface="Arial"/>
              </a:rPr>
              <a:t>−1</a:t>
            </a:r>
            <a:r>
              <a:rPr lang="en-US" sz="2400" dirty="0" smtClean="0">
                <a:latin typeface="Times New Roman"/>
                <a:ea typeface="Calibri"/>
                <a:cs typeface="Arial"/>
              </a:rPr>
              <a:t>. These values are extremely close to the measured values for the atmosphere.</a:t>
            </a:r>
            <a:endParaRPr lang="en-US" sz="2400" dirty="0">
              <a:latin typeface="Times New Roman"/>
              <a:ea typeface="Calibri"/>
              <a:cs typeface="Arial"/>
            </a:endParaRPr>
          </a:p>
        </p:txBody>
      </p:sp>
      <p:grpSp>
        <p:nvGrpSpPr>
          <p:cNvPr id="17" name="Group 16"/>
          <p:cNvGrpSpPr/>
          <p:nvPr/>
        </p:nvGrpSpPr>
        <p:grpSpPr>
          <a:xfrm>
            <a:off x="990600" y="3276600"/>
            <a:ext cx="7520563" cy="748823"/>
            <a:chOff x="609600" y="2843335"/>
            <a:chExt cx="4792790" cy="748823"/>
          </a:xfrm>
        </p:grpSpPr>
        <mc:AlternateContent xmlns:mc="http://schemas.openxmlformats.org/markup-compatibility/2006" xmlns:a14="http://schemas.microsoft.com/office/drawing/2010/main">
          <mc:Choice Requires="a14">
            <p:sp>
              <p:nvSpPr>
                <p:cNvPr id="18" name="TextBox 17"/>
                <p:cNvSpPr txBox="1"/>
                <p:nvPr/>
              </p:nvSpPr>
              <p:spPr>
                <a:xfrm>
                  <a:off x="609600" y="2890556"/>
                  <a:ext cx="3690682" cy="701602"/>
                </a:xfrm>
                <a:prstGeom prst="rect">
                  <a:avLst/>
                </a:prstGeom>
                <a:noFill/>
              </p:spPr>
              <p:txBody>
                <a:bodyPr wrap="square" rtlCol="0">
                  <a:spAutoFit/>
                </a:bodyPr>
                <a:lstStyle/>
                <a:p>
                  <a14:m>
                    <m:oMath xmlns:m="http://schemas.openxmlformats.org/officeDocument/2006/math">
                      <m:r>
                        <a:rPr lang="en-US" sz="2800" b="0" i="1" smtClean="0">
                          <a:latin typeface="Cambria Math"/>
                        </a:rPr>
                        <m:t>𝐶</m:t>
                      </m:r>
                      <m:r>
                        <a:rPr lang="en-US" sz="2800" b="0" i="1" baseline="-25000" smtClean="0">
                          <a:latin typeface="Cambria Math"/>
                        </a:rPr>
                        <m:t>𝑝</m:t>
                      </m:r>
                      <m:r>
                        <a:rPr lang="en-US" sz="2800" b="0" i="1" smtClean="0">
                          <a:latin typeface="Cambria Math"/>
                        </a:rPr>
                        <m:t>≡</m:t>
                      </m:r>
                      <m:f>
                        <m:fPr>
                          <m:ctrlPr>
                            <a:rPr lang="en-US" sz="2800" i="1" smtClean="0">
                              <a:latin typeface="Cambria Math"/>
                            </a:rPr>
                          </m:ctrlPr>
                        </m:fPr>
                        <m:num>
                          <m:r>
                            <a:rPr lang="en-US" sz="2800" b="0" i="0" smtClean="0">
                              <a:latin typeface="Cambria Math"/>
                            </a:rPr>
                            <m:t>5</m:t>
                          </m:r>
                        </m:num>
                        <m:den>
                          <m:r>
                            <a:rPr lang="en-US" sz="2800" b="0" i="0" smtClean="0">
                              <a:latin typeface="Cambria Math"/>
                            </a:rPr>
                            <m:t>2</m:t>
                          </m:r>
                        </m:den>
                      </m:f>
                    </m:oMath>
                  </a14:m>
                  <a:r>
                    <a:rPr lang="en-US" sz="2200" dirty="0" smtClean="0"/>
                    <a:t> R’ for monatomic gas   ;  </a:t>
                  </a:r>
                  <a:endParaRPr lang="en-US" sz="2200" dirty="0"/>
                </a:p>
              </p:txBody>
            </p:sp>
          </mc:Choice>
          <mc:Fallback xmlns="">
            <p:sp>
              <p:nvSpPr>
                <p:cNvPr id="18" name="TextBox 17"/>
                <p:cNvSpPr txBox="1">
                  <a:spLocks noRot="1" noChangeAspect="1" noMove="1" noResize="1" noEditPoints="1" noAdjustHandles="1" noChangeArrowheads="1" noChangeShapeType="1" noTextEdit="1"/>
                </p:cNvSpPr>
                <p:nvPr/>
              </p:nvSpPr>
              <p:spPr>
                <a:xfrm>
                  <a:off x="609600" y="2890556"/>
                  <a:ext cx="3690682" cy="701602"/>
                </a:xfrm>
                <a:prstGeom prst="rect">
                  <a:avLst/>
                </a:prstGeom>
                <a:blipFill rotWithShape="1">
                  <a:blip r:embed="rId2"/>
                  <a:stretch>
                    <a:fillRect b="-26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3154464" y="2843335"/>
                  <a:ext cx="2247926" cy="7330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a:rPr>
                          <m:t>𝐶</m:t>
                        </m:r>
                        <m:r>
                          <a:rPr lang="en-US" sz="2200" b="0" i="1" baseline="-25000" smtClean="0">
                            <a:latin typeface="Cambria Math"/>
                          </a:rPr>
                          <m:t>𝑝</m:t>
                        </m:r>
                        <m:r>
                          <a:rPr lang="en-US" sz="2200" b="0" i="1" smtClean="0">
                            <a:latin typeface="Cambria Math"/>
                          </a:rPr>
                          <m:t>≡</m:t>
                        </m:r>
                        <m:f>
                          <m:fPr>
                            <m:ctrlPr>
                              <a:rPr lang="en-US" sz="2200" i="1" smtClean="0">
                                <a:latin typeface="Cambria Math"/>
                              </a:rPr>
                            </m:ctrlPr>
                          </m:fPr>
                          <m:num>
                            <m:r>
                              <a:rPr lang="en-US" sz="2200" b="0" i="1" smtClean="0">
                                <a:latin typeface="Cambria Math"/>
                              </a:rPr>
                              <m:t>7</m:t>
                            </m:r>
                          </m:num>
                          <m:den>
                            <m:r>
                              <a:rPr lang="en-US" sz="2200" b="0" i="1" smtClean="0">
                                <a:latin typeface="Cambria Math"/>
                              </a:rPr>
                              <m:t>2</m:t>
                            </m:r>
                          </m:den>
                        </m:f>
                        <m:r>
                          <m:rPr>
                            <m:nor/>
                          </m:rPr>
                          <a:rPr lang="en-US" sz="2200" dirty="0" smtClean="0"/>
                          <m:t>R</m:t>
                        </m:r>
                        <m:r>
                          <m:rPr>
                            <m:nor/>
                          </m:rPr>
                          <a:rPr lang="en-US" sz="2200" dirty="0" smtClean="0"/>
                          <m:t>’    </m:t>
                        </m:r>
                        <m:r>
                          <m:rPr>
                            <m:nor/>
                          </m:rPr>
                          <a:rPr lang="en-US" sz="2200" dirty="0" smtClean="0"/>
                          <m:t>for</m:t>
                        </m:r>
                        <m:r>
                          <m:rPr>
                            <m:nor/>
                          </m:rPr>
                          <a:rPr lang="en-US" sz="2200" dirty="0" smtClean="0"/>
                          <m:t> </m:t>
                        </m:r>
                        <m:r>
                          <m:rPr>
                            <m:nor/>
                          </m:rPr>
                          <a:rPr lang="en-US" sz="2200" b="0" i="0" dirty="0" smtClean="0"/>
                          <m:t>di</m:t>
                        </m:r>
                        <m:r>
                          <m:rPr>
                            <m:nor/>
                          </m:rPr>
                          <a:rPr lang="en-US" sz="2200" dirty="0" smtClean="0"/>
                          <m:t>atomic</m:t>
                        </m:r>
                        <m:r>
                          <m:rPr>
                            <m:nor/>
                          </m:rPr>
                          <a:rPr lang="en-US" sz="2200" dirty="0" smtClean="0"/>
                          <m:t> </m:t>
                        </m:r>
                        <m:r>
                          <m:rPr>
                            <m:nor/>
                          </m:rPr>
                          <a:rPr lang="en-US" sz="2200" dirty="0" smtClean="0"/>
                          <m:t>gas</m:t>
                        </m:r>
                      </m:oMath>
                    </m:oMathPara>
                  </a14:m>
                  <a:endParaRPr lang="en-US" sz="2200" baseline="-25000" dirty="0"/>
                </a:p>
              </p:txBody>
            </p:sp>
          </mc:Choice>
          <mc:Fallback xmlns="">
            <p:sp>
              <p:nvSpPr>
                <p:cNvPr id="19" name="TextBox 18"/>
                <p:cNvSpPr txBox="1">
                  <a:spLocks noRot="1" noChangeAspect="1" noMove="1" noResize="1" noEditPoints="1" noAdjustHandles="1" noChangeArrowheads="1" noChangeShapeType="1" noTextEdit="1"/>
                </p:cNvSpPr>
                <p:nvPr/>
              </p:nvSpPr>
              <p:spPr>
                <a:xfrm>
                  <a:off x="3154464" y="2843335"/>
                  <a:ext cx="2247926" cy="733021"/>
                </a:xfrm>
                <a:prstGeom prst="rect">
                  <a:avLst/>
                </a:prstGeom>
                <a:blipFill rotWithShape="1">
                  <a:blip r:embed="rId3"/>
                  <a:stretch>
                    <a:fillRect/>
                  </a:stretch>
                </a:blipFill>
              </p:spPr>
              <p:txBody>
                <a:bodyPr/>
                <a:lstStyle/>
                <a:p>
                  <a:r>
                    <a:rPr lang="en-US">
                      <a:noFill/>
                    </a:rPr>
                    <a:t> </a:t>
                  </a:r>
                </a:p>
              </p:txBody>
            </p:sp>
          </mc:Fallback>
        </mc:AlternateContent>
      </p:grpSp>
    </p:spTree>
    <p:extLst>
      <p:ext uri="{BB962C8B-B14F-4D97-AF65-F5344CB8AC3E}">
        <p14:creationId xmlns:p14="http://schemas.microsoft.com/office/powerpoint/2010/main" val="4040627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Autofit/>
          </a:bodyPr>
          <a:lstStyle/>
          <a:p>
            <a:r>
              <a:rPr lang="en-US" sz="2600" b="1" dirty="0" smtClean="0">
                <a:effectLst/>
                <a:latin typeface="Times New Roman"/>
                <a:ea typeface="Calibri"/>
                <a:cs typeface="Arial"/>
              </a:rPr>
              <a:t>THE FIRST LAW OF THERMODYNAMICS FOR IDEAL GASES</a:t>
            </a:r>
          </a:p>
        </p:txBody>
      </p:sp>
      <mc:AlternateContent xmlns:mc="http://schemas.openxmlformats.org/markup-compatibility/2006" xmlns:a14="http://schemas.microsoft.com/office/drawing/2010/main">
        <mc:Choice Requires="a14">
          <p:sp>
            <p:nvSpPr>
              <p:cNvPr id="3" name="Rectangle 2"/>
              <p:cNvSpPr/>
              <p:nvPr/>
            </p:nvSpPr>
            <p:spPr>
              <a:xfrm>
                <a:off x="152400" y="1018456"/>
                <a:ext cx="8915400" cy="5800819"/>
              </a:xfrm>
              <a:prstGeom prst="rect">
                <a:avLst/>
              </a:prstGeom>
            </p:spPr>
            <p:txBody>
              <a:bodyPr wrap="square">
                <a:spAutoFit/>
              </a:bodyPr>
              <a:lstStyle/>
              <a:p>
                <a:pPr marL="342900" indent="-342900" algn="just">
                  <a:lnSpc>
                    <a:spcPct val="115000"/>
                  </a:lnSpc>
                  <a:buSzPct val="150000"/>
                  <a:buFont typeface="Arial" panose="020B0604020202020204" pitchFamily="34" charset="0"/>
                  <a:buChar char="•"/>
                </a:pPr>
                <a:r>
                  <a:rPr lang="en-US" sz="2400" dirty="0" smtClean="0">
                    <a:latin typeface="Times New Roman" panose="02020603050405020304" pitchFamily="18" charset="0"/>
                    <a:ea typeface="Calibri"/>
                    <a:cs typeface="Times New Roman" panose="02020603050405020304" pitchFamily="18" charset="0"/>
                  </a:rPr>
                  <a:t> The specific heats for ideal gasses are</a:t>
                </a:r>
              </a:p>
              <a:p>
                <a:pPr algn="just">
                  <a:lnSpc>
                    <a:spcPct val="115000"/>
                  </a:lnSpc>
                  <a:buSzPct val="150000"/>
                </a:pPr>
                <a:endParaRPr lang="en-US" sz="2400" dirty="0" smtClean="0">
                  <a:latin typeface="Times New Roman" panose="02020603050405020304" pitchFamily="18" charset="0"/>
                  <a:ea typeface="Calibri"/>
                  <a:cs typeface="Times New Roman" panose="02020603050405020304" pitchFamily="18" charset="0"/>
                </a:endParaRPr>
              </a:p>
              <a:p>
                <a:pPr algn="just">
                  <a:lnSpc>
                    <a:spcPct val="115000"/>
                  </a:lnSpc>
                  <a:buSzPct val="150000"/>
                </a:pPr>
                <a:endParaRPr lang="en-US" sz="2400" dirty="0" smtClean="0">
                  <a:latin typeface="Times New Roman" panose="02020603050405020304" pitchFamily="18" charset="0"/>
                  <a:ea typeface="Calibri"/>
                  <a:cs typeface="Times New Roman" panose="02020603050405020304" pitchFamily="18" charset="0"/>
                </a:endParaRPr>
              </a:p>
              <a:p>
                <a:pPr algn="just">
                  <a:lnSpc>
                    <a:spcPct val="115000"/>
                  </a:lnSpc>
                  <a:buSzPct val="150000"/>
                </a:pPr>
                <a14:m>
                  <m:oMath xmlns:m="http://schemas.openxmlformats.org/officeDocument/2006/math">
                    <m:r>
                      <m:rPr>
                        <m:sty m:val="p"/>
                      </m:rPr>
                      <a:rPr lang="en-US" sz="2400" b="0" i="0" smtClean="0">
                        <a:latin typeface="Cambria Math"/>
                      </a:rPr>
                      <m:t>From</m:t>
                    </m:r>
                    <m:r>
                      <a:rPr lang="en-US" sz="2400" b="0" i="0" smtClean="0">
                        <a:latin typeface="Cambria Math"/>
                      </a:rPr>
                      <m:t> </m:t>
                    </m:r>
                    <m:r>
                      <m:rPr>
                        <m:sty m:val="p"/>
                      </m:rPr>
                      <a:rPr lang="en-US" sz="2400" b="0" i="0" smtClean="0">
                        <a:latin typeface="Cambria Math"/>
                      </a:rPr>
                      <m:t>these</m:t>
                    </m:r>
                    <m:r>
                      <a:rPr lang="en-US" sz="2400" b="0" i="0" smtClean="0">
                        <a:latin typeface="Cambria Math"/>
                      </a:rPr>
                      <m:t> </m:t>
                    </m:r>
                    <m:r>
                      <m:rPr>
                        <m:sty m:val="p"/>
                      </m:rPr>
                      <a:rPr lang="en-US" sz="2400" b="0" i="0" smtClean="0">
                        <a:latin typeface="Cambria Math"/>
                      </a:rPr>
                      <m:t>we</m:t>
                    </m:r>
                    <m:r>
                      <a:rPr lang="en-US" sz="2400" b="0" i="0" smtClean="0">
                        <a:latin typeface="Cambria Math"/>
                      </a:rPr>
                      <m:t> </m:t>
                    </m:r>
                    <m:r>
                      <m:rPr>
                        <m:sty m:val="p"/>
                      </m:rPr>
                      <a:rPr lang="en-US" sz="2400" b="0" i="0" smtClean="0">
                        <a:latin typeface="Cambria Math"/>
                      </a:rPr>
                      <m:t>can</m:t>
                    </m:r>
                    <m:r>
                      <a:rPr lang="en-US" sz="2400" b="0" i="0" smtClean="0">
                        <a:latin typeface="Cambria Math"/>
                      </a:rPr>
                      <m:t> </m:t>
                    </m:r>
                    <m:r>
                      <m:rPr>
                        <m:sty m:val="p"/>
                      </m:rPr>
                      <a:rPr lang="en-US" sz="2400" b="0" i="0" smtClean="0">
                        <a:latin typeface="Cambria Math"/>
                      </a:rPr>
                      <m:t>write</m:t>
                    </m:r>
                    <m:r>
                      <a:rPr lang="en-US" sz="2400" b="0" i="0" smtClean="0">
                        <a:latin typeface="Cambria Math"/>
                      </a:rPr>
                      <m:t> </m:t>
                    </m:r>
                    <m:r>
                      <a:rPr lang="en-US" sz="2400" b="0" i="1" smtClean="0">
                        <a:latin typeface="Cambria Math"/>
                      </a:rPr>
                      <m:t>𝑑𝑢</m:t>
                    </m:r>
                  </m:oMath>
                </a14:m>
                <a:r>
                  <a:rPr lang="en-US" sz="2400" i="1" dirty="0" smtClean="0">
                    <a:latin typeface="Times New Roman" panose="02020603050405020304" pitchFamily="18" charset="0"/>
                    <a:ea typeface="Calibri"/>
                    <a:cs typeface="Times New Roman" panose="02020603050405020304" pitchFamily="18" charset="0"/>
                  </a:rPr>
                  <a:t>=</a:t>
                </a:r>
                <a:r>
                  <a:rPr lang="en-US" sz="2400" i="1" dirty="0" err="1" smtClean="0">
                    <a:latin typeface="Times New Roman" panose="02020603050405020304" pitchFamily="18" charset="0"/>
                    <a:ea typeface="Calibri"/>
                    <a:cs typeface="Times New Roman" panose="02020603050405020304" pitchFamily="18" charset="0"/>
                  </a:rPr>
                  <a:t>C</a:t>
                </a:r>
                <a:r>
                  <a:rPr lang="en-US" sz="2400" i="1" baseline="-25000" dirty="0" err="1" smtClean="0">
                    <a:latin typeface="Times New Roman" panose="02020603050405020304" pitchFamily="18" charset="0"/>
                    <a:ea typeface="Calibri"/>
                    <a:cs typeface="Times New Roman" panose="02020603050405020304" pitchFamily="18" charset="0"/>
                  </a:rPr>
                  <a:t>v</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dT</a:t>
                </a:r>
                <a:r>
                  <a:rPr lang="en-US" sz="2400" i="1" smtClean="0">
                    <a:latin typeface="Times New Roman" panose="02020603050405020304" pitchFamily="18" charset="0"/>
                    <a:ea typeface="Calibri"/>
                    <a:cs typeface="Times New Roman" panose="02020603050405020304" pitchFamily="18" charset="0"/>
                  </a:rPr>
                  <a:t>    ,  </a:t>
                </a:r>
                <a:r>
                  <a:rPr lang="en-US" sz="2400" i="1" dirty="0" smtClean="0">
                    <a:latin typeface="Times New Roman" panose="02020603050405020304" pitchFamily="18" charset="0"/>
                    <a:ea typeface="Calibri"/>
                    <a:cs typeface="Times New Roman" panose="02020603050405020304" pitchFamily="18" charset="0"/>
                  </a:rPr>
                  <a:t>dh=</a:t>
                </a:r>
                <a:r>
                  <a:rPr lang="en-US" sz="2400" i="1" dirty="0" err="1" smtClean="0">
                    <a:latin typeface="Times New Roman" panose="02020603050405020304" pitchFamily="18" charset="0"/>
                    <a:ea typeface="Calibri"/>
                    <a:cs typeface="Times New Roman" panose="02020603050405020304" pitchFamily="18" charset="0"/>
                  </a:rPr>
                  <a:t>C</a:t>
                </a:r>
                <a:r>
                  <a:rPr lang="en-US" sz="2400" i="1" baseline="-25000" dirty="0" err="1">
                    <a:latin typeface="Times New Roman" panose="02020603050405020304" pitchFamily="18" charset="0"/>
                    <a:ea typeface="Calibri"/>
                    <a:cs typeface="Times New Roman" panose="02020603050405020304" pitchFamily="18" charset="0"/>
                  </a:rPr>
                  <a:t>p</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dT</a:t>
                </a:r>
                <a:endParaRPr lang="en-US" sz="2400" i="1" dirty="0" smtClean="0">
                  <a:latin typeface="Times New Roman" panose="02020603050405020304" pitchFamily="18" charset="0"/>
                  <a:ea typeface="Calibri"/>
                  <a:cs typeface="Times New Roman" panose="02020603050405020304" pitchFamily="18" charset="0"/>
                </a:endParaRPr>
              </a:p>
              <a:p>
                <a:pPr algn="just">
                  <a:lnSpc>
                    <a:spcPct val="115000"/>
                  </a:lnSpc>
                  <a:buSzPct val="150000"/>
                </a:pPr>
                <a:r>
                  <a:rPr lang="en-US" sz="2400" dirty="0" smtClean="0">
                    <a:latin typeface="Times New Roman" panose="02020603050405020304" pitchFamily="18" charset="0"/>
                    <a:ea typeface="Calibri"/>
                    <a:cs typeface="Times New Roman" panose="02020603050405020304" pitchFamily="18" charset="0"/>
                  </a:rPr>
                  <a:t>Using these expressions in the first law of thermodynamics results in the following two forms for the first law:</a:t>
                </a:r>
              </a:p>
              <a:p>
                <a:pPr>
                  <a:lnSpc>
                    <a:spcPct val="115000"/>
                  </a:lnSpc>
                  <a:buSzPct val="150000"/>
                </a:pP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C</a:t>
                </a:r>
                <a:r>
                  <a:rPr lang="en-US" sz="2400" i="1" baseline="-25000" dirty="0" err="1" smtClean="0">
                    <a:latin typeface="Times New Roman" panose="02020603050405020304" pitchFamily="18" charset="0"/>
                    <a:ea typeface="Calibri"/>
                    <a:cs typeface="Times New Roman" panose="02020603050405020304" pitchFamily="18" charset="0"/>
                  </a:rPr>
                  <a:t>v</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dT</a:t>
                </a:r>
                <a:r>
                  <a:rPr lang="en-US" sz="2400" i="1" dirty="0" smtClean="0">
                    <a:latin typeface="Times New Roman" panose="02020603050405020304" pitchFamily="18" charset="0"/>
                    <a:ea typeface="Calibri"/>
                    <a:cs typeface="Times New Roman" panose="02020603050405020304" pitchFamily="18" charset="0"/>
                  </a:rPr>
                  <a:t>=</a:t>
                </a:r>
                <a:r>
                  <a:rPr lang="en-US" sz="2400" i="1" dirty="0" err="1" smtClean="0">
                    <a:latin typeface="Times New Roman" panose="02020603050405020304" pitchFamily="18" charset="0"/>
                    <a:ea typeface="Calibri"/>
                    <a:cs typeface="Times New Roman" panose="02020603050405020304" pitchFamily="18" charset="0"/>
                  </a:rPr>
                  <a:t>dq-pd</a:t>
                </a:r>
                <a:r>
                  <a:rPr lang="el-GR" sz="2400" i="1" dirty="0" smtClean="0">
                    <a:latin typeface="Times New Roman" panose="02020603050405020304" pitchFamily="18" charset="0"/>
                    <a:ea typeface="Calibri"/>
                    <a:cs typeface="Times New Roman" panose="02020603050405020304" pitchFamily="18" charset="0"/>
                  </a:rPr>
                  <a:t>α</a:t>
                </a:r>
                <a:r>
                  <a:rPr lang="en-US" sz="2400" i="1" dirty="0" smtClean="0">
                    <a:latin typeface="Times New Roman" panose="02020603050405020304" pitchFamily="18" charset="0"/>
                    <a:ea typeface="Calibri"/>
                    <a:cs typeface="Times New Roman" panose="02020603050405020304" pitchFamily="18" charset="0"/>
                  </a:rPr>
                  <a:t>  ;  </a:t>
                </a:r>
                <a:r>
                  <a:rPr lang="en-US" sz="2400" i="1" dirty="0" err="1" smtClean="0">
                    <a:latin typeface="Times New Roman" panose="02020603050405020304" pitchFamily="18" charset="0"/>
                    <a:ea typeface="Calibri"/>
                    <a:cs typeface="Times New Roman" panose="02020603050405020304" pitchFamily="18" charset="0"/>
                  </a:rPr>
                  <a:t>C</a:t>
                </a:r>
                <a:r>
                  <a:rPr lang="en-US" sz="2400" i="1" baseline="-25000" dirty="0" err="1" smtClean="0">
                    <a:latin typeface="Times New Roman" panose="02020603050405020304" pitchFamily="18" charset="0"/>
                    <a:ea typeface="Calibri"/>
                    <a:cs typeface="Times New Roman" panose="02020603050405020304" pitchFamily="18" charset="0"/>
                  </a:rPr>
                  <a:t>p</a:t>
                </a:r>
                <a:r>
                  <a:rPr lang="en-US" sz="2400" i="1" dirty="0" smtClean="0">
                    <a:latin typeface="Times New Roman" panose="02020603050405020304" pitchFamily="18" charset="0"/>
                    <a:ea typeface="Calibri"/>
                    <a:cs typeface="Times New Roman" panose="02020603050405020304" pitchFamily="18" charset="0"/>
                  </a:rPr>
                  <a:t> </a:t>
                </a:r>
                <a:r>
                  <a:rPr lang="en-US" sz="2400" i="1" dirty="0" err="1" smtClean="0">
                    <a:latin typeface="Times New Roman" panose="02020603050405020304" pitchFamily="18" charset="0"/>
                    <a:ea typeface="Calibri"/>
                    <a:cs typeface="Times New Roman" panose="02020603050405020304" pitchFamily="18" charset="0"/>
                  </a:rPr>
                  <a:t>dT</a:t>
                </a:r>
                <a:r>
                  <a:rPr lang="en-US" sz="2400" i="1" dirty="0" smtClean="0">
                    <a:latin typeface="Times New Roman" panose="02020603050405020304" pitchFamily="18" charset="0"/>
                    <a:ea typeface="Calibri"/>
                    <a:cs typeface="Times New Roman" panose="02020603050405020304" pitchFamily="18" charset="0"/>
                  </a:rPr>
                  <a:t>=</a:t>
                </a:r>
                <a:r>
                  <a:rPr lang="en-US" sz="2400" i="1" dirty="0" err="1" smtClean="0">
                    <a:latin typeface="Times New Roman" panose="02020603050405020304" pitchFamily="18" charset="0"/>
                    <a:ea typeface="Calibri"/>
                    <a:cs typeface="Times New Roman" panose="02020603050405020304" pitchFamily="18" charset="0"/>
                  </a:rPr>
                  <a:t>dq</a:t>
                </a:r>
                <a:r>
                  <a:rPr lang="en-US" sz="2400" i="1" dirty="0" smtClean="0">
                    <a:latin typeface="Times New Roman" panose="02020603050405020304" pitchFamily="18" charset="0"/>
                    <a:ea typeface="Calibri"/>
                    <a:cs typeface="Times New Roman" panose="02020603050405020304" pitchFamily="18" charset="0"/>
                  </a:rPr>
                  <a:t>+</a:t>
                </a:r>
                <a:r>
                  <a:rPr lang="el-GR" sz="2400" i="1" dirty="0" smtClean="0">
                    <a:latin typeface="Times New Roman" panose="02020603050405020304" pitchFamily="18" charset="0"/>
                    <a:ea typeface="Calibri"/>
                    <a:cs typeface="Times New Roman" panose="02020603050405020304" pitchFamily="18" charset="0"/>
                  </a:rPr>
                  <a:t> α</a:t>
                </a:r>
                <a:r>
                  <a:rPr lang="en-US" sz="2400" i="1" dirty="0" err="1" smtClean="0">
                    <a:latin typeface="Times New Roman" panose="02020603050405020304" pitchFamily="18" charset="0"/>
                    <a:ea typeface="Calibri"/>
                    <a:cs typeface="Times New Roman" panose="02020603050405020304" pitchFamily="18" charset="0"/>
                  </a:rPr>
                  <a:t>dp</a:t>
                </a:r>
                <a:endParaRPr lang="en-US" sz="2400" i="1" dirty="0" smtClean="0">
                  <a:latin typeface="Times New Roman" panose="02020603050405020304" pitchFamily="18" charset="0"/>
                  <a:ea typeface="Calibri"/>
                  <a:cs typeface="Times New Roman" panose="02020603050405020304" pitchFamily="18" charset="0"/>
                </a:endParaRPr>
              </a:p>
              <a:p>
                <a:pPr algn="ctr">
                  <a:lnSpc>
                    <a:spcPct val="115000"/>
                  </a:lnSpc>
                  <a:buSzPct val="150000"/>
                </a:pPr>
                <a:r>
                  <a:rPr lang="en-US" sz="2400" dirty="0" smtClean="0">
                    <a:latin typeface="Times New Roman" panose="02020603050405020304" pitchFamily="18" charset="0"/>
                    <a:ea typeface="Calibri"/>
                    <a:cs typeface="Times New Roman" panose="02020603050405020304" pitchFamily="18" charset="0"/>
                  </a:rPr>
                  <a:t>(</a:t>
                </a:r>
                <a:r>
                  <a:rPr lang="en-US" sz="2400" b="1" dirty="0" smtClean="0"/>
                  <a:t>First </a:t>
                </a:r>
                <a:r>
                  <a:rPr lang="en-US" sz="2400" b="1" dirty="0"/>
                  <a:t>Law of Thermodynamics for Ideal </a:t>
                </a:r>
                <a:r>
                  <a:rPr lang="en-US" sz="2400" b="1" dirty="0" smtClean="0"/>
                  <a:t>Gas)</a:t>
                </a:r>
                <a:endParaRPr lang="en-US" sz="2400" b="1" dirty="0"/>
              </a:p>
              <a:p>
                <a:pPr marL="342900" indent="-342900">
                  <a:lnSpc>
                    <a:spcPct val="115000"/>
                  </a:lnSpc>
                  <a:buSzPct val="150000"/>
                  <a:buFont typeface="Arial" panose="020B0604020202020204" pitchFamily="34" charset="0"/>
                  <a:buChar char="•"/>
                </a:pPr>
                <a:r>
                  <a:rPr lang="en-US" sz="2400" dirty="0" smtClean="0">
                    <a:latin typeface="Times New Roman" panose="02020603050405020304" pitchFamily="18" charset="0"/>
                    <a:ea typeface="Calibri"/>
                    <a:cs typeface="Times New Roman" panose="02020603050405020304" pitchFamily="18" charset="0"/>
                  </a:rPr>
                  <a:t>We are often most interested in how the thermodynamic variables change with time. By dividing the first law by </a:t>
                </a:r>
                <a:r>
                  <a:rPr lang="en-US" sz="2400" dirty="0" err="1" smtClean="0">
                    <a:latin typeface="Times New Roman" panose="02020603050405020304" pitchFamily="18" charset="0"/>
                    <a:ea typeface="Calibri"/>
                    <a:cs typeface="Times New Roman" panose="02020603050405020304" pitchFamily="18" charset="0"/>
                  </a:rPr>
                  <a:t>dt</a:t>
                </a:r>
                <a:r>
                  <a:rPr lang="en-US" sz="2400" dirty="0" smtClean="0">
                    <a:latin typeface="Times New Roman" panose="02020603050405020304" pitchFamily="18" charset="0"/>
                    <a:ea typeface="Calibri"/>
                    <a:cs typeface="Times New Roman" panose="02020603050405020304" pitchFamily="18" charset="0"/>
                  </a:rPr>
                  <a:t> we get:</a:t>
                </a:r>
              </a:p>
              <a:p>
                <a:pPr lvl="3">
                  <a:lnSpc>
                    <a:spcPct val="115000"/>
                  </a:lnSpc>
                  <a:buSzPct val="150000"/>
                </a:pPr>
                <a:r>
                  <a:rPr lang="en-US" sz="2400" i="1" dirty="0" err="1" smtClean="0">
                    <a:latin typeface="Times New Roman" panose="02020603050405020304" pitchFamily="18" charset="0"/>
                    <a:ea typeface="Calibri"/>
                    <a:cs typeface="Times New Roman" panose="02020603050405020304" pitchFamily="18" charset="0"/>
                  </a:rPr>
                  <a:t>C</a:t>
                </a:r>
                <a:r>
                  <a:rPr lang="en-US" sz="2400" i="1" baseline="-25000" dirty="0" err="1" smtClean="0">
                    <a:latin typeface="Times New Roman" panose="02020603050405020304" pitchFamily="18" charset="0"/>
                    <a:ea typeface="Calibri"/>
                    <a:cs typeface="Times New Roman" panose="02020603050405020304" pitchFamily="18" charset="0"/>
                  </a:rPr>
                  <a:t>v</a:t>
                </a:r>
                <a:r>
                  <a:rPr lang="en-US" sz="2400" i="1" dirty="0" smtClean="0">
                    <a:latin typeface="Times New Roman" panose="02020603050405020304" pitchFamily="18" charset="0"/>
                    <a:ea typeface="Calibri"/>
                    <a:cs typeface="Times New Roman" panose="02020603050405020304" pitchFamily="18" charset="0"/>
                  </a:rPr>
                  <a:t> </a:t>
                </a:r>
                <a14:m>
                  <m:oMath xmlns:m="http://schemas.openxmlformats.org/officeDocument/2006/math">
                    <m:f>
                      <m:fPr>
                        <m:ctrlPr>
                          <a:rPr lang="en-US" sz="2400" i="1" smtClean="0">
                            <a:latin typeface="Cambria Math"/>
                          </a:rPr>
                        </m:ctrlPr>
                      </m:fPr>
                      <m:num>
                        <m:r>
                          <a:rPr lang="en-US" sz="2400" b="0" i="1" smtClean="0">
                            <a:latin typeface="Cambria Math"/>
                          </a:rPr>
                          <m:t>𝑑𝑇</m:t>
                        </m:r>
                      </m:num>
                      <m:den>
                        <m:r>
                          <a:rPr lang="en-US" sz="2400" i="1" smtClean="0">
                            <a:latin typeface="Cambria Math"/>
                          </a:rPr>
                          <m:t>𝑑</m:t>
                        </m:r>
                        <m:r>
                          <a:rPr lang="en-US" sz="2400" b="0" i="1" smtClean="0">
                            <a:latin typeface="Cambria Math"/>
                          </a:rPr>
                          <m:t>𝑡</m:t>
                        </m:r>
                      </m:den>
                    </m:f>
                  </m:oMath>
                </a14:m>
                <a:r>
                  <a:rPr lang="en-US" sz="2400" i="1" dirty="0" smtClean="0">
                    <a:latin typeface="Times New Roman" panose="02020603050405020304" pitchFamily="18" charset="0"/>
                    <a:ea typeface="Calibri"/>
                    <a:cs typeface="Times New Roman" panose="02020603050405020304" pitchFamily="18" charset="0"/>
                  </a:rPr>
                  <a:t>=</a:t>
                </a:r>
                <a14:m>
                  <m:oMath xmlns:m="http://schemas.openxmlformats.org/officeDocument/2006/math">
                    <m:f>
                      <m:fPr>
                        <m:ctrlPr>
                          <a:rPr lang="en-US" sz="2400" i="1" smtClean="0">
                            <a:latin typeface="Cambria Math"/>
                          </a:rPr>
                        </m:ctrlPr>
                      </m:fPr>
                      <m:num>
                        <m:r>
                          <a:rPr lang="en-US" sz="2400" b="0" i="1" smtClean="0">
                            <a:latin typeface="Cambria Math"/>
                          </a:rPr>
                          <m:t>𝑑𝑞</m:t>
                        </m:r>
                      </m:num>
                      <m:den>
                        <m:r>
                          <a:rPr lang="en-US" sz="2400" i="1" smtClean="0">
                            <a:latin typeface="Cambria Math"/>
                          </a:rPr>
                          <m:t>𝑑</m:t>
                        </m:r>
                        <m:r>
                          <a:rPr lang="en-US" sz="2400" b="0" i="1" smtClean="0">
                            <a:latin typeface="Cambria Math"/>
                          </a:rPr>
                          <m:t>𝑡</m:t>
                        </m:r>
                      </m:den>
                    </m:f>
                  </m:oMath>
                </a14:m>
                <a:r>
                  <a:rPr lang="en-US" sz="2400" i="1" dirty="0" err="1" smtClean="0">
                    <a:latin typeface="Times New Roman" panose="02020603050405020304" pitchFamily="18" charset="0"/>
                    <a:ea typeface="Calibri"/>
                    <a:cs typeface="Times New Roman" panose="02020603050405020304" pitchFamily="18" charset="0"/>
                  </a:rPr>
                  <a:t>-p</a:t>
                </a:r>
                <a:r>
                  <a:rPr lang="en-US" sz="2400" i="1" dirty="0" smtClean="0">
                    <a:latin typeface="Times New Roman" panose="02020603050405020304" pitchFamily="18" charset="0"/>
                    <a:ea typeface="Calibri"/>
                    <a:cs typeface="Times New Roman" panose="02020603050405020304" pitchFamily="18" charset="0"/>
                  </a:rPr>
                  <a:t> </a:t>
                </a:r>
                <a14:m>
                  <m:oMath xmlns:m="http://schemas.openxmlformats.org/officeDocument/2006/math">
                    <m:f>
                      <m:fPr>
                        <m:ctrlPr>
                          <a:rPr lang="en-US" sz="2400" i="1" smtClean="0">
                            <a:latin typeface="Cambria Math"/>
                          </a:rPr>
                        </m:ctrlPr>
                      </m:fPr>
                      <m:num>
                        <m:r>
                          <a:rPr lang="en-US" sz="2400" b="0" i="1" smtClean="0">
                            <a:latin typeface="Cambria Math"/>
                          </a:rPr>
                          <m:t>𝑑</m:t>
                        </m:r>
                        <m:r>
                          <m:rPr>
                            <m:sty m:val="p"/>
                          </m:rPr>
                          <a:rPr lang="el-GR" sz="2400" b="0" i="1" smtClean="0">
                            <a:latin typeface="Cambria Math"/>
                          </a:rPr>
                          <m:t>α</m:t>
                        </m:r>
                      </m:num>
                      <m:den>
                        <m:r>
                          <a:rPr lang="en-US" sz="2400" i="1" smtClean="0">
                            <a:latin typeface="Cambria Math"/>
                          </a:rPr>
                          <m:t>𝑑</m:t>
                        </m:r>
                        <m:r>
                          <a:rPr lang="en-US" sz="2400" b="0" i="1" smtClean="0">
                            <a:latin typeface="Cambria Math"/>
                          </a:rPr>
                          <m:t>𝑡</m:t>
                        </m:r>
                      </m:den>
                    </m:f>
                  </m:oMath>
                </a14:m>
                <a:r>
                  <a:rPr lang="en-US" sz="2400" i="1" dirty="0" smtClean="0">
                    <a:latin typeface="Times New Roman" panose="02020603050405020304" pitchFamily="18" charset="0"/>
                    <a:ea typeface="Calibri"/>
                    <a:cs typeface="Times New Roman" panose="02020603050405020304" pitchFamily="18" charset="0"/>
                  </a:rPr>
                  <a:t>    ; C</a:t>
                </a:r>
                <a:r>
                  <a:rPr lang="en-US" sz="2400" i="1" baseline="-25000" dirty="0" smtClean="0">
                    <a:latin typeface="Times New Roman" panose="02020603050405020304" pitchFamily="18" charset="0"/>
                    <a:ea typeface="Calibri"/>
                    <a:cs typeface="Times New Roman" panose="02020603050405020304" pitchFamily="18" charset="0"/>
                  </a:rPr>
                  <a:t>p</a:t>
                </a:r>
                <a14:m>
                  <m:oMath xmlns:m="http://schemas.openxmlformats.org/officeDocument/2006/math">
                    <m:f>
                      <m:fPr>
                        <m:ctrlPr>
                          <a:rPr lang="en-US" sz="2400" i="1" smtClean="0">
                            <a:latin typeface="Cambria Math"/>
                          </a:rPr>
                        </m:ctrlPr>
                      </m:fPr>
                      <m:num>
                        <m:r>
                          <a:rPr lang="en-US" sz="2400" b="0" i="1" smtClean="0">
                            <a:latin typeface="Cambria Math"/>
                          </a:rPr>
                          <m:t>𝑑𝑇</m:t>
                        </m:r>
                      </m:num>
                      <m:den>
                        <m:r>
                          <a:rPr lang="en-US" sz="2400" i="1" smtClean="0">
                            <a:latin typeface="Cambria Math"/>
                          </a:rPr>
                          <m:t>𝑑</m:t>
                        </m:r>
                        <m:r>
                          <a:rPr lang="en-US" sz="2400" b="0" i="1" smtClean="0">
                            <a:latin typeface="Cambria Math"/>
                          </a:rPr>
                          <m:t>𝑡</m:t>
                        </m:r>
                      </m:den>
                    </m:f>
                  </m:oMath>
                </a14:m>
                <a:r>
                  <a:rPr lang="en-US" sz="2400" i="1" dirty="0" smtClean="0">
                    <a:latin typeface="Times New Roman" panose="02020603050405020304" pitchFamily="18" charset="0"/>
                    <a:ea typeface="Calibri"/>
                    <a:cs typeface="Times New Roman" panose="02020603050405020304" pitchFamily="18" charset="0"/>
                  </a:rPr>
                  <a:t>=</a:t>
                </a:r>
                <a14:m>
                  <m:oMath xmlns:m="http://schemas.openxmlformats.org/officeDocument/2006/math">
                    <m:f>
                      <m:fPr>
                        <m:ctrlPr>
                          <a:rPr lang="en-US" sz="2400" i="1" smtClean="0">
                            <a:latin typeface="Cambria Math"/>
                          </a:rPr>
                        </m:ctrlPr>
                      </m:fPr>
                      <m:num>
                        <m:r>
                          <a:rPr lang="en-US" sz="2400" b="0" i="1" smtClean="0">
                            <a:latin typeface="Cambria Math"/>
                          </a:rPr>
                          <m:t>𝑑𝑞</m:t>
                        </m:r>
                      </m:num>
                      <m:den>
                        <m:r>
                          <a:rPr lang="en-US" sz="2400" i="1" smtClean="0">
                            <a:latin typeface="Cambria Math"/>
                          </a:rPr>
                          <m:t>𝑑</m:t>
                        </m:r>
                        <m:r>
                          <a:rPr lang="en-US" sz="2400" b="0" i="1" smtClean="0">
                            <a:latin typeface="Cambria Math"/>
                          </a:rPr>
                          <m:t>𝑡</m:t>
                        </m:r>
                      </m:den>
                    </m:f>
                  </m:oMath>
                </a14:m>
                <a:r>
                  <a:rPr lang="en-US" sz="2400" i="1" dirty="0" err="1" smtClean="0">
                    <a:latin typeface="Times New Roman" panose="02020603050405020304" pitchFamily="18" charset="0"/>
                    <a:ea typeface="Calibri"/>
                    <a:cs typeface="Times New Roman" panose="02020603050405020304" pitchFamily="18" charset="0"/>
                  </a:rPr>
                  <a:t>+</a:t>
                </a:r>
                <a:r>
                  <a:rPr lang="el-GR" sz="2400" i="1" dirty="0" smtClean="0">
                    <a:latin typeface="Times New Roman" panose="02020603050405020304" pitchFamily="18" charset="0"/>
                    <a:ea typeface="Calibri"/>
                    <a:cs typeface="Times New Roman" panose="02020603050405020304" pitchFamily="18" charset="0"/>
                  </a:rPr>
                  <a:t>α</a:t>
                </a:r>
                <a14:m>
                  <m:oMath xmlns:m="http://schemas.openxmlformats.org/officeDocument/2006/math">
                    <m:f>
                      <m:fPr>
                        <m:ctrlPr>
                          <a:rPr lang="en-US" sz="2400" i="1" smtClean="0">
                            <a:latin typeface="Cambria Math"/>
                          </a:rPr>
                        </m:ctrlPr>
                      </m:fPr>
                      <m:num>
                        <m:r>
                          <a:rPr lang="en-US" sz="2400" b="0" i="1" smtClean="0">
                            <a:latin typeface="Cambria Math"/>
                          </a:rPr>
                          <m:t>𝑑𝑝</m:t>
                        </m:r>
                      </m:num>
                      <m:den>
                        <m:r>
                          <a:rPr lang="en-US" sz="2400" i="1" smtClean="0">
                            <a:latin typeface="Cambria Math"/>
                          </a:rPr>
                          <m:t>𝑑</m:t>
                        </m:r>
                        <m:r>
                          <a:rPr lang="en-US" sz="2400" b="0" i="1" smtClean="0">
                            <a:latin typeface="Cambria Math"/>
                          </a:rPr>
                          <m:t>𝑡</m:t>
                        </m:r>
                      </m:den>
                    </m:f>
                  </m:oMath>
                </a14:m>
                <a:r>
                  <a:rPr lang="en-US" sz="2400" i="1" dirty="0" smtClean="0">
                    <a:latin typeface="Times New Roman" panose="02020603050405020304" pitchFamily="18" charset="0"/>
                    <a:ea typeface="Calibri"/>
                    <a:cs typeface="Times New Roman" panose="02020603050405020304" pitchFamily="18" charset="0"/>
                  </a:rPr>
                  <a:t>                   </a:t>
                </a:r>
              </a:p>
              <a:p>
                <a:pPr lvl="3">
                  <a:lnSpc>
                    <a:spcPct val="115000"/>
                  </a:lnSpc>
                  <a:buSzPct val="150000"/>
                </a:pPr>
                <a:r>
                  <a:rPr lang="en-US" sz="2400" dirty="0" smtClean="0">
                    <a:latin typeface="Times New Roman" panose="02020603050405020304" pitchFamily="18" charset="0"/>
                    <a:ea typeface="Calibri"/>
                    <a:cs typeface="Times New Roman" panose="02020603050405020304" pitchFamily="18" charset="0"/>
                  </a:rPr>
                  <a:t> </a:t>
                </a:r>
                <a:r>
                  <a:rPr lang="en-US" sz="2400" b="1" dirty="0" smtClean="0">
                    <a:latin typeface="Times New Roman" panose="02020603050405020304" pitchFamily="18" charset="0"/>
                    <a:ea typeface="Calibri"/>
                    <a:cs typeface="Times New Roman" panose="02020603050405020304" pitchFamily="18" charset="0"/>
                  </a:rPr>
                  <a:t>(</a:t>
                </a:r>
                <a:r>
                  <a:rPr lang="en-US" sz="2400" b="1" dirty="0"/>
                  <a:t>First Law of Thermodynamics for Ideal </a:t>
                </a:r>
                <a:r>
                  <a:rPr lang="en-US" sz="2400" b="1" dirty="0" smtClean="0"/>
                  <a:t>Gas)</a:t>
                </a:r>
                <a:endParaRPr lang="en-US" sz="2400" dirty="0">
                  <a:latin typeface="Times New Roman" panose="02020603050405020304" pitchFamily="18" charset="0"/>
                  <a:ea typeface="Calibri"/>
                  <a:cs typeface="Times New Roman" panose="02020603050405020304" pitchFamily="18" charset="0"/>
                </a:endParaRPr>
              </a:p>
              <a:p>
                <a:pPr>
                  <a:lnSpc>
                    <a:spcPct val="115000"/>
                  </a:lnSpc>
                  <a:buSzPct val="150000"/>
                </a:pPr>
                <a:endParaRPr lang="en-US" sz="2400" dirty="0">
                  <a:latin typeface="Times New Roman" panose="02020603050405020304" pitchFamily="18" charset="0"/>
                  <a:ea typeface="Calibri"/>
                  <a:cs typeface="Times New Roman" panose="02020603050405020304"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152400" y="1018456"/>
                <a:ext cx="8915400" cy="5800819"/>
              </a:xfrm>
              <a:prstGeom prst="rect">
                <a:avLst/>
              </a:prstGeom>
              <a:blipFill rotWithShape="1">
                <a:blip r:embed="rId2"/>
                <a:stretch>
                  <a:fillRect l="-1846" t="-3151" r="-957"/>
                </a:stretch>
              </a:blipFill>
            </p:spPr>
            <p:txBody>
              <a:bodyPr/>
              <a:lstStyle/>
              <a:p>
                <a:r>
                  <a:rPr lang="en-US">
                    <a:noFill/>
                  </a:rPr>
                  <a:t> </a:t>
                </a:r>
              </a:p>
            </p:txBody>
          </p:sp>
        </mc:Fallback>
      </mc:AlternateContent>
      <p:grpSp>
        <p:nvGrpSpPr>
          <p:cNvPr id="7" name="Group 6"/>
          <p:cNvGrpSpPr/>
          <p:nvPr/>
        </p:nvGrpSpPr>
        <p:grpSpPr>
          <a:xfrm>
            <a:off x="2059047" y="1447800"/>
            <a:ext cx="3756734" cy="756956"/>
            <a:chOff x="609600" y="2971800"/>
            <a:chExt cx="3756734" cy="756956"/>
          </a:xfrm>
        </p:grpSpPr>
        <mc:AlternateContent xmlns:mc="http://schemas.openxmlformats.org/markup-compatibility/2006" xmlns:a14="http://schemas.microsoft.com/office/drawing/2010/main">
          <mc:Choice Requires="a14">
            <p:sp>
              <p:nvSpPr>
                <p:cNvPr id="8" name="TextBox 7"/>
                <p:cNvSpPr txBox="1"/>
                <p:nvPr/>
              </p:nvSpPr>
              <p:spPr>
                <a:xfrm>
                  <a:off x="609600" y="2971800"/>
                  <a:ext cx="1232710" cy="73513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a:rPr>
                          <m:t>𝐶</m:t>
                        </m:r>
                        <m:r>
                          <a:rPr lang="en-US" sz="2200" b="0" i="1" baseline="-25000" smtClean="0">
                            <a:latin typeface="Cambria Math"/>
                          </a:rPr>
                          <m:t>𝑣</m:t>
                        </m:r>
                        <m:r>
                          <a:rPr lang="en-US" sz="2200" b="0" i="1" smtClean="0">
                            <a:latin typeface="Cambria Math"/>
                          </a:rPr>
                          <m:t>=</m:t>
                        </m:r>
                        <m:f>
                          <m:fPr>
                            <m:ctrlPr>
                              <a:rPr lang="en-US" sz="2200" i="1" smtClean="0">
                                <a:latin typeface="Cambria Math"/>
                              </a:rPr>
                            </m:ctrlPr>
                          </m:fPr>
                          <m:num>
                            <m:r>
                              <a:rPr lang="en-US" sz="2200" b="0" i="1" smtClean="0">
                                <a:latin typeface="Cambria Math"/>
                              </a:rPr>
                              <m:t>𝑑𝑢</m:t>
                            </m:r>
                          </m:num>
                          <m:den>
                            <m:r>
                              <a:rPr lang="en-US" sz="2200" b="0" i="1" smtClean="0">
                                <a:latin typeface="Cambria Math"/>
                              </a:rPr>
                              <m:t>𝑑𝑇</m:t>
                            </m:r>
                          </m:den>
                        </m:f>
                      </m:oMath>
                    </m:oMathPara>
                  </a14:m>
                  <a:endParaRPr lang="en-US" sz="2200" dirty="0"/>
                </a:p>
              </p:txBody>
            </p:sp>
          </mc:Choice>
          <mc:Fallback xmlns="">
            <p:sp>
              <p:nvSpPr>
                <p:cNvPr id="8" name="TextBox 7"/>
                <p:cNvSpPr txBox="1">
                  <a:spLocks noRot="1" noChangeAspect="1" noMove="1" noResize="1" noEditPoints="1" noAdjustHandles="1" noChangeArrowheads="1" noChangeShapeType="1" noTextEdit="1"/>
                </p:cNvSpPr>
                <p:nvPr/>
              </p:nvSpPr>
              <p:spPr>
                <a:xfrm>
                  <a:off x="609600" y="2971800"/>
                  <a:ext cx="1232710" cy="735138"/>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3154464" y="2993618"/>
                  <a:ext cx="1211870" cy="73513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a:rPr>
                          <m:t>𝐶</m:t>
                        </m:r>
                        <m:r>
                          <a:rPr lang="en-US" sz="2200" b="0" i="1" baseline="-25000" smtClean="0">
                            <a:latin typeface="Cambria Math"/>
                          </a:rPr>
                          <m:t>𝑝</m:t>
                        </m:r>
                        <m:r>
                          <a:rPr lang="en-US" sz="2200" b="0" i="1" smtClean="0">
                            <a:latin typeface="Cambria Math"/>
                          </a:rPr>
                          <m:t>=</m:t>
                        </m:r>
                        <m:f>
                          <m:fPr>
                            <m:ctrlPr>
                              <a:rPr lang="en-US" sz="2200" i="1" smtClean="0">
                                <a:latin typeface="Cambria Math"/>
                              </a:rPr>
                            </m:ctrlPr>
                          </m:fPr>
                          <m:num>
                            <m:r>
                              <a:rPr lang="en-US" sz="2200" b="0" i="1" smtClean="0">
                                <a:latin typeface="Cambria Math"/>
                              </a:rPr>
                              <m:t>𝑑h</m:t>
                            </m:r>
                          </m:num>
                          <m:den>
                            <m:r>
                              <a:rPr lang="en-US" sz="2200" b="0" i="1" smtClean="0">
                                <a:latin typeface="Cambria Math"/>
                              </a:rPr>
                              <m:t>𝑑𝑇</m:t>
                            </m:r>
                          </m:den>
                        </m:f>
                      </m:oMath>
                    </m:oMathPara>
                  </a14:m>
                  <a:endParaRPr lang="en-US" sz="2200" baseline="-25000" dirty="0"/>
                </a:p>
              </p:txBody>
            </p:sp>
          </mc:Choice>
          <mc:Fallback xmlns="">
            <p:sp>
              <p:nvSpPr>
                <p:cNvPr id="9" name="TextBox 8"/>
                <p:cNvSpPr txBox="1">
                  <a:spLocks noRot="1" noChangeAspect="1" noMove="1" noResize="1" noEditPoints="1" noAdjustHandles="1" noChangeArrowheads="1" noChangeShapeType="1" noTextEdit="1"/>
                </p:cNvSpPr>
                <p:nvPr/>
              </p:nvSpPr>
              <p:spPr>
                <a:xfrm>
                  <a:off x="3154464" y="2993618"/>
                  <a:ext cx="1211870" cy="735138"/>
                </a:xfrm>
                <a:prstGeom prst="rect">
                  <a:avLst/>
                </a:prstGeom>
                <a:blipFill rotWithShape="1">
                  <a:blip r:embed="rId4"/>
                  <a:stretch>
                    <a:fillRect/>
                  </a:stretch>
                </a:blipFill>
              </p:spPr>
              <p:txBody>
                <a:bodyPr/>
                <a:lstStyle/>
                <a:p>
                  <a:r>
                    <a:rPr lang="en-US">
                      <a:noFill/>
                    </a:rPr>
                    <a:t> </a:t>
                  </a:r>
                </a:p>
              </p:txBody>
            </p:sp>
          </mc:Fallback>
        </mc:AlternateContent>
      </p:grpSp>
      <p:sp>
        <p:nvSpPr>
          <p:cNvPr id="4" name="Rectangle 3"/>
          <p:cNvSpPr/>
          <p:nvPr/>
        </p:nvSpPr>
        <p:spPr>
          <a:xfrm>
            <a:off x="685800" y="3581400"/>
            <a:ext cx="74676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38200" y="5334000"/>
            <a:ext cx="7467600"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7559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Autofit/>
          </a:bodyPr>
          <a:lstStyle/>
          <a:p>
            <a:r>
              <a:rPr lang="en-US" sz="2600" b="1" dirty="0" smtClean="0">
                <a:effectLst/>
                <a:latin typeface="Times New Roman"/>
                <a:ea typeface="Calibri"/>
                <a:cs typeface="Arial"/>
              </a:rPr>
              <a:t>THE FIRST LAW OF THERMODYNAMICS FOR IDEAL GASES</a:t>
            </a:r>
          </a:p>
        </p:txBody>
      </p:sp>
      <mc:AlternateContent xmlns:mc="http://schemas.openxmlformats.org/markup-compatibility/2006" xmlns:a14="http://schemas.microsoft.com/office/drawing/2010/main">
        <mc:Choice Requires="a14">
          <p:sp>
            <p:nvSpPr>
              <p:cNvPr id="3" name="Rectangle 2"/>
              <p:cNvSpPr/>
              <p:nvPr/>
            </p:nvSpPr>
            <p:spPr>
              <a:xfrm>
                <a:off x="152400" y="762000"/>
                <a:ext cx="8915400" cy="5741444"/>
              </a:xfrm>
              <a:prstGeom prst="rect">
                <a:avLst/>
              </a:prstGeom>
            </p:spPr>
            <p:txBody>
              <a:bodyPr wrap="square">
                <a:spAutoFit/>
              </a:bodyPr>
              <a:lstStyle/>
              <a:p>
                <a:pPr marL="342900" indent="-342900" algn="just">
                  <a:lnSpc>
                    <a:spcPct val="115000"/>
                  </a:lnSpc>
                  <a:buSzPct val="150000"/>
                  <a:buFont typeface="Arial" panose="020B0604020202020204" pitchFamily="34" charset="0"/>
                  <a:buChar char="•"/>
                </a:pPr>
                <a:r>
                  <a:rPr lang="en-US" sz="2400" dirty="0" smtClean="0">
                    <a:latin typeface="Times New Roman"/>
                    <a:ea typeface="Calibri"/>
                    <a:cs typeface="Arial"/>
                  </a:rPr>
                  <a:t>In meteorology, the most common form of the first law used the last equation. </a:t>
                </a:r>
              </a:p>
              <a:p>
                <a:pPr marL="342900" indent="-342900" algn="just">
                  <a:lnSpc>
                    <a:spcPct val="115000"/>
                  </a:lnSpc>
                  <a:buSzPct val="150000"/>
                  <a:buFont typeface="Arial" panose="020B0604020202020204" pitchFamily="34" charset="0"/>
                  <a:buChar char="•"/>
                </a:pPr>
                <a:endParaRPr lang="en-US" sz="2400" dirty="0" smtClean="0">
                  <a:latin typeface="Times New Roman"/>
                  <a:ea typeface="Calibri"/>
                  <a:cs typeface="Arial"/>
                </a:endParaRPr>
              </a:p>
              <a:p>
                <a:pPr marL="342900" indent="-342900" algn="just">
                  <a:lnSpc>
                    <a:spcPct val="115000"/>
                  </a:lnSpc>
                  <a:buSzPct val="150000"/>
                  <a:buFont typeface="Arial" panose="020B0604020202020204" pitchFamily="34" charset="0"/>
                  <a:buChar char="•"/>
                </a:pPr>
                <a:r>
                  <a:rPr lang="en-US" sz="2400" dirty="0" smtClean="0">
                    <a:latin typeface="Times New Roman"/>
                    <a:ea typeface="Calibri"/>
                    <a:cs typeface="Arial"/>
                  </a:rPr>
                  <a:t>There are many different symbols used for the heating term. Some common ways that you will see the first law written in other textbooks are</a:t>
                </a:r>
              </a:p>
              <a:p>
                <a:pPr lvl="4" algn="just">
                  <a:lnSpc>
                    <a:spcPct val="115000"/>
                  </a:lnSpc>
                  <a:buSzPct val="150000"/>
                </a:pPr>
                <a:r>
                  <a:rPr lang="en-US" sz="2400" i="1" dirty="0" err="1" smtClean="0">
                    <a:latin typeface="Times New Roman" panose="02020603050405020304" pitchFamily="18" charset="0"/>
                    <a:ea typeface="Calibri"/>
                    <a:cs typeface="Times New Roman" panose="02020603050405020304" pitchFamily="18" charset="0"/>
                  </a:rPr>
                  <a:t>C</a:t>
                </a:r>
                <a:r>
                  <a:rPr lang="en-US" sz="2400" i="1" baseline="-25000" dirty="0" err="1" smtClean="0">
                    <a:latin typeface="Times New Roman" panose="02020603050405020304" pitchFamily="18" charset="0"/>
                    <a:ea typeface="Calibri"/>
                    <a:cs typeface="Times New Roman" panose="02020603050405020304" pitchFamily="18" charset="0"/>
                  </a:rPr>
                  <a:t>p</a:t>
                </a:r>
                <a:r>
                  <a:rPr lang="en-US" sz="2400" i="1" dirty="0" smtClean="0">
                    <a:latin typeface="Times New Roman" panose="02020603050405020304" pitchFamily="18" charset="0"/>
                    <a:ea typeface="Calibri"/>
                    <a:cs typeface="Times New Roman" panose="02020603050405020304" pitchFamily="18" charset="0"/>
                  </a:rPr>
                  <a:t> </a:t>
                </a:r>
                <a14:m>
                  <m:oMath xmlns:m="http://schemas.openxmlformats.org/officeDocument/2006/math">
                    <m:f>
                      <m:fPr>
                        <m:ctrlPr>
                          <a:rPr lang="en-US" sz="2400" i="1" smtClean="0">
                            <a:latin typeface="Cambria Math"/>
                          </a:rPr>
                        </m:ctrlPr>
                      </m:fPr>
                      <m:num>
                        <m:r>
                          <a:rPr lang="en-US" sz="2400" b="0" i="1" smtClean="0">
                            <a:latin typeface="Cambria Math"/>
                          </a:rPr>
                          <m:t>𝐷𝑇</m:t>
                        </m:r>
                      </m:num>
                      <m:den>
                        <m:r>
                          <a:rPr lang="en-US" sz="2400" b="0" i="1" smtClean="0">
                            <a:latin typeface="Cambria Math"/>
                          </a:rPr>
                          <m:t>𝐷𝑡</m:t>
                        </m:r>
                      </m:den>
                    </m:f>
                    <m:r>
                      <a:rPr lang="en-US" sz="2400" b="0" i="1" smtClean="0">
                        <a:latin typeface="Cambria Math"/>
                      </a:rPr>
                      <m:t> − </m:t>
                    </m:r>
                  </m:oMath>
                </a14:m>
                <a:r>
                  <a:rPr lang="el-GR" sz="2400" i="1" dirty="0" smtClean="0">
                    <a:latin typeface="Times New Roman" panose="02020603050405020304" pitchFamily="18" charset="0"/>
                    <a:ea typeface="Calibri"/>
                    <a:cs typeface="Times New Roman" panose="02020603050405020304" pitchFamily="18" charset="0"/>
                  </a:rPr>
                  <a:t>α</a:t>
                </a:r>
                <a:r>
                  <a:rPr lang="en-US" sz="2400" i="1" dirty="0" smtClean="0">
                    <a:latin typeface="Times New Roman" panose="02020603050405020304" pitchFamily="18" charset="0"/>
                    <a:ea typeface="Calibri"/>
                    <a:cs typeface="Times New Roman" panose="02020603050405020304" pitchFamily="18" charset="0"/>
                  </a:rPr>
                  <a:t>w = </a:t>
                </a:r>
                <a14:m>
                  <m:oMath xmlns:m="http://schemas.openxmlformats.org/officeDocument/2006/math">
                    <m:f>
                      <m:fPr>
                        <m:ctrlPr>
                          <a:rPr lang="en-US" sz="2400" i="1" smtClean="0">
                            <a:latin typeface="Cambria Math"/>
                          </a:rPr>
                        </m:ctrlPr>
                      </m:fPr>
                      <m:num>
                        <m:r>
                          <a:rPr lang="en-US" sz="2400" b="0" i="1" smtClean="0">
                            <a:latin typeface="Cambria Math"/>
                          </a:rPr>
                          <m:t>𝑑𝑄</m:t>
                        </m:r>
                      </m:num>
                      <m:den>
                        <m:r>
                          <a:rPr lang="en-US" sz="2400" i="1" smtClean="0">
                            <a:latin typeface="Cambria Math"/>
                          </a:rPr>
                          <m:t>𝑑</m:t>
                        </m:r>
                        <m:r>
                          <a:rPr lang="en-US" sz="2400" b="0" i="1" smtClean="0">
                            <a:latin typeface="Cambria Math"/>
                          </a:rPr>
                          <m:t>𝑡</m:t>
                        </m:r>
                      </m:den>
                    </m:f>
                  </m:oMath>
                </a14:m>
                <a:r>
                  <a:rPr lang="en-US" sz="2400" b="0" i="1" dirty="0" smtClean="0">
                    <a:latin typeface="Times New Roman" panose="02020603050405020304" pitchFamily="18" charset="0"/>
                  </a:rPr>
                  <a:t>     Bluestein(1992)</a:t>
                </a:r>
              </a:p>
              <a:p>
                <a:pPr lvl="4" algn="just">
                  <a:lnSpc>
                    <a:spcPct val="115000"/>
                  </a:lnSpc>
                  <a:buSzPct val="150000"/>
                </a:pPr>
                <a:r>
                  <a:rPr lang="en-US" sz="2400" i="1" dirty="0" smtClean="0">
                    <a:latin typeface="Times New Roman" panose="02020603050405020304" pitchFamily="18" charset="0"/>
                    <a:ea typeface="Calibri"/>
                    <a:cs typeface="Times New Roman" panose="02020603050405020304" pitchFamily="18" charset="0"/>
                  </a:rPr>
                  <a:t>C</a:t>
                </a:r>
                <a:r>
                  <a:rPr lang="en-US" sz="2400" i="1" baseline="-25000" dirty="0" smtClean="0">
                    <a:latin typeface="Times New Roman" panose="02020603050405020304" pitchFamily="18" charset="0"/>
                    <a:ea typeface="Calibri"/>
                    <a:cs typeface="Times New Roman" panose="02020603050405020304" pitchFamily="18" charset="0"/>
                  </a:rPr>
                  <a:t>V</a:t>
                </a:r>
                <a:r>
                  <a:rPr lang="en-US" sz="2400" i="1" dirty="0" smtClean="0">
                    <a:latin typeface="Times New Roman" panose="02020603050405020304" pitchFamily="18" charset="0"/>
                    <a:ea typeface="Calibri"/>
                    <a:cs typeface="Times New Roman" panose="02020603050405020304" pitchFamily="18" charset="0"/>
                  </a:rPr>
                  <a:t> </a:t>
                </a:r>
                <a14:m>
                  <m:oMath xmlns:m="http://schemas.openxmlformats.org/officeDocument/2006/math">
                    <m:f>
                      <m:fPr>
                        <m:ctrlPr>
                          <a:rPr lang="en-US" sz="2400" i="1" smtClean="0">
                            <a:latin typeface="Cambria Math"/>
                          </a:rPr>
                        </m:ctrlPr>
                      </m:fPr>
                      <m:num>
                        <m:r>
                          <a:rPr lang="en-US" sz="2400" b="0" i="1" smtClean="0">
                            <a:latin typeface="Cambria Math"/>
                          </a:rPr>
                          <m:t>𝐷𝑇</m:t>
                        </m:r>
                      </m:num>
                      <m:den>
                        <m:r>
                          <a:rPr lang="en-US" sz="2400" b="0" i="1" smtClean="0">
                            <a:latin typeface="Cambria Math"/>
                          </a:rPr>
                          <m:t>𝐷𝑡</m:t>
                        </m:r>
                      </m:den>
                    </m:f>
                    <m:r>
                      <a:rPr lang="en-US" sz="2400" b="0" i="1" smtClean="0">
                        <a:latin typeface="Cambria Math"/>
                      </a:rPr>
                      <m:t>+</m:t>
                    </m:r>
                    <m:r>
                      <a:rPr lang="en-US" sz="2400" b="0" i="1" smtClean="0">
                        <a:latin typeface="Cambria Math"/>
                      </a:rPr>
                      <m:t>𝑃</m:t>
                    </m:r>
                    <m:f>
                      <m:fPr>
                        <m:ctrlPr>
                          <a:rPr lang="en-US" sz="2400" i="1" smtClean="0">
                            <a:latin typeface="Cambria Math"/>
                          </a:rPr>
                        </m:ctrlPr>
                      </m:fPr>
                      <m:num>
                        <m:r>
                          <a:rPr lang="en-US" sz="2400" b="0" i="1" smtClean="0">
                            <a:latin typeface="Cambria Math"/>
                          </a:rPr>
                          <m:t>𝐷</m:t>
                        </m:r>
                        <m:r>
                          <m:rPr>
                            <m:nor/>
                          </m:rPr>
                          <a:rPr lang="el-GR" sz="2400" i="1" dirty="0" smtClean="0">
                            <a:latin typeface="Times New Roman" panose="02020603050405020304" pitchFamily="18" charset="0"/>
                            <a:ea typeface="Calibri"/>
                            <a:cs typeface="Times New Roman" panose="02020603050405020304" pitchFamily="18" charset="0"/>
                          </a:rPr>
                          <m:t>α</m:t>
                        </m:r>
                      </m:num>
                      <m:den>
                        <m:r>
                          <a:rPr lang="en-US" sz="2400" b="0" i="1" smtClean="0">
                            <a:latin typeface="Cambria Math"/>
                          </a:rPr>
                          <m:t>𝐷𝑡</m:t>
                        </m:r>
                      </m:den>
                    </m:f>
                  </m:oMath>
                </a14:m>
                <a:r>
                  <a:rPr lang="en-US" sz="2400" b="0" i="1" dirty="0" smtClean="0">
                    <a:latin typeface="Times New Roman" panose="02020603050405020304" pitchFamily="18" charset="0"/>
                  </a:rPr>
                  <a:t>  = J     Holton(1992)</a:t>
                </a:r>
              </a:p>
              <a:p>
                <a:pPr lvl="4" algn="just">
                  <a:lnSpc>
                    <a:spcPct val="115000"/>
                  </a:lnSpc>
                  <a:buSzPct val="150000"/>
                </a:pPr>
                <a:r>
                  <a:rPr lang="en-US" sz="2400" i="1" dirty="0" err="1" smtClean="0">
                    <a:latin typeface="Times New Roman" panose="02020603050405020304" pitchFamily="18" charset="0"/>
                    <a:ea typeface="Calibri"/>
                    <a:cs typeface="Times New Roman" panose="02020603050405020304" pitchFamily="18" charset="0"/>
                  </a:rPr>
                  <a:t>C</a:t>
                </a:r>
                <a:r>
                  <a:rPr lang="en-US" sz="2400" i="1" baseline="-25000" dirty="0" err="1" smtClean="0">
                    <a:latin typeface="Times New Roman" panose="02020603050405020304" pitchFamily="18" charset="0"/>
                    <a:ea typeface="Calibri"/>
                    <a:cs typeface="Times New Roman" panose="02020603050405020304" pitchFamily="18" charset="0"/>
                  </a:rPr>
                  <a:t>p</a:t>
                </a:r>
                <a14:m>
                  <m:oMath xmlns:m="http://schemas.openxmlformats.org/officeDocument/2006/math">
                    <m:f>
                      <m:fPr>
                        <m:ctrlPr>
                          <a:rPr lang="en-US" sz="2400" i="1" smtClean="0">
                            <a:latin typeface="Cambria Math"/>
                          </a:rPr>
                        </m:ctrlPr>
                      </m:fPr>
                      <m:num>
                        <m:r>
                          <a:rPr lang="en-US" sz="2400" b="0" i="1" smtClean="0">
                            <a:latin typeface="Cambria Math"/>
                          </a:rPr>
                          <m:t>𝑑𝑇</m:t>
                        </m:r>
                      </m:num>
                      <m:den>
                        <m:r>
                          <a:rPr lang="en-US" sz="2400" i="1" smtClean="0">
                            <a:latin typeface="Cambria Math"/>
                          </a:rPr>
                          <m:t>𝑑</m:t>
                        </m:r>
                        <m:r>
                          <a:rPr lang="en-US" sz="2400" b="0" i="1" smtClean="0">
                            <a:latin typeface="Cambria Math"/>
                          </a:rPr>
                          <m:t>𝑡</m:t>
                        </m:r>
                      </m:den>
                    </m:f>
                  </m:oMath>
                </a14:m>
                <a:r>
                  <a:rPr lang="en-US" sz="2400" b="0" dirty="0" smtClean="0"/>
                  <a:t> </a:t>
                </a:r>
                <a14:m>
                  <m:oMath xmlns:m="http://schemas.openxmlformats.org/officeDocument/2006/math">
                    <m:r>
                      <a:rPr lang="en-US" sz="2400" b="0" i="1" smtClean="0">
                        <a:latin typeface="Cambria Math"/>
                      </a:rPr>
                      <m:t>− </m:t>
                    </m:r>
                  </m:oMath>
                </a14:m>
                <a:r>
                  <a:rPr lang="el-GR" sz="2400" i="1" dirty="0" smtClean="0">
                    <a:latin typeface="Times New Roman" panose="02020603050405020304" pitchFamily="18" charset="0"/>
                    <a:ea typeface="Calibri"/>
                    <a:cs typeface="Times New Roman" panose="02020603050405020304" pitchFamily="18" charset="0"/>
                  </a:rPr>
                  <a:t>α </a:t>
                </a:r>
                <a14:m>
                  <m:oMath xmlns:m="http://schemas.openxmlformats.org/officeDocument/2006/math">
                    <m:f>
                      <m:fPr>
                        <m:ctrlPr>
                          <a:rPr lang="en-US" sz="2400" i="1" smtClean="0">
                            <a:latin typeface="Cambria Math"/>
                          </a:rPr>
                        </m:ctrlPr>
                      </m:fPr>
                      <m:num>
                        <m:r>
                          <a:rPr lang="en-US" sz="2400" b="0" i="1" smtClean="0">
                            <a:latin typeface="Cambria Math"/>
                          </a:rPr>
                          <m:t>𝐷𝑝</m:t>
                        </m:r>
                      </m:num>
                      <m:den>
                        <m:r>
                          <a:rPr lang="en-US" sz="2400" i="1" smtClean="0">
                            <a:latin typeface="Cambria Math"/>
                          </a:rPr>
                          <m:t>𝐷</m:t>
                        </m:r>
                        <m:r>
                          <a:rPr lang="en-US" sz="2400" b="0" i="1" smtClean="0">
                            <a:latin typeface="Cambria Math"/>
                          </a:rPr>
                          <m:t>𝑡</m:t>
                        </m:r>
                      </m:den>
                    </m:f>
                  </m:oMath>
                </a14:m>
                <a:r>
                  <a:rPr lang="en-US" sz="2400" i="1" dirty="0" smtClean="0">
                    <a:latin typeface="Times New Roman" panose="02020603050405020304" pitchFamily="18" charset="0"/>
                    <a:ea typeface="Calibri"/>
                    <a:cs typeface="Times New Roman" panose="02020603050405020304" pitchFamily="18" charset="0"/>
                  </a:rPr>
                  <a:t> = H      </a:t>
                </a:r>
                <a:r>
                  <a:rPr lang="en-US" sz="2400" i="1" dirty="0" err="1" smtClean="0">
                    <a:latin typeface="Times New Roman" panose="02020603050405020304" pitchFamily="18" charset="0"/>
                    <a:ea typeface="Calibri"/>
                    <a:cs typeface="Times New Roman" panose="02020603050405020304" pitchFamily="18" charset="0"/>
                  </a:rPr>
                  <a:t>Houze</a:t>
                </a:r>
                <a:r>
                  <a:rPr lang="en-US" sz="2400" i="1" dirty="0" smtClean="0">
                    <a:latin typeface="Times New Roman" panose="02020603050405020304" pitchFamily="18" charset="0"/>
                    <a:ea typeface="Calibri"/>
                    <a:cs typeface="Times New Roman" panose="02020603050405020304" pitchFamily="18" charset="0"/>
                  </a:rPr>
                  <a:t>(1993)</a:t>
                </a:r>
              </a:p>
              <a:p>
                <a:pPr marL="342900" indent="-342900" algn="just">
                  <a:lnSpc>
                    <a:spcPct val="115000"/>
                  </a:lnSpc>
                  <a:buSzPct val="150000"/>
                  <a:buFont typeface="Arial" panose="020B0604020202020204" pitchFamily="34" charset="0"/>
                  <a:buChar char="•"/>
                </a:pPr>
                <a:endParaRPr lang="en-US" sz="2400" dirty="0" smtClean="0">
                  <a:latin typeface="Times New Roman"/>
                  <a:ea typeface="Calibri"/>
                  <a:cs typeface="Arial"/>
                </a:endParaRPr>
              </a:p>
              <a:p>
                <a:pPr marL="342900" indent="-342900" algn="just">
                  <a:lnSpc>
                    <a:spcPct val="115000"/>
                  </a:lnSpc>
                  <a:buSzPct val="150000"/>
                  <a:buFont typeface="Arial" panose="020B0604020202020204" pitchFamily="34" charset="0"/>
                  <a:buChar char="•"/>
                </a:pPr>
                <a:r>
                  <a:rPr lang="en-US" sz="2400" dirty="0" smtClean="0">
                    <a:latin typeface="Times New Roman"/>
                    <a:ea typeface="Calibri"/>
                    <a:cs typeface="Arial"/>
                  </a:rPr>
                  <a:t>The first law is often referred to as the thermodynamic equation or</a:t>
                </a:r>
              </a:p>
              <a:p>
                <a:pPr algn="just">
                  <a:lnSpc>
                    <a:spcPct val="115000"/>
                  </a:lnSpc>
                  <a:buSzPct val="150000"/>
                </a:pPr>
                <a:r>
                  <a:rPr lang="en-US" sz="2400" dirty="0" smtClean="0">
                    <a:latin typeface="Times New Roman"/>
                    <a:ea typeface="Calibri"/>
                    <a:cs typeface="Arial"/>
                  </a:rPr>
                  <a:t>thermodynamic energy equation.</a:t>
                </a:r>
                <a:endParaRPr lang="en-US" sz="2400" dirty="0">
                  <a:latin typeface="Times New Roman"/>
                  <a:ea typeface="Calibri"/>
                  <a:cs typeface="Arial"/>
                </a:endParaRPr>
              </a:p>
            </p:txBody>
          </p:sp>
        </mc:Choice>
        <mc:Fallback xmlns="">
          <p:sp>
            <p:nvSpPr>
              <p:cNvPr id="3" name="Rectangle 2"/>
              <p:cNvSpPr>
                <a:spLocks noRot="1" noChangeAspect="1" noMove="1" noResize="1" noEditPoints="1" noAdjustHandles="1" noChangeArrowheads="1" noChangeShapeType="1" noTextEdit="1"/>
              </p:cNvSpPr>
              <p:nvPr/>
            </p:nvSpPr>
            <p:spPr>
              <a:xfrm>
                <a:off x="152400" y="762000"/>
                <a:ext cx="8915400" cy="5741444"/>
              </a:xfrm>
              <a:prstGeom prst="rect">
                <a:avLst/>
              </a:prstGeom>
              <a:blipFill rotWithShape="1">
                <a:blip r:embed="rId2"/>
                <a:stretch>
                  <a:fillRect l="-1846" t="-3185" r="-957" b="-84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1752600" y="1219200"/>
                <a:ext cx="6576848" cy="70403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3">
                  <a:lnSpc>
                    <a:spcPct val="115000"/>
                  </a:lnSpc>
                  <a:buSzPct val="150000"/>
                </a:pPr>
                <a:r>
                  <a:rPr lang="en-US" sz="2400" i="1" dirty="0" smtClean="0">
                    <a:latin typeface="Times New Roman" panose="02020603050405020304" pitchFamily="18" charset="0"/>
                    <a:ea typeface="Calibri"/>
                    <a:cs typeface="Times New Roman" panose="02020603050405020304" pitchFamily="18" charset="0"/>
                  </a:rPr>
                  <a:t>C</a:t>
                </a:r>
                <a:r>
                  <a:rPr lang="en-US" sz="2400" i="1" baseline="-25000" dirty="0" err="1" smtClean="0">
                    <a:latin typeface="Times New Roman" panose="02020603050405020304" pitchFamily="18" charset="0"/>
                    <a:ea typeface="Calibri"/>
                    <a:cs typeface="Times New Roman" panose="02020603050405020304" pitchFamily="18" charset="0"/>
                  </a:rPr>
                  <a:t>v</a:t>
                </a:r>
                <a:r>
                  <a:rPr lang="en-US" sz="2400" i="1" dirty="0" smtClean="0">
                    <a:latin typeface="Times New Roman" panose="02020603050405020304" pitchFamily="18" charset="0"/>
                    <a:ea typeface="Calibri"/>
                    <a:cs typeface="Times New Roman" panose="02020603050405020304" pitchFamily="18" charset="0"/>
                  </a:rPr>
                  <a:t> </a:t>
                </a:r>
                <a14:m>
                  <m:oMath xmlns:m="http://schemas.openxmlformats.org/officeDocument/2006/math">
                    <m:f>
                      <m:fPr>
                        <m:ctrlPr>
                          <a:rPr lang="en-US" sz="2400" i="1" smtClean="0">
                            <a:latin typeface="Cambria Math"/>
                          </a:rPr>
                        </m:ctrlPr>
                      </m:fPr>
                      <m:num>
                        <m:r>
                          <a:rPr lang="en-US" sz="2400" b="0" i="1" smtClean="0">
                            <a:latin typeface="Cambria Math"/>
                          </a:rPr>
                          <m:t>𝑑𝑇</m:t>
                        </m:r>
                      </m:num>
                      <m:den>
                        <m:r>
                          <a:rPr lang="en-US" sz="2400" i="1" smtClean="0">
                            <a:latin typeface="Cambria Math"/>
                          </a:rPr>
                          <m:t>𝑑</m:t>
                        </m:r>
                        <m:r>
                          <a:rPr lang="en-US" sz="2400" b="0" i="1" smtClean="0">
                            <a:latin typeface="Cambria Math"/>
                          </a:rPr>
                          <m:t>𝑡</m:t>
                        </m:r>
                      </m:den>
                    </m:f>
                  </m:oMath>
                </a14:m>
                <a:r>
                  <a:rPr lang="en-US" sz="2400" i="1" dirty="0" smtClean="0">
                    <a:latin typeface="Times New Roman" panose="02020603050405020304" pitchFamily="18" charset="0"/>
                    <a:ea typeface="Calibri"/>
                    <a:cs typeface="Times New Roman" panose="02020603050405020304" pitchFamily="18" charset="0"/>
                  </a:rPr>
                  <a:t>=</a:t>
                </a:r>
                <a14:m>
                  <m:oMath xmlns:m="http://schemas.openxmlformats.org/officeDocument/2006/math">
                    <m:f>
                      <m:fPr>
                        <m:ctrlPr>
                          <a:rPr lang="en-US" sz="2400" i="1" smtClean="0">
                            <a:latin typeface="Cambria Math"/>
                          </a:rPr>
                        </m:ctrlPr>
                      </m:fPr>
                      <m:num>
                        <m:r>
                          <a:rPr lang="en-US" sz="2400" b="0" i="1" smtClean="0">
                            <a:latin typeface="Cambria Math"/>
                          </a:rPr>
                          <m:t>𝑑𝑞</m:t>
                        </m:r>
                      </m:num>
                      <m:den>
                        <m:r>
                          <a:rPr lang="en-US" sz="2400" i="1" smtClean="0">
                            <a:latin typeface="Cambria Math"/>
                          </a:rPr>
                          <m:t>𝑑</m:t>
                        </m:r>
                        <m:r>
                          <a:rPr lang="en-US" sz="2400" b="0" i="1" smtClean="0">
                            <a:latin typeface="Cambria Math"/>
                          </a:rPr>
                          <m:t>𝑡</m:t>
                        </m:r>
                      </m:den>
                    </m:f>
                  </m:oMath>
                </a14:m>
                <a:r>
                  <a:rPr lang="en-US" sz="2400" i="1" dirty="0" err="1" smtClean="0">
                    <a:latin typeface="Times New Roman" panose="02020603050405020304" pitchFamily="18" charset="0"/>
                    <a:ea typeface="Calibri"/>
                    <a:cs typeface="Times New Roman" panose="02020603050405020304" pitchFamily="18" charset="0"/>
                  </a:rPr>
                  <a:t>-p</a:t>
                </a:r>
                <a:r>
                  <a:rPr lang="en-US" sz="2400" i="1" dirty="0" smtClean="0">
                    <a:latin typeface="Times New Roman" panose="02020603050405020304" pitchFamily="18" charset="0"/>
                    <a:ea typeface="Calibri"/>
                    <a:cs typeface="Times New Roman" panose="02020603050405020304" pitchFamily="18" charset="0"/>
                  </a:rPr>
                  <a:t> </a:t>
                </a:r>
                <a14:m>
                  <m:oMath xmlns:m="http://schemas.openxmlformats.org/officeDocument/2006/math">
                    <m:f>
                      <m:fPr>
                        <m:ctrlPr>
                          <a:rPr lang="en-US" sz="2400" i="1" smtClean="0">
                            <a:latin typeface="Cambria Math"/>
                          </a:rPr>
                        </m:ctrlPr>
                      </m:fPr>
                      <m:num>
                        <m:r>
                          <a:rPr lang="en-US" sz="2400" b="0" i="1" smtClean="0">
                            <a:latin typeface="Cambria Math"/>
                          </a:rPr>
                          <m:t>𝑑</m:t>
                        </m:r>
                        <m:r>
                          <m:rPr>
                            <m:sty m:val="p"/>
                          </m:rPr>
                          <a:rPr lang="el-GR" sz="2400" b="0" i="1" smtClean="0">
                            <a:latin typeface="Cambria Math"/>
                          </a:rPr>
                          <m:t>α</m:t>
                        </m:r>
                      </m:num>
                      <m:den>
                        <m:r>
                          <a:rPr lang="en-US" sz="2400" i="1" smtClean="0">
                            <a:latin typeface="Cambria Math"/>
                          </a:rPr>
                          <m:t>𝑑</m:t>
                        </m:r>
                        <m:r>
                          <a:rPr lang="en-US" sz="2400" b="0" i="1" smtClean="0">
                            <a:latin typeface="Cambria Math"/>
                          </a:rPr>
                          <m:t>𝑡</m:t>
                        </m:r>
                      </m:den>
                    </m:f>
                  </m:oMath>
                </a14:m>
                <a:r>
                  <a:rPr lang="en-US" sz="2400" i="1" dirty="0" smtClean="0">
                    <a:latin typeface="Times New Roman" panose="02020603050405020304" pitchFamily="18" charset="0"/>
                    <a:ea typeface="Calibri"/>
                    <a:cs typeface="Times New Roman" panose="02020603050405020304" pitchFamily="18" charset="0"/>
                  </a:rPr>
                  <a:t>    ; C</a:t>
                </a:r>
                <a:r>
                  <a:rPr lang="en-US" sz="2400" i="1" baseline="-25000" dirty="0" smtClean="0">
                    <a:latin typeface="Times New Roman" panose="02020603050405020304" pitchFamily="18" charset="0"/>
                    <a:ea typeface="Calibri"/>
                    <a:cs typeface="Times New Roman" panose="02020603050405020304" pitchFamily="18" charset="0"/>
                  </a:rPr>
                  <a:t>p</a:t>
                </a:r>
                <a14:m>
                  <m:oMath xmlns:m="http://schemas.openxmlformats.org/officeDocument/2006/math">
                    <m:f>
                      <m:fPr>
                        <m:ctrlPr>
                          <a:rPr lang="en-US" sz="2400" i="1" smtClean="0">
                            <a:latin typeface="Cambria Math"/>
                          </a:rPr>
                        </m:ctrlPr>
                      </m:fPr>
                      <m:num>
                        <m:r>
                          <a:rPr lang="en-US" sz="2400" b="0" i="1" smtClean="0">
                            <a:latin typeface="Cambria Math"/>
                          </a:rPr>
                          <m:t>𝑑𝑇</m:t>
                        </m:r>
                      </m:num>
                      <m:den>
                        <m:r>
                          <a:rPr lang="en-US" sz="2400" i="1" smtClean="0">
                            <a:latin typeface="Cambria Math"/>
                          </a:rPr>
                          <m:t>𝑑</m:t>
                        </m:r>
                        <m:r>
                          <a:rPr lang="en-US" sz="2400" b="0" i="1" smtClean="0">
                            <a:latin typeface="Cambria Math"/>
                          </a:rPr>
                          <m:t>𝑡</m:t>
                        </m:r>
                      </m:den>
                    </m:f>
                  </m:oMath>
                </a14:m>
                <a:r>
                  <a:rPr lang="en-US" sz="2400" i="1" dirty="0" smtClean="0">
                    <a:latin typeface="Times New Roman" panose="02020603050405020304" pitchFamily="18" charset="0"/>
                    <a:ea typeface="Calibri"/>
                    <a:cs typeface="Times New Roman" panose="02020603050405020304" pitchFamily="18" charset="0"/>
                  </a:rPr>
                  <a:t>=</a:t>
                </a:r>
                <a14:m>
                  <m:oMath xmlns:m="http://schemas.openxmlformats.org/officeDocument/2006/math">
                    <m:f>
                      <m:fPr>
                        <m:ctrlPr>
                          <a:rPr lang="en-US" sz="2400" i="1" smtClean="0">
                            <a:latin typeface="Cambria Math"/>
                          </a:rPr>
                        </m:ctrlPr>
                      </m:fPr>
                      <m:num>
                        <m:r>
                          <a:rPr lang="en-US" sz="2400" b="0" i="1" smtClean="0">
                            <a:latin typeface="Cambria Math"/>
                          </a:rPr>
                          <m:t>𝑑𝑞</m:t>
                        </m:r>
                      </m:num>
                      <m:den>
                        <m:r>
                          <a:rPr lang="en-US" sz="2400" i="1" smtClean="0">
                            <a:latin typeface="Cambria Math"/>
                          </a:rPr>
                          <m:t>𝑑</m:t>
                        </m:r>
                        <m:r>
                          <a:rPr lang="en-US" sz="2400" b="0" i="1" smtClean="0">
                            <a:latin typeface="Cambria Math"/>
                          </a:rPr>
                          <m:t>𝑡</m:t>
                        </m:r>
                      </m:den>
                    </m:f>
                  </m:oMath>
                </a14:m>
                <a:r>
                  <a:rPr lang="en-US" sz="2400" i="1" dirty="0" err="1" smtClean="0">
                    <a:latin typeface="Times New Roman" panose="02020603050405020304" pitchFamily="18" charset="0"/>
                    <a:ea typeface="Calibri"/>
                    <a:cs typeface="Times New Roman" panose="02020603050405020304" pitchFamily="18" charset="0"/>
                  </a:rPr>
                  <a:t>+</a:t>
                </a:r>
                <a:r>
                  <a:rPr lang="el-GR" sz="2400" i="1" dirty="0" smtClean="0">
                    <a:latin typeface="Times New Roman" panose="02020603050405020304" pitchFamily="18" charset="0"/>
                    <a:ea typeface="Calibri"/>
                    <a:cs typeface="Times New Roman" panose="02020603050405020304" pitchFamily="18" charset="0"/>
                  </a:rPr>
                  <a:t>α</a:t>
                </a:r>
                <a14:m>
                  <m:oMath xmlns:m="http://schemas.openxmlformats.org/officeDocument/2006/math">
                    <m:f>
                      <m:fPr>
                        <m:ctrlPr>
                          <a:rPr lang="en-US" sz="2400" i="1" smtClean="0">
                            <a:latin typeface="Cambria Math"/>
                          </a:rPr>
                        </m:ctrlPr>
                      </m:fPr>
                      <m:num>
                        <m:r>
                          <a:rPr lang="en-US" sz="2400" b="0" i="1" smtClean="0">
                            <a:latin typeface="Cambria Math"/>
                          </a:rPr>
                          <m:t>𝑑𝑝</m:t>
                        </m:r>
                      </m:num>
                      <m:den>
                        <m:r>
                          <a:rPr lang="en-US" sz="2400" i="1" smtClean="0">
                            <a:latin typeface="Cambria Math"/>
                          </a:rPr>
                          <m:t>𝑑</m:t>
                        </m:r>
                        <m:r>
                          <a:rPr lang="en-US" sz="2400" b="0" i="1" smtClean="0">
                            <a:latin typeface="Cambria Math"/>
                          </a:rPr>
                          <m:t>𝑡</m:t>
                        </m:r>
                      </m:den>
                    </m:f>
                  </m:oMath>
                </a14:m>
                <a:r>
                  <a:rPr lang="en-US" sz="2400" i="1" dirty="0" smtClean="0">
                    <a:latin typeface="Times New Roman" panose="02020603050405020304" pitchFamily="18" charset="0"/>
                    <a:ea typeface="Calibri"/>
                    <a:cs typeface="Times New Roman" panose="02020603050405020304" pitchFamily="18" charset="0"/>
                  </a:rPr>
                  <a:t>                   </a:t>
                </a:r>
              </a:p>
            </p:txBody>
          </p:sp>
        </mc:Choice>
        <mc:Fallback xmlns="">
          <p:sp>
            <p:nvSpPr>
              <p:cNvPr id="4" name="Rectangle 3"/>
              <p:cNvSpPr>
                <a:spLocks noRot="1" noChangeAspect="1" noMove="1" noResize="1" noEditPoints="1" noAdjustHandles="1" noChangeArrowheads="1" noChangeShapeType="1" noTextEdit="1"/>
              </p:cNvSpPr>
              <p:nvPr/>
            </p:nvSpPr>
            <p:spPr>
              <a:xfrm>
                <a:off x="1752600" y="1219200"/>
                <a:ext cx="6576848" cy="704039"/>
              </a:xfrm>
              <a:prstGeom prst="rect">
                <a:avLst/>
              </a:prstGeom>
              <a:blipFill rotWithShape="1">
                <a:blip r:embed="rId3"/>
                <a:stretch>
                  <a:fillRect b="-5882"/>
                </a:stretch>
              </a:blipFill>
            </p:spPr>
            <p:txBody>
              <a:bodyPr/>
              <a:lstStyle/>
              <a:p>
                <a:r>
                  <a:rPr lang="en-US">
                    <a:noFill/>
                  </a:rPr>
                  <a:t> </a:t>
                </a:r>
              </a:p>
            </p:txBody>
          </p:sp>
        </mc:Fallback>
      </mc:AlternateContent>
    </p:spTree>
    <p:extLst>
      <p:ext uri="{BB962C8B-B14F-4D97-AF65-F5344CB8AC3E}">
        <p14:creationId xmlns:p14="http://schemas.microsoft.com/office/powerpoint/2010/main" val="4114344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876800"/>
            <a:ext cx="7924800" cy="1200329"/>
          </a:xfrm>
          <a:prstGeom prst="rect">
            <a:avLst/>
          </a:prstGeom>
        </p:spPr>
        <p:txBody>
          <a:bodyPr wrap="square">
            <a:spAutoFit/>
          </a:bodyPr>
          <a:lstStyle/>
          <a:p>
            <a:pPr algn="ctr">
              <a:lnSpc>
                <a:spcPct val="300000"/>
              </a:lnSpc>
            </a:pPr>
            <a:r>
              <a:rPr lang="en-US" sz="2400" b="1" dirty="0">
                <a:latin typeface="Andalus" pitchFamily="18" charset="-78"/>
                <a:cs typeface="Andalus" pitchFamily="18" charset="-78"/>
              </a:rPr>
              <a:t>Welcome Students </a:t>
            </a:r>
            <a:r>
              <a:rPr lang="en-US" sz="2400" b="1" dirty="0" smtClean="0">
                <a:latin typeface="Andalus" pitchFamily="18" charset="-78"/>
                <a:cs typeface="Andalus" pitchFamily="18" charset="-78"/>
              </a:rPr>
              <a:t>In </a:t>
            </a:r>
            <a:r>
              <a:rPr lang="en-US" sz="2400" b="1" dirty="0">
                <a:latin typeface="Andalus" pitchFamily="18" charset="-78"/>
                <a:cs typeface="Andalus" pitchFamily="18" charset="-78"/>
              </a:rPr>
              <a:t>The </a:t>
            </a:r>
            <a:r>
              <a:rPr lang="en-US" sz="2400" b="1" i="1" u="sng" dirty="0">
                <a:latin typeface="Andalus" pitchFamily="18" charset="-78"/>
                <a:cs typeface="Andalus" pitchFamily="18" charset="-78"/>
              </a:rPr>
              <a:t> </a:t>
            </a:r>
            <a:r>
              <a:rPr lang="en-US" sz="2400" b="1" i="1" u="sng" dirty="0" smtClean="0">
                <a:latin typeface="Andalus" pitchFamily="18" charset="-78"/>
                <a:cs typeface="Andalus" pitchFamily="18" charset="-78"/>
              </a:rPr>
              <a:t>Seventh </a:t>
            </a:r>
            <a:r>
              <a:rPr lang="en-US" sz="2400" b="1" i="1" u="sng" dirty="0">
                <a:latin typeface="Andalus" pitchFamily="18" charset="-78"/>
                <a:cs typeface="Andalus" pitchFamily="18" charset="-78"/>
              </a:rPr>
              <a:t>Lecture </a:t>
            </a:r>
            <a:r>
              <a:rPr lang="en-US" sz="2400" b="1" i="1" dirty="0">
                <a:latin typeface="Andalus" pitchFamily="18" charset="-78"/>
                <a:cs typeface="Andalus" pitchFamily="18" charset="-78"/>
              </a:rPr>
              <a:t> </a:t>
            </a:r>
            <a:r>
              <a:rPr lang="en-US" sz="2400" b="1" dirty="0">
                <a:latin typeface="Andalus" pitchFamily="18" charset="-78"/>
                <a:cs typeface="Andalus" pitchFamily="18" charset="-78"/>
                <a:sym typeface="Wingdings" pitchFamily="2" charset="2"/>
              </a:rPr>
              <a:t> </a:t>
            </a: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b="8192"/>
          <a:stretch/>
        </p:blipFill>
        <p:spPr>
          <a:xfrm>
            <a:off x="1379765" y="762000"/>
            <a:ext cx="6392635" cy="3762703"/>
          </a:xfrm>
          <a:prstGeom prst="rect">
            <a:avLst/>
          </a:prstGeom>
        </p:spPr>
      </p:pic>
    </p:spTree>
    <p:extLst>
      <p:ext uri="{BB962C8B-B14F-4D97-AF65-F5344CB8AC3E}">
        <p14:creationId xmlns:p14="http://schemas.microsoft.com/office/powerpoint/2010/main" val="23291977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3046988"/>
          </a:xfrm>
          <a:prstGeom prst="rect">
            <a:avLst/>
          </a:prstGeom>
        </p:spPr>
        <p:txBody>
          <a:bodyPr wrap="square">
            <a:spAutoFit/>
          </a:bodyPr>
          <a:lstStyle/>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Heat </a:t>
            </a:r>
            <a:r>
              <a:rPr lang="en-US" sz="2400" b="1" dirty="0" smtClean="0">
                <a:latin typeface="Times New Roman" panose="02020603050405020304" pitchFamily="18" charset="0"/>
                <a:cs typeface="Times New Roman" panose="02020603050405020304" pitchFamily="18" charset="0"/>
              </a:rPr>
              <a:t>capacities and specific heats</a:t>
            </a:r>
          </a:p>
          <a:p>
            <a:pPr marL="342900" indent="-342900" algn="just">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R</a:t>
            </a:r>
            <a:r>
              <a:rPr lang="en-US" sz="2400" b="1" dirty="0" smtClean="0">
                <a:latin typeface="Times New Roman" panose="02020603050405020304" pitchFamily="18" charset="0"/>
                <a:cs typeface="Times New Roman" panose="02020603050405020304" pitchFamily="18" charset="0"/>
              </a:rPr>
              <a:t>elation between c</a:t>
            </a:r>
            <a:r>
              <a:rPr lang="en-US" sz="2400" b="1" baseline="-25000" dirty="0" smtClean="0">
                <a:latin typeface="Times New Roman" panose="02020603050405020304" pitchFamily="18" charset="0"/>
                <a:cs typeface="Times New Roman" panose="02020603050405020304" pitchFamily="18" charset="0"/>
              </a:rPr>
              <a:t>v</a:t>
            </a:r>
            <a:r>
              <a:rPr lang="en-US" sz="2400" b="1" dirty="0" smtClean="0">
                <a:latin typeface="Times New Roman" panose="02020603050405020304" pitchFamily="18" charset="0"/>
                <a:cs typeface="Times New Roman" panose="02020603050405020304" pitchFamily="18" charset="0"/>
              </a:rPr>
              <a:t> and </a:t>
            </a:r>
            <a:r>
              <a:rPr lang="en-US" sz="2400" b="1" dirty="0" err="1" smtClean="0">
                <a:latin typeface="Times New Roman" panose="02020603050405020304" pitchFamily="18" charset="0"/>
                <a:cs typeface="Times New Roman" panose="02020603050405020304" pitchFamily="18" charset="0"/>
              </a:rPr>
              <a:t>c</a:t>
            </a:r>
            <a:r>
              <a:rPr lang="en-US" sz="2400" b="1" baseline="-25000" dirty="0" err="1" smtClean="0">
                <a:latin typeface="Times New Roman" panose="02020603050405020304" pitchFamily="18" charset="0"/>
                <a:cs typeface="Times New Roman" panose="02020603050405020304" pitchFamily="18" charset="0"/>
              </a:rPr>
              <a:t>p</a:t>
            </a:r>
            <a:endParaRPr lang="en-US" sz="2400" b="1" baseline="-25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Specific heats for ideal gases</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The first law of thermodynamics for ideal gases</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Exercises</a:t>
            </a:r>
          </a:p>
          <a:p>
            <a:pPr marL="342900" indent="-342900" algn="just">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dirty="0" smtClean="0">
                <a:latin typeface="Times New Roman" panose="02020603050405020304" pitchFamily="18" charset="0"/>
                <a:cs typeface="Times New Roman" panose="02020603050405020304" pitchFamily="18" charset="0"/>
              </a:rPr>
              <a:t>This lecture including the following items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8184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792162"/>
          </a:xfrm>
        </p:spPr>
        <p:txBody>
          <a:bodyPr>
            <a:noAutofit/>
          </a:bodyPr>
          <a:lstStyle/>
          <a:p>
            <a:r>
              <a:rPr lang="en-US" sz="2600" b="1" dirty="0" smtClean="0">
                <a:effectLst/>
                <a:latin typeface="Times New Roman"/>
                <a:ea typeface="Calibri"/>
                <a:cs typeface="Arial"/>
              </a:rPr>
              <a:t>HEAT CAPACITIES AND SPECIFIC HEATS</a:t>
            </a:r>
            <a:endParaRPr lang="en-US" sz="2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685800"/>
            <a:ext cx="8915400" cy="907749"/>
          </a:xfrm>
          <a:prstGeom prst="rect">
            <a:avLst/>
          </a:prstGeom>
        </p:spPr>
        <p:txBody>
          <a:bodyPr wrap="square">
            <a:spAutoFit/>
          </a:bodyPr>
          <a:lstStyle/>
          <a:p>
            <a:pPr marL="342900" indent="-342900" algn="just">
              <a:lnSpc>
                <a:spcPct val="115000"/>
              </a:lnSpc>
              <a:buFont typeface="Symbol"/>
              <a:buChar char=""/>
            </a:pPr>
            <a:r>
              <a:rPr lang="en-US" altLang="en-US" sz="2400" dirty="0" smtClean="0">
                <a:latin typeface="Times New Roman" pitchFamily="18" charset="0"/>
                <a:cs typeface="Times New Roman" pitchFamily="18" charset="0"/>
                <a:sym typeface="Symbol" pitchFamily="18" charset="2"/>
              </a:rPr>
              <a:t>Heat capacity is the </a:t>
            </a:r>
            <a:r>
              <a:rPr lang="en-US" altLang="en-US" sz="2400" dirty="0" smtClean="0">
                <a:solidFill>
                  <a:srgbClr val="3333FF"/>
                </a:solidFill>
                <a:latin typeface="Times New Roman" pitchFamily="18" charset="0"/>
                <a:cs typeface="Times New Roman" pitchFamily="18" charset="0"/>
                <a:sym typeface="Symbol" pitchFamily="18" charset="2"/>
              </a:rPr>
              <a:t>amount of heat</a:t>
            </a:r>
            <a:r>
              <a:rPr lang="en-US" altLang="en-US" sz="2400" dirty="0" smtClean="0">
                <a:latin typeface="Times New Roman" pitchFamily="18" charset="0"/>
                <a:cs typeface="Times New Roman" pitchFamily="18" charset="0"/>
                <a:sym typeface="Symbol" pitchFamily="18" charset="2"/>
              </a:rPr>
              <a:t> </a:t>
            </a:r>
            <a:r>
              <a:rPr lang="en-US" altLang="en-US" sz="2400" dirty="0">
                <a:solidFill>
                  <a:srgbClr val="3333FF"/>
                </a:solidFill>
                <a:latin typeface="Times New Roman" pitchFamily="18" charset="0"/>
                <a:cs typeface="Times New Roman" pitchFamily="18" charset="0"/>
                <a:sym typeface="Symbol" pitchFamily="18" charset="2"/>
              </a:rPr>
              <a:t>Q</a:t>
            </a:r>
            <a:r>
              <a:rPr lang="en-US" altLang="en-US" sz="2400" dirty="0" smtClean="0">
                <a:latin typeface="Times New Roman" pitchFamily="18" charset="0"/>
                <a:cs typeface="Times New Roman" pitchFamily="18" charset="0"/>
                <a:sym typeface="Symbol" pitchFamily="18" charset="2"/>
              </a:rPr>
              <a:t> needed to raise </a:t>
            </a:r>
            <a:r>
              <a:rPr lang="en-US" sz="2400" dirty="0">
                <a:solidFill>
                  <a:prstClr val="black"/>
                </a:solidFill>
                <a:latin typeface="Times New Roman"/>
                <a:ea typeface="Calibri"/>
                <a:cs typeface="Arial"/>
              </a:rPr>
              <a:t>the </a:t>
            </a:r>
            <a:r>
              <a:rPr lang="en-US" sz="2400" dirty="0">
                <a:solidFill>
                  <a:srgbClr val="3333FF"/>
                </a:solidFill>
                <a:latin typeface="Times New Roman" pitchFamily="18" charset="0"/>
                <a:cs typeface="Times New Roman" pitchFamily="18" charset="0"/>
              </a:rPr>
              <a:t>temperature of a substance T </a:t>
            </a:r>
            <a:r>
              <a:rPr lang="en-US" sz="2400" dirty="0">
                <a:solidFill>
                  <a:prstClr val="black"/>
                </a:solidFill>
                <a:latin typeface="Times New Roman"/>
                <a:ea typeface="Calibri"/>
                <a:cs typeface="Arial"/>
              </a:rPr>
              <a:t>by one degree</a:t>
            </a:r>
            <a:r>
              <a:rPr lang="en-US" sz="2400" dirty="0" smtClean="0">
                <a:solidFill>
                  <a:prstClr val="black"/>
                </a:solidFill>
                <a:latin typeface="Times New Roman"/>
                <a:ea typeface="Calibri"/>
                <a:cs typeface="Arial"/>
              </a:rPr>
              <a:t>.</a:t>
            </a:r>
            <a:endParaRPr lang="en-US" sz="2400" dirty="0">
              <a:solidFill>
                <a:prstClr val="black"/>
              </a:solidFill>
              <a:latin typeface="Times New Roman"/>
              <a:ea typeface="Calibri"/>
              <a:cs typeface="Arial"/>
            </a:endParaRPr>
          </a:p>
        </p:txBody>
      </p:sp>
      <p:sp>
        <p:nvSpPr>
          <p:cNvPr id="14" name="Rectangle 13"/>
          <p:cNvSpPr/>
          <p:nvPr/>
        </p:nvSpPr>
        <p:spPr>
          <a:xfrm>
            <a:off x="152400" y="1676400"/>
            <a:ext cx="8915400" cy="4764381"/>
          </a:xfrm>
          <a:prstGeom prst="rect">
            <a:avLst/>
          </a:prstGeom>
        </p:spPr>
        <p:txBody>
          <a:bodyPr wrap="square">
            <a:spAutoFit/>
          </a:bodyPr>
          <a:lstStyle/>
          <a:p>
            <a:pPr lvl="0" algn="just">
              <a:lnSpc>
                <a:spcPct val="115000"/>
              </a:lnSpc>
            </a:pPr>
            <a:r>
              <a:rPr lang="en-US" sz="2400" dirty="0" smtClean="0">
                <a:latin typeface="Times New Roman"/>
                <a:ea typeface="Calibri"/>
                <a:cs typeface="Arial"/>
              </a:rPr>
              <a:t>The </a:t>
            </a:r>
            <a:r>
              <a:rPr lang="en-US" sz="2400" dirty="0">
                <a:latin typeface="Times New Roman"/>
                <a:ea typeface="Calibri"/>
                <a:cs typeface="Arial"/>
              </a:rPr>
              <a:t>heat capacity of most systems is not a constant. </a:t>
            </a:r>
            <a:r>
              <a:rPr lang="en-US" sz="2400" dirty="0" smtClean="0">
                <a:latin typeface="Times New Roman"/>
                <a:ea typeface="Calibri"/>
                <a:cs typeface="Arial"/>
              </a:rPr>
              <a:t>In </a:t>
            </a:r>
            <a:r>
              <a:rPr lang="en-US" sz="2400" dirty="0">
                <a:latin typeface="Times New Roman"/>
                <a:ea typeface="Calibri"/>
                <a:cs typeface="Arial"/>
              </a:rPr>
              <a:t>particular, it is dependent on </a:t>
            </a:r>
            <a:endParaRPr lang="en-US" sz="2400" dirty="0" smtClean="0">
              <a:latin typeface="Times New Roman"/>
              <a:ea typeface="Calibri"/>
              <a:cs typeface="Arial"/>
            </a:endParaRPr>
          </a:p>
          <a:p>
            <a:pPr marL="914400" lvl="1" indent="-457200" algn="just">
              <a:lnSpc>
                <a:spcPct val="115000"/>
              </a:lnSpc>
              <a:buFont typeface="+mj-lt"/>
              <a:buAutoNum type="arabicPeriod"/>
            </a:pPr>
            <a:r>
              <a:rPr lang="en-US" sz="2400" dirty="0" smtClean="0">
                <a:latin typeface="Times New Roman"/>
                <a:ea typeface="Calibri"/>
                <a:cs typeface="Arial"/>
              </a:rPr>
              <a:t>Thermodynamic variables: temperature, pressure </a:t>
            </a:r>
            <a:r>
              <a:rPr lang="en-US" sz="2400" dirty="0">
                <a:latin typeface="Times New Roman"/>
                <a:ea typeface="Calibri"/>
                <a:cs typeface="Arial"/>
              </a:rPr>
              <a:t>and the volume of the </a:t>
            </a:r>
            <a:r>
              <a:rPr lang="en-US" sz="2400" dirty="0" smtClean="0">
                <a:latin typeface="Times New Roman"/>
                <a:ea typeface="Calibri"/>
                <a:cs typeface="Arial"/>
              </a:rPr>
              <a:t>system.</a:t>
            </a:r>
          </a:p>
          <a:p>
            <a:pPr marL="914400" lvl="1" indent="-457200" algn="just">
              <a:lnSpc>
                <a:spcPct val="115000"/>
              </a:lnSpc>
              <a:buFont typeface="+mj-lt"/>
              <a:buAutoNum type="arabicPeriod"/>
            </a:pPr>
            <a:r>
              <a:rPr lang="en-US" sz="2400" dirty="0" smtClean="0">
                <a:latin typeface="Times New Roman"/>
                <a:ea typeface="Calibri"/>
                <a:cs typeface="Arial"/>
              </a:rPr>
              <a:t>The </a:t>
            </a:r>
            <a:r>
              <a:rPr lang="en-US" sz="2400" dirty="0">
                <a:latin typeface="Times New Roman"/>
                <a:ea typeface="Calibri"/>
                <a:cs typeface="Arial"/>
              </a:rPr>
              <a:t>ways in which pressures and volumes have been allowed to change while the system has passed from one temperature to another. </a:t>
            </a:r>
            <a:endParaRPr lang="en-US" sz="2400" dirty="0" smtClean="0">
              <a:latin typeface="Times New Roman"/>
              <a:ea typeface="Calibri"/>
              <a:cs typeface="Arial"/>
            </a:endParaRPr>
          </a:p>
          <a:p>
            <a:pPr lvl="0" algn="just">
              <a:lnSpc>
                <a:spcPct val="115000"/>
              </a:lnSpc>
            </a:pPr>
            <a:r>
              <a:rPr lang="en-US" sz="2400" u="sng" dirty="0" smtClean="0">
                <a:latin typeface="Times New Roman"/>
                <a:ea typeface="Calibri"/>
                <a:cs typeface="Arial"/>
              </a:rPr>
              <a:t>The </a:t>
            </a:r>
            <a:r>
              <a:rPr lang="en-US" sz="2400" u="sng" dirty="0">
                <a:latin typeface="Times New Roman"/>
                <a:ea typeface="Calibri"/>
                <a:cs typeface="Arial"/>
              </a:rPr>
              <a:t>reason for this is that pressure-volume work done to the system raises its temperature by a mechanism other than heating, while pressure-volume work done by the system absorbs heat without raising the system’s </a:t>
            </a:r>
            <a:r>
              <a:rPr lang="en-US" sz="2400" u="sng" dirty="0" smtClean="0">
                <a:latin typeface="Times New Roman"/>
                <a:ea typeface="Calibri"/>
                <a:cs typeface="Arial"/>
              </a:rPr>
              <a:t>temperature</a:t>
            </a:r>
            <a:endParaRPr lang="en-US" sz="2400" u="sng" dirty="0" smtClean="0">
              <a:latin typeface="Times New Roman"/>
              <a:ea typeface="Calibri"/>
              <a:cs typeface="Arial"/>
            </a:endParaRPr>
          </a:p>
        </p:txBody>
      </p:sp>
    </p:spTree>
    <p:extLst>
      <p:ext uri="{BB962C8B-B14F-4D97-AF65-F5344CB8AC3E}">
        <p14:creationId xmlns:p14="http://schemas.microsoft.com/office/powerpoint/2010/main" val="2285444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762000"/>
            <a:ext cx="8915400" cy="1757212"/>
          </a:xfrm>
          <a:prstGeom prst="rect">
            <a:avLst/>
          </a:prstGeom>
        </p:spPr>
        <p:txBody>
          <a:bodyPr wrap="square">
            <a:spAutoFit/>
          </a:bodyPr>
          <a:lstStyle/>
          <a:p>
            <a:pPr lvl="0" algn="just">
              <a:lnSpc>
                <a:spcPct val="115000"/>
              </a:lnSpc>
            </a:pPr>
            <a:r>
              <a:rPr lang="en-US" sz="2400" dirty="0">
                <a:latin typeface="Times New Roman"/>
                <a:ea typeface="Calibri"/>
                <a:cs typeface="Arial"/>
              </a:rPr>
              <a:t>Experiments show that the transferred heat depends on three factors: (1) The change in temperature, (2) the mass of the system, and (3) the substance and phase of the substance. The last two factors are encapsulated in the value of the specific heat.</a:t>
            </a:r>
            <a:endParaRPr lang="en-US" sz="2400" u="sng" dirty="0" smtClean="0">
              <a:latin typeface="Times New Roman"/>
              <a:ea typeface="Calibri"/>
              <a:cs typeface="Aria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1500"/>
          <a:stretch/>
        </p:blipFill>
        <p:spPr bwMode="auto">
          <a:xfrm>
            <a:off x="5638800" y="2457450"/>
            <a:ext cx="3457677" cy="38671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0" y="2612172"/>
            <a:ext cx="5638800" cy="38164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457200" indent="-457200" algn="just">
              <a:buFont typeface="+mj-lt"/>
              <a:buAutoNum type="arabicParenR"/>
            </a:pPr>
            <a:r>
              <a:rPr lang="en-US" sz="2200" dirty="0" smtClean="0">
                <a:latin typeface="Times New Roman" pitchFamily="18" charset="0"/>
                <a:cs typeface="Times New Roman" pitchFamily="18" charset="0"/>
              </a:rPr>
              <a:t>To </a:t>
            </a:r>
            <a:r>
              <a:rPr lang="en-US" sz="2200" dirty="0">
                <a:latin typeface="Times New Roman" pitchFamily="18" charset="0"/>
                <a:cs typeface="Times New Roman" pitchFamily="18" charset="0"/>
              </a:rPr>
              <a:t>double the temperature change of a mass m, you need to add twice the heat</a:t>
            </a:r>
            <a:r>
              <a:rPr lang="en-US" sz="2200" dirty="0" smtClean="0">
                <a:latin typeface="Times New Roman" pitchFamily="18" charset="0"/>
                <a:cs typeface="Times New Roman" pitchFamily="18" charset="0"/>
              </a:rPr>
              <a:t>.</a:t>
            </a:r>
          </a:p>
          <a:p>
            <a:pPr marL="457200" indent="-457200" algn="just">
              <a:buAutoNum type="arabicParenR"/>
            </a:pPr>
            <a:r>
              <a:rPr lang="en-US" sz="2200" dirty="0" smtClean="0">
                <a:latin typeface="Times New Roman" pitchFamily="18" charset="0"/>
                <a:cs typeface="Times New Roman" pitchFamily="18" charset="0"/>
              </a:rPr>
              <a:t>To </a:t>
            </a:r>
            <a:r>
              <a:rPr lang="en-US" sz="2200" dirty="0">
                <a:latin typeface="Times New Roman" pitchFamily="18" charset="0"/>
                <a:cs typeface="Times New Roman" pitchFamily="18" charset="0"/>
              </a:rPr>
              <a:t>cause an equivalent temperature change in a doubled mass, you need to add twice the heat</a:t>
            </a:r>
            <a:r>
              <a:rPr lang="en-US" sz="2200" dirty="0" smtClean="0">
                <a:latin typeface="Times New Roman" pitchFamily="18" charset="0"/>
                <a:cs typeface="Times New Roman" pitchFamily="18" charset="0"/>
              </a:rPr>
              <a:t>.</a:t>
            </a:r>
          </a:p>
          <a:p>
            <a:pPr marL="457200" indent="-457200" algn="just">
              <a:buAutoNum type="arabicParenR"/>
            </a:pPr>
            <a:r>
              <a:rPr lang="en-US" sz="2200" dirty="0" smtClean="0">
                <a:latin typeface="Times New Roman" pitchFamily="18" charset="0"/>
                <a:cs typeface="Times New Roman" pitchFamily="18" charset="0"/>
              </a:rPr>
              <a:t>If </a:t>
            </a:r>
            <a:r>
              <a:rPr lang="en-US" sz="2200" dirty="0">
                <a:latin typeface="Times New Roman" pitchFamily="18" charset="0"/>
                <a:cs typeface="Times New Roman" pitchFamily="18" charset="0"/>
              </a:rPr>
              <a:t>it takes an amount Q of heat to cause a temperature change ΔT in a given mass of copper, it will take 10.8 times that amount of heat to cause the equivalent temperature change in the same mass of water assuming no phase change in either substance.</a:t>
            </a:r>
            <a:endParaRPr lang="en-US" sz="2200" dirty="0">
              <a:latin typeface="Times New Roman" pitchFamily="18" charset="0"/>
              <a:cs typeface="Times New Roman" pitchFamily="18" charset="0"/>
            </a:endParaRPr>
          </a:p>
        </p:txBody>
      </p:sp>
      <p:sp>
        <p:nvSpPr>
          <p:cNvPr id="7" name="Title 1"/>
          <p:cNvSpPr txBox="1">
            <a:spLocks/>
          </p:cNvSpPr>
          <p:nvPr/>
        </p:nvSpPr>
        <p:spPr>
          <a:xfrm>
            <a:off x="457200" y="46038"/>
            <a:ext cx="8229600" cy="792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smtClean="0">
                <a:latin typeface="Times New Roman"/>
                <a:ea typeface="Calibri"/>
                <a:cs typeface="Arial"/>
              </a:rPr>
              <a:t>HEAT CAPACITIES AND SPECIFIC HEATS</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0031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792162"/>
          </a:xfrm>
        </p:spPr>
        <p:txBody>
          <a:bodyPr>
            <a:noAutofit/>
          </a:bodyPr>
          <a:lstStyle/>
          <a:p>
            <a:r>
              <a:rPr lang="en-US" sz="2600" b="1" dirty="0" smtClean="0">
                <a:effectLst/>
                <a:latin typeface="Times New Roman"/>
                <a:ea typeface="Calibri"/>
                <a:cs typeface="Arial"/>
              </a:rPr>
              <a:t>HEAT CAPACITIES AND SPECIFIC HEATS</a:t>
            </a:r>
            <a:endParaRPr lang="en-US" sz="2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685800"/>
            <a:ext cx="8915400" cy="1757212"/>
          </a:xfrm>
          <a:prstGeom prst="rect">
            <a:avLst/>
          </a:prstGeom>
        </p:spPr>
        <p:txBody>
          <a:bodyPr wrap="square">
            <a:spAutoFit/>
          </a:bodyPr>
          <a:lstStyle/>
          <a:p>
            <a:pPr marL="342900" lvl="0" indent="-342900" algn="just">
              <a:lnSpc>
                <a:spcPct val="115000"/>
              </a:lnSpc>
              <a:buFont typeface="Symbol"/>
              <a:buChar char=""/>
            </a:pPr>
            <a:r>
              <a:rPr lang="en-US" sz="2400" dirty="0" smtClean="0">
                <a:solidFill>
                  <a:prstClr val="black"/>
                </a:solidFill>
                <a:latin typeface="Times New Roman"/>
                <a:ea typeface="Calibri"/>
                <a:cs typeface="Arial"/>
              </a:rPr>
              <a:t>Heat </a:t>
            </a:r>
            <a:r>
              <a:rPr lang="en-US" sz="2400" dirty="0" smtClean="0">
                <a:solidFill>
                  <a:prstClr val="black"/>
                </a:solidFill>
                <a:latin typeface="Times New Roman"/>
                <a:ea typeface="Calibri"/>
                <a:cs typeface="Arial"/>
              </a:rPr>
              <a:t>capacity is defined in terms of either </a:t>
            </a:r>
            <a:r>
              <a:rPr lang="en-US" sz="2400" u="sng" dirty="0" smtClean="0">
                <a:solidFill>
                  <a:srgbClr val="FF0000"/>
                </a:solidFill>
                <a:latin typeface="Times New Roman"/>
                <a:ea typeface="Calibri"/>
                <a:cs typeface="Arial"/>
              </a:rPr>
              <a:t>a constant volume process or a constant pressure process </a:t>
            </a:r>
            <a:r>
              <a:rPr lang="en-US" sz="2400" b="1" u="sng" dirty="0" smtClean="0">
                <a:solidFill>
                  <a:schemeClr val="tx2">
                    <a:lumMod val="75000"/>
                  </a:schemeClr>
                </a:solidFill>
                <a:latin typeface="Times New Roman"/>
                <a:ea typeface="Calibri"/>
                <a:cs typeface="Arial"/>
              </a:rPr>
              <a:t>(At constant pressure, some of the heat supplied goes into doing work of expansion and less is available with the system </a:t>
            </a:r>
            <a:r>
              <a:rPr lang="en-US" sz="2400" b="1" u="sng" dirty="0" smtClean="0">
                <a:solidFill>
                  <a:schemeClr val="tx2">
                    <a:lumMod val="75000"/>
                  </a:schemeClr>
                </a:solidFill>
                <a:latin typeface="Times New Roman"/>
                <a:ea typeface="Calibri"/>
                <a:cs typeface="Arial"/>
              </a:rPr>
              <a:t>)</a:t>
            </a:r>
            <a:endParaRPr lang="en-US" altLang="en-US" sz="2400" dirty="0" smtClean="0">
              <a:solidFill>
                <a:prstClr val="black"/>
              </a:solidFill>
              <a:latin typeface="Times New Roman"/>
              <a:cs typeface="Arial"/>
              <a:sym typeface="Symbol" pitchFamily="18" charset="2"/>
            </a:endParaRPr>
          </a:p>
        </p:txBody>
      </p:sp>
      <p:grpSp>
        <p:nvGrpSpPr>
          <p:cNvPr id="9" name="Group 8"/>
          <p:cNvGrpSpPr/>
          <p:nvPr/>
        </p:nvGrpSpPr>
        <p:grpSpPr>
          <a:xfrm>
            <a:off x="1640207" y="2667000"/>
            <a:ext cx="5751193" cy="688731"/>
            <a:chOff x="2390033" y="2965243"/>
            <a:chExt cx="4102130" cy="688731"/>
          </a:xfrm>
        </p:grpSpPr>
        <mc:AlternateContent xmlns:mc="http://schemas.openxmlformats.org/markup-compatibility/2006" xmlns:a14="http://schemas.microsoft.com/office/drawing/2010/main">
          <mc:Choice Requires="a14">
            <p:sp>
              <p:nvSpPr>
                <p:cNvPr id="11" name="TextBox 10"/>
                <p:cNvSpPr txBox="1"/>
                <p:nvPr/>
              </p:nvSpPr>
              <p:spPr>
                <a:xfrm>
                  <a:off x="2390033" y="2965243"/>
                  <a:ext cx="1965842" cy="644857"/>
                </a:xfrm>
                <a:prstGeom prst="rect">
                  <a:avLst/>
                </a:prstGeom>
                <a:noFill/>
              </p:spPr>
              <p:txBody>
                <a:bodyPr wrap="square" rtlCol="0">
                  <a:spAutoFit/>
                </a:bodyPr>
                <a:lstStyle/>
                <a:p>
                  <a14:m>
                    <m:oMath xmlns:m="http://schemas.openxmlformats.org/officeDocument/2006/math">
                      <m:sSub>
                        <m:sSubPr>
                          <m:ctrlPr>
                            <a:rPr lang="en-US" sz="2200" i="1" smtClean="0">
                              <a:latin typeface="Cambria Math"/>
                            </a:rPr>
                          </m:ctrlPr>
                        </m:sSubPr>
                        <m:e>
                          <m:r>
                            <a:rPr lang="en-US" sz="2200" b="0" i="1" smtClean="0">
                              <a:latin typeface="Cambria Math"/>
                            </a:rPr>
                            <m:t>𝐶</m:t>
                          </m:r>
                          <m:r>
                            <a:rPr lang="en-US" sz="2200" b="0" i="1" baseline="-25000" smtClean="0">
                              <a:latin typeface="Cambria Math"/>
                            </a:rPr>
                            <m:t>𝑣</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𝑄</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dirty="0" smtClean="0"/>
                    <a:t>      (2)</a:t>
                  </a:r>
                  <a:endParaRPr lang="en-US" sz="2200" dirty="0"/>
                </a:p>
              </p:txBody>
            </p:sp>
          </mc:Choice>
          <mc:Fallback xmlns="">
            <p:sp>
              <p:nvSpPr>
                <p:cNvPr id="11" name="TextBox 10"/>
                <p:cNvSpPr txBox="1">
                  <a:spLocks noRot="1" noChangeAspect="1" noMove="1" noResize="1" noEditPoints="1" noAdjustHandles="1" noChangeArrowheads="1" noChangeShapeType="1" noTextEdit="1"/>
                </p:cNvSpPr>
                <p:nvPr/>
              </p:nvSpPr>
              <p:spPr>
                <a:xfrm>
                  <a:off x="2390033" y="2965243"/>
                  <a:ext cx="1965842" cy="644857"/>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934897" y="2971800"/>
                  <a:ext cx="1557266" cy="682174"/>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r>
                            <a:rPr lang="en-US" sz="2200" b="0" i="1" smtClean="0">
                              <a:latin typeface="Cambria Math"/>
                            </a:rPr>
                            <m:t>𝐶</m:t>
                          </m:r>
                          <m:r>
                            <a:rPr lang="en-US" sz="2200" b="0" i="1" baseline="-25000" smtClean="0">
                              <a:latin typeface="Cambria Math"/>
                            </a:rPr>
                            <m:t>𝑝</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𝑄</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a14:m>
                  <a:r>
                    <a:rPr lang="en-US" sz="2200" baseline="-25000" dirty="0" smtClean="0"/>
                    <a:t>        </a:t>
                  </a:r>
                  <a:r>
                    <a:rPr lang="en-US" sz="2200" dirty="0" smtClean="0"/>
                    <a:t>(3)</a:t>
                  </a:r>
                  <a:endParaRPr lang="en-US" sz="2200" dirty="0"/>
                </a:p>
              </p:txBody>
            </p:sp>
          </mc:Choice>
          <mc:Fallback xmlns="">
            <p:sp>
              <p:nvSpPr>
                <p:cNvPr id="12" name="TextBox 11"/>
                <p:cNvSpPr txBox="1">
                  <a:spLocks noRot="1" noChangeAspect="1" noMove="1" noResize="1" noEditPoints="1" noAdjustHandles="1" noChangeArrowheads="1" noChangeShapeType="1" noTextEdit="1"/>
                </p:cNvSpPr>
                <p:nvPr/>
              </p:nvSpPr>
              <p:spPr>
                <a:xfrm>
                  <a:off x="4934897" y="2971800"/>
                  <a:ext cx="1557266" cy="682174"/>
                </a:xfrm>
                <a:prstGeom prst="rect">
                  <a:avLst/>
                </a:prstGeom>
                <a:blipFill rotWithShape="1">
                  <a:blip r:embed="rId4"/>
                  <a:stretch>
                    <a:fillRect r="-2786"/>
                  </a:stretch>
                </a:blipFill>
              </p:spPr>
              <p:txBody>
                <a:bodyPr/>
                <a:lstStyle/>
                <a:p>
                  <a:r>
                    <a:rPr lang="en-US">
                      <a:noFill/>
                    </a:rPr>
                    <a:t> </a:t>
                  </a:r>
                </a:p>
              </p:txBody>
            </p:sp>
          </mc:Fallback>
        </mc:AlternateContent>
      </p:grpSp>
      <p:sp>
        <p:nvSpPr>
          <p:cNvPr id="18" name="Rectangle 17"/>
          <p:cNvSpPr/>
          <p:nvPr/>
        </p:nvSpPr>
        <p:spPr>
          <a:xfrm>
            <a:off x="152400" y="3124200"/>
            <a:ext cx="8915400" cy="2640723"/>
          </a:xfrm>
          <a:prstGeom prst="rect">
            <a:avLst/>
          </a:prstGeom>
        </p:spPr>
        <p:txBody>
          <a:bodyPr wrap="square">
            <a:spAutoFit/>
          </a:bodyPr>
          <a:lstStyle/>
          <a:p>
            <a:pPr marL="342900" indent="-342900" algn="just">
              <a:lnSpc>
                <a:spcPct val="115000"/>
              </a:lnSpc>
              <a:buSzPct val="150000"/>
              <a:buFont typeface="Arial" panose="020B0604020202020204" pitchFamily="34" charset="0"/>
              <a:buChar char="•"/>
            </a:pPr>
            <a:endParaRPr lang="en-US" altLang="en-US" sz="2400" dirty="0" smtClean="0">
              <a:latin typeface="Times New Roman" pitchFamily="18" charset="0"/>
              <a:cs typeface="Times New Roman" pitchFamily="18" charset="0"/>
              <a:sym typeface="Symbol" pitchFamily="18" charset="2"/>
            </a:endParaRPr>
          </a:p>
          <a:p>
            <a:pPr marL="342900" lvl="0" indent="-342900" algn="just">
              <a:lnSpc>
                <a:spcPct val="115000"/>
              </a:lnSpc>
              <a:buSzPct val="150000"/>
              <a:buFont typeface="Arial" panose="020B0604020202020204" pitchFamily="34" charset="0"/>
              <a:buChar char="•"/>
            </a:pPr>
            <a:r>
              <a:rPr lang="en-US" altLang="en-US" sz="2400" dirty="0" smtClean="0">
                <a:latin typeface="Times New Roman" pitchFamily="18" charset="0"/>
                <a:cs typeface="Times New Roman" pitchFamily="18" charset="0"/>
                <a:sym typeface="Symbol" pitchFamily="18" charset="2"/>
              </a:rPr>
              <a:t>From the two forms of the first law (</a:t>
            </a:r>
            <a:r>
              <a:rPr lang="en-US" sz="2400" i="1" dirty="0" err="1" smtClean="0">
                <a:effectLst/>
                <a:latin typeface="Times New Roman"/>
                <a:ea typeface="Calibri"/>
                <a:cs typeface="Arial"/>
              </a:rPr>
              <a:t>dH</a:t>
            </a:r>
            <a:r>
              <a:rPr lang="en-US" sz="2400" i="1" dirty="0" smtClean="0">
                <a:effectLst/>
                <a:latin typeface="Times New Roman"/>
                <a:ea typeface="Calibri"/>
                <a:cs typeface="Arial"/>
              </a:rPr>
              <a:t> = </a:t>
            </a:r>
            <a:r>
              <a:rPr lang="en-US" sz="2400" i="1" dirty="0" err="1" smtClean="0">
                <a:effectLst/>
                <a:latin typeface="Times New Roman"/>
                <a:ea typeface="Calibri"/>
                <a:cs typeface="Arial"/>
              </a:rPr>
              <a:t>dQ</a:t>
            </a:r>
            <a:r>
              <a:rPr lang="en-US" sz="2400" dirty="0" smtClean="0">
                <a:latin typeface="Times New Roman"/>
                <a:ea typeface="Calibri"/>
                <a:cs typeface="Arial"/>
              </a:rPr>
              <a:t>), and (</a:t>
            </a:r>
            <a:r>
              <a:rPr lang="en-US" sz="2400" i="1" dirty="0" err="1" smtClean="0">
                <a:effectLst/>
                <a:latin typeface="Times New Roman"/>
                <a:ea typeface="Calibri"/>
                <a:cs typeface="Arial"/>
              </a:rPr>
              <a:t>dU</a:t>
            </a:r>
            <a:r>
              <a:rPr lang="en-US" sz="2400" i="1" dirty="0" smtClean="0">
                <a:effectLst/>
                <a:latin typeface="Times New Roman"/>
                <a:ea typeface="Calibri"/>
                <a:cs typeface="Arial"/>
              </a:rPr>
              <a:t> = </a:t>
            </a:r>
            <a:r>
              <a:rPr lang="en-US" sz="2400" i="1" dirty="0" err="1" smtClean="0">
                <a:effectLst/>
                <a:latin typeface="Times New Roman"/>
                <a:ea typeface="Calibri"/>
                <a:cs typeface="Arial"/>
              </a:rPr>
              <a:t>dQ</a:t>
            </a:r>
            <a:r>
              <a:rPr lang="en-US" sz="2400" i="1" dirty="0" smtClean="0">
                <a:effectLst/>
                <a:latin typeface="Times New Roman"/>
                <a:ea typeface="Calibri"/>
                <a:cs typeface="Arial"/>
              </a:rPr>
              <a:t>), </a:t>
            </a:r>
            <a:r>
              <a:rPr lang="en-US" altLang="en-US" sz="2400" dirty="0" smtClean="0">
                <a:latin typeface="Times New Roman" pitchFamily="18" charset="0"/>
                <a:cs typeface="Times New Roman" pitchFamily="18" charset="0"/>
                <a:sym typeface="Symbol" pitchFamily="18" charset="2"/>
              </a:rPr>
              <a:t> we can show that:</a:t>
            </a:r>
          </a:p>
          <a:p>
            <a:pPr marL="342900" lvl="0" indent="-342900" algn="just">
              <a:lnSpc>
                <a:spcPct val="115000"/>
              </a:lnSpc>
              <a:buFont typeface="Symbol"/>
              <a:buChar char=""/>
            </a:pPr>
            <a:endParaRPr lang="en-US" sz="2400" dirty="0" smtClean="0">
              <a:latin typeface="Times New Roman" pitchFamily="18" charset="0"/>
              <a:cs typeface="Times New Roman" pitchFamily="18" charset="0"/>
            </a:endParaRPr>
          </a:p>
          <a:p>
            <a:pPr marL="342900" lvl="0" indent="-342900" algn="just">
              <a:lnSpc>
                <a:spcPct val="115000"/>
              </a:lnSpc>
              <a:buFont typeface="Symbol"/>
              <a:buChar char=""/>
            </a:pPr>
            <a:endParaRPr lang="en-US" sz="2400" dirty="0" smtClean="0">
              <a:solidFill>
                <a:prstClr val="black"/>
              </a:solidFill>
              <a:latin typeface="Times New Roman"/>
              <a:ea typeface="Calibri"/>
              <a:cs typeface="Arial"/>
            </a:endParaRPr>
          </a:p>
          <a:p>
            <a:pPr lvl="0" algn="just">
              <a:lnSpc>
                <a:spcPct val="115000"/>
              </a:lnSpc>
            </a:pPr>
            <a:r>
              <a:rPr lang="en-US" sz="2400" dirty="0" smtClean="0">
                <a:solidFill>
                  <a:prstClr val="black"/>
                </a:solidFill>
                <a:latin typeface="Times New Roman"/>
                <a:ea typeface="Calibri"/>
                <a:cs typeface="Arial"/>
              </a:rPr>
              <a:t>    so </a:t>
            </a:r>
            <a:r>
              <a:rPr lang="en-US" sz="2400" dirty="0">
                <a:solidFill>
                  <a:prstClr val="black"/>
                </a:solidFill>
                <a:latin typeface="Times New Roman"/>
                <a:ea typeface="Calibri"/>
                <a:cs typeface="Arial"/>
              </a:rPr>
              <a:t>that the definitions for heat capacity can also be written as</a:t>
            </a:r>
            <a:endParaRPr lang="en-US" sz="2400" dirty="0">
              <a:latin typeface="Times New Roman"/>
              <a:ea typeface="Calibri"/>
              <a:cs typeface="Arial"/>
            </a:endParaRPr>
          </a:p>
        </p:txBody>
      </p:sp>
      <p:grpSp>
        <p:nvGrpSpPr>
          <p:cNvPr id="19" name="Group 18"/>
          <p:cNvGrpSpPr/>
          <p:nvPr/>
        </p:nvGrpSpPr>
        <p:grpSpPr>
          <a:xfrm>
            <a:off x="1855091" y="5943600"/>
            <a:ext cx="5231509" cy="936218"/>
            <a:chOff x="609600" y="2841218"/>
            <a:chExt cx="5231509" cy="936218"/>
          </a:xfrm>
        </p:grpSpPr>
        <mc:AlternateContent xmlns:mc="http://schemas.openxmlformats.org/markup-compatibility/2006" xmlns:a14="http://schemas.microsoft.com/office/drawing/2010/main">
          <mc:Choice Requires="a14">
            <p:sp>
              <p:nvSpPr>
                <p:cNvPr id="20" name="TextBox 19"/>
                <p:cNvSpPr txBox="1"/>
                <p:nvPr/>
              </p:nvSpPr>
              <p:spPr>
                <a:xfrm>
                  <a:off x="609600" y="2971800"/>
                  <a:ext cx="2094420" cy="644857"/>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r>
                            <a:rPr lang="en-US" sz="2200" b="0" i="1" smtClean="0">
                              <a:latin typeface="Cambria Math"/>
                            </a:rPr>
                            <m:t>𝐶</m:t>
                          </m:r>
                          <m:r>
                            <a:rPr lang="en-US" sz="2200" b="0" i="1" baseline="-25000" smtClean="0">
                              <a:latin typeface="Cambria Math"/>
                            </a:rPr>
                            <m:t>𝑣</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baseline="-25000" dirty="0" smtClean="0"/>
                    <a:t>      </a:t>
                  </a:r>
                  <a:r>
                    <a:rPr lang="en-US" sz="2200" dirty="0" smtClean="0"/>
                    <a:t>(4)</a:t>
                  </a:r>
                  <a:endParaRPr lang="en-US" sz="2200" dirty="0"/>
                </a:p>
              </p:txBody>
            </p:sp>
          </mc:Choice>
          <mc:Fallback xmlns="">
            <p:sp>
              <p:nvSpPr>
                <p:cNvPr id="20" name="TextBox 19"/>
                <p:cNvSpPr txBox="1">
                  <a:spLocks noRot="1" noChangeAspect="1" noMove="1" noResize="1" noEditPoints="1" noAdjustHandles="1" noChangeArrowheads="1" noChangeShapeType="1" noTextEdit="1"/>
                </p:cNvSpPr>
                <p:nvPr/>
              </p:nvSpPr>
              <p:spPr>
                <a:xfrm>
                  <a:off x="609600" y="2971800"/>
                  <a:ext cx="2094420" cy="644857"/>
                </a:xfrm>
                <a:prstGeom prst="rect">
                  <a:avLst/>
                </a:prstGeom>
                <a:blipFill rotWithShape="1">
                  <a:blip r:embed="rId5"/>
                  <a:stretch>
                    <a:fillRect r="-29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3383064" y="2841218"/>
                  <a:ext cx="2458045" cy="93621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latin typeface="Cambria Math"/>
                              </a:rPr>
                            </m:ctrlPr>
                          </m:sSubPr>
                          <m:e>
                            <m:r>
                              <a:rPr lang="en-US" sz="2200" b="0" i="1" smtClean="0">
                                <a:latin typeface="Cambria Math"/>
                              </a:rPr>
                              <m:t>𝐶</m:t>
                            </m:r>
                            <m:r>
                              <a:rPr lang="en-US" sz="2200" b="0" i="1" baseline="-25000" smtClean="0">
                                <a:latin typeface="Cambria Math"/>
                              </a:rPr>
                              <m:t>𝑝</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𝐻</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r>
                          <a:rPr lang="en-US" sz="2200" b="0" i="1" smtClean="0">
                            <a:latin typeface="Cambria Math"/>
                          </a:rPr>
                          <m:t>     (5)</m:t>
                        </m:r>
                      </m:oMath>
                    </m:oMathPara>
                  </a14:m>
                  <a:endParaRPr lang="en-US" sz="2200" baseline="-25000" dirty="0"/>
                </a:p>
              </p:txBody>
            </p:sp>
          </mc:Choice>
          <mc:Fallback xmlns="">
            <p:sp>
              <p:nvSpPr>
                <p:cNvPr id="21" name="TextBox 20"/>
                <p:cNvSpPr txBox="1">
                  <a:spLocks noRot="1" noChangeAspect="1" noMove="1" noResize="1" noEditPoints="1" noAdjustHandles="1" noChangeArrowheads="1" noChangeShapeType="1" noTextEdit="1"/>
                </p:cNvSpPr>
                <p:nvPr/>
              </p:nvSpPr>
              <p:spPr>
                <a:xfrm>
                  <a:off x="3383064" y="2841218"/>
                  <a:ext cx="2458045" cy="936218"/>
                </a:xfrm>
                <a:prstGeom prst="rect">
                  <a:avLst/>
                </a:prstGeom>
                <a:blipFill rotWithShape="1">
                  <a:blip r:embed="rId6"/>
                  <a:stretch>
                    <a:fillRect/>
                  </a:stretch>
                </a:blipFill>
              </p:spPr>
              <p:txBody>
                <a:bodyPr/>
                <a:lstStyle/>
                <a:p>
                  <a:r>
                    <a:rPr lang="en-US">
                      <a:noFill/>
                    </a:rPr>
                    <a:t> </a:t>
                  </a:r>
                </a:p>
              </p:txBody>
            </p:sp>
          </mc:Fallback>
        </mc:AlternateContent>
      </p:grpSp>
      <p:grpSp>
        <p:nvGrpSpPr>
          <p:cNvPr id="22" name="Group 21"/>
          <p:cNvGrpSpPr/>
          <p:nvPr/>
        </p:nvGrpSpPr>
        <p:grpSpPr>
          <a:xfrm>
            <a:off x="2790813" y="4114800"/>
            <a:ext cx="5057787" cy="1019382"/>
            <a:chOff x="2362200" y="5076618"/>
            <a:chExt cx="5057787" cy="1019382"/>
          </a:xfrm>
        </p:grpSpPr>
        <mc:AlternateContent xmlns:mc="http://schemas.openxmlformats.org/markup-compatibility/2006" xmlns:a14="http://schemas.microsoft.com/office/drawing/2010/main">
          <mc:Choice Requires="a14">
            <p:sp>
              <p:nvSpPr>
                <p:cNvPr id="23" name="TextBox 22"/>
                <p:cNvSpPr txBox="1"/>
                <p:nvPr/>
              </p:nvSpPr>
              <p:spPr>
                <a:xfrm>
                  <a:off x="2362200" y="5120900"/>
                  <a:ext cx="2222275" cy="9447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latin typeface="Cambria Math"/>
                              </a:rPr>
                            </m:ctrlPr>
                          </m:sSubPr>
                          <m:e>
                            <m:sSub>
                              <m:sSubPr>
                                <m:ctrlPr>
                                  <a:rPr lang="en-US" sz="2200" i="1" smtClean="0">
                                    <a:latin typeface="Cambria Math"/>
                                  </a:rPr>
                                </m:ctrlPr>
                              </m:sSubPr>
                              <m:e>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𝑄</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m:oMathPara>
                  </a14:m>
                  <a:endParaRPr lang="en-US" sz="2200" baseline="-25000" dirty="0"/>
                </a:p>
              </p:txBody>
            </p:sp>
          </mc:Choice>
          <mc:Fallback xmlns="">
            <p:sp>
              <p:nvSpPr>
                <p:cNvPr id="23" name="TextBox 22"/>
                <p:cNvSpPr txBox="1">
                  <a:spLocks noRot="1" noChangeAspect="1" noMove="1" noResize="1" noEditPoints="1" noAdjustHandles="1" noChangeArrowheads="1" noChangeShapeType="1" noTextEdit="1"/>
                </p:cNvSpPr>
                <p:nvPr/>
              </p:nvSpPr>
              <p:spPr>
                <a:xfrm>
                  <a:off x="2362200" y="5120900"/>
                  <a:ext cx="2222275" cy="944746"/>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5087297" y="5076618"/>
                  <a:ext cx="2332690" cy="10193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latin typeface="Cambria Math"/>
                              </a:rPr>
                            </m:ctrlPr>
                          </m:sSubPr>
                          <m:e>
                            <m:sSub>
                              <m:sSubPr>
                                <m:ctrlPr>
                                  <a:rPr lang="en-US" sz="2200" i="1" smtClean="0">
                                    <a:latin typeface="Cambria Math"/>
                                  </a:rPr>
                                </m:ctrlPr>
                              </m:sSubPr>
                              <m:e>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𝑄</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r>
                              <m:rPr>
                                <m:nor/>
                              </m:rPr>
                              <a:rPr lang="en-US" sz="2200" baseline="-25000" dirty="0"/>
                              <m:t> </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𝐻</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m:oMathPara>
                  </a14:m>
                  <a:endParaRPr lang="en-US" sz="2200" baseline="-25000" dirty="0"/>
                </a:p>
              </p:txBody>
            </p:sp>
          </mc:Choice>
          <mc:Fallback xmlns="">
            <p:sp>
              <p:nvSpPr>
                <p:cNvPr id="24" name="TextBox 23"/>
                <p:cNvSpPr txBox="1">
                  <a:spLocks noRot="1" noChangeAspect="1" noMove="1" noResize="1" noEditPoints="1" noAdjustHandles="1" noChangeArrowheads="1" noChangeShapeType="1" noTextEdit="1"/>
                </p:cNvSpPr>
                <p:nvPr/>
              </p:nvSpPr>
              <p:spPr>
                <a:xfrm>
                  <a:off x="5087297" y="5076618"/>
                  <a:ext cx="2332690" cy="1019382"/>
                </a:xfrm>
                <a:prstGeom prst="rect">
                  <a:avLst/>
                </a:prstGeom>
                <a:blipFill rotWithShape="1">
                  <a:blip r:embed="rId8"/>
                  <a:stretch>
                    <a:fillRect/>
                  </a:stretch>
                </a:blipFill>
              </p:spPr>
              <p:txBody>
                <a:bodyPr/>
                <a:lstStyle/>
                <a:p>
                  <a:r>
                    <a:rPr lang="en-US">
                      <a:noFill/>
                    </a:rPr>
                    <a:t> </a:t>
                  </a:r>
                </a:p>
              </p:txBody>
            </p:sp>
          </mc:Fallback>
        </mc:AlternateContent>
      </p:grpSp>
    </p:spTree>
    <p:extLst>
      <p:ext uri="{BB962C8B-B14F-4D97-AF65-F5344CB8AC3E}">
        <p14:creationId xmlns:p14="http://schemas.microsoft.com/office/powerpoint/2010/main" val="3534590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792162"/>
          </a:xfrm>
        </p:spPr>
        <p:txBody>
          <a:bodyPr>
            <a:noAutofit/>
          </a:bodyPr>
          <a:lstStyle/>
          <a:p>
            <a:r>
              <a:rPr lang="en-US" sz="2600" b="1" dirty="0" smtClean="0">
                <a:effectLst/>
                <a:latin typeface="Times New Roman"/>
                <a:ea typeface="Calibri"/>
                <a:cs typeface="Arial"/>
              </a:rPr>
              <a:t>HEAT CAPACITIES AND SPECIFIC HEATS</a:t>
            </a:r>
            <a:endParaRPr lang="en-US" sz="2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762000"/>
            <a:ext cx="8915400" cy="3914918"/>
          </a:xfrm>
          <a:prstGeom prst="rect">
            <a:avLst/>
          </a:prstGeom>
        </p:spPr>
        <p:txBody>
          <a:bodyPr wrap="square">
            <a:spAutoFit/>
          </a:bodyPr>
          <a:lstStyle/>
          <a:p>
            <a:pPr marL="342900" indent="-342900" algn="just">
              <a:lnSpc>
                <a:spcPct val="115000"/>
              </a:lnSpc>
              <a:buSzPct val="150000"/>
              <a:buFont typeface="Arial" panose="020B0604020202020204" pitchFamily="34" charset="0"/>
              <a:buChar char="•"/>
            </a:pPr>
            <a:r>
              <a:rPr lang="en-US" altLang="en-US" sz="2400" dirty="0" smtClean="0">
                <a:latin typeface="Times New Roman" pitchFamily="18" charset="0"/>
                <a:cs typeface="Times New Roman" pitchFamily="18" charset="0"/>
                <a:sym typeface="Symbol" pitchFamily="18" charset="2"/>
              </a:rPr>
              <a:t>The units of heat capacity are J K</a:t>
            </a:r>
            <a:r>
              <a:rPr lang="en-US" altLang="en-US" sz="2400" baseline="30000" dirty="0" smtClean="0">
                <a:latin typeface="Times New Roman" pitchFamily="18" charset="0"/>
                <a:cs typeface="Times New Roman" pitchFamily="18" charset="0"/>
                <a:sym typeface="Symbol" pitchFamily="18" charset="2"/>
              </a:rPr>
              <a:t>−1</a:t>
            </a:r>
            <a:r>
              <a:rPr lang="en-US" altLang="en-US" sz="2400" dirty="0" smtClean="0">
                <a:latin typeface="Times New Roman" pitchFamily="18" charset="0"/>
                <a:cs typeface="Times New Roman" pitchFamily="18" charset="0"/>
                <a:sym typeface="Symbol" pitchFamily="18" charset="2"/>
              </a:rPr>
              <a:t>.</a:t>
            </a:r>
          </a:p>
          <a:p>
            <a:pPr marL="342900" indent="-342900" algn="just">
              <a:lnSpc>
                <a:spcPct val="115000"/>
              </a:lnSpc>
              <a:buSzPct val="150000"/>
              <a:buFont typeface="Arial" panose="020B0604020202020204" pitchFamily="34" charset="0"/>
              <a:buChar char="•"/>
            </a:pPr>
            <a:r>
              <a:rPr lang="en-US" sz="2400" dirty="0" smtClean="0">
                <a:latin typeface="Times New Roman" pitchFamily="18" charset="0"/>
                <a:cs typeface="Times New Roman" pitchFamily="18" charset="0"/>
              </a:rPr>
              <a:t>Heat capacity is an extensive property (depends on ‘amount of matter’), </a:t>
            </a: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ts intensive counterpart is called specific heat, and is defined as</a:t>
            </a:r>
          </a:p>
          <a:p>
            <a:pPr marL="342900" lvl="0" indent="-342900" algn="just">
              <a:lnSpc>
                <a:spcPct val="115000"/>
              </a:lnSpc>
              <a:buFont typeface="Symbol"/>
              <a:buChar char=""/>
            </a:pPr>
            <a:endParaRPr lang="en-US" sz="2400" dirty="0" smtClean="0">
              <a:solidFill>
                <a:prstClr val="black"/>
              </a:solidFill>
              <a:latin typeface="Times New Roman"/>
              <a:ea typeface="Calibri"/>
              <a:cs typeface="Arial"/>
            </a:endParaRPr>
          </a:p>
          <a:p>
            <a:pPr marL="342900" lvl="0" indent="-342900" algn="just">
              <a:lnSpc>
                <a:spcPct val="115000"/>
              </a:lnSpc>
              <a:buFont typeface="Symbol"/>
              <a:buChar char=""/>
            </a:pPr>
            <a:endParaRPr lang="en-US" sz="2400" dirty="0" smtClean="0">
              <a:latin typeface="Times New Roman"/>
              <a:ea typeface="Calibri"/>
              <a:cs typeface="Arial"/>
            </a:endParaRPr>
          </a:p>
          <a:p>
            <a:pPr marL="342900" lvl="0" indent="-342900" algn="just">
              <a:lnSpc>
                <a:spcPct val="115000"/>
              </a:lnSpc>
              <a:buFont typeface="Symbol"/>
              <a:buChar char=""/>
            </a:pPr>
            <a:r>
              <a:rPr lang="en-US" sz="2400" dirty="0" smtClean="0">
                <a:latin typeface="Times New Roman"/>
                <a:ea typeface="Calibri"/>
                <a:cs typeface="Arial"/>
              </a:rPr>
              <a:t>The units of specific heat are J K</a:t>
            </a:r>
            <a:r>
              <a:rPr lang="en-US" sz="2400" baseline="30000" dirty="0" smtClean="0">
                <a:latin typeface="Times New Roman"/>
                <a:ea typeface="Calibri"/>
                <a:cs typeface="Arial"/>
              </a:rPr>
              <a:t>−1</a:t>
            </a:r>
            <a:r>
              <a:rPr lang="en-US" sz="2400" dirty="0" smtClean="0">
                <a:latin typeface="Times New Roman"/>
                <a:ea typeface="Calibri"/>
                <a:cs typeface="Arial"/>
              </a:rPr>
              <a:t> kg</a:t>
            </a:r>
            <a:r>
              <a:rPr lang="en-US" sz="2400" baseline="30000" dirty="0">
                <a:latin typeface="Times New Roman"/>
                <a:ea typeface="Calibri"/>
                <a:cs typeface="Arial"/>
              </a:rPr>
              <a:t>−1</a:t>
            </a:r>
            <a:r>
              <a:rPr lang="en-US" sz="2400" dirty="0" smtClean="0">
                <a:latin typeface="Times New Roman"/>
                <a:ea typeface="Calibri"/>
                <a:cs typeface="Arial"/>
              </a:rPr>
              <a:t>.</a:t>
            </a:r>
          </a:p>
          <a:p>
            <a:pPr marL="342900" lvl="0" indent="-342900" algn="just">
              <a:lnSpc>
                <a:spcPct val="115000"/>
              </a:lnSpc>
              <a:buFont typeface="Symbol"/>
              <a:buChar char=""/>
            </a:pPr>
            <a:r>
              <a:rPr lang="en-US" sz="2400" dirty="0">
                <a:latin typeface="Times New Roman"/>
                <a:ea typeface="Calibri"/>
                <a:cs typeface="Arial"/>
              </a:rPr>
              <a:t>If a substance has higher heat capacity, then more heat has to be added to raise its temperature. </a:t>
            </a:r>
            <a:endParaRPr lang="en-US" sz="2400" u="sng" dirty="0" smtClean="0">
              <a:latin typeface="Times New Roman"/>
              <a:ea typeface="Calibri"/>
              <a:cs typeface="Arial"/>
            </a:endParaRPr>
          </a:p>
        </p:txBody>
      </p:sp>
      <p:grpSp>
        <p:nvGrpSpPr>
          <p:cNvPr id="4" name="Group 3"/>
          <p:cNvGrpSpPr/>
          <p:nvPr/>
        </p:nvGrpSpPr>
        <p:grpSpPr>
          <a:xfrm>
            <a:off x="1741379" y="2590800"/>
            <a:ext cx="5687749" cy="682174"/>
            <a:chOff x="609600" y="2971800"/>
            <a:chExt cx="4470069" cy="682174"/>
          </a:xfrm>
        </p:grpSpPr>
        <mc:AlternateContent xmlns:mc="http://schemas.openxmlformats.org/markup-compatibility/2006">
          <mc:Choice xmlns:a14="http://schemas.microsoft.com/office/drawing/2010/main" Requires="a14">
            <p:sp>
              <p:nvSpPr>
                <p:cNvPr id="6" name="TextBox 5"/>
                <p:cNvSpPr txBox="1"/>
                <p:nvPr/>
              </p:nvSpPr>
              <p:spPr>
                <a:xfrm>
                  <a:off x="609600" y="3009117"/>
                  <a:ext cx="2052900" cy="644857"/>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r>
                            <a:rPr lang="en-US" sz="2200" b="0" i="1" cap="small" smtClean="0">
                              <a:latin typeface="Cambria Math"/>
                            </a:rPr>
                            <m:t>𝑐</m:t>
                          </m:r>
                          <m:r>
                            <a:rPr lang="en-US" sz="2200" b="0" i="1" baseline="-25000" smtClean="0">
                              <a:latin typeface="Cambria Math"/>
                            </a:rPr>
                            <m:t>𝑣</m:t>
                          </m:r>
                          <m:r>
                            <a:rPr lang="en-US" sz="2200" b="0" i="1" smtClean="0">
                              <a:latin typeface="Cambria Math"/>
                            </a:rPr>
                            <m:t>≡</m:t>
                          </m:r>
                          <m:f>
                            <m:fPr>
                              <m:ctrlPr>
                                <a:rPr lang="en-US" sz="2200" i="1" smtClean="0">
                                  <a:latin typeface="Cambria Math"/>
                                </a:rPr>
                              </m:ctrlPr>
                            </m:fPr>
                            <m:num>
                              <m:r>
                                <a:rPr lang="en-US" sz="2200" b="0" i="1" smtClean="0">
                                  <a:latin typeface="Cambria Math"/>
                                </a:rPr>
                                <m:t>𝐶</m:t>
                              </m:r>
                              <m:r>
                                <a:rPr lang="en-US" sz="2200" b="0" i="1" baseline="-25000" smtClean="0">
                                  <a:latin typeface="Cambria Math"/>
                                </a:rPr>
                                <m:t>𝑣</m:t>
                              </m:r>
                            </m:num>
                            <m:den>
                              <m:r>
                                <a:rPr lang="en-US" sz="2200" i="1" smtClean="0">
                                  <a:latin typeface="Cambria Math"/>
                                </a:rPr>
                                <m:t>𝑚</m:t>
                              </m:r>
                            </m:den>
                          </m:f>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𝑢</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baseline="-25000" dirty="0" smtClean="0"/>
                    <a:t>      </a:t>
                  </a:r>
                  <a:r>
                    <a:rPr lang="en-US" sz="2200" dirty="0" smtClean="0"/>
                    <a:t>(6)</a:t>
                  </a:r>
                  <a:endParaRPr lang="en-US" sz="2200" baseline="-25000" dirty="0"/>
                </a:p>
              </p:txBody>
            </p:sp>
          </mc:Choice>
          <mc:Fallback>
            <p:sp>
              <p:nvSpPr>
                <p:cNvPr id="6" name="TextBox 5"/>
                <p:cNvSpPr txBox="1">
                  <a:spLocks noRot="1" noChangeAspect="1" noMove="1" noResize="1" noEditPoints="1" noAdjustHandles="1" noChangeArrowheads="1" noChangeShapeType="1" noTextEdit="1"/>
                </p:cNvSpPr>
                <p:nvPr/>
              </p:nvSpPr>
              <p:spPr>
                <a:xfrm>
                  <a:off x="609600" y="3009117"/>
                  <a:ext cx="2052900" cy="644857"/>
                </a:xfrm>
                <a:prstGeom prst="rect">
                  <a:avLst/>
                </a:prstGeom>
                <a:blipFill rotWithShape="1">
                  <a:blip r:embed="rId2"/>
                  <a:stretch>
                    <a:fillRect r="-210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p:cNvSpPr txBox="1"/>
                <p:nvPr/>
              </p:nvSpPr>
              <p:spPr>
                <a:xfrm>
                  <a:off x="3154464" y="2971800"/>
                  <a:ext cx="1925205" cy="682174"/>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r>
                            <a:rPr lang="en-US" sz="2200" b="0" i="1" smtClean="0">
                              <a:latin typeface="Cambria Math"/>
                            </a:rPr>
                            <m:t>𝑐</m:t>
                          </m:r>
                          <m:r>
                            <a:rPr lang="en-US" sz="2200" b="0" i="1" baseline="-25000" smtClean="0">
                              <a:latin typeface="Cambria Math"/>
                            </a:rPr>
                            <m:t>𝑝</m:t>
                          </m:r>
                          <m:r>
                            <a:rPr lang="en-US" sz="2200" b="0" i="1" smtClean="0">
                              <a:latin typeface="Cambria Math"/>
                            </a:rPr>
                            <m:t>≡</m:t>
                          </m:r>
                          <m:f>
                            <m:fPr>
                              <m:ctrlPr>
                                <a:rPr lang="en-US" sz="2200" i="1" smtClean="0">
                                  <a:latin typeface="Cambria Math"/>
                                </a:rPr>
                              </m:ctrlPr>
                            </m:fPr>
                            <m:num>
                              <m:r>
                                <a:rPr lang="en-US" sz="2200" b="0" i="1" smtClean="0">
                                  <a:latin typeface="Cambria Math"/>
                                </a:rPr>
                                <m:t>𝐶</m:t>
                              </m:r>
                              <m:r>
                                <a:rPr lang="en-US" sz="2200" b="0" i="1" baseline="-25000" smtClean="0">
                                  <a:latin typeface="Cambria Math"/>
                                </a:rPr>
                                <m:t>𝑝</m:t>
                              </m:r>
                            </m:num>
                            <m:den>
                              <m:r>
                                <a:rPr lang="en-US" sz="2200" i="1" smtClean="0">
                                  <a:latin typeface="Cambria Math"/>
                                </a:rPr>
                                <m:t>𝑚</m:t>
                              </m:r>
                            </m:den>
                          </m:f>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h</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a14:m>
                  <a:r>
                    <a:rPr lang="en-US" sz="2200" baseline="-25000" dirty="0" smtClean="0"/>
                    <a:t>  </a:t>
                  </a:r>
                  <a:r>
                    <a:rPr lang="en-US" sz="2200" dirty="0" smtClean="0"/>
                    <a:t>(7)</a:t>
                  </a:r>
                  <a:endParaRPr lang="en-US" sz="2200" dirty="0"/>
                </a:p>
              </p:txBody>
            </p:sp>
          </mc:Choice>
          <mc:Fallback>
            <p:sp>
              <p:nvSpPr>
                <p:cNvPr id="10" name="TextBox 9"/>
                <p:cNvSpPr txBox="1">
                  <a:spLocks noRot="1" noChangeAspect="1" noMove="1" noResize="1" noEditPoints="1" noAdjustHandles="1" noChangeArrowheads="1" noChangeShapeType="1" noTextEdit="1"/>
                </p:cNvSpPr>
                <p:nvPr/>
              </p:nvSpPr>
              <p:spPr>
                <a:xfrm>
                  <a:off x="3154464" y="2971800"/>
                  <a:ext cx="1925205" cy="682174"/>
                </a:xfrm>
                <a:prstGeom prst="rect">
                  <a:avLst/>
                </a:prstGeom>
                <a:blipFill rotWithShape="1">
                  <a:blip r:embed="rId3"/>
                  <a:stretch>
                    <a:fillRect r="-4726"/>
                  </a:stretch>
                </a:blipFill>
              </p:spPr>
              <p:txBody>
                <a:bodyPr/>
                <a:lstStyle/>
                <a:p>
                  <a:r>
                    <a:rPr lang="en-US">
                      <a:noFill/>
                    </a:rPr>
                    <a:t> </a:t>
                  </a:r>
                </a:p>
              </p:txBody>
            </p:sp>
          </mc:Fallback>
        </mc:AlternateContent>
      </p:grpSp>
      <p:sp>
        <p:nvSpPr>
          <p:cNvPr id="7" name="Rectangle 6"/>
          <p:cNvSpPr/>
          <p:nvPr/>
        </p:nvSpPr>
        <p:spPr>
          <a:xfrm>
            <a:off x="152400" y="5791200"/>
            <a:ext cx="8915400" cy="48301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15000"/>
              </a:lnSpc>
            </a:pPr>
            <a:r>
              <a:rPr lang="en-US" sz="2400" b="1" dirty="0" smtClean="0">
                <a:latin typeface="Times New Roman"/>
                <a:cs typeface="Arial"/>
              </a:rPr>
              <a:t>Riddles: </a:t>
            </a:r>
            <a:r>
              <a:rPr lang="en-US" sz="2400" dirty="0" smtClean="0">
                <a:latin typeface="Times New Roman"/>
                <a:ea typeface="Calibri"/>
                <a:cs typeface="Arial"/>
              </a:rPr>
              <a:t>What is the difference between heat capacity and Enthalpy?</a:t>
            </a:r>
            <a:endParaRPr lang="en-US" sz="2400" u="sng" dirty="0" smtClean="0">
              <a:latin typeface="Times New Roman"/>
              <a:ea typeface="Calibri"/>
              <a:cs typeface="Arial"/>
            </a:endParaRPr>
          </a:p>
        </p:txBody>
      </p:sp>
    </p:spTree>
    <p:extLst>
      <p:ext uri="{BB962C8B-B14F-4D97-AF65-F5344CB8AC3E}">
        <p14:creationId xmlns:p14="http://schemas.microsoft.com/office/powerpoint/2010/main" val="516856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792162"/>
          </a:xfrm>
        </p:spPr>
        <p:txBody>
          <a:bodyPr>
            <a:noAutofit/>
          </a:bodyPr>
          <a:lstStyle/>
          <a:p>
            <a:r>
              <a:rPr lang="en-US" sz="2600" b="1" dirty="0" smtClean="0">
                <a:effectLst/>
                <a:latin typeface="Times New Roman"/>
                <a:ea typeface="Calibri"/>
                <a:cs typeface="Arial"/>
              </a:rPr>
              <a:t>RELATION BETWEEN </a:t>
            </a:r>
            <a:r>
              <a:rPr lang="en-US" sz="2600" b="1" dirty="0" err="1" smtClean="0">
                <a:effectLst/>
                <a:latin typeface="Times New Roman"/>
                <a:ea typeface="Calibri"/>
                <a:cs typeface="Arial"/>
              </a:rPr>
              <a:t>Cv</a:t>
            </a:r>
            <a:r>
              <a:rPr lang="en-US" sz="2600" b="1" dirty="0" smtClean="0">
                <a:effectLst/>
                <a:latin typeface="Times New Roman"/>
                <a:ea typeface="Calibri"/>
                <a:cs typeface="Arial"/>
              </a:rPr>
              <a:t> and </a:t>
            </a:r>
            <a:r>
              <a:rPr lang="en-US" sz="2600" b="1" dirty="0" err="1" smtClean="0">
                <a:effectLst/>
                <a:latin typeface="Times New Roman"/>
                <a:ea typeface="Calibri"/>
                <a:cs typeface="Arial"/>
              </a:rPr>
              <a:t>Cp</a:t>
            </a:r>
            <a:endParaRPr lang="en-US" sz="2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1018456"/>
            <a:ext cx="8915400" cy="5189113"/>
          </a:xfrm>
          <a:prstGeom prst="rect">
            <a:avLst/>
          </a:prstGeom>
        </p:spPr>
        <p:txBody>
          <a:bodyPr wrap="square">
            <a:spAutoFit/>
          </a:bodyPr>
          <a:lstStyle/>
          <a:p>
            <a:pPr marL="342900" indent="-342900" algn="just">
              <a:lnSpc>
                <a:spcPct val="115000"/>
              </a:lnSpc>
              <a:buSzPct val="150000"/>
              <a:buFont typeface="Arial" panose="020B0604020202020204" pitchFamily="34" charset="0"/>
              <a:buChar char="•"/>
            </a:pPr>
            <a:r>
              <a:rPr lang="en-US" altLang="en-US" sz="2400" dirty="0" smtClean="0">
                <a:latin typeface="Times New Roman" pitchFamily="18" charset="0"/>
                <a:cs typeface="Times New Roman" pitchFamily="18" charset="0"/>
                <a:sym typeface="Symbol" pitchFamily="18" charset="2"/>
              </a:rPr>
              <a:t>To see the relation between </a:t>
            </a:r>
            <a:r>
              <a:rPr lang="en-US" altLang="en-US" sz="2400" dirty="0" err="1" smtClean="0">
                <a:latin typeface="Times New Roman" pitchFamily="18" charset="0"/>
                <a:cs typeface="Times New Roman" pitchFamily="18" charset="0"/>
                <a:sym typeface="Symbol" pitchFamily="18" charset="2"/>
              </a:rPr>
              <a:t>C</a:t>
            </a:r>
            <a:r>
              <a:rPr lang="en-US" altLang="en-US" sz="2400" baseline="-25000" dirty="0" err="1" smtClean="0">
                <a:latin typeface="Times New Roman" pitchFamily="18" charset="0"/>
                <a:cs typeface="Times New Roman" pitchFamily="18" charset="0"/>
                <a:sym typeface="Symbol" pitchFamily="18" charset="2"/>
              </a:rPr>
              <a:t>v</a:t>
            </a:r>
            <a:r>
              <a:rPr lang="en-US" altLang="en-US" sz="2400" dirty="0" smtClean="0">
                <a:latin typeface="Times New Roman" pitchFamily="18" charset="0"/>
                <a:cs typeface="Times New Roman" pitchFamily="18" charset="0"/>
                <a:sym typeface="Symbol" pitchFamily="18" charset="2"/>
              </a:rPr>
              <a:t> and </a:t>
            </a:r>
            <a:r>
              <a:rPr lang="en-US" altLang="en-US" sz="2400" dirty="0" err="1" smtClean="0">
                <a:latin typeface="Times New Roman" pitchFamily="18" charset="0"/>
                <a:cs typeface="Times New Roman" pitchFamily="18" charset="0"/>
                <a:sym typeface="Symbol" pitchFamily="18" charset="2"/>
              </a:rPr>
              <a:t>C</a:t>
            </a:r>
            <a:r>
              <a:rPr lang="en-US" altLang="en-US" sz="2400" baseline="-25000" dirty="0" err="1">
                <a:latin typeface="Times New Roman" pitchFamily="18" charset="0"/>
                <a:cs typeface="Times New Roman" pitchFamily="18" charset="0"/>
                <a:sym typeface="Symbol" pitchFamily="18" charset="2"/>
              </a:rPr>
              <a:t>p</a:t>
            </a:r>
            <a:r>
              <a:rPr lang="en-US" altLang="en-US" sz="2400" dirty="0" smtClean="0">
                <a:latin typeface="Times New Roman" pitchFamily="18" charset="0"/>
                <a:cs typeface="Times New Roman" pitchFamily="18" charset="0"/>
                <a:sym typeface="Symbol" pitchFamily="18" charset="2"/>
              </a:rPr>
              <a:t> we start with the:</a:t>
            </a:r>
          </a:p>
          <a:p>
            <a:pPr marL="342900" indent="-342900" algn="just">
              <a:lnSpc>
                <a:spcPct val="115000"/>
              </a:lnSpc>
              <a:buSzPct val="150000"/>
              <a:buFont typeface="Arial" panose="020B0604020202020204" pitchFamily="34" charset="0"/>
              <a:buChar char="•"/>
            </a:pPr>
            <a:endParaRPr lang="en-US" sz="2400" dirty="0">
              <a:latin typeface="Times New Roman" pitchFamily="18" charset="0"/>
              <a:ea typeface="Calibri"/>
              <a:cs typeface="Times New Roman" pitchFamily="18" charset="0"/>
              <a:sym typeface="Symbol" pitchFamily="18" charset="2"/>
            </a:endParaRPr>
          </a:p>
          <a:p>
            <a:pPr marL="342900" indent="-342900" algn="just">
              <a:lnSpc>
                <a:spcPct val="115000"/>
              </a:lnSpc>
              <a:buSzPct val="150000"/>
              <a:buFont typeface="Arial" panose="020B0604020202020204" pitchFamily="34" charset="0"/>
              <a:buChar char="•"/>
            </a:pPr>
            <a:endParaRPr lang="en-US" sz="2400" dirty="0" smtClean="0">
              <a:latin typeface="Times New Roman" pitchFamily="18" charset="0"/>
              <a:ea typeface="Calibri"/>
              <a:cs typeface="Times New Roman" pitchFamily="18" charset="0"/>
              <a:sym typeface="Symbol" pitchFamily="18" charset="2"/>
            </a:endParaRPr>
          </a:p>
          <a:p>
            <a:pPr algn="just">
              <a:lnSpc>
                <a:spcPct val="115000"/>
              </a:lnSpc>
              <a:buSzPct val="150000"/>
            </a:pPr>
            <a:r>
              <a:rPr lang="en-US" sz="2400" dirty="0" smtClean="0">
                <a:latin typeface="Times New Roman"/>
                <a:ea typeface="Calibri"/>
                <a:cs typeface="Arial"/>
              </a:rPr>
              <a:t>From the definition of enthalpy,</a:t>
            </a:r>
          </a:p>
          <a:p>
            <a:pPr algn="just">
              <a:lnSpc>
                <a:spcPct val="115000"/>
              </a:lnSpc>
              <a:buSzPct val="150000"/>
            </a:pPr>
            <a:r>
              <a:rPr lang="en-US" sz="2400" dirty="0" smtClean="0">
                <a:latin typeface="Times New Roman"/>
                <a:ea typeface="Calibri"/>
                <a:cs typeface="Arial"/>
              </a:rPr>
              <a:t>                                         H =U + </a:t>
            </a:r>
            <a:r>
              <a:rPr lang="en-US" sz="2400" dirty="0" err="1" smtClean="0">
                <a:latin typeface="Times New Roman"/>
                <a:ea typeface="Calibri"/>
                <a:cs typeface="Arial"/>
              </a:rPr>
              <a:t>pV</a:t>
            </a:r>
            <a:r>
              <a:rPr lang="en-US" sz="2400" dirty="0" smtClean="0">
                <a:latin typeface="Times New Roman"/>
                <a:ea typeface="Calibri"/>
                <a:cs typeface="Arial"/>
              </a:rPr>
              <a:t> ,</a:t>
            </a:r>
          </a:p>
          <a:p>
            <a:pPr algn="just">
              <a:lnSpc>
                <a:spcPct val="115000"/>
              </a:lnSpc>
              <a:buSzPct val="150000"/>
            </a:pPr>
            <a:r>
              <a:rPr lang="en-US" sz="2400" dirty="0" smtClean="0">
                <a:latin typeface="Times New Roman"/>
                <a:ea typeface="Calibri"/>
                <a:cs typeface="Arial"/>
              </a:rPr>
              <a:t>we take the partial derivative with respect to T at constant pressure to get:</a:t>
            </a:r>
          </a:p>
          <a:p>
            <a:pPr algn="just">
              <a:lnSpc>
                <a:spcPct val="115000"/>
              </a:lnSpc>
              <a:buSzPct val="150000"/>
            </a:pPr>
            <a:endParaRPr lang="en-US" sz="2400" dirty="0">
              <a:latin typeface="Times New Roman"/>
              <a:ea typeface="Calibri"/>
              <a:cs typeface="Arial"/>
            </a:endParaRPr>
          </a:p>
          <a:p>
            <a:pPr algn="just">
              <a:lnSpc>
                <a:spcPct val="115000"/>
              </a:lnSpc>
              <a:buSzPct val="150000"/>
            </a:pPr>
            <a:r>
              <a:rPr lang="en-US" sz="2400" dirty="0" smtClean="0">
                <a:latin typeface="Times New Roman"/>
                <a:ea typeface="Calibri"/>
                <a:cs typeface="Arial"/>
              </a:rPr>
              <a:t>Substituting (9) into (8) we get</a:t>
            </a:r>
          </a:p>
          <a:p>
            <a:pPr algn="just">
              <a:lnSpc>
                <a:spcPct val="115000"/>
              </a:lnSpc>
              <a:buSzPct val="150000"/>
            </a:pPr>
            <a:endParaRPr lang="en-US" sz="2400" dirty="0">
              <a:latin typeface="Times New Roman"/>
              <a:ea typeface="Calibri"/>
              <a:cs typeface="Arial"/>
            </a:endParaRPr>
          </a:p>
          <a:p>
            <a:pPr algn="just">
              <a:lnSpc>
                <a:spcPct val="115000"/>
              </a:lnSpc>
              <a:buSzPct val="150000"/>
            </a:pPr>
            <a:endParaRPr lang="en-US" sz="2400" dirty="0" smtClean="0">
              <a:latin typeface="Times New Roman"/>
              <a:ea typeface="Calibri"/>
              <a:cs typeface="Arial"/>
            </a:endParaRPr>
          </a:p>
          <a:p>
            <a:pPr algn="just">
              <a:lnSpc>
                <a:spcPct val="115000"/>
              </a:lnSpc>
              <a:buSzPct val="150000"/>
            </a:pPr>
            <a:r>
              <a:rPr lang="en-US" sz="2400" dirty="0" smtClean="0">
                <a:latin typeface="Times New Roman"/>
                <a:ea typeface="Calibri"/>
                <a:cs typeface="Arial"/>
              </a:rPr>
              <a:t>The differential of U is:</a:t>
            </a:r>
          </a:p>
        </p:txBody>
      </p:sp>
      <mc:AlternateContent xmlns:mc="http://schemas.openxmlformats.org/markup-compatibility/2006" xmlns:a14="http://schemas.microsoft.com/office/drawing/2010/main">
        <mc:Choice Requires="a14">
          <p:sp>
            <p:nvSpPr>
              <p:cNvPr id="10" name="TextBox 9"/>
              <p:cNvSpPr txBox="1"/>
              <p:nvPr/>
            </p:nvSpPr>
            <p:spPr>
              <a:xfrm>
                <a:off x="2971800" y="1600200"/>
                <a:ext cx="3927614" cy="682174"/>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r>
                          <a:rPr lang="en-US" sz="2200" b="0" i="1" smtClean="0">
                            <a:latin typeface="Cambria Math"/>
                          </a:rPr>
                          <m:t>𝐶</m:t>
                        </m:r>
                        <m:r>
                          <a:rPr lang="en-US" sz="2200" b="0" i="1" baseline="-25000" smtClean="0">
                            <a:latin typeface="Cambria Math"/>
                          </a:rPr>
                          <m:t>𝑝</m:t>
                        </m:r>
                        <m:r>
                          <a:rPr lang="en-US" sz="2200" b="0" i="1" smtClean="0">
                            <a:latin typeface="Cambria Math"/>
                          </a:rPr>
                          <m:t>−</m:t>
                        </m:r>
                        <m:r>
                          <a:rPr lang="en-US" sz="2200" b="0" i="1" smtClean="0">
                            <a:latin typeface="Cambria Math"/>
                          </a:rPr>
                          <m:t>𝐶𝑣</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𝐻</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a14:m>
                <a:r>
                  <a:rPr lang="en-US" sz="2200" dirty="0" smtClean="0"/>
                  <a:t> </a:t>
                </a:r>
                <a14:m>
                  <m:oMath xmlns:m="http://schemas.openxmlformats.org/officeDocument/2006/math">
                    <m:sSub>
                      <m:sSubPr>
                        <m:ctrlPr>
                          <a:rPr lang="en-US" sz="2200" i="1" smtClean="0">
                            <a:latin typeface="Cambria Math"/>
                          </a:rPr>
                        </m:ctrlPr>
                      </m:sSubPr>
                      <m:e>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r>
                      <a:rPr lang="en-US" sz="2200" b="0" i="1" smtClean="0">
                        <a:latin typeface="Cambria Math"/>
                      </a:rPr>
                      <m:t>      (</m:t>
                    </m:r>
                    <m:r>
                      <a:rPr lang="en-US" sz="2200" b="0" i="1" smtClean="0">
                        <a:latin typeface="Cambria Math"/>
                      </a:rPr>
                      <m:t>8</m:t>
                    </m:r>
                    <m:r>
                      <a:rPr lang="en-US" sz="2200" b="0" i="1" smtClean="0">
                        <a:latin typeface="Cambria Math"/>
                      </a:rPr>
                      <m:t>)</m:t>
                    </m:r>
                  </m:oMath>
                </a14:m>
                <a:endParaRPr lang="en-US" sz="2200" baseline="-25000" dirty="0"/>
              </a:p>
            </p:txBody>
          </p:sp>
        </mc:Choice>
        <mc:Fallback xmlns="">
          <p:sp>
            <p:nvSpPr>
              <p:cNvPr id="10" name="TextBox 9"/>
              <p:cNvSpPr txBox="1">
                <a:spLocks noRot="1" noChangeAspect="1" noMove="1" noResize="1" noEditPoints="1" noAdjustHandles="1" noChangeArrowheads="1" noChangeShapeType="1" noTextEdit="1"/>
              </p:cNvSpPr>
              <p:nvPr/>
            </p:nvSpPr>
            <p:spPr>
              <a:xfrm>
                <a:off x="2971800" y="1600200"/>
                <a:ext cx="3927614" cy="682174"/>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3124200" y="3657600"/>
                <a:ext cx="3793283" cy="765338"/>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sSub>
                          <m:sSubPr>
                            <m:ctrlPr>
                              <a:rPr lang="en-US" sz="2200" i="1" smtClean="0">
                                <a:latin typeface="Cambria Math"/>
                              </a:rPr>
                            </m:ctrlPr>
                          </m:sSubPr>
                          <m:e>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𝐻</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a14:m>
                <a:r>
                  <a:rPr lang="en-US" sz="22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smtClean="0">
                            <a:latin typeface="Cambria Math"/>
                          </a:rPr>
                        </m:ctrlPr>
                      </m:sSubPr>
                      <m:e>
                        <m:r>
                          <a:rPr lang="en-US" sz="2200" b="0" i="1" smtClean="0">
                            <a:latin typeface="Cambria Math"/>
                          </a:rPr>
                          <m:t>+</m:t>
                        </m:r>
                        <m:r>
                          <a:rPr lang="en-US" sz="2200" b="0" i="1" smtClean="0">
                            <a:latin typeface="Cambria Math"/>
                          </a:rPr>
                          <m:t>𝑝</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𝑉</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a14:m>
                <a:r>
                  <a:rPr lang="en-US" sz="2200" baseline="-250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(9)</a:t>
                </a:r>
                <a:endParaRPr lang="en-US" sz="2200" dirty="0">
                  <a:latin typeface="Times New Roman" panose="02020603050405020304" pitchFamily="18" charset="0"/>
                  <a:cs typeface="Times New Roman" panose="02020603050405020304" pitchFamily="18" charset="0"/>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3124200" y="3657600"/>
                <a:ext cx="3793283" cy="765338"/>
              </a:xfrm>
              <a:prstGeom prst="rect">
                <a:avLst/>
              </a:prstGeom>
              <a:blipFill rotWithShape="1">
                <a:blip r:embed="rId4"/>
                <a:stretch>
                  <a:fillRect r="-11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1752600" y="5025862"/>
                <a:ext cx="5190588" cy="765338"/>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sSub>
                          <m:sSubPr>
                            <m:ctrlPr>
                              <a:rPr lang="en-US" sz="2200" i="1" smtClean="0">
                                <a:latin typeface="Cambria Math"/>
                              </a:rPr>
                            </m:ctrlPr>
                          </m:sSubPr>
                          <m:e>
                            <m:r>
                              <a:rPr lang="en-US" sz="2200" i="1" smtClean="0">
                                <a:latin typeface="Cambria Math"/>
                              </a:rPr>
                              <m:t>𝐶</m:t>
                            </m:r>
                            <m:r>
                              <a:rPr lang="en-US" sz="2200" i="1" baseline="-25000" smtClean="0">
                                <a:latin typeface="Cambria Math"/>
                              </a:rPr>
                              <m:t>𝑝</m:t>
                            </m:r>
                            <m:r>
                              <a:rPr lang="en-US" sz="2200" i="1" smtClean="0">
                                <a:latin typeface="Cambria Math"/>
                              </a:rPr>
                              <m:t>−</m:t>
                            </m:r>
                            <m:r>
                              <a:rPr lang="en-US" sz="2200" i="1" smtClean="0">
                                <a:latin typeface="Cambria Math"/>
                              </a:rPr>
                              <m:t>𝐶𝑣</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r>
                          <a:rPr lang="en-US" sz="2200" b="0" i="1" smtClean="0">
                            <a:latin typeface="Cambria Math"/>
                          </a:rPr>
                          <m:t>+</m:t>
                        </m:r>
                        <m:r>
                          <a:rPr lang="en-US" sz="2200" b="0" i="1" smtClean="0">
                            <a:latin typeface="Cambria Math"/>
                          </a:rPr>
                          <m:t>𝑝</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𝑉</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a14:m>
                <a:r>
                  <a:rPr lang="en-US" sz="22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smtClean="0">
                            <a:latin typeface="Cambria Math"/>
                          </a:rPr>
                        </m:ctrlPr>
                      </m:sSubPr>
                      <m:e>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baseline="-250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(10)</a:t>
                </a:r>
                <a:endParaRPr lang="en-US" sz="2200" dirty="0">
                  <a:latin typeface="Times New Roman" panose="02020603050405020304" pitchFamily="18" charset="0"/>
                  <a:cs typeface="Times New Roman" panose="02020603050405020304" pitchFamily="18"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1752600" y="5025862"/>
                <a:ext cx="5190588" cy="765338"/>
              </a:xfrm>
              <a:prstGeom prst="rect">
                <a:avLst/>
              </a:prstGeom>
              <a:blipFill rotWithShape="1">
                <a:blip r:embed="rId5"/>
                <a:stretch>
                  <a:fillRect r="-4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52400" y="6136943"/>
                <a:ext cx="3523529" cy="644857"/>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r>
                          <a:rPr lang="en-US" sz="2200" b="0" i="1" smtClean="0">
                            <a:latin typeface="Cambria Math"/>
                          </a:rPr>
                          <m:t>𝑑𝑈</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dirty="0" smtClean="0"/>
                  <a:t>dT </a:t>
                </a:r>
                <a14:m>
                  <m:oMath xmlns:m="http://schemas.openxmlformats.org/officeDocument/2006/math">
                    <m:sSub>
                      <m:sSubPr>
                        <m:ctrlPr>
                          <a:rPr lang="en-US" sz="2200" i="1" smtClean="0">
                            <a:latin typeface="Cambria Math"/>
                          </a:rPr>
                        </m:ctrlPr>
                      </m:sSubPr>
                      <m:e>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𝑉</m:t>
                                </m:r>
                              </m:den>
                            </m:f>
                          </m:e>
                        </m:d>
                      </m:e>
                      <m:sub>
                        <m:r>
                          <a:rPr lang="en-US" sz="2200" b="0" i="1" smtClean="0">
                            <a:latin typeface="Cambria Math"/>
                          </a:rPr>
                          <m:t>𝑇</m:t>
                        </m:r>
                      </m:sub>
                    </m:sSub>
                    <m:r>
                      <a:rPr lang="en-US" sz="2200" b="0" i="1" smtClean="0">
                        <a:latin typeface="Cambria Math"/>
                      </a:rPr>
                      <m:t>   </m:t>
                    </m:r>
                    <m:r>
                      <a:rPr lang="en-US" sz="2200" b="0" i="1" smtClean="0">
                        <a:latin typeface="Cambria Math"/>
                      </a:rPr>
                      <m:t>𝑑𝑉</m:t>
                    </m:r>
                  </m:oMath>
                </a14:m>
                <a:endParaRPr lang="en-US" sz="2200" baseline="-25000" dirty="0"/>
              </a:p>
            </p:txBody>
          </p:sp>
        </mc:Choice>
        <mc:Fallback xmlns="">
          <p:sp>
            <p:nvSpPr>
              <p:cNvPr id="14" name="TextBox 13"/>
              <p:cNvSpPr txBox="1">
                <a:spLocks noRot="1" noChangeAspect="1" noMove="1" noResize="1" noEditPoints="1" noAdjustHandles="1" noChangeArrowheads="1" noChangeShapeType="1" noTextEdit="1"/>
              </p:cNvSpPr>
              <p:nvPr/>
            </p:nvSpPr>
            <p:spPr>
              <a:xfrm>
                <a:off x="152400" y="6136943"/>
                <a:ext cx="3523529" cy="644857"/>
              </a:xfrm>
              <a:prstGeom prst="rect">
                <a:avLst/>
              </a:prstGeom>
              <a:blipFill rotWithShape="1">
                <a:blip r:embed="rId6"/>
                <a:stretch>
                  <a:fillRect/>
                </a:stretch>
              </a:blipFill>
            </p:spPr>
            <p:txBody>
              <a:bodyPr/>
              <a:lstStyle/>
              <a:p>
                <a:r>
                  <a:rPr lang="en-US">
                    <a:noFill/>
                  </a:rPr>
                  <a:t> </a:t>
                </a:r>
              </a:p>
            </p:txBody>
          </p:sp>
        </mc:Fallback>
      </mc:AlternateContent>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16983" y="4876800"/>
            <a:ext cx="5387603" cy="1057275"/>
          </a:xfrm>
          <a:prstGeom prst="rect">
            <a:avLst/>
          </a:prstGeom>
          <a:ln w="38100">
            <a:solidFill>
              <a:schemeClr val="tx1"/>
            </a:solidFill>
          </a:ln>
        </p:spPr>
      </p:pic>
      <p:sp>
        <p:nvSpPr>
          <p:cNvPr id="12" name="TextBox 11"/>
          <p:cNvSpPr txBox="1"/>
          <p:nvPr/>
        </p:nvSpPr>
        <p:spPr>
          <a:xfrm>
            <a:off x="4347894" y="1447800"/>
            <a:ext cx="672947" cy="838200"/>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sz="2200" baseline="-25000" dirty="0"/>
          </a:p>
        </p:txBody>
      </p:sp>
      <p:sp>
        <p:nvSpPr>
          <p:cNvPr id="13" name="TextBox 12"/>
          <p:cNvSpPr txBox="1"/>
          <p:nvPr/>
        </p:nvSpPr>
        <p:spPr>
          <a:xfrm>
            <a:off x="3048000" y="4800600"/>
            <a:ext cx="672947" cy="838200"/>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sz="2200" baseline="-25000" dirty="0"/>
          </a:p>
        </p:txBody>
      </p:sp>
    </p:spTree>
    <p:extLst>
      <p:ext uri="{BB962C8B-B14F-4D97-AF65-F5344CB8AC3E}">
        <p14:creationId xmlns:p14="http://schemas.microsoft.com/office/powerpoint/2010/main" val="4124533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Autofit/>
          </a:bodyPr>
          <a:lstStyle/>
          <a:p>
            <a:r>
              <a:rPr lang="en-US" sz="2600" b="1" dirty="0" smtClean="0">
                <a:effectLst/>
                <a:latin typeface="Times New Roman"/>
                <a:ea typeface="Calibri"/>
                <a:cs typeface="Arial"/>
              </a:rPr>
              <a:t>RELATION BETWEEN </a:t>
            </a:r>
            <a:r>
              <a:rPr lang="en-US" sz="2600" b="1" dirty="0" err="1" smtClean="0">
                <a:effectLst/>
                <a:latin typeface="Times New Roman"/>
                <a:ea typeface="Calibri"/>
                <a:cs typeface="Arial"/>
              </a:rPr>
              <a:t>Cv</a:t>
            </a:r>
            <a:r>
              <a:rPr lang="en-US" sz="2600" b="1" dirty="0" smtClean="0">
                <a:effectLst/>
                <a:latin typeface="Times New Roman"/>
                <a:ea typeface="Calibri"/>
                <a:cs typeface="Arial"/>
              </a:rPr>
              <a:t> and </a:t>
            </a:r>
            <a:r>
              <a:rPr lang="en-US" sz="2600" b="1" dirty="0" err="1" smtClean="0">
                <a:effectLst/>
                <a:latin typeface="Times New Roman"/>
                <a:ea typeface="Calibri"/>
                <a:cs typeface="Arial"/>
              </a:rPr>
              <a:t>Cp</a:t>
            </a:r>
            <a:endParaRPr lang="en-US" sz="2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p:cNvSpPr/>
              <p:nvPr/>
            </p:nvSpPr>
            <p:spPr>
              <a:xfrm>
                <a:off x="152400" y="1018456"/>
                <a:ext cx="8915400" cy="6376489"/>
              </a:xfrm>
              <a:prstGeom prst="rect">
                <a:avLst/>
              </a:prstGeom>
            </p:spPr>
            <p:txBody>
              <a:bodyPr wrap="square">
                <a:spAutoFit/>
              </a:bodyPr>
              <a:lstStyle/>
              <a:p>
                <a:pPr algn="just">
                  <a:lnSpc>
                    <a:spcPct val="115000"/>
                  </a:lnSpc>
                  <a:buSzPct val="150000"/>
                </a:pPr>
                <a:r>
                  <a:rPr lang="en-US" sz="2400" dirty="0" smtClean="0">
                    <a:latin typeface="Times New Roman"/>
                    <a:ea typeface="Calibri"/>
                    <a:cs typeface="Arial"/>
                  </a:rPr>
                  <a:t>Dividing by </a:t>
                </a:r>
                <a:r>
                  <a:rPr lang="en-US" sz="2400" dirty="0" err="1" smtClean="0">
                    <a:latin typeface="Times New Roman"/>
                    <a:ea typeface="Calibri"/>
                    <a:cs typeface="Arial"/>
                  </a:rPr>
                  <a:t>dT</a:t>
                </a:r>
                <a:r>
                  <a:rPr lang="en-US" sz="2400" dirty="0" smtClean="0">
                    <a:latin typeface="Times New Roman"/>
                    <a:ea typeface="Calibri"/>
                    <a:cs typeface="Arial"/>
                  </a:rPr>
                  <a:t> gives:</a:t>
                </a:r>
              </a:p>
              <a:p>
                <a:pPr algn="just">
                  <a:lnSpc>
                    <a:spcPct val="115000"/>
                  </a:lnSpc>
                  <a:buSzPct val="150000"/>
                </a:pPr>
                <a:endParaRPr lang="en-US" sz="2400" dirty="0">
                  <a:latin typeface="Times New Roman"/>
                  <a:ea typeface="Calibri"/>
                  <a:cs typeface="Arial"/>
                </a:endParaRPr>
              </a:p>
              <a:p>
                <a:pPr algn="just">
                  <a:lnSpc>
                    <a:spcPct val="115000"/>
                  </a:lnSpc>
                  <a:buSzPct val="150000"/>
                </a:pPr>
                <a:endParaRPr lang="en-US" sz="2400" dirty="0" smtClean="0">
                  <a:latin typeface="Times New Roman"/>
                  <a:ea typeface="Calibri"/>
                  <a:cs typeface="Arial"/>
                </a:endParaRPr>
              </a:p>
              <a:p>
                <a:pPr algn="just">
                  <a:lnSpc>
                    <a:spcPct val="115000"/>
                  </a:lnSpc>
                  <a:buSzPct val="150000"/>
                </a:pPr>
                <a:r>
                  <a:rPr lang="en-US" sz="2400" dirty="0" smtClean="0">
                    <a:latin typeface="Times New Roman"/>
                    <a:ea typeface="Calibri"/>
                    <a:cs typeface="Arial"/>
                  </a:rPr>
                  <a:t>and assuming constant pressure we get:</a:t>
                </a:r>
              </a:p>
              <a:p>
                <a:pPr algn="just">
                  <a:lnSpc>
                    <a:spcPct val="115000"/>
                  </a:lnSpc>
                  <a:buSzPct val="150000"/>
                </a:pPr>
                <a:endParaRPr lang="en-US" sz="2400" dirty="0">
                  <a:latin typeface="Times New Roman"/>
                  <a:ea typeface="Calibri"/>
                  <a:cs typeface="Arial"/>
                </a:endParaRPr>
              </a:p>
              <a:p>
                <a:pPr algn="just">
                  <a:lnSpc>
                    <a:spcPct val="115000"/>
                  </a:lnSpc>
                  <a:buSzPct val="150000"/>
                </a:pPr>
                <a:endParaRPr lang="en-US" sz="2400" dirty="0" smtClean="0">
                  <a:latin typeface="Times New Roman"/>
                  <a:ea typeface="Calibri"/>
                  <a:cs typeface="Arial"/>
                </a:endParaRPr>
              </a:p>
              <a:p>
                <a:pPr algn="just">
                  <a:lnSpc>
                    <a:spcPct val="115000"/>
                  </a:lnSpc>
                  <a:buSzPct val="150000"/>
                </a:pPr>
                <a:endParaRPr lang="en-US" sz="2400" dirty="0">
                  <a:latin typeface="Times New Roman"/>
                  <a:ea typeface="Calibri"/>
                  <a:cs typeface="Arial"/>
                </a:endParaRPr>
              </a:p>
              <a:p>
                <a:pPr algn="just">
                  <a:lnSpc>
                    <a:spcPct val="115000"/>
                  </a:lnSpc>
                  <a:buSzPct val="150000"/>
                </a:pPr>
                <a:r>
                  <a:rPr lang="en-US" sz="2400" dirty="0" smtClean="0">
                    <a:latin typeface="Times New Roman"/>
                    <a:ea typeface="Calibri"/>
                    <a:cs typeface="Arial"/>
                  </a:rPr>
                  <a:t>Or</a:t>
                </a:r>
              </a:p>
              <a:p>
                <a:pPr algn="just">
                  <a:lnSpc>
                    <a:spcPct val="115000"/>
                  </a:lnSpc>
                  <a:buSzPct val="150000"/>
                </a:pPr>
                <a:endParaRPr lang="en-US" sz="2400" dirty="0" smtClean="0">
                  <a:latin typeface="Times New Roman"/>
                  <a:ea typeface="Calibri"/>
                  <a:cs typeface="Arial"/>
                </a:endParaRPr>
              </a:p>
              <a:p>
                <a:pPr algn="just">
                  <a:lnSpc>
                    <a:spcPct val="115000"/>
                  </a:lnSpc>
                  <a:buSzPct val="150000"/>
                </a:pPr>
                <a:r>
                  <a:rPr lang="en-US" sz="2400" dirty="0" smtClean="0">
                    <a:latin typeface="Times New Roman"/>
                    <a:ea typeface="Calibri"/>
                    <a:cs typeface="Arial"/>
                  </a:rPr>
                  <a:t>Substituting this into (10)</a:t>
                </a:r>
                <a:endParaRPr lang="en-US" sz="2800" b="0" i="1" dirty="0" smtClean="0">
                  <a:latin typeface="Cambria Math"/>
                </a:endParaRPr>
              </a:p>
              <a:p>
                <a:pPr algn="just">
                  <a:lnSpc>
                    <a:spcPct val="115000"/>
                  </a:lnSpc>
                  <a:buSzPct val="150000"/>
                </a:pPr>
                <a:endParaRPr lang="en-US" sz="2800" dirty="0" smtClean="0">
                  <a:latin typeface="Times New Roman"/>
                  <a:ea typeface="Calibri"/>
                  <a:cs typeface="Arial"/>
                </a:endParaRPr>
              </a:p>
              <a:p>
                <a:pPr algn="just">
                  <a:lnSpc>
                    <a:spcPct val="115000"/>
                  </a:lnSpc>
                  <a:buSzPct val="150000"/>
                </a:pPr>
                <a14:m>
                  <m:oMath xmlns:m="http://schemas.openxmlformats.org/officeDocument/2006/math">
                    <m:r>
                      <m:rPr>
                        <m:nor/>
                      </m:rPr>
                      <a:rPr lang="en-US" sz="2800" dirty="0" smtClean="0">
                        <a:latin typeface="Times New Roman"/>
                        <a:ea typeface="Calibri"/>
                        <a:cs typeface="Arial"/>
                      </a:rPr>
                      <m:t>gives</m:t>
                    </m:r>
                    <m:r>
                      <a:rPr lang="en-US" sz="2800" b="0" i="1" dirty="0" smtClean="0">
                        <a:latin typeface="Cambria Math"/>
                        <a:ea typeface="Calibri"/>
                        <a:cs typeface="Arial"/>
                      </a:rPr>
                      <m:t>         </m:t>
                    </m:r>
                    <m:r>
                      <a:rPr lang="en-US" sz="3200" b="0" i="1" smtClean="0">
                        <a:latin typeface="Cambria Math"/>
                      </a:rPr>
                      <m:t>𝐶</m:t>
                    </m:r>
                    <m:r>
                      <a:rPr lang="en-US" sz="3200" b="0" i="1" baseline="-25000" smtClean="0">
                        <a:latin typeface="Cambria Math"/>
                      </a:rPr>
                      <m:t>𝑝</m:t>
                    </m:r>
                    <m:r>
                      <a:rPr lang="en-US" sz="3200" b="0" i="1" smtClean="0">
                        <a:latin typeface="Cambria Math"/>
                      </a:rPr>
                      <m:t>−</m:t>
                    </m:r>
                    <m:r>
                      <a:rPr lang="en-US" sz="3200" b="0" i="1" smtClean="0">
                        <a:latin typeface="Cambria Math"/>
                      </a:rPr>
                      <m:t>𝐶𝑣</m:t>
                    </m:r>
                    <m:r>
                      <a:rPr lang="en-US" sz="3200" b="0" i="1" smtClean="0">
                        <a:latin typeface="Cambria Math"/>
                      </a:rPr>
                      <m:t>=</m:t>
                    </m:r>
                    <m:d>
                      <m:dPr>
                        <m:begChr m:val="["/>
                        <m:endChr m:val="]"/>
                        <m:ctrlPr>
                          <a:rPr lang="en-US" sz="3600" i="1" smtClean="0">
                            <a:latin typeface="Cambria Math"/>
                            <a:cs typeface="Arial"/>
                          </a:rPr>
                        </m:ctrlPr>
                      </m:dPr>
                      <m:e>
                        <m:sSub>
                          <m:sSubPr>
                            <m:ctrlPr>
                              <a:rPr lang="en-US" sz="3200" i="1" smtClean="0">
                                <a:latin typeface="Cambria Math"/>
                              </a:rPr>
                            </m:ctrlPr>
                          </m:sSubPr>
                          <m:e>
                            <m:d>
                              <m:dPr>
                                <m:ctrlPr>
                                  <a:rPr lang="en-US" sz="3200" i="1" smtClean="0">
                                    <a:latin typeface="Cambria Math"/>
                                  </a:rPr>
                                </m:ctrlPr>
                              </m:dPr>
                              <m:e>
                                <m:f>
                                  <m:fPr>
                                    <m:ctrlPr>
                                      <a:rPr lang="en-US" sz="3200" i="1" smtClean="0">
                                        <a:latin typeface="Cambria Math"/>
                                      </a:rPr>
                                    </m:ctrlPr>
                                  </m:fPr>
                                  <m:num>
                                    <m:r>
                                      <a:rPr lang="en-US" sz="3200" b="0" i="1" smtClean="0">
                                        <a:latin typeface="Cambria Math"/>
                                      </a:rPr>
                                      <m:t>𝜕</m:t>
                                    </m:r>
                                    <m:r>
                                      <a:rPr lang="en-US" sz="3200" b="0" i="1" smtClean="0">
                                        <a:latin typeface="Cambria Math"/>
                                      </a:rPr>
                                      <m:t>𝑈</m:t>
                                    </m:r>
                                  </m:num>
                                  <m:den>
                                    <m:r>
                                      <a:rPr lang="en-US" sz="3200" i="1" smtClean="0">
                                        <a:latin typeface="Cambria Math"/>
                                      </a:rPr>
                                      <m:t>𝜕</m:t>
                                    </m:r>
                                    <m:r>
                                      <a:rPr lang="en-US" sz="3200" b="0" i="1" smtClean="0">
                                        <a:latin typeface="Cambria Math"/>
                                      </a:rPr>
                                      <m:t>𝑉</m:t>
                                    </m:r>
                                  </m:den>
                                </m:f>
                              </m:e>
                            </m:d>
                          </m:e>
                          <m:sub>
                            <m:r>
                              <a:rPr lang="en-US" sz="3200" b="0" i="1" smtClean="0">
                                <a:latin typeface="Cambria Math"/>
                              </a:rPr>
                              <m:t>𝑇</m:t>
                            </m:r>
                          </m:sub>
                        </m:sSub>
                        <m:r>
                          <a:rPr lang="en-US" sz="3200" b="0" i="1" smtClean="0">
                            <a:latin typeface="Cambria Math"/>
                          </a:rPr>
                          <m:t>+</m:t>
                        </m:r>
                        <m:r>
                          <a:rPr lang="en-US" sz="3200" b="0" i="1" smtClean="0">
                            <a:latin typeface="Cambria Math"/>
                          </a:rPr>
                          <m:t>𝑝</m:t>
                        </m:r>
                      </m:e>
                    </m:d>
                  </m:oMath>
                </a14:m>
                <a:r>
                  <a:rPr lang="en-US" sz="2400" dirty="0" smtClean="0"/>
                  <a:t> </a:t>
                </a:r>
                <a14:m>
                  <m:oMath xmlns:m="http://schemas.openxmlformats.org/officeDocument/2006/math">
                    <m:sSub>
                      <m:sSubPr>
                        <m:ctrlPr>
                          <a:rPr lang="en-US" sz="2400" i="1" smtClean="0">
                            <a:latin typeface="Cambria Math"/>
                          </a:rPr>
                        </m:ctrlPr>
                      </m:sSubPr>
                      <m:e>
                        <m:d>
                          <m:dPr>
                            <m:ctrlPr>
                              <a:rPr lang="en-US" sz="2400" i="1" smtClean="0">
                                <a:latin typeface="Cambria Math"/>
                              </a:rPr>
                            </m:ctrlPr>
                          </m:dPr>
                          <m:e>
                            <m:f>
                              <m:fPr>
                                <m:ctrlPr>
                                  <a:rPr lang="en-US" sz="2400" i="1" smtClean="0">
                                    <a:latin typeface="Cambria Math"/>
                                  </a:rPr>
                                </m:ctrlPr>
                              </m:fPr>
                              <m:num>
                                <m:r>
                                  <a:rPr lang="en-US" sz="2400" b="0" i="1" smtClean="0">
                                    <a:latin typeface="Cambria Math"/>
                                  </a:rPr>
                                  <m:t>𝜕</m:t>
                                </m:r>
                                <m:r>
                                  <a:rPr lang="en-US" sz="2400" b="0" i="1" smtClean="0">
                                    <a:latin typeface="Cambria Math"/>
                                  </a:rPr>
                                  <m:t>𝑉</m:t>
                                </m:r>
                              </m:num>
                              <m:den>
                                <m:r>
                                  <a:rPr lang="en-US" sz="2400" i="1" smtClean="0">
                                    <a:latin typeface="Cambria Math"/>
                                  </a:rPr>
                                  <m:t>𝜕</m:t>
                                </m:r>
                                <m:r>
                                  <a:rPr lang="en-US" sz="2400" b="0" i="1" smtClean="0">
                                    <a:latin typeface="Cambria Math"/>
                                  </a:rPr>
                                  <m:t>𝑇</m:t>
                                </m:r>
                              </m:den>
                            </m:f>
                          </m:e>
                        </m:d>
                      </m:e>
                      <m:sub>
                        <m:r>
                          <a:rPr lang="en-US" sz="2400" b="0" i="1" smtClean="0">
                            <a:latin typeface="Cambria Math"/>
                          </a:rPr>
                          <m:t>𝑃</m:t>
                        </m:r>
                      </m:sub>
                    </m:sSub>
                    <m:r>
                      <a:rPr lang="en-US" sz="2400" b="0" i="1" smtClean="0">
                        <a:latin typeface="Cambria Math"/>
                      </a:rPr>
                      <m:t>    (</m:t>
                    </m:r>
                    <m:r>
                      <a:rPr lang="en-US" sz="2400" b="0" i="1" smtClean="0">
                        <a:latin typeface="Cambria Math"/>
                      </a:rPr>
                      <m:t>12</m:t>
                    </m:r>
                    <m:r>
                      <a:rPr lang="en-US" sz="2400" b="0" i="1" smtClean="0">
                        <a:latin typeface="Cambria Math"/>
                      </a:rPr>
                      <m:t>)</m:t>
                    </m:r>
                  </m:oMath>
                </a14:m>
                <a:endParaRPr lang="en-US" sz="2400" dirty="0" smtClean="0">
                  <a:latin typeface="Times New Roman"/>
                  <a:ea typeface="Calibri"/>
                  <a:cs typeface="Arial"/>
                </a:endParaRPr>
              </a:p>
              <a:p>
                <a:pPr algn="just">
                  <a:lnSpc>
                    <a:spcPct val="115000"/>
                  </a:lnSpc>
                  <a:buSzPct val="150000"/>
                </a:pPr>
                <a:endParaRPr lang="en-US" sz="2400" dirty="0" smtClean="0">
                  <a:latin typeface="Times New Roman"/>
                  <a:ea typeface="Calibri"/>
                  <a:cs typeface="Arial"/>
                </a:endParaRPr>
              </a:p>
            </p:txBody>
          </p:sp>
        </mc:Choice>
        <mc:Fallback xmlns="">
          <p:sp>
            <p:nvSpPr>
              <p:cNvPr id="3" name="Rectangle 2"/>
              <p:cNvSpPr>
                <a:spLocks noRot="1" noChangeAspect="1" noMove="1" noResize="1" noEditPoints="1" noAdjustHandles="1" noChangeArrowheads="1" noChangeShapeType="1" noTextEdit="1"/>
              </p:cNvSpPr>
              <p:nvPr/>
            </p:nvSpPr>
            <p:spPr>
              <a:xfrm>
                <a:off x="152400" y="1018456"/>
                <a:ext cx="8915400" cy="6376489"/>
              </a:xfrm>
              <a:prstGeom prst="rect">
                <a:avLst/>
              </a:prstGeom>
              <a:blipFill rotWithShape="1">
                <a:blip r:embed="rId2"/>
                <a:stretch>
                  <a:fillRect l="-1025" t="-38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p:cNvSpPr txBox="1"/>
              <p:nvPr/>
            </p:nvSpPr>
            <p:spPr>
              <a:xfrm>
                <a:off x="2743200" y="1524000"/>
                <a:ext cx="3001656" cy="644857"/>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f>
                          <m:fPr>
                            <m:ctrlPr>
                              <a:rPr lang="en-US" sz="2200" i="1" smtClean="0">
                                <a:latin typeface="Cambria Math"/>
                              </a:rPr>
                            </m:ctrlPr>
                          </m:fPr>
                          <m:num>
                            <m:r>
                              <a:rPr lang="en-US" sz="2200" b="0" i="1" smtClean="0">
                                <a:latin typeface="Cambria Math"/>
                              </a:rPr>
                              <m:t>𝑑</m:t>
                            </m:r>
                            <m:r>
                              <a:rPr lang="en-US" sz="2200" b="0" i="1" smtClean="0">
                                <a:latin typeface="Cambria Math"/>
                              </a:rPr>
                              <m:t>𝑈</m:t>
                            </m:r>
                          </m:num>
                          <m:den>
                            <m:r>
                              <a:rPr lang="en-US" sz="2200" b="0" i="1" smtClean="0">
                                <a:latin typeface="Cambria Math"/>
                              </a:rPr>
                              <m:t>𝑑𝑇</m:t>
                            </m:r>
                          </m:den>
                        </m:f>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dirty="0" smtClean="0"/>
                  <a:t> </a:t>
                </a:r>
                <a14:m>
                  <m:oMath xmlns:m="http://schemas.openxmlformats.org/officeDocument/2006/math">
                    <m:sSub>
                      <m:sSubPr>
                        <m:ctrlPr>
                          <a:rPr lang="en-US" sz="2200" i="1" smtClean="0">
                            <a:latin typeface="Cambria Math"/>
                          </a:rPr>
                        </m:ctrlPr>
                      </m:sSubPr>
                      <m:e>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𝑉</m:t>
                                </m:r>
                              </m:den>
                            </m:f>
                          </m:e>
                        </m:d>
                      </m:e>
                      <m:sub>
                        <m:r>
                          <a:rPr lang="en-US" sz="2200" b="0" i="1" smtClean="0">
                            <a:latin typeface="Cambria Math"/>
                          </a:rPr>
                          <m:t>𝑇</m:t>
                        </m:r>
                      </m:sub>
                    </m:sSub>
                    <m:r>
                      <a:rPr lang="en-US" sz="2200" b="0" i="1" smtClean="0">
                        <a:latin typeface="Cambria Math"/>
                      </a:rPr>
                      <m:t>  </m:t>
                    </m:r>
                    <m:f>
                      <m:fPr>
                        <m:ctrlPr>
                          <a:rPr lang="en-US" sz="2200" i="1" smtClean="0">
                            <a:latin typeface="Cambria Math"/>
                          </a:rPr>
                        </m:ctrlPr>
                      </m:fPr>
                      <m:num>
                        <m:r>
                          <a:rPr lang="en-US" sz="2200" b="0" i="1" smtClean="0">
                            <a:latin typeface="Cambria Math"/>
                          </a:rPr>
                          <m:t>𝑑𝑉</m:t>
                        </m:r>
                      </m:num>
                      <m:den>
                        <m:r>
                          <a:rPr lang="en-US" sz="2200" b="0" i="1" smtClean="0">
                            <a:latin typeface="Cambria Math"/>
                          </a:rPr>
                          <m:t>𝑑𝑇</m:t>
                        </m:r>
                      </m:den>
                    </m:f>
                  </m:oMath>
                </a14:m>
                <a:endParaRPr lang="en-US" sz="2200" baseline="-25000" dirty="0"/>
              </a:p>
            </p:txBody>
          </p:sp>
        </mc:Choice>
        <mc:Fallback>
          <p:sp>
            <p:nvSpPr>
              <p:cNvPr id="12" name="TextBox 11"/>
              <p:cNvSpPr txBox="1">
                <a:spLocks noRot="1" noChangeAspect="1" noMove="1" noResize="1" noEditPoints="1" noAdjustHandles="1" noChangeArrowheads="1" noChangeShapeType="1" noTextEdit="1"/>
              </p:cNvSpPr>
              <p:nvPr/>
            </p:nvSpPr>
            <p:spPr>
              <a:xfrm>
                <a:off x="2743200" y="1524000"/>
                <a:ext cx="3001656" cy="644857"/>
              </a:xfrm>
              <a:prstGeom prst="rect">
                <a:avLst/>
              </a:prstGeom>
              <a:blipFill rotWithShape="1">
                <a:blip r:embed="rId3"/>
                <a:stretch>
                  <a:fillRect r="-14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2743200" y="2860343"/>
                <a:ext cx="3737242" cy="728020"/>
              </a:xfrm>
              <a:prstGeom prst="rect">
                <a:avLst/>
              </a:prstGeom>
              <a:noFill/>
            </p:spPr>
            <p:txBody>
              <a:bodyPr wrap="none" rtlCol="0">
                <a:spAutoFit/>
              </a:bodyPr>
              <a:lstStyle/>
              <a:p>
                <a14:m>
                  <m:oMath xmlns:m="http://schemas.openxmlformats.org/officeDocument/2006/math">
                    <m:sSub>
                      <m:sSubPr>
                        <m:ctrlPr>
                          <a:rPr lang="en-US" sz="2200" i="1" smtClean="0">
                            <a:latin typeface="Cambria Math"/>
                          </a:rPr>
                        </m:ctrlPr>
                      </m:sSubPr>
                      <m:e>
                        <m:sSub>
                          <m:sSubPr>
                            <m:ctrlPr>
                              <a:rPr lang="en-US" sz="2200" i="1" smtClean="0">
                                <a:latin typeface="Cambria Math"/>
                              </a:rPr>
                            </m:ctrlPr>
                          </m:sSubPr>
                          <m:e>
                            <m:d>
                              <m:dPr>
                                <m:ctrlPr>
                                  <a:rPr lang="en-US" sz="2200" i="1" smtClean="0">
                                    <a:latin typeface="Cambria Math"/>
                                  </a:rPr>
                                </m:ctrlPr>
                              </m:dPr>
                              <m:e>
                                <m:f>
                                  <m:fPr>
                                    <m:ctrlPr>
                                      <a:rPr lang="en-US" sz="2200" i="1" smtClean="0">
                                        <a:latin typeface="Cambria Math"/>
                                      </a:rPr>
                                    </m:ctrlPr>
                                  </m:fPr>
                                  <m:num>
                                    <m:r>
                                      <a:rPr lang="en-US" sz="2200" b="0" i="1" smtClean="0">
                                        <a:latin typeface="Cambria Math"/>
                                      </a:rPr>
                                      <m:t>𝑑𝑈</m:t>
                                    </m:r>
                                  </m:num>
                                  <m:den>
                                    <m:r>
                                      <a:rPr lang="en-US" sz="2200" b="0" i="1" smtClean="0">
                                        <a:latin typeface="Cambria Math"/>
                                      </a:rPr>
                                      <m:t>𝑑𝑇</m:t>
                                    </m:r>
                                  </m:den>
                                </m:f>
                              </m:e>
                            </m:d>
                          </m:e>
                          <m:sub>
                            <m:r>
                              <a:rPr lang="en-US" sz="2200" b="0" i="1" smtClean="0">
                                <a:latin typeface="Cambria Math"/>
                              </a:rPr>
                              <m:t>𝑝</m:t>
                            </m:r>
                          </m:sub>
                        </m:sSub>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dirty="0" smtClean="0"/>
                  <a:t> </a:t>
                </a:r>
                <a14:m>
                  <m:oMath xmlns:m="http://schemas.openxmlformats.org/officeDocument/2006/math">
                    <m:sSub>
                      <m:sSubPr>
                        <m:ctrlPr>
                          <a:rPr lang="en-US" sz="2200" i="1" smtClean="0">
                            <a:latin typeface="Cambria Math"/>
                          </a:rPr>
                        </m:ctrlPr>
                      </m:sSubPr>
                      <m:e>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𝑉</m:t>
                                </m:r>
                              </m:den>
                            </m:f>
                          </m:e>
                        </m:d>
                      </m:e>
                      <m:sub>
                        <m:r>
                          <a:rPr lang="en-US" sz="2200" b="0" i="1" smtClean="0">
                            <a:latin typeface="Cambria Math"/>
                          </a:rPr>
                          <m:t>𝑇</m:t>
                        </m:r>
                      </m:sub>
                    </m:sSub>
                    <m:sSub>
                      <m:sSubPr>
                        <m:ctrlPr>
                          <a:rPr lang="en-US" sz="2200" i="1" smtClean="0">
                            <a:latin typeface="Cambria Math"/>
                          </a:rPr>
                        </m:ctrlPr>
                      </m:sSubPr>
                      <m:e>
                        <m:d>
                          <m:dPr>
                            <m:ctrlPr>
                              <a:rPr lang="en-US" sz="2200" i="1" smtClean="0">
                                <a:latin typeface="Cambria Math"/>
                              </a:rPr>
                            </m:ctrlPr>
                          </m:dPr>
                          <m:e>
                            <m:f>
                              <m:fPr>
                                <m:ctrlPr>
                                  <a:rPr lang="en-US" sz="2200" i="1" smtClean="0">
                                    <a:latin typeface="Cambria Math"/>
                                  </a:rPr>
                                </m:ctrlPr>
                              </m:fPr>
                              <m:num>
                                <m:r>
                                  <a:rPr lang="en-US" sz="2200" b="0" i="1" smtClean="0">
                                    <a:latin typeface="Cambria Math"/>
                                  </a:rPr>
                                  <m:t>𝑑𝑉</m:t>
                                </m:r>
                              </m:num>
                              <m:den>
                                <m:r>
                                  <a:rPr lang="en-US" sz="2200" b="0" i="1" smtClean="0">
                                    <a:latin typeface="Cambria Math"/>
                                  </a:rPr>
                                  <m:t>𝑑𝑇</m:t>
                                </m:r>
                              </m:den>
                            </m:f>
                          </m:e>
                        </m:d>
                      </m:e>
                      <m:sub>
                        <m:r>
                          <a:rPr lang="en-US" sz="2200" b="0" i="1" smtClean="0">
                            <a:latin typeface="Cambria Math"/>
                          </a:rPr>
                          <m:t>𝑝</m:t>
                        </m:r>
                      </m:sub>
                    </m:sSub>
                  </m:oMath>
                </a14:m>
                <a:endParaRPr lang="en-US" sz="2200" baseline="-25000" dirty="0"/>
              </a:p>
            </p:txBody>
          </p:sp>
        </mc:Choice>
        <mc:Fallback xmlns="">
          <p:sp>
            <p:nvSpPr>
              <p:cNvPr id="13" name="TextBox 12"/>
              <p:cNvSpPr txBox="1">
                <a:spLocks noRot="1" noChangeAspect="1" noMove="1" noResize="1" noEditPoints="1" noAdjustHandles="1" noChangeArrowheads="1" noChangeShapeType="1" noTextEdit="1"/>
              </p:cNvSpPr>
              <p:nvPr/>
            </p:nvSpPr>
            <p:spPr>
              <a:xfrm>
                <a:off x="2743200" y="2860343"/>
                <a:ext cx="3737242" cy="728020"/>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2663558" y="3996380"/>
                <a:ext cx="5489842" cy="728020"/>
              </a:xfrm>
              <a:prstGeom prst="rect">
                <a:avLst/>
              </a:prstGeom>
              <a:noFill/>
            </p:spPr>
            <p:txBody>
              <a:bodyPr wrap="square" rtlCol="0">
                <a:spAutoFit/>
              </a:bodyPr>
              <a:lstStyle/>
              <a:p>
                <a14:m>
                  <m:oMath xmlns:m="http://schemas.openxmlformats.org/officeDocument/2006/math">
                    <m:sSub>
                      <m:sSubPr>
                        <m:ctrlPr>
                          <a:rPr lang="en-US" sz="2200" i="1" smtClean="0">
                            <a:latin typeface="Cambria Math"/>
                          </a:rPr>
                        </m:ctrlPr>
                      </m:sSubPr>
                      <m:e>
                        <m:sSub>
                          <m:sSubPr>
                            <m:ctrlPr>
                              <a:rPr lang="en-US" sz="2200" i="1" smtClean="0">
                                <a:latin typeface="Cambria Math"/>
                              </a:rPr>
                            </m:ctrlPr>
                          </m:sSubPr>
                          <m:e>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dirty="0" smtClean="0"/>
                  <a:t> </a:t>
                </a:r>
                <a14:m>
                  <m:oMath xmlns:m="http://schemas.openxmlformats.org/officeDocument/2006/math">
                    <m:sSub>
                      <m:sSubPr>
                        <m:ctrlPr>
                          <a:rPr lang="en-US" sz="2200" i="1" smtClean="0">
                            <a:latin typeface="Cambria Math"/>
                          </a:rPr>
                        </m:ctrlPr>
                      </m:sSubPr>
                      <m:e>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𝑉</m:t>
                                </m:r>
                              </m:den>
                            </m:f>
                          </m:e>
                        </m:d>
                      </m:e>
                      <m:sub>
                        <m:r>
                          <a:rPr lang="en-US" sz="2200" b="0" i="1" smtClean="0">
                            <a:latin typeface="Cambria Math"/>
                          </a:rPr>
                          <m:t>𝑇</m:t>
                        </m:r>
                      </m:sub>
                    </m:sSub>
                    <m:sSub>
                      <m:sSubPr>
                        <m:ctrlPr>
                          <a:rPr lang="en-US" sz="2200" i="1" smtClean="0">
                            <a:latin typeface="Cambria Math"/>
                          </a:rPr>
                        </m:ctrlPr>
                      </m:sSubPr>
                      <m:e>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𝑉</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a14:m>
                <a:r>
                  <a:rPr lang="en-US" sz="2200" baseline="-25000" dirty="0" smtClean="0"/>
                  <a:t>             </a:t>
                </a:r>
                <a:r>
                  <a:rPr lang="en-US" sz="2200" dirty="0" smtClean="0"/>
                  <a:t>(11)</a:t>
                </a:r>
                <a:endParaRPr lang="en-US" sz="2200" dirty="0"/>
              </a:p>
            </p:txBody>
          </p:sp>
        </mc:Choice>
        <mc:Fallback xmlns="">
          <p:sp>
            <p:nvSpPr>
              <p:cNvPr id="16" name="TextBox 15"/>
              <p:cNvSpPr txBox="1">
                <a:spLocks noRot="1" noChangeAspect="1" noMove="1" noResize="1" noEditPoints="1" noAdjustHandles="1" noChangeArrowheads="1" noChangeShapeType="1" noTextEdit="1"/>
              </p:cNvSpPr>
              <p:nvPr/>
            </p:nvSpPr>
            <p:spPr>
              <a:xfrm>
                <a:off x="2663558" y="3996380"/>
                <a:ext cx="5489842" cy="728020"/>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3810000" y="4800600"/>
                <a:ext cx="5190588" cy="765338"/>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14:m>
                  <m:oMath xmlns:m="http://schemas.openxmlformats.org/officeDocument/2006/math">
                    <m:sSub>
                      <m:sSubPr>
                        <m:ctrlPr>
                          <a:rPr lang="en-US" sz="2200" i="1" smtClean="0">
                            <a:latin typeface="Cambria Math"/>
                          </a:rPr>
                        </m:ctrlPr>
                      </m:sSubPr>
                      <m:e>
                        <m:sSub>
                          <m:sSubPr>
                            <m:ctrlPr>
                              <a:rPr lang="en-US" sz="2200" i="1" smtClean="0">
                                <a:latin typeface="Cambria Math"/>
                              </a:rPr>
                            </m:ctrlPr>
                          </m:sSubPr>
                          <m:e>
                            <m:r>
                              <a:rPr lang="en-US" sz="2200" i="1" smtClean="0">
                                <a:latin typeface="Cambria Math"/>
                              </a:rPr>
                              <m:t>𝐶</m:t>
                            </m:r>
                            <m:r>
                              <a:rPr lang="en-US" sz="2200" i="1" baseline="-25000" smtClean="0">
                                <a:latin typeface="Cambria Math"/>
                              </a:rPr>
                              <m:t>𝑝</m:t>
                            </m:r>
                            <m:r>
                              <a:rPr lang="en-US" sz="2200" i="1" smtClean="0">
                                <a:latin typeface="Cambria Math"/>
                              </a:rPr>
                              <m:t>−</m:t>
                            </m:r>
                            <m:r>
                              <a:rPr lang="en-US" sz="2200" i="1" smtClean="0">
                                <a:latin typeface="Cambria Math"/>
                              </a:rPr>
                              <m:t>𝐶𝑣</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r>
                          <a:rPr lang="en-US" sz="2200" b="0" i="1" smtClean="0">
                            <a:latin typeface="Cambria Math"/>
                          </a:rPr>
                          <m:t>+</m:t>
                        </m:r>
                        <m:r>
                          <a:rPr lang="en-US" sz="2200" b="0" i="1" smtClean="0">
                            <a:latin typeface="Cambria Math"/>
                          </a:rPr>
                          <m:t>𝑝</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𝑉</m:t>
                                </m:r>
                              </m:num>
                              <m:den>
                                <m:r>
                                  <a:rPr lang="en-US" sz="2200" i="1" smtClean="0">
                                    <a:latin typeface="Cambria Math"/>
                                  </a:rPr>
                                  <m:t>𝜕</m:t>
                                </m:r>
                                <m:r>
                                  <a:rPr lang="en-US" sz="2200" b="0" i="1" smtClean="0">
                                    <a:latin typeface="Cambria Math"/>
                                  </a:rPr>
                                  <m:t>𝑇</m:t>
                                </m:r>
                              </m:den>
                            </m:f>
                          </m:e>
                        </m:d>
                      </m:e>
                      <m:sub>
                        <m:r>
                          <a:rPr lang="en-US" sz="2200" b="0" i="1" smtClean="0">
                            <a:latin typeface="Cambria Math"/>
                          </a:rPr>
                          <m:t>𝑝</m:t>
                        </m:r>
                      </m:sub>
                    </m:sSub>
                  </m:oMath>
                </a14:m>
                <a:r>
                  <a:rPr lang="en-US" sz="22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smtClean="0">
                            <a:latin typeface="Cambria Math"/>
                          </a:rPr>
                        </m:ctrlPr>
                      </m:sSubPr>
                      <m:e>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baseline="-250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(10)</a:t>
                </a:r>
                <a:endParaRPr lang="en-US" sz="2200" dirty="0">
                  <a:latin typeface="Times New Roman" panose="02020603050405020304" pitchFamily="18" charset="0"/>
                  <a:cs typeface="Times New Roman" panose="02020603050405020304" pitchFamily="18" charset="0"/>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3810000" y="4800600"/>
                <a:ext cx="5190588" cy="765338"/>
              </a:xfrm>
              <a:prstGeom prst="rect">
                <a:avLst/>
              </a:prstGeom>
              <a:blipFill rotWithShape="1">
                <a:blip r:embed="rId6"/>
                <a:stretch>
                  <a:fillRect r="-234"/>
                </a:stretch>
              </a:blipFill>
            </p:spPr>
            <p:txBody>
              <a:bodyPr/>
              <a:lstStyle/>
              <a:p>
                <a:r>
                  <a:rPr lang="en-US">
                    <a:noFill/>
                  </a:rPr>
                  <a:t> </a:t>
                </a:r>
              </a:p>
            </p:txBody>
          </p:sp>
        </mc:Fallback>
      </mc:AlternateContent>
      <p:cxnSp>
        <p:nvCxnSpPr>
          <p:cNvPr id="5" name="Straight Connector 4"/>
          <p:cNvCxnSpPr/>
          <p:nvPr/>
        </p:nvCxnSpPr>
        <p:spPr>
          <a:xfrm flipH="1">
            <a:off x="3733800" y="3850943"/>
            <a:ext cx="685800" cy="949657"/>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9" name="Straight Connector 18"/>
          <p:cNvCxnSpPr/>
          <p:nvPr/>
        </p:nvCxnSpPr>
        <p:spPr>
          <a:xfrm flipH="1">
            <a:off x="7390086" y="4724400"/>
            <a:ext cx="685800" cy="949657"/>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6" name="Oval 5"/>
          <p:cNvSpPr/>
          <p:nvPr/>
        </p:nvSpPr>
        <p:spPr>
          <a:xfrm rot="19122894">
            <a:off x="5833795" y="3581400"/>
            <a:ext cx="1143000" cy="2286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rot="19122894">
            <a:off x="3876846" y="6397940"/>
            <a:ext cx="405950" cy="37242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rot="19122894">
            <a:off x="5770039" y="6107439"/>
            <a:ext cx="405950" cy="37242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4" name="TextBox 13"/>
              <p:cNvSpPr txBox="1"/>
              <p:nvPr/>
            </p:nvSpPr>
            <p:spPr>
              <a:xfrm>
                <a:off x="3124200" y="609600"/>
                <a:ext cx="3523529" cy="64485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14:m>
                  <m:oMath xmlns:m="http://schemas.openxmlformats.org/officeDocument/2006/math">
                    <m:sSub>
                      <m:sSubPr>
                        <m:ctrlPr>
                          <a:rPr lang="en-US" sz="2200" i="1" smtClean="0">
                            <a:latin typeface="Cambria Math"/>
                          </a:rPr>
                        </m:ctrlPr>
                      </m:sSubPr>
                      <m:e>
                        <m:r>
                          <a:rPr lang="en-US" sz="2200" b="0" i="1" smtClean="0">
                            <a:latin typeface="Cambria Math"/>
                          </a:rPr>
                          <m:t>𝑑𝑈</m:t>
                        </m:r>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𝑇</m:t>
                                </m:r>
                              </m:den>
                            </m:f>
                          </m:e>
                        </m:d>
                      </m:e>
                      <m:sub>
                        <m:r>
                          <a:rPr lang="en-US" sz="2200" b="0" i="1" smtClean="0">
                            <a:latin typeface="Cambria Math"/>
                          </a:rPr>
                          <m:t>𝑣</m:t>
                        </m:r>
                      </m:sub>
                    </m:sSub>
                  </m:oMath>
                </a14:m>
                <a:r>
                  <a:rPr lang="en-US" sz="2200" dirty="0" smtClean="0"/>
                  <a:t>dT </a:t>
                </a:r>
                <a14:m>
                  <m:oMath xmlns:m="http://schemas.openxmlformats.org/officeDocument/2006/math">
                    <m:sSub>
                      <m:sSubPr>
                        <m:ctrlPr>
                          <a:rPr lang="en-US" sz="2200" i="1" smtClean="0">
                            <a:latin typeface="Cambria Math"/>
                          </a:rPr>
                        </m:ctrlPr>
                      </m:sSubPr>
                      <m:e>
                        <m:r>
                          <a:rPr lang="en-US" sz="2200" b="0" i="1" smtClean="0">
                            <a:latin typeface="Cambria Math"/>
                          </a:rPr>
                          <m:t>+</m:t>
                        </m:r>
                        <m:d>
                          <m:dPr>
                            <m:ctrlPr>
                              <a:rPr lang="en-US" sz="2200" i="1" smtClean="0">
                                <a:latin typeface="Cambria Math"/>
                              </a:rPr>
                            </m:ctrlPr>
                          </m:dPr>
                          <m:e>
                            <m:f>
                              <m:fPr>
                                <m:ctrlPr>
                                  <a:rPr lang="en-US" sz="2200" i="1" smtClean="0">
                                    <a:latin typeface="Cambria Math"/>
                                  </a:rPr>
                                </m:ctrlPr>
                              </m:fPr>
                              <m:num>
                                <m:r>
                                  <a:rPr lang="en-US" sz="2200" b="0" i="1" smtClean="0">
                                    <a:latin typeface="Cambria Math"/>
                                  </a:rPr>
                                  <m:t>𝜕</m:t>
                                </m:r>
                                <m:r>
                                  <a:rPr lang="en-US" sz="2200" b="0" i="1" smtClean="0">
                                    <a:latin typeface="Cambria Math"/>
                                  </a:rPr>
                                  <m:t>𝑈</m:t>
                                </m:r>
                              </m:num>
                              <m:den>
                                <m:r>
                                  <a:rPr lang="en-US" sz="2200" i="1" smtClean="0">
                                    <a:latin typeface="Cambria Math"/>
                                  </a:rPr>
                                  <m:t>𝜕</m:t>
                                </m:r>
                                <m:r>
                                  <a:rPr lang="en-US" sz="2200" b="0" i="1" smtClean="0">
                                    <a:latin typeface="Cambria Math"/>
                                  </a:rPr>
                                  <m:t>𝑉</m:t>
                                </m:r>
                              </m:den>
                            </m:f>
                          </m:e>
                        </m:d>
                      </m:e>
                      <m:sub>
                        <m:r>
                          <a:rPr lang="en-US" sz="2200" b="0" i="1" smtClean="0">
                            <a:latin typeface="Cambria Math"/>
                          </a:rPr>
                          <m:t>𝑇</m:t>
                        </m:r>
                      </m:sub>
                    </m:sSub>
                    <m:r>
                      <a:rPr lang="en-US" sz="2200" b="0" i="1" smtClean="0">
                        <a:latin typeface="Cambria Math"/>
                      </a:rPr>
                      <m:t>   </m:t>
                    </m:r>
                    <m:r>
                      <a:rPr lang="en-US" sz="2200" b="0" i="1" smtClean="0">
                        <a:latin typeface="Cambria Math"/>
                      </a:rPr>
                      <m:t>𝑑𝑉</m:t>
                    </m:r>
                  </m:oMath>
                </a14:m>
                <a:endParaRPr lang="en-US" sz="2200" baseline="-25000" dirty="0"/>
              </a:p>
            </p:txBody>
          </p:sp>
        </mc:Choice>
        <mc:Fallback>
          <p:sp>
            <p:nvSpPr>
              <p:cNvPr id="14" name="TextBox 13"/>
              <p:cNvSpPr txBox="1">
                <a:spLocks noRot="1" noChangeAspect="1" noMove="1" noResize="1" noEditPoints="1" noAdjustHandles="1" noChangeArrowheads="1" noChangeShapeType="1" noTextEdit="1"/>
              </p:cNvSpPr>
              <p:nvPr/>
            </p:nvSpPr>
            <p:spPr>
              <a:xfrm>
                <a:off x="3124200" y="609600"/>
                <a:ext cx="3523529" cy="644857"/>
              </a:xfrm>
              <a:prstGeom prst="rect">
                <a:avLst/>
              </a:prstGeom>
              <a:blipFill rotWithShape="1">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3781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6" grpId="0" animBg="1"/>
      <p:bldP spid="21" grpId="0" animBg="1"/>
      <p:bldP spid="2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6206</TotalTime>
  <Words>1760</Words>
  <Application>Microsoft Office PowerPoint</Application>
  <PresentationFormat>On-screen Show (4:3)</PresentationFormat>
  <Paragraphs>160</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This lecture including the following items</vt:lpstr>
      <vt:lpstr>HEAT CAPACITIES AND SPECIFIC HEATS</vt:lpstr>
      <vt:lpstr>PowerPoint Presentation</vt:lpstr>
      <vt:lpstr>HEAT CAPACITIES AND SPECIFIC HEATS</vt:lpstr>
      <vt:lpstr>HEAT CAPACITIES AND SPECIFIC HEATS</vt:lpstr>
      <vt:lpstr>RELATION BETWEEN Cv and Cp</vt:lpstr>
      <vt:lpstr>RELATION BETWEEN Cv and Cp</vt:lpstr>
      <vt:lpstr>RELATION BETWEEN Cv AND Cp</vt:lpstr>
      <vt:lpstr>SPECIFIC HEATS FOR IDEAL GASES</vt:lpstr>
      <vt:lpstr>SPECIFIC HEATS FOR IDEAL GASES</vt:lpstr>
      <vt:lpstr>THE FIRST LAW OF THERMODYNAMICS FOR IDEAL GASES</vt:lpstr>
      <vt:lpstr>THE FIRST LAW OF THERMODYNAMICS FOR IDEAL GASES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L</cp:lastModifiedBy>
  <cp:revision>44</cp:revision>
  <dcterms:created xsi:type="dcterms:W3CDTF">2020-03-17T15:43:11Z</dcterms:created>
  <dcterms:modified xsi:type="dcterms:W3CDTF">2021-12-13T16:37:40Z</dcterms:modified>
</cp:coreProperties>
</file>