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8" r:id="rId2"/>
    <p:sldId id="269" r:id="rId3"/>
    <p:sldId id="272" r:id="rId4"/>
    <p:sldId id="290" r:id="rId5"/>
    <p:sldId id="291" r:id="rId6"/>
    <p:sldId id="292" r:id="rId7"/>
    <p:sldId id="279" r:id="rId8"/>
    <p:sldId id="280" r:id="rId9"/>
    <p:sldId id="281" r:id="rId10"/>
    <p:sldId id="282" r:id="rId11"/>
    <p:sldId id="283" r:id="rId12"/>
    <p:sldId id="284" r:id="rId13"/>
    <p:sldId id="285" r:id="rId14"/>
    <p:sldId id="286" r:id="rId15"/>
    <p:sldId id="287" r:id="rId16"/>
    <p:sldId id="28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17" autoAdjust="0"/>
  </p:normalViewPr>
  <p:slideViewPr>
    <p:cSldViewPr>
      <p:cViewPr varScale="1">
        <p:scale>
          <a:sx n="44" d="100"/>
          <a:sy n="44" d="100"/>
        </p:scale>
        <p:origin x="-159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5349D-B4CB-491F-96A7-C6EB6675BA53}" type="datetimeFigureOut">
              <a:rPr lang="en-GB" smtClean="0"/>
              <a:t>06/12/2021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483DBF-C64A-42F8-8C11-FB435BE15CF9}" type="slidenum">
              <a:rPr lang="en-GB" smtClean="0"/>
              <a:t>‹#›</a:t>
            </a:fld>
            <a:endParaRPr lang="en-GB"/>
          </a:p>
        </p:txBody>
      </p:sp>
    </p:spTree>
    <p:extLst>
      <p:ext uri="{BB962C8B-B14F-4D97-AF65-F5344CB8AC3E}">
        <p14:creationId xmlns:p14="http://schemas.microsoft.com/office/powerpoint/2010/main" val="97945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7</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8</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9</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10</a:t>
            </a:fld>
            <a:endParaRPr lang="en-US"/>
          </a:p>
        </p:txBody>
      </p:sp>
    </p:spTree>
    <p:extLst>
      <p:ext uri="{BB962C8B-B14F-4D97-AF65-F5344CB8AC3E}">
        <p14:creationId xmlns:p14="http://schemas.microsoft.com/office/powerpoint/2010/main" val="3942678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diatomic molecule (H</a:t>
            </a:r>
            <a:r>
              <a:rPr lang="en-US" sz="1200" b="0" i="0" kern="1200" baseline="-25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O</a:t>
            </a:r>
            <a:r>
              <a:rPr lang="en-US" sz="1200" b="0" i="0" kern="1200" baseline="-25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N</a:t>
            </a:r>
            <a:r>
              <a:rPr lang="en-US" sz="1200" b="0" i="0" kern="1200" baseline="-25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etc.) has 5 degrees of freedom (3 for translation in x, y and z directions, and 2 for rotation). Therefore, the internal energy for diatomic gases is U=52NkTU = \</a:t>
            </a:r>
            <a:r>
              <a:rPr lang="en-US" sz="1200" b="0" i="0" kern="1200" dirty="0" err="1" smtClean="0">
                <a:solidFill>
                  <a:schemeClr val="tx1"/>
                </a:solidFill>
                <a:effectLst/>
                <a:latin typeface="+mn-lt"/>
                <a:ea typeface="+mn-ea"/>
                <a:cs typeface="+mn-cs"/>
              </a:rPr>
              <a:t>frac</a:t>
            </a:r>
            <a:r>
              <a:rPr lang="en-US" sz="1200" b="0" i="0" kern="1200" dirty="0" smtClean="0">
                <a:solidFill>
                  <a:schemeClr val="tx1"/>
                </a:solidFill>
                <a:effectLst/>
                <a:latin typeface="+mn-lt"/>
                <a:ea typeface="+mn-ea"/>
                <a:cs typeface="+mn-cs"/>
              </a:rPr>
              <a:t>{5}{2}</a:t>
            </a:r>
            <a:r>
              <a:rPr lang="en-US" sz="1200" b="0" i="0" kern="1200" dirty="0" err="1" smtClean="0">
                <a:solidFill>
                  <a:schemeClr val="tx1"/>
                </a:solidFill>
                <a:effectLst/>
                <a:latin typeface="+mn-lt"/>
                <a:ea typeface="+mn-ea"/>
                <a:cs typeface="+mn-cs"/>
              </a:rPr>
              <a:t>NkT</a:t>
            </a:r>
            <a:r>
              <a:rPr lang="en-US" sz="1200" b="0" i="0" kern="1200" dirty="0" smtClean="0">
                <a:solidFill>
                  <a:schemeClr val="tx1"/>
                </a:solidFill>
                <a:effectLst/>
                <a:latin typeface="+mn-lt"/>
                <a:ea typeface="+mn-ea"/>
                <a:cs typeface="+mn-cs"/>
              </a:rPr>
              <a:t>.</a:t>
            </a:r>
          </a:p>
          <a:p>
            <a:r>
              <a:rPr lang="en-US" smtClean="0"/>
              <a:t>https://courses.lumenlearning.com/boundless-physics/chapter/kinetic-theory/</a:t>
            </a:r>
          </a:p>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11</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F863C-A1DC-439F-B9BC-E907F97AC7F6}" type="slidenum">
              <a:rPr lang="en-US" smtClean="0"/>
              <a:t>12</a:t>
            </a:fld>
            <a:endParaRPr lang="en-US"/>
          </a:p>
        </p:txBody>
      </p:sp>
    </p:spTree>
    <p:extLst>
      <p:ext uri="{BB962C8B-B14F-4D97-AF65-F5344CB8AC3E}">
        <p14:creationId xmlns:p14="http://schemas.microsoft.com/office/powerpoint/2010/main" val="295070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smtClean="0">
                <a:solidFill>
                  <a:prstClr val="black"/>
                </a:solidFill>
                <a:latin typeface="Times New Roman"/>
                <a:cs typeface="Arial"/>
                <a:sym typeface="Symbol" pitchFamily="18" charset="2"/>
              </a:rPr>
              <a:t>Note that </a:t>
            </a:r>
            <a:r>
              <a:rPr lang="en-US" altLang="en-US" sz="1200" dirty="0" smtClean="0">
                <a:latin typeface="Times New Roman" pitchFamily="18" charset="0"/>
                <a:cs typeface="Times New Roman" pitchFamily="18" charset="0"/>
                <a:sym typeface="Symbol" pitchFamily="18" charset="2"/>
              </a:rPr>
              <a:t>bodies (systems) contain internal energy and not heat.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i="1" dirty="0" smtClean="0">
                <a:latin typeface="Times New Roman" pitchFamily="18" charset="0"/>
                <a:cs typeface="Times New Roman" pitchFamily="18" charset="0"/>
                <a:sym typeface="Symbol" pitchFamily="18" charset="2"/>
              </a:rPr>
              <a:t>pressure</a:t>
            </a:r>
            <a:r>
              <a:rPr lang="en-US" altLang="en-US" dirty="0" smtClean="0">
                <a:latin typeface="Times New Roman" pitchFamily="18" charset="0"/>
                <a:cs typeface="Times New Roman" pitchFamily="18" charset="0"/>
                <a:sym typeface="Symbol" pitchFamily="18" charset="2"/>
              </a:rPr>
              <a:t>. At constant pressure, some of the heat supplied goes into doing work of expansion and less is available with the system (to raise it temperature).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47993D0-04DF-48C4-AE4B-4811504050BE}" type="slidenum">
              <a:rPr lang="en-US" smtClean="0"/>
              <a:t>16</a:t>
            </a:fld>
            <a:endParaRPr lang="en-US"/>
          </a:p>
        </p:txBody>
      </p:sp>
    </p:spTree>
    <p:extLst>
      <p:ext uri="{BB962C8B-B14F-4D97-AF65-F5344CB8AC3E}">
        <p14:creationId xmlns:p14="http://schemas.microsoft.com/office/powerpoint/2010/main" val="244230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3586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2079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58566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84424-E9E7-44EF-9948-A6D5BCE2C5B3}"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5523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84424-E9E7-44EF-9948-A6D5BCE2C5B3}"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6283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84424-E9E7-44EF-9948-A6D5BCE2C5B3}"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38281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84424-E9E7-44EF-9948-A6D5BCE2C5B3}"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255756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84424-E9E7-44EF-9948-A6D5BCE2C5B3}"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26262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84424-E9E7-44EF-9948-A6D5BCE2C5B3}"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3866516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85002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84424-E9E7-44EF-9948-A6D5BCE2C5B3}"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14191-0198-4DAF-A171-7985C9BC1F41}" type="slidenum">
              <a:rPr lang="en-US" smtClean="0"/>
              <a:t>‹#›</a:t>
            </a:fld>
            <a:endParaRPr lang="en-US"/>
          </a:p>
        </p:txBody>
      </p:sp>
    </p:spTree>
    <p:extLst>
      <p:ext uri="{BB962C8B-B14F-4D97-AF65-F5344CB8AC3E}">
        <p14:creationId xmlns:p14="http://schemas.microsoft.com/office/powerpoint/2010/main" val="196467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84424-E9E7-44EF-9948-A6D5BCE2C5B3}" type="datetimeFigureOut">
              <a:rPr lang="en-US" smtClean="0"/>
              <a:t>12/6/2021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4191-0198-4DAF-A171-7985C9BC1F41}" type="slidenum">
              <a:rPr lang="en-US" smtClean="0"/>
              <a:t>‹#›</a:t>
            </a:fld>
            <a:endParaRPr lang="en-US"/>
          </a:p>
        </p:txBody>
      </p:sp>
    </p:spTree>
    <p:extLst>
      <p:ext uri="{BB962C8B-B14F-4D97-AF65-F5344CB8AC3E}">
        <p14:creationId xmlns:p14="http://schemas.microsoft.com/office/powerpoint/2010/main" val="399209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442410" y="238780"/>
            <a:ext cx="7811689" cy="523220"/>
          </a:xfrm>
          <a:prstGeom prst="rect">
            <a:avLst/>
          </a:prstGeom>
          <a:noFill/>
          <a:ln w="9525">
            <a:noFill/>
            <a:miter lim="800000"/>
            <a:headEnd/>
            <a:tailEnd/>
          </a:ln>
        </p:spPr>
        <p:txBody>
          <a:bodyPr wrap="none">
            <a:spAutoFit/>
          </a:bodyPr>
          <a:lstStyle/>
          <a:p>
            <a:pPr algn="ctr"/>
            <a:r>
              <a:rPr lang="en-US" altLang="en-US" sz="2800" b="1" dirty="0" smtClean="0">
                <a:solidFill>
                  <a:schemeClr val="tx2"/>
                </a:solidFill>
                <a:latin typeface="Times New Roman" panose="02020603050405020304" pitchFamily="18" charset="0"/>
                <a:cs typeface="Times New Roman" panose="02020603050405020304" pitchFamily="18" charset="0"/>
              </a:rPr>
              <a:t>The Course of </a:t>
            </a:r>
            <a:r>
              <a:rPr lang="en-US" sz="2800" b="1" dirty="0">
                <a:solidFill>
                  <a:schemeClr val="tx2"/>
                </a:solidFill>
                <a:latin typeface="Times New Roman" panose="02020603050405020304" pitchFamily="18" charset="0"/>
                <a:cs typeface="Times New Roman" panose="02020603050405020304" pitchFamily="18" charset="0"/>
              </a:rPr>
              <a:t>Fundamentals of Thermodynamics</a:t>
            </a:r>
            <a:endParaRPr lang="en-US" altLang="en-US" sz="2800" b="1" dirty="0">
              <a:solidFill>
                <a:schemeClr val="tx2"/>
              </a:solidFill>
              <a:latin typeface="Times New Roman" panose="02020603050405020304" pitchFamily="18" charset="0"/>
              <a:cs typeface="Times New Roman" panose="02020603050405020304" pitchFamily="18" charset="0"/>
            </a:endParaRPr>
          </a:p>
        </p:txBody>
      </p:sp>
      <p:sp>
        <p:nvSpPr>
          <p:cNvPr id="10" name="Subtitle 2"/>
          <p:cNvSpPr txBox="1">
            <a:spLocks/>
          </p:cNvSpPr>
          <p:nvPr/>
        </p:nvSpPr>
        <p:spPr>
          <a:xfrm>
            <a:off x="1331640" y="4572000"/>
            <a:ext cx="6400800" cy="2133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MUSTANSIRIYAH UNIVERSITY </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COLLEGE OF 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DEPARTMENT OF ATMOSPHERIC </a:t>
            </a:r>
            <a:r>
              <a:rPr lang="en-US" sz="8000" dirty="0">
                <a:solidFill>
                  <a:schemeClr val="tx2"/>
                </a:solidFill>
                <a:latin typeface="Times New Roman" panose="02020603050405020304" pitchFamily="18" charset="0"/>
                <a:cs typeface="Times New Roman" panose="02020603050405020304" pitchFamily="18" charset="0"/>
              </a:rPr>
              <a:t>SCIENCES</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dirty="0" smtClean="0">
                <a:solidFill>
                  <a:schemeClr val="tx2"/>
                </a:solidFill>
                <a:latin typeface="Times New Roman" panose="02020603050405020304" pitchFamily="18" charset="0"/>
                <a:cs typeface="Times New Roman" panose="02020603050405020304" pitchFamily="18" charset="0"/>
              </a:rPr>
              <a:t>2021-2022</a:t>
            </a:r>
            <a:r>
              <a:rPr lang="en-US" sz="8000" b="1" dirty="0" smtClean="0">
                <a:solidFill>
                  <a:schemeClr val="tx2"/>
                </a:solidFill>
                <a:latin typeface="Times New Roman" panose="02020603050405020304" pitchFamily="18" charset="0"/>
                <a:cs typeface="Times New Roman" panose="02020603050405020304" pitchFamily="18" charset="0"/>
              </a:rPr>
              <a:t> </a:t>
            </a:r>
            <a:endParaRPr lang="en-GB" sz="8000" b="1"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dirty="0" smtClean="0">
                <a:solidFill>
                  <a:schemeClr val="tx2"/>
                </a:solidFill>
                <a:latin typeface="Times New Roman" panose="02020603050405020304" pitchFamily="18" charset="0"/>
                <a:cs typeface="Times New Roman" panose="02020603050405020304" pitchFamily="18" charset="0"/>
              </a:rPr>
              <a:t>Dr. </a:t>
            </a:r>
            <a:r>
              <a:rPr lang="en-US" sz="8000" dirty="0" err="1" smtClean="0">
                <a:solidFill>
                  <a:schemeClr val="tx2"/>
                </a:solidFill>
                <a:latin typeface="Times New Roman" panose="02020603050405020304" pitchFamily="18" charset="0"/>
                <a:cs typeface="Times New Roman" panose="02020603050405020304" pitchFamily="18" charset="0"/>
              </a:rPr>
              <a:t>Sama</a:t>
            </a:r>
            <a:r>
              <a:rPr lang="en-US" sz="8000" dirty="0" smtClean="0">
                <a:solidFill>
                  <a:schemeClr val="tx2"/>
                </a:solidFill>
                <a:latin typeface="Times New Roman" panose="02020603050405020304" pitchFamily="18" charset="0"/>
                <a:cs typeface="Times New Roman" panose="02020603050405020304" pitchFamily="18" charset="0"/>
              </a:rPr>
              <a:t> Khalid Mohammed</a:t>
            </a:r>
            <a:endParaRPr lang="en-GB" sz="8000" dirty="0" smtClean="0">
              <a:solidFill>
                <a:schemeClr val="tx2"/>
              </a:solidFill>
              <a:latin typeface="Times New Roman" panose="02020603050405020304" pitchFamily="18" charset="0"/>
              <a:cs typeface="Times New Roman" panose="02020603050405020304" pitchFamily="18" charset="0"/>
            </a:endParaRP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solidFill>
                  <a:schemeClr val="tx2"/>
                </a:solidFill>
                <a:latin typeface="Times New Roman" panose="02020603050405020304" pitchFamily="18" charset="0"/>
                <a:cs typeface="Times New Roman" panose="02020603050405020304" pitchFamily="18" charset="0"/>
              </a:rPr>
              <a:t>Lecture </a:t>
            </a:r>
            <a:r>
              <a:rPr lang="en-US" sz="8000" b="1" cap="small" dirty="0" smtClean="0">
                <a:solidFill>
                  <a:schemeClr val="tx2"/>
                </a:solidFill>
                <a:latin typeface="Times New Roman" panose="02020603050405020304" pitchFamily="18" charset="0"/>
                <a:cs typeface="Times New Roman" panose="02020603050405020304" pitchFamily="18" charset="0"/>
              </a:rPr>
              <a:t>6</a:t>
            </a:r>
            <a:endParaRPr lang="en-US" sz="8000" b="1" cap="small" dirty="0" smtClean="0">
              <a:solidFill>
                <a:schemeClr val="tx2"/>
              </a:solidFill>
              <a:latin typeface="Times New Roman" panose="02020603050405020304" pitchFamily="18" charset="0"/>
              <a:cs typeface="Times New Roman" panose="02020603050405020304" pitchFamily="18" charset="0"/>
            </a:endParaRPr>
          </a:p>
          <a:p>
            <a:pPr marL="0" indent="0" algn="ctr">
              <a:buNone/>
            </a:pPr>
            <a:endParaRPr lang="en-US" sz="8000" b="1" cap="small" dirty="0" smtClean="0">
              <a:latin typeface="Times New Roman" panose="02020603050405020304" pitchFamily="18" charset="0"/>
              <a:cs typeface="Times New Roman" panose="02020603050405020304" pitchFamily="18" charset="0"/>
            </a:endParaRP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0867" y="970407"/>
            <a:ext cx="5189533" cy="3458337"/>
          </a:xfrm>
          <a:prstGeom prst="rect">
            <a:avLst/>
          </a:prstGeom>
        </p:spPr>
      </p:pic>
    </p:spTree>
    <p:extLst>
      <p:ext uri="{BB962C8B-B14F-4D97-AF65-F5344CB8AC3E}">
        <p14:creationId xmlns:p14="http://schemas.microsoft.com/office/powerpoint/2010/main" val="574844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ama\Pictures\IMG_20200308_14023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457200"/>
            <a:ext cx="61722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539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2677656"/>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rotational kinetic energy depends on whether the molecule is monatomic or multi-atomic, and whether it is linear or bent. It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6474" y="1524000"/>
            <a:ext cx="3705726"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5743" y="1676400"/>
            <a:ext cx="2547257"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04800" y="3466905"/>
            <a:ext cx="8610600" cy="2308324"/>
          </a:xfrm>
          <a:prstGeom prst="rect">
            <a:avLst/>
          </a:prstGeom>
        </p:spPr>
        <p:txBody>
          <a:bodyPr wrap="square">
            <a:spAutoFit/>
          </a:bodyPr>
          <a:lstStyle/>
          <a:p>
            <a:pPr algn="just"/>
            <a:r>
              <a:rPr lang="en-US" sz="2400" u="sng" dirty="0">
                <a:latin typeface="Times New Roman" panose="02020603050405020304" pitchFamily="18" charset="0"/>
                <a:cs typeface="Times New Roman" panose="02020603050405020304" pitchFamily="18" charset="0"/>
              </a:rPr>
              <a:t>Monoatomic particles do not vibrate, and their rotational energy can be neglected because atomic moment of inertia is so small. Also, they are not electronically excited to higher energies except at very high temperatures. Therefore, practical internal energy changes in an ideal gas may be described solely by changes in its translational kinetic energy.</a:t>
            </a:r>
          </a:p>
        </p:txBody>
      </p:sp>
    </p:spTree>
    <p:extLst>
      <p:ext uri="{BB962C8B-B14F-4D97-AF65-F5344CB8AC3E}">
        <p14:creationId xmlns:p14="http://schemas.microsoft.com/office/powerpoint/2010/main" val="2441559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4538008"/>
            <a:ext cx="9132335" cy="1938992"/>
          </a:xfrm>
          <a:prstGeom prst="rect">
            <a:avLst/>
          </a:prstGeom>
        </p:spPr>
        <p:txBody>
          <a:bodyPr wrap="square">
            <a:spAutoFit/>
          </a:bodyPr>
          <a:lstStyle/>
          <a:p>
            <a:pPr marL="800100" lvl="1" indent="-342900" algn="jus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Note that when temperature is 0K, there is still some kinetic energy. Motion does not cease at absolute zero.</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important point to notice is that, for an ideal gas, the internal energy is a function of temperature only.</a:t>
            </a: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sp>
        <p:nvSpPr>
          <p:cNvPr id="5" name="Rectangle 4"/>
          <p:cNvSpPr/>
          <p:nvPr/>
        </p:nvSpPr>
        <p:spPr>
          <a:xfrm>
            <a:off x="228600" y="815876"/>
            <a:ext cx="8763000" cy="2308324"/>
          </a:xfrm>
          <a:prstGeom prst="rect">
            <a:avLst/>
          </a:prstGeom>
        </p:spPr>
        <p:txBody>
          <a:bodyPr wrap="square">
            <a:spAutoFit/>
          </a:bodyPr>
          <a:lstStyle/>
          <a:p>
            <a:pPr marL="800100" lvl="1" indent="-342900" algn="just">
              <a:buFont typeface="Courier New" panose="02070309020205020404" pitchFamily="49" charset="0"/>
              <a:buChar char="o"/>
            </a:pPr>
            <a:r>
              <a:rPr lang="en-US" sz="2400" dirty="0">
                <a:solidFill>
                  <a:prstClr val="black"/>
                </a:solidFill>
                <a:latin typeface="Times New Roman" panose="02020603050405020304" pitchFamily="18" charset="0"/>
                <a:cs typeface="Times New Roman" panose="02020603050405020304" pitchFamily="18" charset="0"/>
              </a:rPr>
              <a:t>The vibrational kinetic energy is a complicated function of temperature. For light diatomic molecules (such as N</a:t>
            </a:r>
            <a:r>
              <a:rPr lang="en-US" sz="2400" baseline="-25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 and O</a:t>
            </a:r>
            <a:r>
              <a:rPr lang="en-US" sz="2400" baseline="-25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 it can be considered a constant except at extremely high temperatures.</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Thus, the internal energies for most monatomic and diatomic molecules are:</a:t>
            </a:r>
            <a:endParaRPr lang="en-US" sz="2400" dirty="0">
              <a:solidFill>
                <a:prstClr val="black"/>
              </a:solidFill>
              <a:latin typeface="Times New Roman" panose="02020603050405020304" pitchFamily="18" charset="0"/>
              <a:cs typeface="Times New Roman" panose="02020603050405020304" pitchFamily="18" charset="0"/>
            </a:endParaRP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971800"/>
            <a:ext cx="6817282"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4067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7320"/>
            <a:ext cx="9144000" cy="4185761"/>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As You Remember !!!</a:t>
            </a:r>
            <a:endParaRPr lang="en-US" sz="26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first law of thermodynamics expresses the </a:t>
            </a:r>
            <a:r>
              <a:rPr lang="en-US" sz="2400" b="1" dirty="0" smtClean="0">
                <a:latin typeface="Times New Roman" panose="02020603050405020304" pitchFamily="18" charset="0"/>
                <a:cs typeface="Times New Roman" panose="02020603050405020304" pitchFamily="18" charset="0"/>
              </a:rPr>
              <a:t>conservation of energy</a:t>
            </a:r>
            <a:r>
              <a:rPr lang="en-US" sz="2400" dirty="0" smtClean="0">
                <a:latin typeface="Times New Roman" panose="02020603050405020304" pitchFamily="18" charset="0"/>
                <a:cs typeface="Times New Roman" panose="02020603050405020304" pitchFamily="18" charset="0"/>
              </a:rPr>
              <a:t>. It is given as:</a:t>
            </a:r>
          </a:p>
          <a:p>
            <a:r>
              <a:rPr lang="en-US" sz="2400" dirty="0" err="1" smtClean="0">
                <a:latin typeface="Times New Roman" panose="02020603050405020304" pitchFamily="18" charset="0"/>
                <a:cs typeface="Times New Roman" panose="02020603050405020304" pitchFamily="18" charset="0"/>
              </a:rPr>
              <a:t>dU</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dW</a:t>
            </a:r>
            <a:endParaRPr lang="en-US" sz="2400" dirty="0" smtClean="0">
              <a:latin typeface="Times New Roman" panose="02020603050405020304" pitchFamily="18" charset="0"/>
              <a:cs typeface="Times New Roman" panose="02020603050405020304" pitchFamily="18" charset="0"/>
            </a:endParaRPr>
          </a:p>
          <a:p>
            <a:pPr algn="just"/>
            <a:r>
              <a:rPr lang="en-US" sz="2400" b="1" u="sng" dirty="0" smtClean="0">
                <a:solidFill>
                  <a:schemeClr val="tx2"/>
                </a:solidFill>
                <a:latin typeface="Times New Roman" panose="02020603050405020304" pitchFamily="18" charset="0"/>
                <a:cs typeface="Times New Roman" panose="02020603050405020304" pitchFamily="18" charset="0"/>
              </a:rPr>
              <a:t>The first law states that the internal energy of a system can be changed either through heating or through work.</a:t>
            </a:r>
          </a:p>
          <a:p>
            <a:r>
              <a:rPr lang="en-US" sz="2400" dirty="0" smtClean="0">
                <a:latin typeface="Times New Roman" panose="02020603050405020304" pitchFamily="18" charset="0"/>
                <a:cs typeface="Times New Roman" panose="02020603050405020304" pitchFamily="18" charset="0"/>
              </a:rPr>
              <a:t>Using intensive properties, the first law becomes</a:t>
            </a:r>
          </a:p>
          <a:p>
            <a:r>
              <a:rPr lang="en-US" sz="2400" dirty="0" smtClean="0">
                <a:latin typeface="Times New Roman" panose="02020603050405020304" pitchFamily="18" charset="0"/>
                <a:cs typeface="Times New Roman" panose="02020603050405020304" pitchFamily="18" charset="0"/>
              </a:rPr>
              <a:t>du = </a:t>
            </a:r>
            <a:r>
              <a:rPr lang="en-US" sz="2400" dirty="0" err="1" smtClean="0">
                <a:latin typeface="Times New Roman" panose="02020603050405020304" pitchFamily="18" charset="0"/>
                <a:cs typeface="Times New Roman" panose="02020603050405020304" pitchFamily="18" charset="0"/>
              </a:rPr>
              <a:t>dq</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dw</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Our convention will be that heat added to the system and work done on the system will be positive.</a:t>
            </a:r>
          </a:p>
          <a:p>
            <a:r>
              <a:rPr lang="en-US" sz="2400" dirty="0" smtClean="0">
                <a:latin typeface="Times New Roman" panose="02020603050405020304" pitchFamily="18" charset="0"/>
                <a:cs typeface="Times New Roman" panose="02020603050405020304" pitchFamily="18" charset="0"/>
              </a:rPr>
              <a:t>Thus, work done by the system on its surroundings will be negative.</a:t>
            </a:r>
          </a:p>
        </p:txBody>
      </p:sp>
    </p:spTree>
    <p:extLst>
      <p:ext uri="{BB962C8B-B14F-4D97-AF65-F5344CB8AC3E}">
        <p14:creationId xmlns:p14="http://schemas.microsoft.com/office/powerpoint/2010/main" val="2236923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 y="685800"/>
            <a:ext cx="9124950" cy="6001643"/>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If heat is added to a material at constant pressure so that the specific volume of the material increases from </a:t>
            </a:r>
            <a:r>
              <a:rPr lang="el-GR" sz="2400" dirty="0" smtClean="0">
                <a:latin typeface="Times New Roman" panose="02020603050405020304" pitchFamily="18" charset="0"/>
                <a:cs typeface="Times New Roman" panose="02020603050405020304" pitchFamily="18" charset="0"/>
              </a:rPr>
              <a:t>α</a:t>
            </a:r>
            <a:r>
              <a:rPr lang="en-US" sz="2400" baseline="-25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to </a:t>
            </a:r>
            <a:r>
              <a:rPr lang="el-GR" sz="2400" dirty="0" smtClean="0">
                <a:latin typeface="Times New Roman" panose="02020603050405020304" pitchFamily="18" charset="0"/>
                <a:cs typeface="Times New Roman" panose="02020603050405020304" pitchFamily="18" charset="0"/>
              </a:rPr>
              <a:t>α</a:t>
            </a:r>
            <a:r>
              <a:rPr lang="en-US" sz="2400" baseline="-25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the work done by a unit mass of the material is p(</a:t>
            </a:r>
            <a:r>
              <a:rPr lang="el-GR" sz="2400" dirty="0" smtClean="0">
                <a:latin typeface="Times New Roman" panose="02020603050405020304" pitchFamily="18" charset="0"/>
                <a:cs typeface="Times New Roman" panose="02020603050405020304" pitchFamily="18" charset="0"/>
              </a:rPr>
              <a:t>α</a:t>
            </a:r>
            <a:r>
              <a:rPr lang="en-US" sz="2400" baseline="-25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 </a:t>
            </a:r>
            <a:r>
              <a:rPr lang="el-GR" sz="2400" dirty="0" smtClean="0">
                <a:latin typeface="Times New Roman" panose="02020603050405020304" pitchFamily="18" charset="0"/>
                <a:cs typeface="Times New Roman" panose="02020603050405020304" pitchFamily="18" charset="0"/>
              </a:rPr>
              <a:t>α</a:t>
            </a:r>
            <a:r>
              <a:rPr lang="en-US" sz="2400" baseline="-25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as we know that: </a:t>
            </a:r>
          </a:p>
          <a:p>
            <a:r>
              <a:rPr lang="en-US" sz="2400" dirty="0" smtClean="0">
                <a:latin typeface="Times New Roman" panose="02020603050405020304" pitchFamily="18" charset="0"/>
                <a:cs typeface="Times New Roman" panose="02020603050405020304" pitchFamily="18" charset="0"/>
              </a:rPr>
              <a:t>Then the finite quantity of heat </a:t>
            </a:r>
            <a:r>
              <a:rPr lang="en-US" sz="2400" dirty="0" err="1">
                <a:latin typeface="Times New Roman" panose="02020603050405020304" pitchFamily="18" charset="0"/>
                <a:cs typeface="Times New Roman" panose="02020603050405020304" pitchFamily="18" charset="0"/>
              </a:rPr>
              <a:t>Δ</a:t>
            </a:r>
            <a:r>
              <a:rPr lang="en-US" sz="2400" dirty="0" err="1" smtClean="0">
                <a:latin typeface="Times New Roman" panose="02020603050405020304" pitchFamily="18" charset="0"/>
                <a:cs typeface="Times New Roman" panose="02020603050405020304" pitchFamily="18" charset="0"/>
              </a:rPr>
              <a:t>q</a:t>
            </a:r>
            <a:r>
              <a:rPr lang="en-US" sz="2400" dirty="0" smtClean="0">
                <a:latin typeface="Times New Roman" panose="02020603050405020304" pitchFamily="18" charset="0"/>
                <a:cs typeface="Times New Roman" panose="02020603050405020304" pitchFamily="18" charset="0"/>
              </a:rPr>
              <a:t> added to a unit mass of the material at constant pressure is given by : </a:t>
            </a: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where u1 and u2 are, respectively, the initial and final internal energies for a unit mass of the material.</a:t>
            </a:r>
          </a:p>
          <a:p>
            <a:r>
              <a:rPr lang="en-US" sz="2400" dirty="0" smtClean="0">
                <a:latin typeface="Times New Roman" panose="02020603050405020304" pitchFamily="18" charset="0"/>
                <a:cs typeface="Times New Roman" panose="02020603050405020304" pitchFamily="18" charset="0"/>
              </a:rPr>
              <a:t>Therefore, at constant pressure, </a:t>
            </a:r>
          </a:p>
          <a:p>
            <a:r>
              <a:rPr lang="en-US" sz="2400" dirty="0" smtClean="0">
                <a:latin typeface="Times New Roman" panose="02020603050405020304" pitchFamily="18" charset="0"/>
                <a:cs typeface="Times New Roman" panose="02020603050405020304" pitchFamily="18" charset="0"/>
              </a:rPr>
              <a:t>where h is the enthalpy of a unit mass of the </a:t>
            </a:r>
            <a:r>
              <a:rPr lang="en-US" sz="2400" dirty="0" err="1" smtClean="0">
                <a:latin typeface="Times New Roman" panose="02020603050405020304" pitchFamily="18" charset="0"/>
                <a:cs typeface="Times New Roman" panose="02020603050405020304" pitchFamily="18" charset="0"/>
              </a:rPr>
              <a:t>material,which</a:t>
            </a:r>
            <a:r>
              <a:rPr lang="en-US" sz="2400" dirty="0" smtClean="0">
                <a:latin typeface="Times New Roman" panose="02020603050405020304" pitchFamily="18" charset="0"/>
                <a:cs typeface="Times New Roman" panose="02020603050405020304" pitchFamily="18" charset="0"/>
              </a:rPr>
              <a:t> is defined by</a:t>
            </a:r>
          </a:p>
          <a:p>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Because u, p, and </a:t>
            </a:r>
            <a:r>
              <a:rPr lang="el-GR" sz="2400" dirty="0" smtClean="0">
                <a:latin typeface="Times New Roman" panose="02020603050405020304" pitchFamily="18" charset="0"/>
                <a:cs typeface="Times New Roman" panose="02020603050405020304" pitchFamily="18" charset="0"/>
              </a:rPr>
              <a:t>α</a:t>
            </a:r>
            <a:r>
              <a:rPr lang="en-US" sz="2400" dirty="0" smtClean="0">
                <a:latin typeface="Times New Roman" panose="02020603050405020304" pitchFamily="18" charset="0"/>
                <a:cs typeface="Times New Roman" panose="02020603050405020304" pitchFamily="18" charset="0"/>
              </a:rPr>
              <a:t> are functions of state, h is a function of state. Differentiating the last equation, we obtain </a:t>
            </a:r>
            <a:endParaRPr lang="en-US" sz="2400" dirty="0">
              <a:latin typeface="Times New Roman" panose="02020603050405020304" pitchFamily="18" charset="0"/>
              <a:cs typeface="Times New Roman" panose="02020603050405020304"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658243"/>
            <a:ext cx="1978126" cy="528637"/>
          </a:xfrm>
          <a:prstGeom prst="rect">
            <a:avLst/>
          </a:prstGeom>
          <a:ln/>
        </p:spPr>
        <p:style>
          <a:lnRef idx="2">
            <a:schemeClr val="accent2"/>
          </a:lnRef>
          <a:fillRef idx="1">
            <a:schemeClr val="lt1"/>
          </a:fillRef>
          <a:effectRef idx="0">
            <a:schemeClr val="accent2"/>
          </a:effectRef>
          <a:fontRef idx="minor">
            <a:schemeClr val="dk1"/>
          </a:fontRef>
        </p:style>
      </p:pic>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1777" y="2575888"/>
            <a:ext cx="3235486" cy="987355"/>
          </a:xfrm>
          <a:prstGeom prst="rect">
            <a:avLst/>
          </a:prstGeom>
          <a:ln/>
        </p:spPr>
        <p:style>
          <a:lnRef idx="2">
            <a:schemeClr val="accent2"/>
          </a:lnRef>
          <a:fillRef idx="1">
            <a:schemeClr val="lt1"/>
          </a:fillRef>
          <a:effectRef idx="0">
            <a:schemeClr val="accent2"/>
          </a:effectRef>
          <a:fontRef idx="minor">
            <a:schemeClr val="dk1"/>
          </a:fontRef>
        </p:style>
      </p:pic>
      <p:pic>
        <p:nvPicPr>
          <p:cNvPr id="1229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9386" y="4219575"/>
            <a:ext cx="1925814" cy="504825"/>
          </a:xfrm>
          <a:prstGeom prst="rect">
            <a:avLst/>
          </a:prstGeom>
          <a:ln/>
        </p:spPr>
        <p:style>
          <a:lnRef idx="2">
            <a:schemeClr val="accent2"/>
          </a:lnRef>
          <a:fillRef idx="1">
            <a:schemeClr val="lt1"/>
          </a:fillRef>
          <a:effectRef idx="0">
            <a:schemeClr val="accent2"/>
          </a:effectRef>
          <a:fontRef idx="minor">
            <a:schemeClr val="dk1"/>
          </a:fontRef>
        </p:style>
      </p:pic>
      <p:pic>
        <p:nvPicPr>
          <p:cNvPr id="1229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5239643"/>
            <a:ext cx="1752600" cy="552450"/>
          </a:xfrm>
          <a:prstGeom prst="rect">
            <a:avLst/>
          </a:prstGeom>
          <a:ln/>
        </p:spPr>
        <p:style>
          <a:lnRef idx="2">
            <a:schemeClr val="dk1"/>
          </a:lnRef>
          <a:fillRef idx="1">
            <a:schemeClr val="lt1"/>
          </a:fillRef>
          <a:effectRef idx="0">
            <a:schemeClr val="dk1"/>
          </a:effectRef>
          <a:fontRef idx="minor">
            <a:schemeClr val="dk1"/>
          </a:fontRef>
        </p:style>
      </p:pic>
      <p:pic>
        <p:nvPicPr>
          <p:cNvPr id="1229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6248400"/>
            <a:ext cx="1610913" cy="533400"/>
          </a:xfrm>
          <a:prstGeom prst="rect">
            <a:avLst/>
          </a:prstGeom>
          <a:ln/>
        </p:spPr>
        <p:style>
          <a:lnRef idx="2">
            <a:schemeClr val="dk1"/>
          </a:lnRef>
          <a:fillRef idx="1">
            <a:schemeClr val="lt1"/>
          </a:fillRef>
          <a:effectRef idx="0">
            <a:schemeClr val="dk1"/>
          </a:effectRef>
          <a:fontRef idx="minor">
            <a:schemeClr val="dk1"/>
          </a:fontRef>
        </p:style>
      </p:pic>
      <p:sp>
        <p:nvSpPr>
          <p:cNvPr id="10" name="Title 1"/>
          <p:cNvSpPr>
            <a:spLocks noGrp="1"/>
          </p:cNvSpPr>
          <p:nvPr>
            <p:ph type="title"/>
          </p:nvPr>
        </p:nvSpPr>
        <p:spPr>
          <a:xfrm>
            <a:off x="457200" y="0"/>
            <a:ext cx="8229600" cy="1143000"/>
          </a:xfrm>
        </p:spPr>
        <p:txBody>
          <a:bodyPr>
            <a:normAutofit fontScale="90000"/>
          </a:bodyPr>
          <a:lstStyle/>
          <a:p>
            <a:r>
              <a:rPr lang="en-US" sz="2900" b="1" dirty="0" smtClean="0">
                <a:latin typeface="Times New Roman" panose="02020603050405020304" pitchFamily="18" charset="0"/>
                <a:cs typeface="Times New Roman" panose="02020603050405020304" pitchFamily="18" charset="0"/>
              </a:rPr>
              <a:t>ENTHALPY</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142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sz="2900" b="1" dirty="0" smtClean="0">
                <a:latin typeface="Times New Roman" panose="02020603050405020304" pitchFamily="18" charset="0"/>
                <a:cs typeface="Times New Roman" panose="02020603050405020304" pitchFamily="18" charset="0"/>
              </a:rPr>
              <a:t>ENTHALPY</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152400" y="1582341"/>
            <a:ext cx="8915400" cy="415498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dirty="0" smtClean="0">
                <a:latin typeface="Times New Roman" panose="02020603050405020304" pitchFamily="18" charset="0"/>
                <a:cs typeface="Times New Roman" panose="02020603050405020304" pitchFamily="18" charset="0"/>
              </a:rPr>
              <a:t>It is one of the state variables, and </a:t>
            </a:r>
            <a:r>
              <a:rPr lang="en-US" sz="2400" dirty="0">
                <a:latin typeface="Times New Roman" panose="02020603050405020304" pitchFamily="18" charset="0"/>
                <a:cs typeface="Times New Roman" panose="02020603050405020304" pitchFamily="18" charset="0"/>
              </a:rPr>
              <a:t>is defined </a:t>
            </a:r>
            <a:r>
              <a:rPr lang="en-US" sz="2400" dirty="0" smtClean="0">
                <a:latin typeface="Times New Roman" panose="02020603050405020304" pitchFamily="18" charset="0"/>
                <a:cs typeface="Times New Roman" panose="02020603050405020304" pitchFamily="18" charset="0"/>
              </a:rPr>
              <a:t>as</a:t>
            </a:r>
          </a:p>
          <a:p>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H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 + </a:t>
            </a:r>
            <a:r>
              <a:rPr lang="en-US" sz="2400" dirty="0" err="1" smtClean="0">
                <a:latin typeface="Times New Roman" panose="02020603050405020304" pitchFamily="18" charset="0"/>
                <a:cs typeface="Times New Roman" panose="02020603050405020304" pitchFamily="18" charset="0"/>
              </a:rPr>
              <a:t>pV</a:t>
            </a:r>
            <a:endParaRPr lang="en-US" sz="2400" dirty="0" smtClean="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differential of H is given as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algn="ctr"/>
            <a:r>
              <a:rPr lang="en-US" sz="2400" dirty="0" err="1" smtClean="0">
                <a:latin typeface="Times New Roman" panose="02020603050405020304" pitchFamily="18" charset="0"/>
                <a:cs typeface="Times New Roman" panose="02020603050405020304" pitchFamily="18" charset="0"/>
              </a:rPr>
              <a:t>dH</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pdV</a:t>
            </a:r>
            <a:r>
              <a:rPr lang="en-US" sz="2400" dirty="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Vdp</a:t>
            </a:r>
            <a:endParaRPr lang="en-US" sz="2400" dirty="0">
              <a:latin typeface="Times New Roman" panose="02020603050405020304" pitchFamily="18" charset="0"/>
              <a:cs typeface="Times New Roman" panose="02020603050405020304" pitchFamily="18" charset="0"/>
            </a:endParaRPr>
          </a:p>
          <a:p>
            <a:pPr algn="ct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makes it possible </a:t>
            </a:r>
            <a:r>
              <a:rPr lang="en-US" sz="2400" dirty="0" smtClean="0">
                <a:latin typeface="Times New Roman" panose="02020603050405020304" pitchFamily="18" charset="0"/>
                <a:cs typeface="Times New Roman" panose="02020603050405020304" pitchFamily="18" charset="0"/>
              </a:rPr>
              <a:t>to write </a:t>
            </a:r>
            <a:r>
              <a:rPr lang="en-US" sz="2400" dirty="0">
                <a:latin typeface="Times New Roman" panose="02020603050405020304" pitchFamily="18" charset="0"/>
                <a:cs typeface="Times New Roman" panose="02020603050405020304" pitchFamily="18" charset="0"/>
              </a:rPr>
              <a:t>the first law of thermodynamics </a:t>
            </a:r>
            <a:r>
              <a:rPr lang="en-US" sz="2400" dirty="0" smtClean="0">
                <a:latin typeface="Times New Roman" panose="02020603050405020304" pitchFamily="18" charset="0"/>
                <a:cs typeface="Times New Roman" panose="02020603050405020304" pitchFamily="18" charset="0"/>
              </a:rPr>
              <a:t>as:</a:t>
            </a:r>
          </a:p>
          <a:p>
            <a:endParaRPr lang="en-US" sz="2400" dirty="0">
              <a:latin typeface="Times New Roman" panose="02020603050405020304" pitchFamily="18" charset="0"/>
              <a:cs typeface="Times New Roman" panose="02020603050405020304" pitchFamily="18" charset="0"/>
            </a:endParaRPr>
          </a:p>
          <a:p>
            <a:pPr algn="ctr"/>
            <a:r>
              <a:rPr lang="en-US" sz="2400" dirty="0" err="1">
                <a:latin typeface="Times New Roman" panose="02020603050405020304" pitchFamily="18" charset="0"/>
                <a:cs typeface="Times New Roman" panose="02020603050405020304" pitchFamily="18" charset="0"/>
              </a:rPr>
              <a:t>dH</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dQ</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Vdp</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(1)</a:t>
            </a:r>
            <a:endParaRPr lang="en-US" sz="2400" dirty="0">
              <a:latin typeface="Times New Roman" panose="02020603050405020304" pitchFamily="18" charset="0"/>
              <a:cs typeface="Times New Roman" panose="02020603050405020304" pitchFamily="18" charset="0"/>
            </a:endParaRPr>
          </a:p>
        </p:txBody>
      </p:sp>
      <p:sp>
        <p:nvSpPr>
          <p:cNvPr id="4" name="Oval 3"/>
          <p:cNvSpPr/>
          <p:nvPr/>
        </p:nvSpPr>
        <p:spPr>
          <a:xfrm>
            <a:off x="3886200" y="3736033"/>
            <a:ext cx="1371600" cy="6073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514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Autofit/>
          </a:bodyPr>
          <a:lstStyle/>
          <a:p>
            <a:r>
              <a:rPr lang="en-US" sz="2600" b="1" dirty="0" smtClean="0">
                <a:effectLst/>
                <a:latin typeface="Times New Roman"/>
                <a:ea typeface="Calibri"/>
                <a:cs typeface="Arial"/>
              </a:rPr>
              <a:t>WHY USING ENTHALPY?</a:t>
            </a:r>
            <a:r>
              <a:rPr lang="en-US" sz="2600" b="1" dirty="0" smtClean="0">
                <a:latin typeface="Times New Roman" panose="02020603050405020304" pitchFamily="18" charset="0"/>
                <a:cs typeface="Times New Roman" panose="02020603050405020304" pitchFamily="18" charset="0"/>
              </a:rPr>
              <a:t/>
            </a:r>
            <a:br>
              <a:rPr lang="en-US" sz="2600" b="1" dirty="0" smtClean="0">
                <a:latin typeface="Times New Roman" panose="02020603050405020304" pitchFamily="18" charset="0"/>
                <a:cs typeface="Times New Roman" panose="02020603050405020304" pitchFamily="18" charset="0"/>
              </a:rPr>
            </a:br>
            <a:endParaRPr lang="en-US" sz="2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76200" y="449687"/>
            <a:ext cx="8915400" cy="5189113"/>
          </a:xfrm>
          <a:prstGeom prst="rect">
            <a:avLst/>
          </a:prstGeom>
        </p:spPr>
        <p:txBody>
          <a:bodyPr wrap="square">
            <a:spAutoFit/>
          </a:bodyPr>
          <a:lstStyle/>
          <a:p>
            <a:pPr marL="342900" marR="0" lvl="0" indent="-342900" algn="just">
              <a:lnSpc>
                <a:spcPct val="115000"/>
              </a:lnSpc>
              <a:spcBef>
                <a:spcPts val="0"/>
              </a:spcBef>
              <a:spcAft>
                <a:spcPts val="0"/>
              </a:spcAft>
              <a:buFont typeface="Symbol"/>
              <a:buChar char=""/>
            </a:pPr>
            <a:r>
              <a:rPr lang="en-US" sz="2400" dirty="0" smtClean="0">
                <a:effectLst/>
                <a:latin typeface="Times New Roman"/>
                <a:ea typeface="Calibri"/>
                <a:cs typeface="Arial"/>
              </a:rPr>
              <a:t>The reason enthalpy is convenient to use is that for </a:t>
            </a:r>
            <a:r>
              <a:rPr lang="en-US" sz="2400" u="sng" dirty="0" smtClean="0">
                <a:solidFill>
                  <a:srgbClr val="FF0000"/>
                </a:solidFill>
                <a:effectLst/>
                <a:latin typeface="Times New Roman"/>
                <a:ea typeface="Calibri"/>
                <a:cs typeface="Arial"/>
              </a:rPr>
              <a:t>constant pressure processes</a:t>
            </a:r>
            <a:r>
              <a:rPr lang="en-US" sz="2400" dirty="0" smtClean="0">
                <a:effectLst/>
                <a:latin typeface="Times New Roman"/>
                <a:ea typeface="Calibri"/>
                <a:cs typeface="Arial"/>
              </a:rPr>
              <a:t>, </a:t>
            </a:r>
            <a:r>
              <a:rPr lang="en-US" sz="2400" i="1" dirty="0" err="1" smtClean="0">
                <a:effectLst/>
                <a:latin typeface="Times New Roman"/>
                <a:ea typeface="Calibri"/>
                <a:cs typeface="Arial"/>
              </a:rPr>
              <a:t>dp</a:t>
            </a:r>
            <a:r>
              <a:rPr lang="en-US" sz="2400" i="1" dirty="0" smtClean="0">
                <a:effectLst/>
                <a:latin typeface="Times New Roman"/>
                <a:ea typeface="Calibri"/>
                <a:cs typeface="Arial"/>
              </a:rPr>
              <a:t> </a:t>
            </a:r>
            <a:r>
              <a:rPr lang="en-US" sz="2400" dirty="0" smtClean="0">
                <a:effectLst/>
                <a:latin typeface="Times New Roman"/>
                <a:ea typeface="Calibri"/>
                <a:cs typeface="Arial"/>
              </a:rPr>
              <a:t>= 0 and so </a:t>
            </a:r>
            <a:r>
              <a:rPr lang="en-US" sz="2400" b="1" i="1" dirty="0" err="1" smtClean="0">
                <a:effectLst/>
                <a:latin typeface="Times New Roman"/>
                <a:ea typeface="Calibri"/>
                <a:cs typeface="Arial"/>
              </a:rPr>
              <a:t>dH</a:t>
            </a:r>
            <a:r>
              <a:rPr lang="en-US" sz="2400" b="1" i="1" dirty="0" smtClean="0">
                <a:effectLst/>
                <a:latin typeface="Times New Roman"/>
                <a:ea typeface="Calibri"/>
                <a:cs typeface="Arial"/>
              </a:rPr>
              <a:t> = </a:t>
            </a:r>
            <a:r>
              <a:rPr lang="en-US" sz="2400" b="1" i="1" dirty="0" err="1" smtClean="0">
                <a:effectLst/>
                <a:latin typeface="Times New Roman"/>
                <a:ea typeface="Calibri"/>
                <a:cs typeface="Arial"/>
              </a:rPr>
              <a:t>dQ</a:t>
            </a:r>
            <a:r>
              <a:rPr lang="en-US" sz="2400" b="1" dirty="0" smtClean="0">
                <a:effectLst/>
                <a:latin typeface="Times New Roman"/>
                <a:ea typeface="Calibri"/>
                <a:cs typeface="Arial"/>
              </a:rPr>
              <a:t>.</a:t>
            </a:r>
            <a:endParaRPr lang="en-US" sz="2400" b="1" dirty="0">
              <a:ea typeface="Calibri"/>
              <a:cs typeface="Arial"/>
            </a:endParaRPr>
          </a:p>
          <a:p>
            <a:pPr marL="800100" lvl="1" indent="-342900" algn="just">
              <a:lnSpc>
                <a:spcPct val="115000"/>
              </a:lnSpc>
              <a:buFont typeface="Courier New"/>
              <a:buChar char="o"/>
            </a:pPr>
            <a:r>
              <a:rPr lang="en-US" sz="2400" dirty="0" smtClean="0">
                <a:effectLst/>
                <a:latin typeface="Times New Roman"/>
                <a:ea typeface="Calibri"/>
                <a:cs typeface="Arial"/>
              </a:rPr>
              <a:t>Since many thermodynamic processes in the atmosphere occur at constant pressure, change in enthalpy and heat are equivalent and are used interchangeably in such processes.</a:t>
            </a:r>
            <a:endParaRPr lang="en-US" sz="2400" dirty="0">
              <a:ea typeface="Calibri"/>
              <a:cs typeface="Arial"/>
            </a:endParaRPr>
          </a:p>
          <a:p>
            <a:pPr marL="800100" lvl="1" indent="-342900" algn="just">
              <a:lnSpc>
                <a:spcPct val="115000"/>
              </a:lnSpc>
              <a:buFont typeface="Courier New" panose="02070309020205020404" pitchFamily="49" charset="0"/>
              <a:buChar char="o"/>
            </a:pPr>
            <a:r>
              <a:rPr lang="en-US" sz="2400" dirty="0" smtClean="0">
                <a:effectLst/>
                <a:latin typeface="Times New Roman"/>
                <a:ea typeface="Calibri"/>
                <a:cs typeface="Arial"/>
              </a:rPr>
              <a:t>In an isobaric (constant pressure) process, </a:t>
            </a:r>
            <a:r>
              <a:rPr lang="en-US" sz="2400" b="1" dirty="0" err="1" smtClean="0">
                <a:latin typeface="Times New Roman"/>
                <a:ea typeface="Calibri"/>
                <a:cs typeface="Arial"/>
              </a:rPr>
              <a:t>dW</a:t>
            </a:r>
            <a:r>
              <a:rPr lang="en-US" sz="2400" b="1" dirty="0" smtClean="0">
                <a:latin typeface="Times New Roman"/>
                <a:ea typeface="Calibri"/>
                <a:cs typeface="Arial"/>
              </a:rPr>
              <a:t> = </a:t>
            </a:r>
            <a:r>
              <a:rPr lang="en-US" sz="2400" b="1" dirty="0" err="1" smtClean="0">
                <a:latin typeface="Times New Roman"/>
                <a:ea typeface="Calibri"/>
                <a:cs typeface="Arial"/>
              </a:rPr>
              <a:t>dU</a:t>
            </a:r>
            <a:r>
              <a:rPr lang="en-US" sz="2400" b="1" dirty="0" smtClean="0">
                <a:latin typeface="Times New Roman"/>
                <a:ea typeface="Calibri"/>
                <a:cs typeface="Arial"/>
              </a:rPr>
              <a:t> − </a:t>
            </a:r>
            <a:r>
              <a:rPr lang="en-US" sz="2400" b="1" dirty="0" err="1" smtClean="0">
                <a:latin typeface="Times New Roman"/>
                <a:ea typeface="Calibri"/>
                <a:cs typeface="Arial"/>
              </a:rPr>
              <a:t>dH</a:t>
            </a:r>
            <a:r>
              <a:rPr lang="en-US" sz="2400" b="1" dirty="0" smtClean="0">
                <a:latin typeface="Times New Roman"/>
                <a:ea typeface="Calibri"/>
                <a:cs typeface="Arial"/>
              </a:rPr>
              <a:t> </a:t>
            </a:r>
            <a:r>
              <a:rPr lang="en-US" sz="2400" dirty="0" smtClean="0">
                <a:effectLst/>
                <a:latin typeface="Times New Roman"/>
                <a:ea typeface="Calibri"/>
                <a:cs typeface="Arial"/>
              </a:rPr>
              <a:t>, which states that the work is the difference in the changes of internal energy and enthalpy.</a:t>
            </a:r>
          </a:p>
          <a:p>
            <a:pPr marL="342900" marR="0" lvl="0" indent="-342900" algn="just">
              <a:lnSpc>
                <a:spcPct val="115000"/>
              </a:lnSpc>
              <a:spcBef>
                <a:spcPts val="0"/>
              </a:spcBef>
              <a:spcAft>
                <a:spcPts val="0"/>
              </a:spcAft>
              <a:buFont typeface="Symbol"/>
              <a:buChar char=""/>
            </a:pPr>
            <a:r>
              <a:rPr lang="en-US" sz="2400" dirty="0" smtClean="0">
                <a:effectLst/>
                <a:latin typeface="Times New Roman"/>
                <a:ea typeface="Calibri"/>
                <a:cs typeface="Arial"/>
              </a:rPr>
              <a:t>From the first form of the first law, </a:t>
            </a:r>
            <a:r>
              <a:rPr lang="en-US" sz="2400" i="1" dirty="0" err="1" smtClean="0">
                <a:effectLst/>
                <a:latin typeface="Times New Roman"/>
                <a:ea typeface="Calibri"/>
                <a:cs typeface="Arial"/>
              </a:rPr>
              <a:t>dU</a:t>
            </a:r>
            <a:r>
              <a:rPr lang="en-US" sz="2400" i="1" dirty="0" smtClean="0">
                <a:effectLst/>
                <a:latin typeface="Times New Roman"/>
                <a:ea typeface="Calibri"/>
                <a:cs typeface="Arial"/>
              </a:rPr>
              <a:t> = </a:t>
            </a:r>
            <a:r>
              <a:rPr lang="en-US" sz="2400" i="1" dirty="0" err="1" smtClean="0">
                <a:effectLst/>
                <a:latin typeface="Times New Roman"/>
                <a:ea typeface="Calibri"/>
                <a:cs typeface="Arial"/>
              </a:rPr>
              <a:t>dQ</a:t>
            </a:r>
            <a:r>
              <a:rPr lang="en-US" sz="2400" i="1" dirty="0" smtClean="0">
                <a:effectLst/>
                <a:latin typeface="Times New Roman"/>
                <a:ea typeface="Calibri"/>
                <a:cs typeface="Arial"/>
              </a:rPr>
              <a:t> – </a:t>
            </a:r>
            <a:r>
              <a:rPr lang="en-US" sz="2400" i="1" dirty="0" err="1" smtClean="0">
                <a:effectLst/>
                <a:latin typeface="Times New Roman"/>
                <a:ea typeface="Calibri"/>
                <a:cs typeface="Arial"/>
              </a:rPr>
              <a:t>pdV</a:t>
            </a:r>
            <a:r>
              <a:rPr lang="en-US" sz="2400" dirty="0" smtClean="0">
                <a:effectLst/>
                <a:latin typeface="Times New Roman"/>
                <a:ea typeface="Calibri"/>
                <a:cs typeface="Arial"/>
              </a:rPr>
              <a:t>, we see that at </a:t>
            </a:r>
            <a:r>
              <a:rPr lang="en-US" sz="2400" u="sng" dirty="0" smtClean="0">
                <a:solidFill>
                  <a:srgbClr val="FF0000"/>
                </a:solidFill>
                <a:effectLst/>
                <a:latin typeface="Times New Roman"/>
                <a:ea typeface="Calibri"/>
                <a:cs typeface="Arial"/>
              </a:rPr>
              <a:t>constant volume</a:t>
            </a:r>
            <a:r>
              <a:rPr lang="en-US" sz="2400" dirty="0" smtClean="0">
                <a:effectLst/>
                <a:latin typeface="Times New Roman"/>
                <a:ea typeface="Calibri"/>
                <a:cs typeface="Arial"/>
              </a:rPr>
              <a:t>, </a:t>
            </a:r>
            <a:r>
              <a:rPr lang="en-US" sz="2400" b="1" i="1" dirty="0" err="1" smtClean="0">
                <a:effectLst/>
                <a:latin typeface="Times New Roman"/>
                <a:ea typeface="Calibri"/>
                <a:cs typeface="Arial"/>
              </a:rPr>
              <a:t>dU</a:t>
            </a:r>
            <a:r>
              <a:rPr lang="en-US" sz="2400" b="1" i="1" dirty="0" smtClean="0">
                <a:effectLst/>
                <a:latin typeface="Times New Roman"/>
                <a:ea typeface="Calibri"/>
                <a:cs typeface="Arial"/>
              </a:rPr>
              <a:t> = </a:t>
            </a:r>
            <a:r>
              <a:rPr lang="en-US" sz="2400" b="1" i="1" dirty="0" err="1" smtClean="0">
                <a:effectLst/>
                <a:latin typeface="Times New Roman"/>
                <a:ea typeface="Calibri"/>
                <a:cs typeface="Arial"/>
              </a:rPr>
              <a:t>dQ</a:t>
            </a:r>
            <a:r>
              <a:rPr lang="en-US" sz="2400" dirty="0" smtClean="0">
                <a:effectLst/>
                <a:latin typeface="Times New Roman"/>
                <a:ea typeface="Calibri"/>
                <a:cs typeface="Arial"/>
              </a:rPr>
              <a:t>.</a:t>
            </a:r>
            <a:endParaRPr lang="en-US" sz="2400" dirty="0">
              <a:ea typeface="Calibri"/>
              <a:cs typeface="Arial"/>
            </a:endParaRPr>
          </a:p>
          <a:p>
            <a:pPr marL="800100" lvl="1" indent="-342900" algn="just">
              <a:lnSpc>
                <a:spcPct val="115000"/>
              </a:lnSpc>
              <a:buFont typeface="Courier New"/>
              <a:buChar char="o"/>
            </a:pPr>
            <a:r>
              <a:rPr lang="en-US" sz="2400" dirty="0" smtClean="0">
                <a:effectLst/>
                <a:latin typeface="Times New Roman"/>
                <a:ea typeface="Calibri"/>
                <a:cs typeface="Arial"/>
              </a:rPr>
              <a:t>For constant volume processes, heat and change in internal energy are interchangeable.</a:t>
            </a:r>
          </a:p>
        </p:txBody>
      </p:sp>
      <p:sp>
        <p:nvSpPr>
          <p:cNvPr id="4" name="Rectangle 3"/>
          <p:cNvSpPr/>
          <p:nvPr/>
        </p:nvSpPr>
        <p:spPr>
          <a:xfrm>
            <a:off x="0" y="5581471"/>
            <a:ext cx="9067800" cy="110799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For constant pressure processes, heat and enthalpy change are equivalent.</a:t>
            </a:r>
          </a:p>
          <a:p>
            <a:pPr marL="342900" indent="-342900" algn="just">
              <a:buFont typeface="Arial" panose="020B0604020202020204" pitchFamily="34" charset="0"/>
              <a:buChar char="•"/>
            </a:pPr>
            <a:r>
              <a:rPr lang="en-US" sz="2200" dirty="0" smtClean="0">
                <a:latin typeface="Times New Roman" panose="02020603050405020304" pitchFamily="18" charset="0"/>
                <a:cs typeface="Times New Roman" panose="02020603050405020304" pitchFamily="18" charset="0"/>
              </a:rPr>
              <a:t>For constant volume processes, heat and internal energy change are equivalent.</a:t>
            </a:r>
            <a:endParaRPr lang="en-US" sz="2200" dirty="0">
              <a:latin typeface="Times New Roman" panose="02020603050405020304" pitchFamily="18" charset="0"/>
              <a:cs typeface="Times New Roman" panose="02020603050405020304" pitchFamily="18" charset="0"/>
            </a:endParaRPr>
          </a:p>
        </p:txBody>
      </p:sp>
      <p:sp>
        <p:nvSpPr>
          <p:cNvPr id="5" name="Oval 4"/>
          <p:cNvSpPr/>
          <p:nvPr/>
        </p:nvSpPr>
        <p:spPr>
          <a:xfrm>
            <a:off x="6324600" y="2438400"/>
            <a:ext cx="2667000" cy="6073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48000" y="914401"/>
            <a:ext cx="20574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476500" y="4193233"/>
            <a:ext cx="1714500" cy="6073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822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1219200"/>
            <a:ext cx="6480720" cy="3970318"/>
          </a:xfrm>
          <a:prstGeom prst="rect">
            <a:avLst/>
          </a:prstGeom>
          <a:blipFill>
            <a:blip r:embed="rId2"/>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In 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And 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S</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ixth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2306980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416320"/>
          </a:xfrm>
          <a:prstGeom prst="rect">
            <a:avLst/>
          </a:prstGeom>
        </p:spPr>
        <p:txBody>
          <a:bodyPr wrap="square">
            <a:spAutoFit/>
          </a:bodyPr>
          <a:lstStyle/>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Riddles</a:t>
            </a: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Kinetic </a:t>
            </a:r>
            <a:r>
              <a:rPr lang="en-US" sz="2400" b="1" dirty="0">
                <a:latin typeface="Times New Roman" panose="02020603050405020304" pitchFamily="18" charset="0"/>
                <a:cs typeface="Times New Roman" panose="02020603050405020304" pitchFamily="18" charset="0"/>
              </a:rPr>
              <a:t>theory of </a:t>
            </a:r>
            <a:r>
              <a:rPr lang="en-US" sz="2400" b="1" dirty="0" smtClean="0">
                <a:latin typeface="Times New Roman" panose="02020603050405020304" pitchFamily="18" charset="0"/>
                <a:cs typeface="Times New Roman" panose="02020603050405020304" pitchFamily="18" charset="0"/>
              </a:rPr>
              <a:t>heat.</a:t>
            </a:r>
            <a:endParaRPr lang="en-US" sz="24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Internal </a:t>
            </a:r>
            <a:r>
              <a:rPr lang="en-US" sz="2400" b="1" dirty="0">
                <a:latin typeface="Times New Roman" panose="02020603050405020304" pitchFamily="18" charset="0"/>
                <a:cs typeface="Times New Roman" panose="02020603050405020304" pitchFamily="18" charset="0"/>
              </a:rPr>
              <a:t>Energy of an Ideal </a:t>
            </a:r>
            <a:r>
              <a:rPr lang="en-US" sz="2400" b="1" dirty="0" smtClean="0">
                <a:latin typeface="Times New Roman" panose="02020603050405020304" pitchFamily="18" charset="0"/>
                <a:cs typeface="Times New Roman" panose="02020603050405020304" pitchFamily="18" charset="0"/>
              </a:rPr>
              <a:t>Gas</a:t>
            </a:r>
            <a:r>
              <a:rPr lang="en-US" sz="2400" b="1"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Enthalpy and why it is used.</a:t>
            </a:r>
          </a:p>
          <a:p>
            <a:pPr algn="just"/>
            <a:endParaRPr lang="en-US" sz="24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849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05800" cy="3477875"/>
          </a:xfrm>
          <a:prstGeom prst="rect">
            <a:avLst/>
          </a:prstGeom>
        </p:spPr>
        <p:txBody>
          <a:bodyPr wrap="square">
            <a:spAutoFit/>
          </a:bodyPr>
          <a:lstStyle/>
          <a:p>
            <a:pPr algn="just"/>
            <a:r>
              <a:rPr lang="en-US" sz="2800" b="1" dirty="0" smtClean="0">
                <a:latin typeface="Times New Roman" pitchFamily="18" charset="0"/>
                <a:cs typeface="Times New Roman" pitchFamily="18" charset="0"/>
              </a:rPr>
              <a:t>Riddles</a:t>
            </a:r>
          </a:p>
          <a:p>
            <a:pPr algn="just"/>
            <a:r>
              <a:rPr lang="en-US" sz="2400" dirty="0" smtClean="0">
                <a:latin typeface="Times New Roman" pitchFamily="18" charset="0"/>
                <a:cs typeface="Times New Roman" pitchFamily="18" charset="0"/>
              </a:rPr>
              <a:t>Imagine </a:t>
            </a:r>
            <a:r>
              <a:rPr lang="en-US" sz="2400" dirty="0">
                <a:latin typeface="Times New Roman" pitchFamily="18" charset="0"/>
                <a:cs typeface="Times New Roman" pitchFamily="18" charset="0"/>
              </a:rPr>
              <a:t>that at the beginning of a journey a truck tire has a volume of 30,000 cm</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and an internal pressure of 170 </a:t>
            </a:r>
            <a:r>
              <a:rPr lang="en-US" sz="2400" dirty="0" err="1">
                <a:latin typeface="Times New Roman" pitchFamily="18" charset="0"/>
                <a:cs typeface="Times New Roman" pitchFamily="18" charset="0"/>
              </a:rPr>
              <a:t>kPa</a:t>
            </a:r>
            <a:r>
              <a:rPr lang="en-US" sz="2400" dirty="0">
                <a:latin typeface="Times New Roman" pitchFamily="18" charset="0"/>
                <a:cs typeface="Times New Roman" pitchFamily="18" charset="0"/>
              </a:rPr>
              <a:t>. The temperature of the tire is 16</a:t>
            </a:r>
            <a:r>
              <a:rPr lang="en-US" sz="2400" baseline="30000" dirty="0">
                <a:latin typeface="Times New Roman" pitchFamily="18" charset="0"/>
                <a:cs typeface="Times New Roman" pitchFamily="18" charset="0"/>
              </a:rPr>
              <a:t>∘</a:t>
            </a:r>
            <a:r>
              <a:rPr lang="en-US" sz="2400" dirty="0">
                <a:latin typeface="Times New Roman" pitchFamily="18" charset="0"/>
                <a:cs typeface="Times New Roman" pitchFamily="18" charset="0"/>
              </a:rPr>
              <a:t>C. By the end of the trip, the volume of the tire has increased to 32,000 cm</a:t>
            </a:r>
            <a:r>
              <a:rPr lang="en-US" sz="2400" baseline="30000" dirty="0">
                <a:latin typeface="Times New Roman" pitchFamily="18" charset="0"/>
                <a:cs typeface="Times New Roman" pitchFamily="18" charset="0"/>
              </a:rPr>
              <a:t>3</a:t>
            </a:r>
            <a:r>
              <a:rPr lang="en-US" sz="2400" dirty="0">
                <a:latin typeface="Times New Roman" pitchFamily="18" charset="0"/>
                <a:cs typeface="Times New Roman" pitchFamily="18" charset="0"/>
              </a:rPr>
              <a:t> and the temperature of the air inside the tire is 40</a:t>
            </a:r>
            <a:r>
              <a:rPr lang="en-US" sz="2400" baseline="30000" dirty="0">
                <a:latin typeface="Times New Roman" pitchFamily="18" charset="0"/>
                <a:cs typeface="Times New Roman" pitchFamily="18" charset="0"/>
              </a:rPr>
              <a:t>∘</a:t>
            </a:r>
            <a:r>
              <a:rPr lang="en-US" sz="2400" dirty="0">
                <a:latin typeface="Times New Roman" pitchFamily="18" charset="0"/>
                <a:cs typeface="Times New Roman" pitchFamily="18" charset="0"/>
              </a:rPr>
              <a:t>C. What is the tire pressure at the end of the journey</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Hint: use the gas law (equation </a:t>
            </a:r>
            <a:r>
              <a:rPr lang="en-US" sz="2400" dirty="0">
                <a:latin typeface="Times New Roman" pitchFamily="18" charset="0"/>
                <a:cs typeface="Times New Roman" pitchFamily="18" charset="0"/>
              </a:rPr>
              <a:t>of state(The Combined Gas Law</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Solution: 173 </a:t>
            </a:r>
            <a:r>
              <a:rPr lang="en-US" sz="2400" dirty="0" err="1">
                <a:latin typeface="Times New Roman" pitchFamily="18" charset="0"/>
                <a:cs typeface="Times New Roman" pitchFamily="18" charset="0"/>
              </a:rPr>
              <a:t>kPa</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74164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750" y="1314450"/>
            <a:ext cx="7048500" cy="5238750"/>
          </a:xfrm>
          <a:prstGeom prst="rect">
            <a:avLst/>
          </a:prstGeom>
        </p:spPr>
      </p:pic>
      <p:sp>
        <p:nvSpPr>
          <p:cNvPr id="6" name="Title 5"/>
          <p:cNvSpPr>
            <a:spLocks noGrp="1"/>
          </p:cNvSpPr>
          <p:nvPr>
            <p:ph type="title"/>
          </p:nvPr>
        </p:nvSpPr>
        <p:spPr/>
        <p:txBody>
          <a:bodyPr>
            <a:normAutofit fontScale="90000"/>
          </a:bodyPr>
          <a:lstStyle/>
          <a:p>
            <a:r>
              <a:rPr lang="en-US" sz="3600" dirty="0" smtClean="0">
                <a:latin typeface="Times New Roman" panose="02020603050405020304" pitchFamily="18" charset="0"/>
                <a:cs typeface="Times New Roman" panose="02020603050405020304" pitchFamily="18" charset="0"/>
              </a:rPr>
              <a:t>As You Remember !!!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Forms </a:t>
            </a:r>
            <a:r>
              <a:rPr lang="en-US" sz="3600" dirty="0" smtClean="0">
                <a:latin typeface="Times New Roman" panose="02020603050405020304" pitchFamily="18" charset="0"/>
                <a:cs typeface="Times New Roman" panose="02020603050405020304" pitchFamily="18" charset="0"/>
              </a:rPr>
              <a:t>of Energy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258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Kinetic </a:t>
            </a:r>
            <a:r>
              <a:rPr lang="en-US" sz="2600" b="1" dirty="0" smtClean="0">
                <a:latin typeface="Times New Roman" panose="02020603050405020304" pitchFamily="18" charset="0"/>
                <a:cs typeface="Times New Roman" panose="02020603050405020304" pitchFamily="18" charset="0"/>
              </a:rPr>
              <a:t>theory</a:t>
            </a:r>
            <a:endParaRPr lang="en-US" sz="2600" b="1" dirty="0">
              <a:latin typeface="Times New Roman" panose="02020603050405020304" pitchFamily="18" charset="0"/>
              <a:cs typeface="Times New Roman" panose="02020603050405020304" pitchFamily="18" charset="0"/>
            </a:endParaRPr>
          </a:p>
        </p:txBody>
      </p:sp>
      <p:sp>
        <p:nvSpPr>
          <p:cNvPr id="4" name="Rectangle 3"/>
          <p:cNvSpPr/>
          <p:nvPr/>
        </p:nvSpPr>
        <p:spPr>
          <a:xfrm>
            <a:off x="239486" y="3217545"/>
            <a:ext cx="8784770" cy="295465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sz="2400" b="1" dirty="0">
                <a:solidFill>
                  <a:schemeClr val="dk1"/>
                </a:solidFill>
                <a:latin typeface="Times New Roman" panose="02020603050405020304" pitchFamily="18" charset="0"/>
                <a:cs typeface="Times New Roman" panose="02020603050405020304" pitchFamily="18" charset="0"/>
              </a:rPr>
              <a:t>Describe relationship between temperature and energy of molecules in an ideal </a:t>
            </a:r>
            <a:r>
              <a:rPr lang="en-US" sz="2400" b="1" dirty="0">
                <a:solidFill>
                  <a:schemeClr val="dk1"/>
                </a:solidFill>
                <a:latin typeface="Times New Roman" panose="02020603050405020304" pitchFamily="18" charset="0"/>
                <a:cs typeface="Times New Roman" panose="02020603050405020304" pitchFamily="18" charset="0"/>
              </a:rPr>
              <a:t>gas</a:t>
            </a:r>
            <a:r>
              <a:rPr lang="en-US" sz="2400" b="1" dirty="0" smtClean="0">
                <a:solidFill>
                  <a:schemeClr val="dk1"/>
                </a:solidFill>
                <a:latin typeface="Times New Roman" panose="02020603050405020304" pitchFamily="18" charset="0"/>
                <a:cs typeface="Times New Roman" panose="02020603050405020304" pitchFamily="18" charset="0"/>
              </a:rPr>
              <a:t>?</a:t>
            </a:r>
          </a:p>
          <a:p>
            <a:r>
              <a:rPr lang="en-US" sz="2400" dirty="0">
                <a:solidFill>
                  <a:schemeClr val="dk1"/>
                </a:solidFill>
                <a:latin typeface="Times New Roman" panose="02020603050405020304" pitchFamily="18" charset="0"/>
                <a:cs typeface="Times New Roman" panose="02020603050405020304" pitchFamily="18" charset="0"/>
              </a:rPr>
              <a:t>hotter air suggests faster movement of air molecules. In this atom, we will derive an equation relating the temperature of a gas (a macroscopic quantity) to the average kinetic energy of individual molecules (a microscopic quantity). This is a basic and extremely important relationship in the kinetic theory of gases.</a:t>
            </a:r>
          </a:p>
          <a:p>
            <a:endParaRPr lang="en-US" dirty="0"/>
          </a:p>
        </p:txBody>
      </p:sp>
      <p:sp>
        <p:nvSpPr>
          <p:cNvPr id="5" name="Rectangle 4"/>
          <p:cNvSpPr/>
          <p:nvPr/>
        </p:nvSpPr>
        <p:spPr>
          <a:xfrm>
            <a:off x="228599" y="685800"/>
            <a:ext cx="8735785"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buFont typeface="Arial" pitchFamily="34" charset="0"/>
              <a:buChar char="•"/>
            </a:pPr>
            <a:r>
              <a:rPr lang="en-US" sz="2400" dirty="0" smtClean="0">
                <a:solidFill>
                  <a:schemeClr val="dk1"/>
                </a:solidFill>
                <a:latin typeface="Times New Roman" panose="02020603050405020304" pitchFamily="18" charset="0"/>
                <a:cs typeface="Times New Roman" panose="02020603050405020304" pitchFamily="18" charset="0"/>
              </a:rPr>
              <a:t>The </a:t>
            </a:r>
            <a:r>
              <a:rPr lang="en-US" sz="2400" dirty="0">
                <a:solidFill>
                  <a:schemeClr val="dk1"/>
                </a:solidFill>
                <a:latin typeface="Times New Roman" panose="02020603050405020304" pitchFamily="18" charset="0"/>
                <a:cs typeface="Times New Roman" panose="02020603050405020304" pitchFamily="18" charset="0"/>
              </a:rPr>
              <a:t>kinetic theory of gases describes a gas as a large number of small particles (atoms or molecules), all of which are in constant, random motion</a:t>
            </a:r>
            <a:r>
              <a:rPr lang="en-US" sz="2400" dirty="0" smtClean="0">
                <a:solidFill>
                  <a:schemeClr val="dk1"/>
                </a:solidFill>
                <a:latin typeface="Times New Roman" panose="02020603050405020304" pitchFamily="18" charset="0"/>
                <a:cs typeface="Times New Roman" panose="02020603050405020304" pitchFamily="18" charset="0"/>
              </a:rPr>
              <a:t>.</a:t>
            </a:r>
          </a:p>
          <a:p>
            <a:pPr marL="342900" indent="-342900">
              <a:buFont typeface="Arial" pitchFamily="34" charset="0"/>
              <a:buChar char="•"/>
            </a:pPr>
            <a:r>
              <a:rPr lang="en-US" sz="2400" dirty="0">
                <a:latin typeface="Times New Roman" panose="02020603050405020304" pitchFamily="18" charset="0"/>
                <a:cs typeface="Times New Roman" panose="02020603050405020304" pitchFamily="18" charset="0"/>
              </a:rPr>
              <a:t>In kinematic theory of gases, macroscopic quantities (such as press and temperature) are explained by considering microscopic (random) motion of molecules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7447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6370975"/>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Let us consider a system at a temperature T, consisting of N point masses (molecules). According to the kinetic theory of heat, these molecules move randomly at all directions         (Brownian motion), and due to this randomness, the internal energies of the point-masses are not equal to each other, but they change in time. However, if we calculate the mean internal energy, we will find that it remains constant in time. </a:t>
            </a: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Thus, the mean internal energy of each point-mass, U, is proportional to the absolute temperature of the system 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Ū </a:t>
            </a:r>
            <a:r>
              <a:rPr lang="en-US" sz="2400" dirty="0">
                <a:latin typeface="Times New Roman" panose="02020603050405020304" pitchFamily="18" charset="0"/>
                <a:cs typeface="Times New Roman" panose="02020603050405020304" pitchFamily="18" charset="0"/>
              </a:rPr>
              <a:t>= A × T     ,  A is a universal constant (A=k/2 where k is Boltzmann’s constant (k = 1.38×10</a:t>
            </a:r>
            <a:r>
              <a:rPr lang="en-US" sz="2400" baseline="30000" dirty="0">
                <a:latin typeface="Times New Roman" panose="02020603050405020304" pitchFamily="18" charset="0"/>
                <a:cs typeface="Times New Roman" panose="02020603050405020304" pitchFamily="18" charset="0"/>
              </a:rPr>
              <a:t>−23 </a:t>
            </a:r>
            <a:r>
              <a:rPr lang="en-US" sz="2400" dirty="0">
                <a:latin typeface="Times New Roman" panose="02020603050405020304" pitchFamily="18" charset="0"/>
                <a:cs typeface="Times New Roman" panose="02020603050405020304" pitchFamily="18" charset="0"/>
              </a:rPr>
              <a:t>JK</a:t>
            </a:r>
            <a:r>
              <a:rPr lang="en-US" sz="2400" baseline="300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thus Ū = </a:t>
            </a:r>
            <a:r>
              <a:rPr lang="en-US" sz="2400" dirty="0" smtClean="0">
                <a:latin typeface="Times New Roman" panose="02020603050405020304" pitchFamily="18" charset="0"/>
                <a:cs typeface="Times New Roman" panose="02020603050405020304" pitchFamily="18" charset="0"/>
              </a:rPr>
              <a:t>k T / 2 </a:t>
            </a: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Assume that N = 1, Then the point has only three degrees of freedom which here are called thermodynamic degrees of freedom and are equal to the number of independent variables needed to completely define the energy of the </a:t>
            </a:r>
            <a:r>
              <a:rPr lang="en-US" sz="2400" dirty="0" smtClean="0">
                <a:latin typeface="Times New Roman" panose="02020603050405020304" pitchFamily="18" charset="0"/>
                <a:cs typeface="Times New Roman" panose="02020603050405020304" pitchFamily="18" charset="0"/>
              </a:rPr>
              <a:t>point, </a:t>
            </a:r>
            <a:r>
              <a:rPr lang="en-US" sz="2400" b="1" u="sng" dirty="0">
                <a:latin typeface="Times New Roman" panose="02020603050405020304" pitchFamily="18" charset="0"/>
                <a:cs typeface="Times New Roman" panose="02020603050405020304" pitchFamily="18" charset="0"/>
              </a:rPr>
              <a:t>then the total internal energy is equal to its kinetic energy</a:t>
            </a:r>
            <a:r>
              <a:rPr lang="en-US" sz="2400" dirty="0">
                <a:latin typeface="Times New Roman" panose="02020603050405020304" pitchFamily="18" charset="0"/>
                <a:cs typeface="Times New Roman" panose="02020603050405020304" pitchFamily="18" charset="0"/>
              </a:rPr>
              <a:t>. Thus, </a:t>
            </a:r>
            <a:r>
              <a:rPr lang="en-US" sz="2400" dirty="0" smtClean="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but what about the potential internal energy ?</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Kinetic theory of heat</a:t>
            </a:r>
          </a:p>
        </p:txBody>
      </p:sp>
      <mc:AlternateContent xmlns:mc="http://schemas.openxmlformats.org/markup-compatibility/2006">
        <mc:Choice xmlns:a14="http://schemas.microsoft.com/office/drawing/2010/main" Requires="a14">
          <p:sp>
            <p:nvSpPr>
              <p:cNvPr id="3" name="Rectangle 2"/>
              <p:cNvSpPr/>
              <p:nvPr/>
            </p:nvSpPr>
            <p:spPr>
              <a:xfrm>
                <a:off x="8001000" y="6242870"/>
                <a:ext cx="950004" cy="53893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dirty="0"/>
                  <a:t>U= </a:t>
                </a:r>
                <a14:m>
                  <m:oMath xmlns:m="http://schemas.openxmlformats.org/officeDocument/2006/math">
                    <m:f>
                      <m:fPr>
                        <m:ctrlPr>
                          <a:rPr lang="en-US" i="1">
                            <a:latin typeface="Cambria Math"/>
                          </a:rPr>
                        </m:ctrlPr>
                      </m:fPr>
                      <m:num>
                        <m:sSub>
                          <m:sSubPr>
                            <m:ctrlPr>
                              <a:rPr lang="en-US" i="1">
                                <a:latin typeface="Cambria Math"/>
                              </a:rPr>
                            </m:ctrlPr>
                          </m:sSubPr>
                          <m:e>
                            <m:r>
                              <a:rPr lang="en-US" i="1">
                                <a:latin typeface="Cambria Math"/>
                              </a:rPr>
                              <m:t>𝑚</m:t>
                            </m:r>
                          </m:e>
                          <m:sub>
                            <m:r>
                              <a:rPr lang="en-US" i="1">
                                <a:latin typeface="Cambria Math"/>
                              </a:rPr>
                              <m:t>𝑝</m:t>
                            </m:r>
                          </m:sub>
                        </m:sSub>
                        <m:sSup>
                          <m:sSupPr>
                            <m:ctrlPr>
                              <a:rPr lang="en-US" i="1">
                                <a:latin typeface="Cambria Math"/>
                              </a:rPr>
                            </m:ctrlPr>
                          </m:sSupPr>
                          <m:e>
                            <m:r>
                              <a:rPr lang="en-US" i="1">
                                <a:latin typeface="Cambria Math"/>
                              </a:rPr>
                              <m:t>𝑣</m:t>
                            </m:r>
                          </m:e>
                          <m:sup>
                            <m:r>
                              <a:rPr lang="en-US" i="1">
                                <a:latin typeface="Cambria Math"/>
                              </a:rPr>
                              <m:t>2</m:t>
                            </m:r>
                          </m:sup>
                        </m:sSup>
                      </m:num>
                      <m:den>
                        <m:r>
                          <a:rPr lang="en-US" i="1">
                            <a:latin typeface="Cambria Math"/>
                          </a:rPr>
                          <m:t>2</m:t>
                        </m:r>
                      </m:den>
                    </m:f>
                  </m:oMath>
                </a14:m>
                <a:endParaRPr lang="en-US" dirty="0"/>
              </a:p>
            </p:txBody>
          </p:sp>
        </mc:Choice>
        <mc:Fallback>
          <p:sp>
            <p:nvSpPr>
              <p:cNvPr id="3" name="Rectangle 2"/>
              <p:cNvSpPr>
                <a:spLocks noRot="1" noChangeAspect="1" noMove="1" noResize="1" noEditPoints="1" noAdjustHandles="1" noChangeArrowheads="1" noChangeShapeType="1" noTextEdit="1"/>
              </p:cNvSpPr>
              <p:nvPr/>
            </p:nvSpPr>
            <p:spPr>
              <a:xfrm>
                <a:off x="8001000" y="6242870"/>
                <a:ext cx="950004" cy="538930"/>
              </a:xfrm>
              <a:prstGeom prst="rect">
                <a:avLst/>
              </a:prstGeom>
              <a:blipFill rotWithShape="1">
                <a:blip r:embed="rId3"/>
                <a:stretch>
                  <a:fillRect l="-4403" r="-8805" b="-4301"/>
                </a:stretch>
              </a:blipFill>
            </p:spPr>
            <p:txBody>
              <a:bodyPr/>
              <a:lstStyle/>
              <a:p>
                <a:r>
                  <a:rPr lang="en-US">
                    <a:noFill/>
                  </a:rPr>
                  <a:t> </a:t>
                </a:r>
              </a:p>
            </p:txBody>
          </p:sp>
        </mc:Fallback>
      </mc:AlternateContent>
    </p:spTree>
    <p:extLst>
      <p:ext uri="{BB962C8B-B14F-4D97-AF65-F5344CB8AC3E}">
        <p14:creationId xmlns:p14="http://schemas.microsoft.com/office/powerpoint/2010/main" val="892708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4" y="594748"/>
            <a:ext cx="9132335"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mean kinetic energy of a point with three degrees of freedom is </a:t>
            </a:r>
            <a:r>
              <a:rPr lang="en-US" sz="2400" dirty="0" smtClean="0">
                <a:latin typeface="Times New Roman" panose="02020603050405020304" pitchFamily="18" charset="0"/>
                <a:cs typeface="Times New Roman" panose="02020603050405020304" pitchFamily="18" charset="0"/>
              </a:rPr>
              <a:t>called </a:t>
            </a:r>
            <a:r>
              <a:rPr lang="en-US" sz="2400" dirty="0">
                <a:latin typeface="Times New Roman" panose="02020603050405020304" pitchFamily="18" charset="0"/>
                <a:cs typeface="Times New Roman" panose="02020603050405020304" pitchFamily="18" charset="0"/>
              </a:rPr>
              <a:t>thermal </a:t>
            </a:r>
            <a:r>
              <a:rPr lang="en-US" sz="2400" dirty="0" smtClean="0">
                <a:latin typeface="Times New Roman" panose="02020603050405020304" pitchFamily="18" charset="0"/>
                <a:cs typeface="Times New Roman" panose="02020603050405020304" pitchFamily="18" charset="0"/>
              </a:rPr>
              <a:t>energy, and equal </a:t>
            </a:r>
            <a:r>
              <a:rPr lang="en-US" sz="2400" dirty="0">
                <a:latin typeface="Times New Roman" panose="02020603050405020304" pitchFamily="18" charset="0"/>
                <a:cs typeface="Times New Roman" panose="02020603050405020304" pitchFamily="18" charset="0"/>
              </a:rPr>
              <a:t>to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b="1" u="sng" dirty="0" smtClean="0">
                <a:latin typeface="Times New Roman" panose="02020603050405020304" pitchFamily="18" charset="0"/>
                <a:cs typeface="Times New Roman" panose="02020603050405020304" pitchFamily="18" charset="0"/>
              </a:rPr>
              <a:t>Note: you will need to the following relations to reach to the next 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p>
          <a:p>
            <a:pPr algn="just"/>
            <a:r>
              <a:rPr lang="en-US" sz="2400" dirty="0" smtClean="0">
                <a:latin typeface="Times New Roman" panose="02020603050405020304" pitchFamily="18" charset="0"/>
                <a:cs typeface="Times New Roman" panose="02020603050405020304" pitchFamily="18" charset="0"/>
              </a:rPr>
              <a:t>R=k </a:t>
            </a:r>
            <a:r>
              <a:rPr lang="en-US" sz="2400" dirty="0">
                <a:latin typeface="Times New Roman" panose="02020603050405020304" pitchFamily="18" charset="0"/>
                <a:cs typeface="Times New Roman" panose="02020603050405020304" pitchFamily="18" charset="0"/>
              </a:rPr>
              <a:t>N</a:t>
            </a:r>
            <a:r>
              <a:rPr lang="en-US" sz="2400" baseline="-25000"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and </a:t>
            </a:r>
            <a:r>
              <a:rPr lang="en-US" sz="2400" dirty="0" smtClean="0">
                <a:latin typeface="Times New Roman" panose="02020603050405020304" pitchFamily="18" charset="0"/>
                <a:cs typeface="Times New Roman" panose="02020603050405020304" pitchFamily="18" charset="0"/>
              </a:rPr>
              <a:t> R</a:t>
            </a:r>
            <a:r>
              <a:rPr lang="en-US" sz="2400" dirty="0">
                <a:latin typeface="Times New Roman" panose="02020603050405020304" pitchFamily="18" charset="0"/>
                <a:cs typeface="Times New Roman" panose="02020603050405020304" pitchFamily="18" charset="0"/>
              </a:rPr>
              <a:t>ʹ </a:t>
            </a:r>
            <a:r>
              <a:rPr lang="en-US" sz="2400" dirty="0" smtClean="0">
                <a:latin typeface="Times New Roman" panose="02020603050405020304" pitchFamily="18" charset="0"/>
                <a:cs typeface="Times New Roman" panose="02020603050405020304" pitchFamily="18" charset="0"/>
              </a:rPr>
              <a:t>= R/M and   M=n </a:t>
            </a:r>
            <a:r>
              <a:rPr lang="en-US" sz="2400" dirty="0">
                <a:latin typeface="Times New Roman" panose="02020603050405020304" pitchFamily="18" charset="0"/>
                <a:cs typeface="Times New Roman" panose="02020603050405020304" pitchFamily="18" charset="0"/>
              </a:rPr>
              <a:t>N</a:t>
            </a:r>
            <a:r>
              <a:rPr lang="en-US" sz="2400" baseline="-25000"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m</a:t>
            </a:r>
          </a:p>
          <a:p>
            <a:pPr algn="just"/>
            <a:r>
              <a:rPr lang="en-US" sz="2400" dirty="0" smtClean="0">
                <a:latin typeface="Times New Roman" panose="02020603050405020304" pitchFamily="18" charset="0"/>
                <a:cs typeface="Times New Roman" panose="02020603050405020304" pitchFamily="18" charset="0"/>
              </a:rPr>
              <a:t>R is the universal gas constant </a:t>
            </a:r>
          </a:p>
          <a:p>
            <a:pPr algn="just"/>
            <a:r>
              <a:rPr lang="en-US" sz="2400" dirty="0" smtClean="0">
                <a:latin typeface="Times New Roman" panose="02020603050405020304" pitchFamily="18" charset="0"/>
                <a:cs typeface="Times New Roman" panose="02020603050405020304" pitchFamily="18" charset="0"/>
              </a:rPr>
              <a:t>m is the individual mass of a gas</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 </a:t>
            </a:r>
            <a:r>
              <a:rPr lang="en-US" sz="2400" dirty="0">
                <a:latin typeface="Times New Roman" panose="02020603050405020304" pitchFamily="18" charset="0"/>
                <a:cs typeface="Times New Roman" panose="02020603050405020304" pitchFamily="18" charset="0"/>
              </a:rPr>
              <a:t>is the Molecular </a:t>
            </a:r>
            <a:r>
              <a:rPr lang="en-US" sz="2400" dirty="0" smtClean="0">
                <a:latin typeface="Times New Roman" panose="02020603050405020304" pitchFamily="18" charset="0"/>
                <a:cs typeface="Times New Roman" panose="02020603050405020304" pitchFamily="18" charset="0"/>
              </a:rPr>
              <a:t>weight</a:t>
            </a:r>
          </a:p>
          <a:p>
            <a:pPr algn="just"/>
            <a:r>
              <a:rPr lang="en-US" sz="2400" dirty="0">
                <a:latin typeface="Times New Roman" panose="02020603050405020304" pitchFamily="18" charset="0"/>
                <a:cs typeface="Times New Roman" panose="02020603050405020304" pitchFamily="18" charset="0"/>
              </a:rPr>
              <a:t>R</a:t>
            </a:r>
            <a:r>
              <a:rPr lang="en-US" sz="2400" dirty="0" smtClean="0">
                <a:latin typeface="Times New Roman" panose="02020603050405020304" pitchFamily="18" charset="0"/>
                <a:cs typeface="Times New Roman" panose="02020603050405020304" pitchFamily="18" charset="0"/>
              </a:rPr>
              <a:t>ʹ is the </a:t>
            </a:r>
            <a:r>
              <a:rPr lang="en-US" sz="2400" dirty="0">
                <a:latin typeface="Times New Roman" panose="02020603050405020304" pitchFamily="18" charset="0"/>
                <a:cs typeface="Times New Roman" panose="02020603050405020304" pitchFamily="18" charset="0"/>
              </a:rPr>
              <a:t>specific gas </a:t>
            </a:r>
            <a:r>
              <a:rPr lang="en-US" sz="2400" dirty="0" smtClean="0">
                <a:latin typeface="Times New Roman" panose="02020603050405020304" pitchFamily="18" charset="0"/>
                <a:cs typeface="Times New Roman" panose="02020603050405020304" pitchFamily="18" charset="0"/>
              </a:rPr>
              <a:t>constant</a:t>
            </a:r>
          </a:p>
          <a:p>
            <a:pPr algn="just"/>
            <a:r>
              <a:rPr lang="en-US" sz="2400" dirty="0" smtClean="0">
                <a:latin typeface="Times New Roman" panose="02020603050405020304" pitchFamily="18" charset="0"/>
                <a:cs typeface="Times New Roman" panose="02020603050405020304" pitchFamily="18" charset="0"/>
              </a:rPr>
              <a:t>n is the no. of moles</a:t>
            </a:r>
            <a:endParaRPr lang="en-US" sz="2600" b="0" i="1" dirty="0" smtClean="0">
              <a:latin typeface="Cambria Math"/>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a:latin typeface="Times New Roman" panose="02020603050405020304" pitchFamily="18" charset="0"/>
                <a:cs typeface="Times New Roman" panose="02020603050405020304" pitchFamily="18" charset="0"/>
              </a:rPr>
              <a:t>Kinetic theory of heat</a:t>
            </a:r>
          </a:p>
        </p:txBody>
      </p:sp>
      <p:pic>
        <p:nvPicPr>
          <p:cNvPr id="5" name="Picture 4"/>
          <p:cNvPicPr/>
          <p:nvPr/>
        </p:nvPicPr>
        <p:blipFill>
          <a:blip r:embed="rId3"/>
          <a:stretch>
            <a:fillRect/>
          </a:stretch>
        </p:blipFill>
        <p:spPr>
          <a:xfrm>
            <a:off x="3886200" y="1393606"/>
            <a:ext cx="971550" cy="66379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80011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1" y="594748"/>
            <a:ext cx="8534400" cy="2308324"/>
          </a:xfrm>
          <a:prstGeom prst="rect">
            <a:avLst/>
          </a:prstGeom>
        </p:spPr>
        <p:txBody>
          <a:bodyPr wrap="square">
            <a:spAutoFit/>
          </a:bodyPr>
          <a:lstStyle/>
          <a:p>
            <a:r>
              <a:rPr lang="en-US" sz="2400" u="sng" dirty="0">
                <a:latin typeface="Times New Roman" panose="02020603050405020304" pitchFamily="18" charset="0"/>
                <a:cs typeface="Times New Roman" panose="02020603050405020304" pitchFamily="18" charset="0"/>
              </a:rPr>
              <a:t>Since there are no intermolecular forces in an ideal gas, there is no internal potential energy</a:t>
            </a:r>
            <a:r>
              <a:rPr lang="en-US" sz="2400" dirty="0">
                <a:latin typeface="Times New Roman" panose="02020603050405020304" pitchFamily="18" charset="0"/>
                <a:cs typeface="Times New Roman" panose="02020603050405020304" pitchFamily="18" charset="0"/>
              </a:rPr>
              <a:t>. The internal energy of a monatomic gas is therefore due solely to the translational kinetic energy of the </a:t>
            </a:r>
            <a:r>
              <a:rPr lang="en-US" sz="2400" dirty="0" smtClean="0">
                <a:latin typeface="Times New Roman" panose="02020603050405020304" pitchFamily="18" charset="0"/>
                <a:cs typeface="Times New Roman" panose="02020603050405020304" pitchFamily="18" charset="0"/>
              </a:rPr>
              <a:t>molecules   (Recall from </a:t>
            </a:r>
            <a:r>
              <a:rPr lang="en-US" sz="2400" dirty="0" smtClean="0">
                <a:latin typeface="Times New Roman" panose="02020603050405020304" pitchFamily="18" charset="0"/>
                <a:cs typeface="Times New Roman" panose="02020603050405020304" pitchFamily="18" charset="0"/>
              </a:rPr>
              <a:t>Lec.1 </a:t>
            </a:r>
            <a:r>
              <a:rPr lang="en-US" sz="2400" dirty="0" smtClean="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Internal </a:t>
            </a:r>
            <a:r>
              <a:rPr lang="en-US" sz="2400" b="1" i="1" dirty="0">
                <a:latin typeface="Times New Roman" panose="02020603050405020304" pitchFamily="18" charset="0"/>
                <a:cs typeface="Times New Roman" panose="02020603050405020304" pitchFamily="18" charset="0"/>
              </a:rPr>
              <a:t>energy </a:t>
            </a:r>
            <a:r>
              <a:rPr lang="en-US" sz="2400" b="1" dirty="0">
                <a:latin typeface="Times New Roman" panose="02020603050405020304" pitchFamily="18" charset="0"/>
                <a:cs typeface="Times New Roman" panose="02020603050405020304" pitchFamily="18" charset="0"/>
              </a:rPr>
              <a:t>– The sum of the </a:t>
            </a:r>
            <a:r>
              <a:rPr lang="en-US" sz="2400" b="1" dirty="0" err="1">
                <a:latin typeface="Times New Roman" panose="02020603050405020304" pitchFamily="18" charset="0"/>
                <a:cs typeface="Times New Roman" panose="02020603050405020304" pitchFamily="18" charset="0"/>
              </a:rPr>
              <a:t>the</a:t>
            </a:r>
            <a:r>
              <a:rPr lang="en-US" sz="2400" b="1" dirty="0">
                <a:latin typeface="Times New Roman" panose="02020603050405020304" pitchFamily="18" charset="0"/>
                <a:cs typeface="Times New Roman" panose="02020603050405020304" pitchFamily="18" charset="0"/>
              </a:rPr>
              <a:t> kinetic energy </a:t>
            </a:r>
            <a:r>
              <a:rPr lang="en-US" sz="2400" b="1" dirty="0">
                <a:latin typeface="Times New Roman" panose="02020603050405020304" pitchFamily="18" charset="0"/>
                <a:cs typeface="Times New Roman" panose="02020603050405020304" pitchFamily="18" charset="0"/>
              </a:rPr>
              <a:t>and any potential energy due to the forces between the molecules of a </a:t>
            </a:r>
            <a:r>
              <a:rPr lang="en-US" sz="2400" b="1" dirty="0" smtClean="0">
                <a:latin typeface="Times New Roman" panose="02020603050405020304" pitchFamily="18" charset="0"/>
                <a:cs typeface="Times New Roman" panose="02020603050405020304" pitchFamily="18" charset="0"/>
              </a:rPr>
              <a:t>substance</a:t>
            </a:r>
            <a:r>
              <a:rPr lang="en-US" sz="2400" b="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0" y="78856"/>
            <a:ext cx="9144000" cy="492443"/>
          </a:xfrm>
          <a:prstGeom prst="rect">
            <a:avLst/>
          </a:prstGeom>
        </p:spPr>
        <p:txBody>
          <a:bodyPr wrap="square">
            <a:spAutoFit/>
          </a:bodyPr>
          <a:lstStyle/>
          <a:p>
            <a:pPr algn="ctr"/>
            <a:r>
              <a:rPr lang="en-US" sz="2600" b="1" dirty="0" smtClean="0">
                <a:latin typeface="Times New Roman" panose="02020603050405020304" pitchFamily="18" charset="0"/>
                <a:cs typeface="Times New Roman" panose="02020603050405020304" pitchFamily="18" charset="0"/>
              </a:rPr>
              <a:t>Internal Energy of an Ideal Gas</a:t>
            </a:r>
            <a:endParaRPr lang="en-US" sz="2600" b="1" dirty="0">
              <a:latin typeface="Times New Roman" panose="02020603050405020304" pitchFamily="18" charset="0"/>
              <a:cs typeface="Times New Roman" panose="02020603050405020304" pitchFamily="18" charset="0"/>
            </a:endParaRPr>
          </a:p>
        </p:txBody>
      </p:sp>
      <p:sp>
        <p:nvSpPr>
          <p:cNvPr id="5" name="Rectangle 4"/>
          <p:cNvSpPr/>
          <p:nvPr/>
        </p:nvSpPr>
        <p:spPr>
          <a:xfrm>
            <a:off x="11664" y="2961144"/>
            <a:ext cx="9132335" cy="2677656"/>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molecules have more than one atom, then there is also kinetic energy due to rotation and vibration.</a:t>
            </a:r>
          </a:p>
          <a:p>
            <a:pPr marL="800100" lvl="1" indent="-342900" algn="just">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Though </a:t>
            </a:r>
            <a:r>
              <a:rPr lang="en-US" sz="2400" dirty="0">
                <a:latin typeface="Times New Roman" panose="02020603050405020304" pitchFamily="18" charset="0"/>
                <a:cs typeface="Times New Roman" panose="02020603050405020304" pitchFamily="18" charset="0"/>
              </a:rPr>
              <a:t>technically not an ideal gas, at normal temperatures and pressures the main atmospheric gasses closely follow the ideal gas law, so we can still speak of air as an ideal gas.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translational kinetic energy has a value </a:t>
            </a:r>
            <a:r>
              <a:rPr lang="en-US" sz="2400" dirty="0" smtClean="0">
                <a:latin typeface="Times New Roman" panose="02020603050405020304" pitchFamily="18" charset="0"/>
                <a:cs typeface="Times New Roman" panose="02020603050405020304" pitchFamily="18" charset="0"/>
              </a:rPr>
              <a:t>of</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2160" y="5486400"/>
            <a:ext cx="519684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5145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TotalTime>
  <Words>1379</Words>
  <Application>Microsoft Office PowerPoint</Application>
  <PresentationFormat>On-screen Show (4:3)</PresentationFormat>
  <Paragraphs>119</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This lecture including the following items</vt:lpstr>
      <vt:lpstr>PowerPoint Presentation</vt:lpstr>
      <vt:lpstr>As You Remember !!!  Forms of Energy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ENTHALPY </vt:lpstr>
      <vt:lpstr>ENTHALPY </vt:lpstr>
      <vt:lpstr>WHY USING ENTHALPY?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37</cp:revision>
  <dcterms:created xsi:type="dcterms:W3CDTF">2020-02-11T20:05:07Z</dcterms:created>
  <dcterms:modified xsi:type="dcterms:W3CDTF">2021-12-06T14:09:02Z</dcterms:modified>
</cp:coreProperties>
</file>