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58" r:id="rId3"/>
    <p:sldId id="259" r:id="rId4"/>
    <p:sldId id="276" r:id="rId5"/>
    <p:sldId id="274" r:id="rId6"/>
    <p:sldId id="275"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662" autoAdjust="0"/>
  </p:normalViewPr>
  <p:slideViewPr>
    <p:cSldViewPr>
      <p:cViewPr varScale="1">
        <p:scale>
          <a:sx n="53" d="100"/>
          <a:sy n="53" d="100"/>
        </p:scale>
        <p:origin x="-130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4D4105-0EC6-4F63-B728-7EEFDDB8EAC0}" type="datetimeFigureOut">
              <a:rPr lang="en-US" smtClean="0"/>
              <a:t>11/29/2021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7D642D-2D9C-4817-8A1B-2578C94FD58B}" type="slidenum">
              <a:rPr lang="en-US" smtClean="0"/>
              <a:t>‹#›</a:t>
            </a:fld>
            <a:endParaRPr lang="en-US"/>
          </a:p>
        </p:txBody>
      </p:sp>
    </p:spTree>
    <p:extLst>
      <p:ext uri="{BB962C8B-B14F-4D97-AF65-F5344CB8AC3E}">
        <p14:creationId xmlns:p14="http://schemas.microsoft.com/office/powerpoint/2010/main" val="3088131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ocratic.org/chemistry/intermolecular-bonding/hydrogen-bonds"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chem.libretexts.org/Courses/Sacramento_City_College/SCC:_Chem_400_-_General_Chemistry_I/Text/05:_Gases/5.04:_The_Ideal_Gas_Law"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chemistry.bd.psu.edu/jircitano/gases.html"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https://chem.libretexts.org/Courses/Sacramento_City_College/SCC:_Chem_400_-_General_Chemistry_I/Text/05:_Gases/5.03:_The_Simple_Gas_Laws:_Boyle%E2%80%99s_Law,_Charles%E2%80%99s_Law_and_Avogadro%E2%80%99s_Law"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en.wikipedia.org/wiki/Ideal_gas" TargetMode="External"/><Relationship Id="rId2" Type="http://schemas.openxmlformats.org/officeDocument/2006/relationships/slide" Target="../slides/slide18.xml"/><Relationship Id="rId1" Type="http://schemas.openxmlformats.org/officeDocument/2006/relationships/notesMaster" Target="../notesMasters/notesMaster1.xml"/><Relationship Id="rId6" Type="http://schemas.openxmlformats.org/officeDocument/2006/relationships/hyperlink" Target="https://en.wikipedia.org/wiki/Closed_system" TargetMode="External"/><Relationship Id="rId5" Type="http://schemas.openxmlformats.org/officeDocument/2006/relationships/hyperlink" Target="https://en.wikipedia.org/wiki/Amount_of_substance" TargetMode="External"/><Relationship Id="rId4" Type="http://schemas.openxmlformats.org/officeDocument/2006/relationships/hyperlink" Target="https://en.wikipedia.org/wiki/Temperature"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0" i="0" kern="1200" dirty="0" smtClean="0">
                <a:solidFill>
                  <a:schemeClr val="tx1"/>
                </a:solidFill>
                <a:effectLst/>
                <a:latin typeface="+mn-lt"/>
                <a:ea typeface="+mn-ea"/>
                <a:cs typeface="+mn-cs"/>
              </a:rPr>
              <a:t>Ideal gases have particles that are considered to be point masses. This means that all of their (extremely small) mass is contained in a single, infinitesimal point of zero volume. These particles experience elastic collisions, which means they lose no kinetic energy when they collide with other particles. If the particles experienced strong intermolecular forces, then they couldn't have elastic collisions, so they wouldn't be ideal gases anymore. Ideal gases don't experience any intermolecular forces.</a:t>
            </a:r>
          </a:p>
          <a:p>
            <a:pPr fontAlgn="base"/>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A molecule, for example of water, contains 2 hydrogen atoms and 1 oxygen atom chemically bounded together and is the smallest building block of the chemical water. The molecules are then held together by intermolecular forces, in this case by strong </a:t>
            </a:r>
            <a:r>
              <a:rPr lang="en-US" sz="1200" b="0" i="0" u="none" strike="noStrike" kern="1200" dirty="0" smtClean="0">
                <a:solidFill>
                  <a:schemeClr val="tx1"/>
                </a:solidFill>
                <a:effectLst/>
                <a:latin typeface="+mn-lt"/>
                <a:ea typeface="+mn-ea"/>
                <a:cs typeface="+mn-cs"/>
                <a:hlinkClick r:id="rId3"/>
              </a:rPr>
              <a:t>hydrogen bonds</a:t>
            </a:r>
            <a:r>
              <a:rPr lang="en-US" sz="1200" b="0" i="0" kern="1200" dirty="0" smtClean="0">
                <a:solidFill>
                  <a:schemeClr val="tx1"/>
                </a:solidFill>
                <a:effectLst/>
                <a:latin typeface="+mn-lt"/>
                <a:ea typeface="+mn-ea"/>
                <a:cs typeface="+mn-cs"/>
              </a:rPr>
              <a:t>.</a:t>
            </a:r>
          </a:p>
          <a:p>
            <a:pPr fontAlgn="base"/>
            <a:r>
              <a:rPr lang="en-US" sz="1200" b="0" i="0" kern="1200" dirty="0" smtClean="0">
                <a:solidFill>
                  <a:schemeClr val="tx1"/>
                </a:solidFill>
                <a:effectLst/>
                <a:latin typeface="+mn-lt"/>
                <a:ea typeface="+mn-ea"/>
                <a:cs typeface="+mn-cs"/>
              </a:rPr>
              <a:t>A mole is a certain quantity of molecules, namely the </a:t>
            </a:r>
            <a:r>
              <a:rPr lang="en-US" sz="1200" b="0" i="0" kern="1200" dirty="0" err="1" smtClean="0">
                <a:solidFill>
                  <a:schemeClr val="tx1"/>
                </a:solidFill>
                <a:effectLst/>
                <a:latin typeface="+mn-lt"/>
                <a:ea typeface="+mn-ea"/>
                <a:cs typeface="+mn-cs"/>
              </a:rPr>
              <a:t>Avagadro</a:t>
            </a:r>
            <a:r>
              <a:rPr lang="en-US" sz="1200" b="0" i="0" kern="1200" dirty="0" smtClean="0">
                <a:solidFill>
                  <a:schemeClr val="tx1"/>
                </a:solidFill>
                <a:effectLst/>
                <a:latin typeface="+mn-lt"/>
                <a:ea typeface="+mn-ea"/>
                <a:cs typeface="+mn-cs"/>
              </a:rPr>
              <a:t> number of molecules NA=6.023×10</a:t>
            </a:r>
            <a:r>
              <a:rPr lang="en-US" sz="1200" b="0" i="0" kern="1200" baseline="30000" dirty="0" smtClean="0">
                <a:solidFill>
                  <a:schemeClr val="tx1"/>
                </a:solidFill>
                <a:effectLst/>
                <a:latin typeface="+mn-lt"/>
                <a:ea typeface="+mn-ea"/>
                <a:cs typeface="+mn-cs"/>
              </a:rPr>
              <a:t>23</a:t>
            </a:r>
            <a:r>
              <a:rPr lang="en-US" sz="1200" b="0" i="0" kern="1200" dirty="0" smtClean="0">
                <a:solidFill>
                  <a:schemeClr val="tx1"/>
                </a:solidFill>
                <a:effectLst/>
                <a:latin typeface="+mn-lt"/>
                <a:ea typeface="+mn-ea"/>
                <a:cs typeface="+mn-cs"/>
              </a:rPr>
              <a:t>.</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So for example if you take 6.023×10</a:t>
            </a:r>
            <a:r>
              <a:rPr lang="en-US" sz="1200" b="0" i="0" kern="1200" baseline="30000" dirty="0" smtClean="0">
                <a:solidFill>
                  <a:schemeClr val="tx1"/>
                </a:solidFill>
                <a:effectLst/>
                <a:latin typeface="+mn-lt"/>
                <a:ea typeface="+mn-ea"/>
                <a:cs typeface="+mn-cs"/>
              </a:rPr>
              <a:t>23</a:t>
            </a:r>
            <a:r>
              <a:rPr lang="en-US" sz="1200" b="0" i="0" kern="1200" dirty="0" smtClean="0">
                <a:solidFill>
                  <a:schemeClr val="tx1"/>
                </a:solidFill>
                <a:effectLst/>
                <a:latin typeface="+mn-lt"/>
                <a:ea typeface="+mn-ea"/>
                <a:cs typeface="+mn-cs"/>
              </a:rPr>
              <a:t> water molecules then that makes up 1 mole of water.</a:t>
            </a:r>
          </a:p>
          <a:p>
            <a:endParaRPr lang="en-US" dirty="0"/>
          </a:p>
        </p:txBody>
      </p:sp>
      <p:sp>
        <p:nvSpPr>
          <p:cNvPr id="4" name="Slide Number Placeholder 3"/>
          <p:cNvSpPr>
            <a:spLocks noGrp="1"/>
          </p:cNvSpPr>
          <p:nvPr>
            <p:ph type="sldNum" sz="quarter" idx="10"/>
          </p:nvPr>
        </p:nvSpPr>
        <p:spPr/>
        <p:txBody>
          <a:bodyPr/>
          <a:lstStyle/>
          <a:p>
            <a:fld id="{A46F863C-A1DC-439F-B9BC-E907F97AC7F6}" type="slidenum">
              <a:rPr lang="en-US" smtClean="0"/>
              <a:t>14</a:t>
            </a:fld>
            <a:endParaRPr lang="en-US"/>
          </a:p>
        </p:txBody>
      </p:sp>
    </p:spTree>
    <p:extLst>
      <p:ext uri="{BB962C8B-B14F-4D97-AF65-F5344CB8AC3E}">
        <p14:creationId xmlns:p14="http://schemas.microsoft.com/office/powerpoint/2010/main" val="295070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hlinkClick r:id="rId3"/>
              </a:rPr>
              <a:t>https://chem.libretexts.org/Courses/Sacramento_City_College/SCC%3A_Chem_400_-_General_Chemistry_I/Text/05%3A_Gases/5.04%3A_The_Ideal_Gas_Law</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A46F863C-A1DC-439F-B9BC-E907F97AC7F6}" type="slidenum">
              <a:rPr lang="en-US" smtClean="0"/>
              <a:t>15</a:t>
            </a:fld>
            <a:endParaRPr lang="en-US"/>
          </a:p>
        </p:txBody>
      </p:sp>
    </p:spTree>
    <p:extLst>
      <p:ext uri="{BB962C8B-B14F-4D97-AF65-F5344CB8AC3E}">
        <p14:creationId xmlns:p14="http://schemas.microsoft.com/office/powerpoint/2010/main" val="2950706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hlinkClick r:id="rId3"/>
              </a:rPr>
              <a:t>http://chemistry.bd.psu.edu/jircitano/gases.html</a:t>
            </a:r>
            <a:endParaRPr lang="en-US" dirty="0" smtClean="0"/>
          </a:p>
          <a:p>
            <a:endParaRPr lang="en-US" dirty="0" smtClean="0"/>
          </a:p>
          <a:p>
            <a:r>
              <a:rPr lang="en-US" dirty="0" smtClean="0">
                <a:hlinkClick r:id="rId4"/>
              </a:rPr>
              <a:t>https://chem.libretexts.org/Courses/Sacramento_City_College/SCC%3A_Chem_400_-_General_Chemistry_I/Text/05%3A_Gases/5.03%3A_The_Simple_Gas_Laws%3A_Boyle%E2%80%99s_Law%2C_Charles%E2%80%99s_Law_and_Avogadro%E2%80%99s_Law</a:t>
            </a:r>
            <a:endParaRPr lang="en-US" dirty="0" smtClean="0"/>
          </a:p>
          <a:p>
            <a:endParaRPr lang="en-US" dirty="0"/>
          </a:p>
        </p:txBody>
      </p:sp>
      <p:sp>
        <p:nvSpPr>
          <p:cNvPr id="4" name="Slide Number Placeholder 3"/>
          <p:cNvSpPr>
            <a:spLocks noGrp="1"/>
          </p:cNvSpPr>
          <p:nvPr>
            <p:ph type="sldNum" sz="quarter" idx="10"/>
          </p:nvPr>
        </p:nvSpPr>
        <p:spPr/>
        <p:txBody>
          <a:bodyPr/>
          <a:lstStyle/>
          <a:p>
            <a:fld id="{A46F863C-A1DC-439F-B9BC-E907F97AC7F6}" type="slidenum">
              <a:rPr lang="en-US" smtClean="0"/>
              <a:t>16</a:t>
            </a:fld>
            <a:endParaRPr lang="en-US"/>
          </a:p>
        </p:txBody>
      </p:sp>
    </p:spTree>
    <p:extLst>
      <p:ext uri="{BB962C8B-B14F-4D97-AF65-F5344CB8AC3E}">
        <p14:creationId xmlns:p14="http://schemas.microsoft.com/office/powerpoint/2010/main" val="2950706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6F863C-A1DC-439F-B9BC-E907F97AC7F6}" type="slidenum">
              <a:rPr lang="en-US" smtClean="0"/>
              <a:t>17</a:t>
            </a:fld>
            <a:endParaRPr lang="en-US"/>
          </a:p>
        </p:txBody>
      </p:sp>
    </p:spTree>
    <p:extLst>
      <p:ext uri="{BB962C8B-B14F-4D97-AF65-F5344CB8AC3E}">
        <p14:creationId xmlns:p14="http://schemas.microsoft.com/office/powerpoint/2010/main" val="2950706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Boyle's law is: </a:t>
            </a:r>
            <a:r>
              <a:rPr lang="en-US" dirty="0" smtClean="0">
                <a:effectLst/>
              </a:rPr>
              <a:t>The absolute pressure exerted by a given mass of an </a:t>
            </a:r>
            <a:r>
              <a:rPr lang="en-US" sz="1200" u="none" strike="noStrike" kern="1200" dirty="0" smtClean="0">
                <a:solidFill>
                  <a:schemeClr val="tx1"/>
                </a:solidFill>
                <a:effectLst/>
                <a:latin typeface="+mn-lt"/>
                <a:ea typeface="+mn-ea"/>
                <a:cs typeface="+mn-cs"/>
                <a:hlinkClick r:id="rId3" tooltip="Ideal gas"/>
              </a:rPr>
              <a:t>ideal gas</a:t>
            </a:r>
            <a:r>
              <a:rPr lang="en-US" dirty="0" smtClean="0">
                <a:effectLst/>
              </a:rPr>
              <a:t> is inversely proportional to the volume it occupies if the </a:t>
            </a:r>
            <a:r>
              <a:rPr lang="en-US" sz="1200" u="none" strike="noStrike" kern="1200" dirty="0" smtClean="0">
                <a:solidFill>
                  <a:schemeClr val="tx1"/>
                </a:solidFill>
                <a:effectLst/>
                <a:latin typeface="+mn-lt"/>
                <a:ea typeface="+mn-ea"/>
                <a:cs typeface="+mn-cs"/>
                <a:hlinkClick r:id="rId4" tooltip="Temperature"/>
              </a:rPr>
              <a:t>temperature</a:t>
            </a:r>
            <a:r>
              <a:rPr lang="en-US" dirty="0" smtClean="0">
                <a:effectLst/>
              </a:rPr>
              <a:t> and </a:t>
            </a:r>
            <a:r>
              <a:rPr lang="en-US" sz="1200" u="none" strike="noStrike" kern="1200" dirty="0" smtClean="0">
                <a:solidFill>
                  <a:schemeClr val="tx1"/>
                </a:solidFill>
                <a:effectLst/>
                <a:latin typeface="+mn-lt"/>
                <a:ea typeface="+mn-ea"/>
                <a:cs typeface="+mn-cs"/>
                <a:hlinkClick r:id="rId5" tooltip="Amount of substance"/>
              </a:rPr>
              <a:t>amount of gas</a:t>
            </a:r>
            <a:r>
              <a:rPr lang="en-US" dirty="0" smtClean="0">
                <a:effectLst/>
              </a:rPr>
              <a:t> remain unchanged within a </a:t>
            </a:r>
            <a:r>
              <a:rPr lang="en-US" sz="1200" u="sng" kern="1200" dirty="0" smtClean="0">
                <a:solidFill>
                  <a:schemeClr val="tx1"/>
                </a:solidFill>
                <a:effectLst/>
                <a:latin typeface="+mn-lt"/>
                <a:ea typeface="+mn-ea"/>
                <a:cs typeface="+mn-cs"/>
                <a:hlinkClick r:id="rId6"/>
              </a:rPr>
              <a:t>closed system</a:t>
            </a:r>
            <a:r>
              <a:rPr lang="en-US" sz="1200" u="sng" kern="1200" dirty="0" smtClean="0">
                <a:solidFill>
                  <a:schemeClr val="tx1"/>
                </a:solidFill>
                <a:effectLst/>
                <a:latin typeface="+mn-lt"/>
                <a:ea typeface="+mn-ea"/>
                <a:cs typeface="+mn-cs"/>
              </a:rPr>
              <a:t> ( </a:t>
            </a:r>
            <a:r>
              <a:rPr lang="en-US" sz="1200" u="sng" kern="1200" dirty="0" err="1" smtClean="0">
                <a:solidFill>
                  <a:schemeClr val="tx1"/>
                </a:solidFill>
                <a:effectLst/>
                <a:latin typeface="+mn-lt"/>
                <a:ea typeface="+mn-ea"/>
                <a:cs typeface="+mn-cs"/>
              </a:rPr>
              <a:t>charles</a:t>
            </a:r>
            <a:r>
              <a:rPr lang="en-US" sz="1200" u="sng" kern="1200" dirty="0" smtClean="0">
                <a:solidFill>
                  <a:schemeClr val="tx1"/>
                </a:solidFill>
                <a:effectLst/>
                <a:latin typeface="+mn-lt"/>
                <a:ea typeface="+mn-ea"/>
                <a:cs typeface="+mn-cs"/>
              </a:rPr>
              <a:t> 1</a:t>
            </a:r>
            <a:r>
              <a:rPr lang="en-US" sz="1200" u="sng" kern="1200" baseline="30000" dirty="0" smtClean="0">
                <a:solidFill>
                  <a:schemeClr val="tx1"/>
                </a:solidFill>
                <a:effectLst/>
                <a:latin typeface="+mn-lt"/>
                <a:ea typeface="+mn-ea"/>
                <a:cs typeface="+mn-cs"/>
              </a:rPr>
              <a:t>st</a:t>
            </a:r>
            <a:r>
              <a:rPr lang="en-US" sz="1200" u="sng" kern="1200" dirty="0" smtClean="0">
                <a:solidFill>
                  <a:schemeClr val="tx1"/>
                </a:solidFill>
                <a:effectLst/>
                <a:latin typeface="+mn-lt"/>
                <a:ea typeface="+mn-ea"/>
                <a:cs typeface="+mn-cs"/>
              </a:rPr>
              <a:t> law)</a:t>
            </a:r>
          </a:p>
          <a:p>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A46F863C-A1DC-439F-B9BC-E907F97AC7F6}" type="slidenum">
              <a:rPr lang="en-US" smtClean="0"/>
              <a:t>18</a:t>
            </a:fld>
            <a:endParaRPr lang="en-US"/>
          </a:p>
        </p:txBody>
      </p:sp>
    </p:spTree>
    <p:extLst>
      <p:ext uri="{BB962C8B-B14F-4D97-AF65-F5344CB8AC3E}">
        <p14:creationId xmlns:p14="http://schemas.microsoft.com/office/powerpoint/2010/main" val="2950706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6F863C-A1DC-439F-B9BC-E907F97AC7F6}" type="slidenum">
              <a:rPr lang="en-US" smtClean="0"/>
              <a:t>19</a:t>
            </a:fld>
            <a:endParaRPr lang="en-US"/>
          </a:p>
        </p:txBody>
      </p:sp>
    </p:spTree>
    <p:extLst>
      <p:ext uri="{BB962C8B-B14F-4D97-AF65-F5344CB8AC3E}">
        <p14:creationId xmlns:p14="http://schemas.microsoft.com/office/powerpoint/2010/main" val="295070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0428B8-0AFC-4DB0-918A-5CF30959C072}" type="datetimeFigureOut">
              <a:rPr lang="en-US" smtClean="0"/>
              <a:t>11/29/2021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911DDA-933D-4076-8575-547822C1610D}" type="slidenum">
              <a:rPr lang="en-US" smtClean="0"/>
              <a:t>‹#›</a:t>
            </a:fld>
            <a:endParaRPr lang="en-US"/>
          </a:p>
        </p:txBody>
      </p:sp>
    </p:spTree>
    <p:extLst>
      <p:ext uri="{BB962C8B-B14F-4D97-AF65-F5344CB8AC3E}">
        <p14:creationId xmlns:p14="http://schemas.microsoft.com/office/powerpoint/2010/main" val="3424611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0428B8-0AFC-4DB0-918A-5CF30959C072}" type="datetimeFigureOut">
              <a:rPr lang="en-US" smtClean="0"/>
              <a:t>11/29/2021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911DDA-933D-4076-8575-547822C1610D}" type="slidenum">
              <a:rPr lang="en-US" smtClean="0"/>
              <a:t>‹#›</a:t>
            </a:fld>
            <a:endParaRPr lang="en-US"/>
          </a:p>
        </p:txBody>
      </p:sp>
    </p:spTree>
    <p:extLst>
      <p:ext uri="{BB962C8B-B14F-4D97-AF65-F5344CB8AC3E}">
        <p14:creationId xmlns:p14="http://schemas.microsoft.com/office/powerpoint/2010/main" val="3719936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0428B8-0AFC-4DB0-918A-5CF30959C072}" type="datetimeFigureOut">
              <a:rPr lang="en-US" smtClean="0"/>
              <a:t>11/29/2021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911DDA-933D-4076-8575-547822C1610D}" type="slidenum">
              <a:rPr lang="en-US" smtClean="0"/>
              <a:t>‹#›</a:t>
            </a:fld>
            <a:endParaRPr lang="en-US"/>
          </a:p>
        </p:txBody>
      </p:sp>
    </p:spTree>
    <p:extLst>
      <p:ext uri="{BB962C8B-B14F-4D97-AF65-F5344CB8AC3E}">
        <p14:creationId xmlns:p14="http://schemas.microsoft.com/office/powerpoint/2010/main" val="3564974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0428B8-0AFC-4DB0-918A-5CF30959C072}" type="datetimeFigureOut">
              <a:rPr lang="en-US" smtClean="0"/>
              <a:t>11/29/2021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911DDA-933D-4076-8575-547822C1610D}" type="slidenum">
              <a:rPr lang="en-US" smtClean="0"/>
              <a:t>‹#›</a:t>
            </a:fld>
            <a:endParaRPr lang="en-US"/>
          </a:p>
        </p:txBody>
      </p:sp>
    </p:spTree>
    <p:extLst>
      <p:ext uri="{BB962C8B-B14F-4D97-AF65-F5344CB8AC3E}">
        <p14:creationId xmlns:p14="http://schemas.microsoft.com/office/powerpoint/2010/main" val="3907881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0428B8-0AFC-4DB0-918A-5CF30959C072}" type="datetimeFigureOut">
              <a:rPr lang="en-US" smtClean="0"/>
              <a:t>11/29/2021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911DDA-933D-4076-8575-547822C1610D}" type="slidenum">
              <a:rPr lang="en-US" smtClean="0"/>
              <a:t>‹#›</a:t>
            </a:fld>
            <a:endParaRPr lang="en-US"/>
          </a:p>
        </p:txBody>
      </p:sp>
    </p:spTree>
    <p:extLst>
      <p:ext uri="{BB962C8B-B14F-4D97-AF65-F5344CB8AC3E}">
        <p14:creationId xmlns:p14="http://schemas.microsoft.com/office/powerpoint/2010/main" val="1537894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0428B8-0AFC-4DB0-918A-5CF30959C072}" type="datetimeFigureOut">
              <a:rPr lang="en-US" smtClean="0"/>
              <a:t>11/29/2021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911DDA-933D-4076-8575-547822C1610D}" type="slidenum">
              <a:rPr lang="en-US" smtClean="0"/>
              <a:t>‹#›</a:t>
            </a:fld>
            <a:endParaRPr lang="en-US"/>
          </a:p>
        </p:txBody>
      </p:sp>
    </p:spTree>
    <p:extLst>
      <p:ext uri="{BB962C8B-B14F-4D97-AF65-F5344CB8AC3E}">
        <p14:creationId xmlns:p14="http://schemas.microsoft.com/office/powerpoint/2010/main" val="392765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0428B8-0AFC-4DB0-918A-5CF30959C072}" type="datetimeFigureOut">
              <a:rPr lang="en-US" smtClean="0"/>
              <a:t>11/29/2021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911DDA-933D-4076-8575-547822C1610D}" type="slidenum">
              <a:rPr lang="en-US" smtClean="0"/>
              <a:t>‹#›</a:t>
            </a:fld>
            <a:endParaRPr lang="en-US"/>
          </a:p>
        </p:txBody>
      </p:sp>
    </p:spTree>
    <p:extLst>
      <p:ext uri="{BB962C8B-B14F-4D97-AF65-F5344CB8AC3E}">
        <p14:creationId xmlns:p14="http://schemas.microsoft.com/office/powerpoint/2010/main" val="40995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0428B8-0AFC-4DB0-918A-5CF30959C072}" type="datetimeFigureOut">
              <a:rPr lang="en-US" smtClean="0"/>
              <a:t>11/29/2021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911DDA-933D-4076-8575-547822C1610D}" type="slidenum">
              <a:rPr lang="en-US" smtClean="0"/>
              <a:t>‹#›</a:t>
            </a:fld>
            <a:endParaRPr lang="en-US"/>
          </a:p>
        </p:txBody>
      </p:sp>
    </p:spTree>
    <p:extLst>
      <p:ext uri="{BB962C8B-B14F-4D97-AF65-F5344CB8AC3E}">
        <p14:creationId xmlns:p14="http://schemas.microsoft.com/office/powerpoint/2010/main" val="2026980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0428B8-0AFC-4DB0-918A-5CF30959C072}" type="datetimeFigureOut">
              <a:rPr lang="en-US" smtClean="0"/>
              <a:t>11/29/2021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911DDA-933D-4076-8575-547822C1610D}" type="slidenum">
              <a:rPr lang="en-US" smtClean="0"/>
              <a:t>‹#›</a:t>
            </a:fld>
            <a:endParaRPr lang="en-US"/>
          </a:p>
        </p:txBody>
      </p:sp>
    </p:spTree>
    <p:extLst>
      <p:ext uri="{BB962C8B-B14F-4D97-AF65-F5344CB8AC3E}">
        <p14:creationId xmlns:p14="http://schemas.microsoft.com/office/powerpoint/2010/main" val="1121895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0428B8-0AFC-4DB0-918A-5CF30959C072}" type="datetimeFigureOut">
              <a:rPr lang="en-US" smtClean="0"/>
              <a:t>11/29/2021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911DDA-933D-4076-8575-547822C1610D}" type="slidenum">
              <a:rPr lang="en-US" smtClean="0"/>
              <a:t>‹#›</a:t>
            </a:fld>
            <a:endParaRPr lang="en-US"/>
          </a:p>
        </p:txBody>
      </p:sp>
    </p:spTree>
    <p:extLst>
      <p:ext uri="{BB962C8B-B14F-4D97-AF65-F5344CB8AC3E}">
        <p14:creationId xmlns:p14="http://schemas.microsoft.com/office/powerpoint/2010/main" val="3540580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0428B8-0AFC-4DB0-918A-5CF30959C072}" type="datetimeFigureOut">
              <a:rPr lang="en-US" smtClean="0"/>
              <a:t>11/29/2021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911DDA-933D-4076-8575-547822C1610D}" type="slidenum">
              <a:rPr lang="en-US" smtClean="0"/>
              <a:t>‹#›</a:t>
            </a:fld>
            <a:endParaRPr lang="en-US"/>
          </a:p>
        </p:txBody>
      </p:sp>
    </p:spTree>
    <p:extLst>
      <p:ext uri="{BB962C8B-B14F-4D97-AF65-F5344CB8AC3E}">
        <p14:creationId xmlns:p14="http://schemas.microsoft.com/office/powerpoint/2010/main" val="403340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0428B8-0AFC-4DB0-918A-5CF30959C072}" type="datetimeFigureOut">
              <a:rPr lang="en-US" smtClean="0"/>
              <a:t>11/29/2021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911DDA-933D-4076-8575-547822C1610D}" type="slidenum">
              <a:rPr lang="en-US" smtClean="0"/>
              <a:t>‹#›</a:t>
            </a:fld>
            <a:endParaRPr lang="en-US"/>
          </a:p>
        </p:txBody>
      </p:sp>
    </p:spTree>
    <p:extLst>
      <p:ext uri="{BB962C8B-B14F-4D97-AF65-F5344CB8AC3E}">
        <p14:creationId xmlns:p14="http://schemas.microsoft.com/office/powerpoint/2010/main" val="6231336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1.png"/></Relationships>
</file>

<file path=ppt/slides/_rels/slide17.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0"/>
          <p:cNvSpPr>
            <a:spLocks noChangeArrowheads="1"/>
          </p:cNvSpPr>
          <p:nvPr/>
        </p:nvSpPr>
        <p:spPr bwMode="auto">
          <a:xfrm>
            <a:off x="442410" y="238780"/>
            <a:ext cx="7811689" cy="523220"/>
          </a:xfrm>
          <a:prstGeom prst="rect">
            <a:avLst/>
          </a:prstGeom>
          <a:noFill/>
          <a:ln w="9525">
            <a:noFill/>
            <a:miter lim="800000"/>
            <a:headEnd/>
            <a:tailEnd/>
          </a:ln>
        </p:spPr>
        <p:txBody>
          <a:bodyPr wrap="none">
            <a:spAutoFit/>
          </a:bodyPr>
          <a:lstStyle/>
          <a:p>
            <a:pPr algn="ctr"/>
            <a:r>
              <a:rPr lang="en-US" altLang="en-US" sz="2800" b="1" dirty="0" smtClean="0">
                <a:solidFill>
                  <a:schemeClr val="tx2"/>
                </a:solidFill>
                <a:latin typeface="Times New Roman" panose="02020603050405020304" pitchFamily="18" charset="0"/>
                <a:cs typeface="Times New Roman" panose="02020603050405020304" pitchFamily="18" charset="0"/>
              </a:rPr>
              <a:t>The Course of </a:t>
            </a:r>
            <a:r>
              <a:rPr lang="en-US" sz="2800" b="1" dirty="0">
                <a:solidFill>
                  <a:schemeClr val="tx2"/>
                </a:solidFill>
                <a:latin typeface="Times New Roman" panose="02020603050405020304" pitchFamily="18" charset="0"/>
                <a:cs typeface="Times New Roman" panose="02020603050405020304" pitchFamily="18" charset="0"/>
              </a:rPr>
              <a:t>Fundamentals of Thermodynamics</a:t>
            </a:r>
            <a:endParaRPr lang="en-US" altLang="en-US" sz="2800" b="1" dirty="0">
              <a:solidFill>
                <a:schemeClr val="tx2"/>
              </a:solidFill>
              <a:latin typeface="Times New Roman" panose="02020603050405020304" pitchFamily="18" charset="0"/>
              <a:cs typeface="Times New Roman" panose="02020603050405020304" pitchFamily="18" charset="0"/>
            </a:endParaRPr>
          </a:p>
        </p:txBody>
      </p:sp>
      <p:sp>
        <p:nvSpPr>
          <p:cNvPr id="10" name="Subtitle 2"/>
          <p:cNvSpPr txBox="1">
            <a:spLocks/>
          </p:cNvSpPr>
          <p:nvPr/>
        </p:nvSpPr>
        <p:spPr>
          <a:xfrm>
            <a:off x="1331640" y="4572000"/>
            <a:ext cx="6400800" cy="2133600"/>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8000" dirty="0" smtClean="0">
                <a:solidFill>
                  <a:schemeClr val="tx2"/>
                </a:solidFill>
                <a:latin typeface="Times New Roman" panose="02020603050405020304" pitchFamily="18" charset="0"/>
                <a:cs typeface="Times New Roman" panose="02020603050405020304" pitchFamily="18" charset="0"/>
              </a:rPr>
              <a:t>MUSTANSIRIYAH UNIVERSITY </a:t>
            </a:r>
            <a:endParaRPr lang="en-GB" sz="8000" dirty="0" smtClean="0">
              <a:solidFill>
                <a:schemeClr val="tx2"/>
              </a:solidFill>
              <a:latin typeface="Times New Roman" panose="02020603050405020304" pitchFamily="18" charset="0"/>
              <a:cs typeface="Times New Roman" panose="02020603050405020304" pitchFamily="18" charset="0"/>
            </a:endParaRPr>
          </a:p>
          <a:p>
            <a:pPr marL="0" indent="0" algn="ctr">
              <a:buNone/>
            </a:pPr>
            <a:r>
              <a:rPr lang="en-US" sz="8000" dirty="0" smtClean="0">
                <a:solidFill>
                  <a:schemeClr val="tx2"/>
                </a:solidFill>
                <a:latin typeface="Times New Roman" panose="02020603050405020304" pitchFamily="18" charset="0"/>
                <a:cs typeface="Times New Roman" panose="02020603050405020304" pitchFamily="18" charset="0"/>
              </a:rPr>
              <a:t>COLLEGE OF SCIENCES</a:t>
            </a:r>
            <a:endParaRPr lang="en-GB" sz="8000" dirty="0" smtClean="0">
              <a:solidFill>
                <a:schemeClr val="tx2"/>
              </a:solidFill>
              <a:latin typeface="Times New Roman" panose="02020603050405020304" pitchFamily="18" charset="0"/>
              <a:cs typeface="Times New Roman" panose="02020603050405020304" pitchFamily="18" charset="0"/>
            </a:endParaRPr>
          </a:p>
          <a:p>
            <a:pPr marL="0" indent="0" algn="ctr">
              <a:buNone/>
            </a:pPr>
            <a:r>
              <a:rPr lang="en-US" sz="8000" dirty="0" smtClean="0">
                <a:solidFill>
                  <a:schemeClr val="tx2"/>
                </a:solidFill>
                <a:latin typeface="Times New Roman" panose="02020603050405020304" pitchFamily="18" charset="0"/>
                <a:cs typeface="Times New Roman" panose="02020603050405020304" pitchFamily="18" charset="0"/>
              </a:rPr>
              <a:t>DEPARTMENT OF ATMOSPHERIC </a:t>
            </a:r>
            <a:r>
              <a:rPr lang="en-US" sz="8000" dirty="0">
                <a:solidFill>
                  <a:schemeClr val="tx2"/>
                </a:solidFill>
                <a:latin typeface="Times New Roman" panose="02020603050405020304" pitchFamily="18" charset="0"/>
                <a:cs typeface="Times New Roman" panose="02020603050405020304" pitchFamily="18" charset="0"/>
              </a:rPr>
              <a:t>SCIENCES</a:t>
            </a:r>
            <a:endParaRPr lang="en-GB" sz="8000" dirty="0" smtClean="0">
              <a:solidFill>
                <a:schemeClr val="tx2"/>
              </a:solidFill>
              <a:latin typeface="Times New Roman" panose="02020603050405020304" pitchFamily="18" charset="0"/>
              <a:cs typeface="Times New Roman" panose="02020603050405020304" pitchFamily="18" charset="0"/>
            </a:endParaRPr>
          </a:p>
          <a:p>
            <a:pPr marL="0" indent="0" algn="ctr">
              <a:buNone/>
            </a:pPr>
            <a:r>
              <a:rPr lang="en-US" sz="8000" b="1" dirty="0" smtClean="0">
                <a:solidFill>
                  <a:schemeClr val="tx2"/>
                </a:solidFill>
                <a:latin typeface="Times New Roman" panose="02020603050405020304" pitchFamily="18" charset="0"/>
                <a:cs typeface="Times New Roman" panose="02020603050405020304" pitchFamily="18" charset="0"/>
              </a:rPr>
              <a:t>2021-2022</a:t>
            </a:r>
            <a:r>
              <a:rPr lang="en-US" sz="8000" b="1" dirty="0" smtClean="0">
                <a:solidFill>
                  <a:schemeClr val="tx2"/>
                </a:solidFill>
                <a:latin typeface="Times New Roman" panose="02020603050405020304" pitchFamily="18" charset="0"/>
                <a:cs typeface="Times New Roman" panose="02020603050405020304" pitchFamily="18" charset="0"/>
              </a:rPr>
              <a:t> </a:t>
            </a:r>
            <a:endParaRPr lang="en-GB" sz="8000" b="1" dirty="0" smtClean="0">
              <a:solidFill>
                <a:schemeClr val="tx2"/>
              </a:solidFill>
              <a:latin typeface="Times New Roman" panose="02020603050405020304" pitchFamily="18" charset="0"/>
              <a:cs typeface="Times New Roman" panose="02020603050405020304" pitchFamily="18" charset="0"/>
            </a:endParaRPr>
          </a:p>
          <a:p>
            <a:pPr marL="0" indent="0" algn="ctr">
              <a:buNone/>
            </a:pPr>
            <a:r>
              <a:rPr lang="en-US" sz="8000" dirty="0" smtClean="0">
                <a:solidFill>
                  <a:schemeClr val="tx2"/>
                </a:solidFill>
                <a:latin typeface="Times New Roman" panose="02020603050405020304" pitchFamily="18" charset="0"/>
                <a:cs typeface="Times New Roman" panose="02020603050405020304" pitchFamily="18" charset="0"/>
              </a:rPr>
              <a:t>Dr. </a:t>
            </a:r>
            <a:r>
              <a:rPr lang="en-US" sz="8000" dirty="0" err="1" smtClean="0">
                <a:solidFill>
                  <a:schemeClr val="tx2"/>
                </a:solidFill>
                <a:latin typeface="Times New Roman" panose="02020603050405020304" pitchFamily="18" charset="0"/>
                <a:cs typeface="Times New Roman" panose="02020603050405020304" pitchFamily="18" charset="0"/>
              </a:rPr>
              <a:t>Sama</a:t>
            </a:r>
            <a:r>
              <a:rPr lang="en-US" sz="8000" dirty="0" smtClean="0">
                <a:solidFill>
                  <a:schemeClr val="tx2"/>
                </a:solidFill>
                <a:latin typeface="Times New Roman" panose="02020603050405020304" pitchFamily="18" charset="0"/>
                <a:cs typeface="Times New Roman" panose="02020603050405020304" pitchFamily="18" charset="0"/>
              </a:rPr>
              <a:t> Khalid Mohammed</a:t>
            </a:r>
            <a:endParaRPr lang="en-GB" sz="8000" dirty="0" smtClean="0">
              <a:solidFill>
                <a:schemeClr val="tx2"/>
              </a:solidFill>
              <a:latin typeface="Times New Roman" panose="02020603050405020304" pitchFamily="18" charset="0"/>
              <a:cs typeface="Times New Roman" panose="02020603050405020304" pitchFamily="18" charset="0"/>
            </a:endParaRPr>
          </a:p>
          <a:p>
            <a:pPr marL="0" indent="0" algn="ctr">
              <a:buNone/>
            </a:pPr>
            <a:r>
              <a:rPr lang="en-US" sz="8000" b="1" cap="small" dirty="0" smtClean="0">
                <a:solidFill>
                  <a:schemeClr val="tx2"/>
                </a:solidFill>
                <a:latin typeface="Times New Roman" panose="02020603050405020304" pitchFamily="18" charset="0"/>
                <a:cs typeface="Times New Roman" panose="02020603050405020304" pitchFamily="18" charset="0"/>
              </a:rPr>
              <a:t>SECOND STAGE </a:t>
            </a:r>
          </a:p>
          <a:p>
            <a:pPr marL="0" indent="0" algn="ctr">
              <a:buNone/>
            </a:pPr>
            <a:r>
              <a:rPr lang="en-US" sz="8000" b="1" cap="small" dirty="0" smtClean="0">
                <a:solidFill>
                  <a:schemeClr val="tx2"/>
                </a:solidFill>
                <a:latin typeface="Times New Roman" panose="02020603050405020304" pitchFamily="18" charset="0"/>
                <a:cs typeface="Times New Roman" panose="02020603050405020304" pitchFamily="18" charset="0"/>
              </a:rPr>
              <a:t>Lecture 5</a:t>
            </a:r>
          </a:p>
          <a:p>
            <a:pPr marL="0" indent="0" algn="ctr">
              <a:buNone/>
            </a:pPr>
            <a:endParaRPr lang="en-US" sz="8000" b="1" cap="small" dirty="0" smtClean="0">
              <a:latin typeface="Times New Roman" panose="02020603050405020304" pitchFamily="18" charset="0"/>
              <a:cs typeface="Times New Roman" panose="02020603050405020304" pitchFamily="18" charset="0"/>
            </a:endParaRPr>
          </a:p>
          <a:p>
            <a:pPr marL="0" indent="0" algn="ctr">
              <a:buNone/>
            </a:pPr>
            <a:endParaRPr lang="en-GB" sz="8000" b="1" cap="small" dirty="0" smtClean="0">
              <a:latin typeface="Times New Roman" panose="02020603050405020304" pitchFamily="18" charset="0"/>
              <a:cs typeface="Times New Roman" panose="02020603050405020304" pitchFamily="18" charset="0"/>
            </a:endParaRPr>
          </a:p>
          <a:p>
            <a:pPr marL="0" indent="0" algn="ctr">
              <a:buNone/>
            </a:pPr>
            <a:endParaRPr lang="en-GB"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0867" y="970407"/>
            <a:ext cx="5189533" cy="3458337"/>
          </a:xfrm>
          <a:prstGeom prst="rect">
            <a:avLst/>
          </a:prstGeom>
        </p:spPr>
      </p:pic>
    </p:spTree>
    <p:extLst>
      <p:ext uri="{BB962C8B-B14F-4D97-AF65-F5344CB8AC3E}">
        <p14:creationId xmlns:p14="http://schemas.microsoft.com/office/powerpoint/2010/main" val="34998189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600" b="1" dirty="0">
                <a:solidFill>
                  <a:srgbClr val="FF0000"/>
                </a:solidFill>
                <a:latin typeface="Times New Roman" panose="02020603050405020304" pitchFamily="18" charset="0"/>
                <a:ea typeface="+mn-ea"/>
                <a:cs typeface="Times New Roman" panose="02020603050405020304" pitchFamily="18" charset="0"/>
              </a:rPr>
              <a:t>Gay-Lussac's Law:  The Pressure Temperature Law</a:t>
            </a:r>
          </a:p>
        </p:txBody>
      </p:sp>
      <p:sp>
        <p:nvSpPr>
          <p:cNvPr id="4" name="Content Placeholder 3"/>
          <p:cNvSpPr>
            <a:spLocks noGrp="1"/>
          </p:cNvSpPr>
          <p:nvPr>
            <p:ph idx="1"/>
          </p:nvPr>
        </p:nvSpPr>
        <p:spPr/>
        <p:txBody>
          <a:bodyPr>
            <a:normAutofit/>
          </a:bodyPr>
          <a:lstStyle/>
          <a:p>
            <a:pPr marL="0" indent="0" algn="just">
              <a:buNone/>
            </a:pPr>
            <a:r>
              <a:rPr lang="en-US" sz="2400" b="1" dirty="0">
                <a:latin typeface="Times New Roman" panose="02020603050405020304" pitchFamily="18" charset="0"/>
                <a:cs typeface="Times New Roman" panose="02020603050405020304" pitchFamily="18" charset="0"/>
              </a:rPr>
              <a:t>“The pressure of a given amount of gas held at constant volume is directly proportional to the Kelvin temperature”.</a:t>
            </a:r>
          </a:p>
          <a:p>
            <a:pPr marL="0" indent="0" algn="just">
              <a:buNone/>
            </a:pPr>
            <a:r>
              <a:rPr lang="en-US" sz="2400" b="1" i="1" dirty="0">
                <a:latin typeface="Times New Roman" panose="02020603050405020304" pitchFamily="18" charset="0"/>
                <a:cs typeface="Times New Roman" panose="02020603050405020304" pitchFamily="18" charset="0"/>
              </a:rPr>
              <a:t>P </a:t>
            </a:r>
            <a:r>
              <a:rPr lang="en-US" sz="2400" b="1" dirty="0">
                <a:latin typeface="Times New Roman" panose="02020603050405020304" pitchFamily="18" charset="0"/>
                <a:cs typeface="Times New Roman" panose="02020603050405020304" pitchFamily="18" charset="0"/>
              </a:rPr>
              <a:t> </a:t>
            </a:r>
            <a:r>
              <a:rPr lang="el-GR" sz="2400" b="1" i="1" dirty="0" smtClean="0">
                <a:latin typeface="Times New Roman" panose="02020603050405020304" pitchFamily="18" charset="0"/>
                <a:cs typeface="Times New Roman" panose="02020603050405020304" pitchFamily="18" charset="0"/>
              </a:rPr>
              <a:t>α </a:t>
            </a:r>
            <a:r>
              <a:rPr lang="en-US" sz="2400" b="1" i="1" dirty="0" smtClean="0">
                <a:latin typeface="Times New Roman" panose="02020603050405020304" pitchFamily="18" charset="0"/>
                <a:cs typeface="Times New Roman" panose="02020603050405020304" pitchFamily="18" charset="0"/>
              </a:rPr>
              <a:t>T</a:t>
            </a:r>
            <a:endParaRPr lang="en-US" sz="2400" b="1" dirty="0">
              <a:latin typeface="Times New Roman" panose="02020603050405020304" pitchFamily="18" charset="0"/>
              <a:cs typeface="Times New Roman" panose="02020603050405020304" pitchFamily="18" charset="0"/>
            </a:endParaRPr>
          </a:p>
          <a:p>
            <a:pPr marL="0" indent="0" algn="just">
              <a:buNone/>
            </a:pPr>
            <a:r>
              <a:rPr lang="en-US" sz="2400" b="1" dirty="0">
                <a:latin typeface="Times New Roman" panose="02020603050405020304" pitchFamily="18" charset="0"/>
                <a:cs typeface="Times New Roman" panose="02020603050405020304" pitchFamily="18" charset="0"/>
              </a:rPr>
              <a:t>Same as before, a constant can be put in:</a:t>
            </a:r>
          </a:p>
          <a:p>
            <a:pPr marL="0" indent="0" algn="just">
              <a:buNone/>
            </a:pPr>
            <a:r>
              <a:rPr lang="en-US" sz="2400" b="1" i="1" dirty="0">
                <a:latin typeface="Times New Roman" panose="02020603050405020304" pitchFamily="18" charset="0"/>
                <a:cs typeface="Times New Roman" panose="02020603050405020304" pitchFamily="18" charset="0"/>
              </a:rPr>
              <a:t>P</a:t>
            </a:r>
            <a:r>
              <a:rPr lang="en-US" sz="2400" b="1" dirty="0">
                <a:latin typeface="Times New Roman" panose="02020603050405020304" pitchFamily="18" charset="0"/>
                <a:cs typeface="Times New Roman" panose="02020603050405020304" pitchFamily="18" charset="0"/>
              </a:rPr>
              <a:t> / </a:t>
            </a:r>
            <a:r>
              <a:rPr lang="en-US" sz="2400" b="1" i="1" dirty="0">
                <a:latin typeface="Times New Roman" panose="02020603050405020304" pitchFamily="18" charset="0"/>
                <a:cs typeface="Times New Roman" panose="02020603050405020304" pitchFamily="18" charset="0"/>
              </a:rPr>
              <a:t>T</a:t>
            </a:r>
            <a:r>
              <a:rPr lang="en-US" sz="2400" b="1" dirty="0">
                <a:latin typeface="Times New Roman" panose="02020603050405020304" pitchFamily="18" charset="0"/>
                <a:cs typeface="Times New Roman" panose="02020603050405020304" pitchFamily="18" charset="0"/>
              </a:rPr>
              <a:t> = </a:t>
            </a:r>
            <a:r>
              <a:rPr lang="en-US" sz="2400" b="1" i="1" dirty="0">
                <a:latin typeface="Times New Roman" panose="02020603050405020304" pitchFamily="18" charset="0"/>
                <a:cs typeface="Times New Roman" panose="02020603050405020304" pitchFamily="18" charset="0"/>
              </a:rPr>
              <a:t>C </a:t>
            </a:r>
            <a:r>
              <a:rPr lang="ar-IQ" sz="2400" b="1" dirty="0">
                <a:latin typeface="Times New Roman" panose="02020603050405020304" pitchFamily="18" charset="0"/>
                <a:cs typeface="Times New Roman" panose="02020603050405020304" pitchFamily="18" charset="0"/>
              </a:rPr>
              <a:t>اي ان هناك علاقة طردية    </a:t>
            </a:r>
            <a:r>
              <a:rPr lang="en-US" sz="2400" b="1" dirty="0">
                <a:latin typeface="Times New Roman" panose="02020603050405020304" pitchFamily="18" charset="0"/>
                <a:cs typeface="Times New Roman" panose="02020603050405020304" pitchFamily="18" charset="0"/>
              </a:rPr>
              <a:t>     </a:t>
            </a:r>
          </a:p>
          <a:p>
            <a:pPr marL="0" indent="0" algn="just">
              <a:buNone/>
            </a:pPr>
            <a:r>
              <a:rPr lang="en-US" sz="2400" b="1" dirty="0">
                <a:latin typeface="Times New Roman" panose="02020603050405020304" pitchFamily="18" charset="0"/>
                <a:cs typeface="Times New Roman" panose="02020603050405020304" pitchFamily="18" charset="0"/>
              </a:rPr>
              <a:t/>
            </a:r>
            <a:br>
              <a:rPr lang="en-US" sz="2400" b="1"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The initial and final pressures and temperatures under constant volume can be calculated.</a:t>
            </a:r>
          </a:p>
          <a:p>
            <a:pPr marL="0" indent="0" algn="just">
              <a:buNone/>
            </a:pPr>
            <a:r>
              <a:rPr lang="en-US" sz="2400" b="1" i="1" dirty="0">
                <a:latin typeface="Times New Roman" panose="02020603050405020304" pitchFamily="18" charset="0"/>
                <a:cs typeface="Times New Roman" panose="02020603050405020304" pitchFamily="18" charset="0"/>
              </a:rPr>
              <a:t>P</a:t>
            </a:r>
            <a:r>
              <a:rPr lang="en-US" sz="2400" b="1" baseline="-25000" dirty="0">
                <a:latin typeface="Times New Roman" panose="02020603050405020304" pitchFamily="18" charset="0"/>
                <a:cs typeface="Times New Roman" panose="02020603050405020304" pitchFamily="18" charset="0"/>
              </a:rPr>
              <a:t>1</a:t>
            </a:r>
            <a:r>
              <a:rPr lang="en-US" sz="2400" b="1" dirty="0">
                <a:latin typeface="Times New Roman" panose="02020603050405020304" pitchFamily="18" charset="0"/>
                <a:cs typeface="Times New Roman" panose="02020603050405020304" pitchFamily="18" charset="0"/>
              </a:rPr>
              <a:t> / </a:t>
            </a:r>
            <a:r>
              <a:rPr lang="en-US" sz="2400" b="1" i="1" dirty="0">
                <a:latin typeface="Times New Roman" panose="02020603050405020304" pitchFamily="18" charset="0"/>
                <a:cs typeface="Times New Roman" panose="02020603050405020304" pitchFamily="18" charset="0"/>
              </a:rPr>
              <a:t>T</a:t>
            </a:r>
            <a:r>
              <a:rPr lang="en-US" sz="2400" b="1" baseline="-25000" dirty="0">
                <a:latin typeface="Times New Roman" panose="02020603050405020304" pitchFamily="18" charset="0"/>
                <a:cs typeface="Times New Roman" panose="02020603050405020304" pitchFamily="18" charset="0"/>
              </a:rPr>
              <a:t>1</a:t>
            </a:r>
            <a:r>
              <a:rPr lang="en-US" sz="2400" b="1" dirty="0">
                <a:latin typeface="Times New Roman" panose="02020603050405020304" pitchFamily="18" charset="0"/>
                <a:cs typeface="Times New Roman" panose="02020603050405020304" pitchFamily="18" charset="0"/>
              </a:rPr>
              <a:t> = </a:t>
            </a:r>
            <a:r>
              <a:rPr lang="en-US" sz="2400" b="1" i="1" dirty="0">
                <a:latin typeface="Times New Roman" panose="02020603050405020304" pitchFamily="18" charset="0"/>
                <a:cs typeface="Times New Roman" panose="02020603050405020304" pitchFamily="18" charset="0"/>
              </a:rPr>
              <a:t>P</a:t>
            </a:r>
            <a:r>
              <a:rPr lang="en-US" sz="2400" b="1" baseline="-25000" dirty="0">
                <a:latin typeface="Times New Roman" panose="02020603050405020304" pitchFamily="18" charset="0"/>
                <a:cs typeface="Times New Roman" panose="02020603050405020304" pitchFamily="18" charset="0"/>
              </a:rPr>
              <a:t>2</a:t>
            </a:r>
            <a:r>
              <a:rPr lang="en-US" sz="2400" b="1" dirty="0">
                <a:latin typeface="Times New Roman" panose="02020603050405020304" pitchFamily="18" charset="0"/>
                <a:cs typeface="Times New Roman" panose="02020603050405020304" pitchFamily="18" charset="0"/>
              </a:rPr>
              <a:t> / </a:t>
            </a:r>
            <a:r>
              <a:rPr lang="en-US" sz="2400" b="1" i="1" dirty="0">
                <a:latin typeface="Times New Roman" panose="02020603050405020304" pitchFamily="18" charset="0"/>
                <a:cs typeface="Times New Roman" panose="02020603050405020304" pitchFamily="18" charset="0"/>
              </a:rPr>
              <a:t>T</a:t>
            </a:r>
            <a:r>
              <a:rPr lang="en-US" sz="2400" b="1" baseline="-25000" dirty="0">
                <a:latin typeface="Times New Roman" panose="02020603050405020304" pitchFamily="18" charset="0"/>
                <a:cs typeface="Times New Roman" panose="02020603050405020304" pitchFamily="18" charset="0"/>
              </a:rPr>
              <a:t>2</a:t>
            </a:r>
            <a:r>
              <a:rPr lang="en-US" sz="2400" b="1" dirty="0">
                <a:latin typeface="Times New Roman" panose="02020603050405020304" pitchFamily="18" charset="0"/>
                <a:cs typeface="Times New Roman" panose="02020603050405020304" pitchFamily="18" charset="0"/>
              </a:rPr>
              <a:t> = </a:t>
            </a:r>
            <a:r>
              <a:rPr lang="en-US" sz="2400" b="1" i="1" dirty="0">
                <a:latin typeface="Times New Roman" panose="02020603050405020304" pitchFamily="18" charset="0"/>
                <a:cs typeface="Times New Roman" panose="02020603050405020304" pitchFamily="18" charset="0"/>
              </a:rPr>
              <a:t>P</a:t>
            </a:r>
            <a:r>
              <a:rPr lang="en-US" sz="2400" b="1" baseline="-25000" dirty="0">
                <a:latin typeface="Times New Roman" panose="02020603050405020304" pitchFamily="18" charset="0"/>
                <a:cs typeface="Times New Roman" panose="02020603050405020304" pitchFamily="18" charset="0"/>
              </a:rPr>
              <a:t>3</a:t>
            </a:r>
            <a:r>
              <a:rPr lang="en-US" sz="2400" b="1" dirty="0">
                <a:latin typeface="Times New Roman" panose="02020603050405020304" pitchFamily="18" charset="0"/>
                <a:cs typeface="Times New Roman" panose="02020603050405020304" pitchFamily="18" charset="0"/>
              </a:rPr>
              <a:t> / </a:t>
            </a:r>
            <a:r>
              <a:rPr lang="en-US" sz="2400" b="1" i="1" dirty="0">
                <a:latin typeface="Times New Roman" panose="02020603050405020304" pitchFamily="18" charset="0"/>
                <a:cs typeface="Times New Roman" panose="02020603050405020304" pitchFamily="18" charset="0"/>
              </a:rPr>
              <a:t>T</a:t>
            </a:r>
            <a:r>
              <a:rPr lang="en-US" sz="2400" b="1" baseline="-25000" dirty="0">
                <a:latin typeface="Times New Roman" panose="02020603050405020304" pitchFamily="18" charset="0"/>
                <a:cs typeface="Times New Roman" panose="02020603050405020304" pitchFamily="18" charset="0"/>
              </a:rPr>
              <a:t>3</a:t>
            </a:r>
            <a:r>
              <a:rPr lang="en-US" sz="2400" b="1" dirty="0">
                <a:latin typeface="Times New Roman" panose="02020603050405020304" pitchFamily="18" charset="0"/>
                <a:cs typeface="Times New Roman" panose="02020603050405020304" pitchFamily="18" charset="0"/>
              </a:rPr>
              <a:t> etc.</a:t>
            </a:r>
          </a:p>
        </p:txBody>
      </p:sp>
    </p:spTree>
    <p:extLst>
      <p:ext uri="{BB962C8B-B14F-4D97-AF65-F5344CB8AC3E}">
        <p14:creationId xmlns:p14="http://schemas.microsoft.com/office/powerpoint/2010/main" val="16828940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600" b="1" dirty="0">
                <a:solidFill>
                  <a:srgbClr val="FF0000"/>
                </a:solidFill>
                <a:latin typeface="Times New Roman" panose="02020603050405020304" pitchFamily="18" charset="0"/>
                <a:ea typeface="+mn-ea"/>
                <a:cs typeface="Times New Roman" panose="02020603050405020304" pitchFamily="18" charset="0"/>
              </a:rPr>
              <a:t>Avogadro's Law:  The Volume Amount Law</a:t>
            </a:r>
          </a:p>
        </p:txBody>
      </p:sp>
      <p:sp>
        <p:nvSpPr>
          <p:cNvPr id="4" name="Content Placeholder 3"/>
          <p:cNvSpPr>
            <a:spLocks noGrp="1"/>
          </p:cNvSpPr>
          <p:nvPr>
            <p:ph idx="1"/>
          </p:nvPr>
        </p:nvSpPr>
        <p:spPr/>
        <p:txBody>
          <a:bodyPr>
            <a:normAutofit lnSpcReduction="10000"/>
          </a:bodyPr>
          <a:lstStyle/>
          <a:p>
            <a:pPr marL="0" indent="0" algn="just">
              <a:buNone/>
            </a:pPr>
            <a:r>
              <a:rPr lang="en-US" sz="2400" b="1" dirty="0">
                <a:latin typeface="Times New Roman" panose="02020603050405020304" pitchFamily="18" charset="0"/>
                <a:cs typeface="Times New Roman" panose="02020603050405020304" pitchFamily="18" charset="0"/>
              </a:rPr>
              <a:t>It gives the relationship between volume and amount (moles) when pressure and temperature are held constant.  Also, since volume is one of the variables, that means the container holding the gas is flexible in some way and can expand or contract.</a:t>
            </a:r>
          </a:p>
          <a:p>
            <a:pPr marL="0" indent="0" algn="just">
              <a:buNone/>
            </a:pPr>
            <a:r>
              <a:rPr lang="en-US" sz="2400" b="1" i="1" dirty="0">
                <a:latin typeface="Times New Roman" panose="02020603050405020304" pitchFamily="18" charset="0"/>
                <a:cs typeface="Times New Roman" panose="02020603050405020304" pitchFamily="18" charset="0"/>
              </a:rPr>
              <a:t>V </a:t>
            </a:r>
            <a:r>
              <a:rPr lang="el-GR" sz="2400" b="1" i="1" dirty="0">
                <a:latin typeface="Times New Roman" panose="02020603050405020304" pitchFamily="18" charset="0"/>
                <a:cs typeface="Times New Roman" panose="02020603050405020304" pitchFamily="18" charset="0"/>
              </a:rPr>
              <a:t>α </a:t>
            </a:r>
            <a:r>
              <a:rPr lang="en-US" sz="2400" b="1" i="1" dirty="0" smtClean="0">
                <a:latin typeface="Times New Roman" panose="02020603050405020304" pitchFamily="18" charset="0"/>
                <a:cs typeface="Times New Roman" panose="02020603050405020304" pitchFamily="18" charset="0"/>
              </a:rPr>
              <a:t>n </a:t>
            </a:r>
            <a:r>
              <a:rPr lang="ar-IQ" sz="2400" b="1" dirty="0">
                <a:latin typeface="Times New Roman" panose="02020603050405020304" pitchFamily="18" charset="0"/>
                <a:cs typeface="Times New Roman" panose="02020603050405020304" pitchFamily="18" charset="0"/>
              </a:rPr>
              <a:t>اي ان هناك علاقة طردية     </a:t>
            </a:r>
            <a:endParaRPr lang="en-US" sz="2400" b="1" dirty="0">
              <a:latin typeface="Times New Roman" panose="02020603050405020304" pitchFamily="18" charset="0"/>
              <a:cs typeface="Times New Roman" panose="02020603050405020304" pitchFamily="18" charset="0"/>
            </a:endParaRPr>
          </a:p>
          <a:p>
            <a:pPr marL="0" indent="0" algn="just">
              <a:buNone/>
            </a:pPr>
            <a:r>
              <a:rPr lang="en-US" sz="2400" b="1" dirty="0">
                <a:latin typeface="Times New Roman" panose="02020603050405020304" pitchFamily="18" charset="0"/>
                <a:cs typeface="Times New Roman" panose="02020603050405020304" pitchFamily="18" charset="0"/>
              </a:rPr>
              <a:t>As before, a constant can be put in:</a:t>
            </a:r>
          </a:p>
          <a:p>
            <a:pPr marL="0" indent="0" algn="just">
              <a:buNone/>
            </a:pPr>
            <a:r>
              <a:rPr lang="en-US" sz="2400" b="1" i="1" dirty="0">
                <a:latin typeface="Times New Roman" panose="02020603050405020304" pitchFamily="18" charset="0"/>
                <a:cs typeface="Times New Roman" panose="02020603050405020304" pitchFamily="18" charset="0"/>
              </a:rPr>
              <a:t>V</a:t>
            </a:r>
            <a:r>
              <a:rPr lang="en-US" sz="2400" b="1" dirty="0">
                <a:latin typeface="Times New Roman" panose="02020603050405020304" pitchFamily="18" charset="0"/>
                <a:cs typeface="Times New Roman" panose="02020603050405020304" pitchFamily="18" charset="0"/>
              </a:rPr>
              <a:t> / </a:t>
            </a:r>
            <a:r>
              <a:rPr lang="en-US" sz="2400" b="1" i="1" dirty="0">
                <a:latin typeface="Times New Roman" panose="02020603050405020304" pitchFamily="18" charset="0"/>
                <a:cs typeface="Times New Roman" panose="02020603050405020304" pitchFamily="18" charset="0"/>
              </a:rPr>
              <a:t>n</a:t>
            </a:r>
            <a:r>
              <a:rPr lang="en-US" sz="2400" b="1" dirty="0">
                <a:latin typeface="Times New Roman" panose="02020603050405020304" pitchFamily="18" charset="0"/>
                <a:cs typeface="Times New Roman" panose="02020603050405020304" pitchFamily="18" charset="0"/>
              </a:rPr>
              <a:t> = </a:t>
            </a:r>
            <a:r>
              <a:rPr lang="en-US" sz="2400" b="1" i="1" dirty="0">
                <a:latin typeface="Times New Roman" panose="02020603050405020304" pitchFamily="18" charset="0"/>
                <a:cs typeface="Times New Roman" panose="02020603050405020304" pitchFamily="18" charset="0"/>
              </a:rPr>
              <a:t>C</a:t>
            </a:r>
            <a:endParaRPr lang="en-US" sz="2400" b="1" dirty="0">
              <a:latin typeface="Times New Roman" panose="02020603050405020304" pitchFamily="18" charset="0"/>
              <a:cs typeface="Times New Roman" panose="02020603050405020304" pitchFamily="18" charset="0"/>
            </a:endParaRPr>
          </a:p>
          <a:p>
            <a:pPr marL="0" indent="0" algn="just">
              <a:buNone/>
            </a:pPr>
            <a:r>
              <a:rPr lang="en-US" sz="2400" b="1" u="sng" dirty="0">
                <a:latin typeface="Times New Roman" panose="02020603050405020304" pitchFamily="18" charset="0"/>
                <a:cs typeface="Times New Roman" panose="02020603050405020304" pitchFamily="18" charset="0"/>
              </a:rPr>
              <a:t>This means that the volume-amount fraction will always be the same value if the pressure and temperature remain constant.</a:t>
            </a:r>
            <a:endParaRPr lang="en-US" sz="2400" b="1" dirty="0">
              <a:latin typeface="Times New Roman" panose="02020603050405020304" pitchFamily="18" charset="0"/>
              <a:cs typeface="Times New Roman" panose="02020603050405020304" pitchFamily="18" charset="0"/>
            </a:endParaRPr>
          </a:p>
          <a:p>
            <a:pPr marL="0" indent="0" algn="just">
              <a:buNone/>
            </a:pPr>
            <a:r>
              <a:rPr lang="en-US" sz="2400" b="1" i="1" dirty="0">
                <a:latin typeface="Times New Roman" panose="02020603050405020304" pitchFamily="18" charset="0"/>
                <a:cs typeface="Times New Roman" panose="02020603050405020304" pitchFamily="18" charset="0"/>
              </a:rPr>
              <a:t>V</a:t>
            </a:r>
            <a:r>
              <a:rPr lang="en-US" sz="2400" b="1" baseline="-25000" dirty="0">
                <a:latin typeface="Times New Roman" panose="02020603050405020304" pitchFamily="18" charset="0"/>
                <a:cs typeface="Times New Roman" panose="02020603050405020304" pitchFamily="18" charset="0"/>
              </a:rPr>
              <a:t>1</a:t>
            </a:r>
            <a:r>
              <a:rPr lang="en-US" sz="2400" b="1" dirty="0">
                <a:latin typeface="Times New Roman" panose="02020603050405020304" pitchFamily="18" charset="0"/>
                <a:cs typeface="Times New Roman" panose="02020603050405020304" pitchFamily="18" charset="0"/>
              </a:rPr>
              <a:t> / </a:t>
            </a:r>
            <a:r>
              <a:rPr lang="en-US" sz="2400" b="1" i="1" dirty="0">
                <a:latin typeface="Times New Roman" panose="02020603050405020304" pitchFamily="18" charset="0"/>
                <a:cs typeface="Times New Roman" panose="02020603050405020304" pitchFamily="18" charset="0"/>
              </a:rPr>
              <a:t>n</a:t>
            </a:r>
            <a:r>
              <a:rPr lang="en-US" sz="2400" b="1" baseline="-25000" dirty="0">
                <a:latin typeface="Times New Roman" panose="02020603050405020304" pitchFamily="18" charset="0"/>
                <a:cs typeface="Times New Roman" panose="02020603050405020304" pitchFamily="18" charset="0"/>
              </a:rPr>
              <a:t>1</a:t>
            </a:r>
            <a:r>
              <a:rPr lang="en-US" sz="2400" b="1" dirty="0">
                <a:latin typeface="Times New Roman" panose="02020603050405020304" pitchFamily="18" charset="0"/>
                <a:cs typeface="Times New Roman" panose="02020603050405020304" pitchFamily="18" charset="0"/>
              </a:rPr>
              <a:t> = </a:t>
            </a:r>
            <a:r>
              <a:rPr lang="en-US" sz="2400" b="1" i="1" dirty="0">
                <a:latin typeface="Times New Roman" panose="02020603050405020304" pitchFamily="18" charset="0"/>
                <a:cs typeface="Times New Roman" panose="02020603050405020304" pitchFamily="18" charset="0"/>
              </a:rPr>
              <a:t>V</a:t>
            </a:r>
            <a:r>
              <a:rPr lang="en-US" sz="2400" b="1" baseline="-25000" dirty="0">
                <a:latin typeface="Times New Roman" panose="02020603050405020304" pitchFamily="18" charset="0"/>
                <a:cs typeface="Times New Roman" panose="02020603050405020304" pitchFamily="18" charset="0"/>
              </a:rPr>
              <a:t>2</a:t>
            </a:r>
            <a:r>
              <a:rPr lang="en-US" sz="2400" b="1" dirty="0">
                <a:latin typeface="Times New Roman" panose="02020603050405020304" pitchFamily="18" charset="0"/>
                <a:cs typeface="Times New Roman" panose="02020603050405020304" pitchFamily="18" charset="0"/>
              </a:rPr>
              <a:t> / </a:t>
            </a:r>
            <a:r>
              <a:rPr lang="en-US" sz="2400" b="1" i="1" dirty="0">
                <a:latin typeface="Times New Roman" panose="02020603050405020304" pitchFamily="18" charset="0"/>
                <a:cs typeface="Times New Roman" panose="02020603050405020304" pitchFamily="18" charset="0"/>
              </a:rPr>
              <a:t>n</a:t>
            </a:r>
            <a:r>
              <a:rPr lang="en-US" sz="2400" b="1" baseline="-25000" dirty="0">
                <a:latin typeface="Times New Roman" panose="02020603050405020304" pitchFamily="18" charset="0"/>
                <a:cs typeface="Times New Roman" panose="02020603050405020304" pitchFamily="18" charset="0"/>
              </a:rPr>
              <a:t>2</a:t>
            </a:r>
            <a:r>
              <a:rPr lang="en-US" sz="2400" b="1" dirty="0">
                <a:latin typeface="Times New Roman" panose="02020603050405020304" pitchFamily="18" charset="0"/>
                <a:cs typeface="Times New Roman" panose="02020603050405020304" pitchFamily="18" charset="0"/>
              </a:rPr>
              <a:t> = </a:t>
            </a:r>
            <a:r>
              <a:rPr lang="en-US" sz="2400" b="1" i="1" dirty="0">
                <a:latin typeface="Times New Roman" panose="02020603050405020304" pitchFamily="18" charset="0"/>
                <a:cs typeface="Times New Roman" panose="02020603050405020304" pitchFamily="18" charset="0"/>
              </a:rPr>
              <a:t>V</a:t>
            </a:r>
            <a:r>
              <a:rPr lang="en-US" sz="2400" b="1" baseline="-25000" dirty="0">
                <a:latin typeface="Times New Roman" panose="02020603050405020304" pitchFamily="18" charset="0"/>
                <a:cs typeface="Times New Roman" panose="02020603050405020304" pitchFamily="18" charset="0"/>
              </a:rPr>
              <a:t>3</a:t>
            </a:r>
            <a:r>
              <a:rPr lang="en-US" sz="2400" b="1" dirty="0">
                <a:latin typeface="Times New Roman" panose="02020603050405020304" pitchFamily="18" charset="0"/>
                <a:cs typeface="Times New Roman" panose="02020603050405020304" pitchFamily="18" charset="0"/>
              </a:rPr>
              <a:t> / </a:t>
            </a:r>
            <a:r>
              <a:rPr lang="en-US" sz="2400" b="1" i="1" dirty="0">
                <a:latin typeface="Times New Roman" panose="02020603050405020304" pitchFamily="18" charset="0"/>
                <a:cs typeface="Times New Roman" panose="02020603050405020304" pitchFamily="18" charset="0"/>
              </a:rPr>
              <a:t>n</a:t>
            </a:r>
            <a:r>
              <a:rPr lang="en-US" sz="2400" b="1" baseline="-25000" dirty="0">
                <a:latin typeface="Times New Roman" panose="02020603050405020304" pitchFamily="18" charset="0"/>
                <a:cs typeface="Times New Roman" panose="02020603050405020304" pitchFamily="18" charset="0"/>
              </a:rPr>
              <a:t>3</a:t>
            </a:r>
            <a:r>
              <a:rPr lang="en-US" sz="2400" b="1" dirty="0">
                <a:latin typeface="Times New Roman" panose="02020603050405020304" pitchFamily="18" charset="0"/>
                <a:cs typeface="Times New Roman" panose="02020603050405020304" pitchFamily="18" charset="0"/>
              </a:rPr>
              <a:t> etc.</a:t>
            </a:r>
          </a:p>
        </p:txBody>
      </p:sp>
    </p:spTree>
    <p:extLst>
      <p:ext uri="{BB962C8B-B14F-4D97-AF65-F5344CB8AC3E}">
        <p14:creationId xmlns:p14="http://schemas.microsoft.com/office/powerpoint/2010/main" val="1349034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600" b="1" dirty="0">
                <a:solidFill>
                  <a:srgbClr val="FF0000"/>
                </a:solidFill>
                <a:latin typeface="Times New Roman" panose="02020603050405020304" pitchFamily="18" charset="0"/>
                <a:ea typeface="+mn-ea"/>
                <a:cs typeface="Times New Roman" panose="02020603050405020304" pitchFamily="18" charset="0"/>
              </a:rPr>
              <a:t>The Combined Gas Law</a:t>
            </a:r>
          </a:p>
        </p:txBody>
      </p:sp>
      <p:sp>
        <p:nvSpPr>
          <p:cNvPr id="4" name="Content Placeholder 3"/>
          <p:cNvSpPr>
            <a:spLocks noGrp="1"/>
          </p:cNvSpPr>
          <p:nvPr>
            <p:ph idx="1"/>
          </p:nvPr>
        </p:nvSpPr>
        <p:spPr/>
        <p:txBody>
          <a:bodyPr>
            <a:normAutofit/>
          </a:bodyPr>
          <a:lstStyle/>
          <a:p>
            <a:pPr algn="just"/>
            <a:r>
              <a:rPr lang="en-US" sz="2400" b="1" dirty="0">
                <a:latin typeface="Times New Roman" panose="02020603050405020304" pitchFamily="18" charset="0"/>
                <a:cs typeface="Times New Roman" panose="02020603050405020304" pitchFamily="18" charset="0"/>
              </a:rPr>
              <a:t>Now we can combine everything we have into one proportion:</a:t>
            </a:r>
          </a:p>
          <a:p>
            <a:pPr algn="just"/>
            <a:r>
              <a:rPr lang="en-US" sz="2400" b="1" dirty="0">
                <a:latin typeface="Times New Roman" panose="02020603050405020304" pitchFamily="18" charset="0"/>
                <a:cs typeface="Times New Roman" panose="02020603050405020304" pitchFamily="18" charset="0"/>
              </a:rPr>
              <a:t>“The volume of a given amount of gas is proportional to the ratio of its Kelvin temperature and its pressure”.</a:t>
            </a:r>
            <a:br>
              <a:rPr lang="en-US" sz="2400" b="1"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Same as before, a constant can be put in:</a:t>
            </a:r>
          </a:p>
          <a:p>
            <a:pPr algn="just"/>
            <a:r>
              <a:rPr lang="en-US" sz="2400" b="1" i="1" dirty="0">
                <a:latin typeface="Times New Roman" panose="02020603050405020304" pitchFamily="18" charset="0"/>
                <a:cs typeface="Times New Roman" panose="02020603050405020304" pitchFamily="18" charset="0"/>
              </a:rPr>
              <a:t>PV</a:t>
            </a:r>
            <a:r>
              <a:rPr lang="en-US" sz="2400" b="1" dirty="0">
                <a:latin typeface="Times New Roman" panose="02020603050405020304" pitchFamily="18" charset="0"/>
                <a:cs typeface="Times New Roman" panose="02020603050405020304" pitchFamily="18" charset="0"/>
              </a:rPr>
              <a:t> / </a:t>
            </a:r>
            <a:r>
              <a:rPr lang="en-US" sz="2400" b="1" i="1" dirty="0">
                <a:latin typeface="Times New Roman" panose="02020603050405020304" pitchFamily="18" charset="0"/>
                <a:cs typeface="Times New Roman" panose="02020603050405020304" pitchFamily="18" charset="0"/>
              </a:rPr>
              <a:t>T</a:t>
            </a:r>
            <a:r>
              <a:rPr lang="en-US" sz="2400" b="1" dirty="0">
                <a:latin typeface="Times New Roman" panose="02020603050405020304" pitchFamily="18" charset="0"/>
                <a:cs typeface="Times New Roman" panose="02020603050405020304" pitchFamily="18" charset="0"/>
              </a:rPr>
              <a:t> = </a:t>
            </a:r>
            <a:r>
              <a:rPr lang="en-US" sz="2400" b="1" i="1" dirty="0">
                <a:latin typeface="Times New Roman" panose="02020603050405020304" pitchFamily="18" charset="0"/>
                <a:cs typeface="Times New Roman" panose="02020603050405020304" pitchFamily="18" charset="0"/>
              </a:rPr>
              <a:t>C</a:t>
            </a:r>
            <a:endParaRPr lang="en-US" sz="2400" b="1" dirty="0">
              <a:latin typeface="Times New Roman" panose="02020603050405020304" pitchFamily="18" charset="0"/>
              <a:cs typeface="Times New Roman" panose="02020603050405020304" pitchFamily="18" charset="0"/>
            </a:endParaRPr>
          </a:p>
          <a:p>
            <a:pPr algn="just"/>
            <a:r>
              <a:rPr lang="en-US" sz="2400" b="1" dirty="0">
                <a:latin typeface="Times New Roman" panose="02020603050405020304" pitchFamily="18" charset="0"/>
                <a:cs typeface="Times New Roman" panose="02020603050405020304" pitchFamily="18" charset="0"/>
              </a:rPr>
              <a:t>As the pressure goes up, the temperature also goes up, and vice-versa.</a:t>
            </a:r>
            <a:br>
              <a:rPr lang="en-US" sz="2400" b="1"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Also same as before, initial and final volumes and temperatures under constant pressure can be calculated.</a:t>
            </a:r>
          </a:p>
          <a:p>
            <a:pPr marL="0" indent="0" algn="just">
              <a:buNone/>
            </a:pPr>
            <a:r>
              <a:rPr lang="en-US" sz="2400" b="1" i="1" dirty="0" smtClean="0">
                <a:latin typeface="Times New Roman" panose="02020603050405020304" pitchFamily="18" charset="0"/>
                <a:cs typeface="Times New Roman" panose="02020603050405020304" pitchFamily="18" charset="0"/>
              </a:rPr>
              <a:t>        P</a:t>
            </a:r>
            <a:r>
              <a:rPr lang="en-US" sz="2400" b="1" baseline="-25000" dirty="0" smtClean="0">
                <a:latin typeface="Times New Roman" panose="02020603050405020304" pitchFamily="18" charset="0"/>
                <a:cs typeface="Times New Roman" panose="02020603050405020304" pitchFamily="18" charset="0"/>
              </a:rPr>
              <a:t>1</a:t>
            </a:r>
            <a:r>
              <a:rPr lang="en-US" sz="2400" b="1" i="1" dirty="0" smtClean="0">
                <a:latin typeface="Times New Roman" panose="02020603050405020304" pitchFamily="18" charset="0"/>
                <a:cs typeface="Times New Roman" panose="02020603050405020304" pitchFamily="18" charset="0"/>
              </a:rPr>
              <a:t>V</a:t>
            </a:r>
            <a:r>
              <a:rPr lang="en-US" sz="2400" b="1" baseline="-25000" dirty="0" smtClean="0">
                <a:latin typeface="Times New Roman" panose="02020603050405020304" pitchFamily="18" charset="0"/>
                <a:cs typeface="Times New Roman" panose="02020603050405020304" pitchFamily="18" charset="0"/>
              </a:rPr>
              <a:t>1</a:t>
            </a:r>
            <a:r>
              <a:rPr lang="en-US" sz="2400" b="1" dirty="0">
                <a:latin typeface="Times New Roman" panose="02020603050405020304" pitchFamily="18" charset="0"/>
                <a:cs typeface="Times New Roman" panose="02020603050405020304" pitchFamily="18" charset="0"/>
              </a:rPr>
              <a:t> / </a:t>
            </a:r>
            <a:r>
              <a:rPr lang="en-US" sz="2400" b="1" i="1" dirty="0">
                <a:latin typeface="Times New Roman" panose="02020603050405020304" pitchFamily="18" charset="0"/>
                <a:cs typeface="Times New Roman" panose="02020603050405020304" pitchFamily="18" charset="0"/>
              </a:rPr>
              <a:t>T</a:t>
            </a:r>
            <a:r>
              <a:rPr lang="en-US" sz="2400" b="1" baseline="-25000" dirty="0">
                <a:latin typeface="Times New Roman" panose="02020603050405020304" pitchFamily="18" charset="0"/>
                <a:cs typeface="Times New Roman" panose="02020603050405020304" pitchFamily="18" charset="0"/>
              </a:rPr>
              <a:t>1</a:t>
            </a:r>
            <a:r>
              <a:rPr lang="en-US" sz="2400" b="1" dirty="0">
                <a:latin typeface="Times New Roman" panose="02020603050405020304" pitchFamily="18" charset="0"/>
                <a:cs typeface="Times New Roman" panose="02020603050405020304" pitchFamily="18" charset="0"/>
              </a:rPr>
              <a:t> = </a:t>
            </a:r>
            <a:r>
              <a:rPr lang="en-US" sz="2400" b="1" i="1" dirty="0">
                <a:latin typeface="Times New Roman" panose="02020603050405020304" pitchFamily="18" charset="0"/>
                <a:cs typeface="Times New Roman" panose="02020603050405020304" pitchFamily="18" charset="0"/>
              </a:rPr>
              <a:t>P</a:t>
            </a:r>
            <a:r>
              <a:rPr lang="en-US" sz="2400" b="1" baseline="-25000" dirty="0">
                <a:latin typeface="Times New Roman" panose="02020603050405020304" pitchFamily="18" charset="0"/>
                <a:cs typeface="Times New Roman" panose="02020603050405020304" pitchFamily="18" charset="0"/>
              </a:rPr>
              <a:t>2</a:t>
            </a:r>
            <a:r>
              <a:rPr lang="en-US" sz="2400" b="1" i="1" dirty="0">
                <a:latin typeface="Times New Roman" panose="02020603050405020304" pitchFamily="18" charset="0"/>
                <a:cs typeface="Times New Roman" panose="02020603050405020304" pitchFamily="18" charset="0"/>
              </a:rPr>
              <a:t>V</a:t>
            </a:r>
            <a:r>
              <a:rPr lang="en-US" sz="2400" b="1" baseline="-25000" dirty="0">
                <a:latin typeface="Times New Roman" panose="02020603050405020304" pitchFamily="18" charset="0"/>
                <a:cs typeface="Times New Roman" panose="02020603050405020304" pitchFamily="18" charset="0"/>
              </a:rPr>
              <a:t>2</a:t>
            </a:r>
            <a:r>
              <a:rPr lang="en-US" sz="2400" b="1" dirty="0">
                <a:latin typeface="Times New Roman" panose="02020603050405020304" pitchFamily="18" charset="0"/>
                <a:cs typeface="Times New Roman" panose="02020603050405020304" pitchFamily="18" charset="0"/>
              </a:rPr>
              <a:t> / </a:t>
            </a:r>
            <a:r>
              <a:rPr lang="en-US" sz="2400" b="1" i="1" dirty="0">
                <a:latin typeface="Times New Roman" panose="02020603050405020304" pitchFamily="18" charset="0"/>
                <a:cs typeface="Times New Roman" panose="02020603050405020304" pitchFamily="18" charset="0"/>
              </a:rPr>
              <a:t>T</a:t>
            </a:r>
            <a:r>
              <a:rPr lang="en-US" sz="2400" b="1" baseline="-25000" dirty="0">
                <a:latin typeface="Times New Roman" panose="02020603050405020304" pitchFamily="18" charset="0"/>
                <a:cs typeface="Times New Roman" panose="02020603050405020304" pitchFamily="18" charset="0"/>
              </a:rPr>
              <a:t>2</a:t>
            </a:r>
            <a:r>
              <a:rPr lang="en-US" sz="2400" b="1" dirty="0">
                <a:latin typeface="Times New Roman" panose="02020603050405020304" pitchFamily="18" charset="0"/>
                <a:cs typeface="Times New Roman" panose="02020603050405020304" pitchFamily="18" charset="0"/>
              </a:rPr>
              <a:t> = </a:t>
            </a:r>
            <a:r>
              <a:rPr lang="en-US" sz="2400" b="1" i="1" dirty="0">
                <a:latin typeface="Times New Roman" panose="02020603050405020304" pitchFamily="18" charset="0"/>
                <a:cs typeface="Times New Roman" panose="02020603050405020304" pitchFamily="18" charset="0"/>
              </a:rPr>
              <a:t>P</a:t>
            </a:r>
            <a:r>
              <a:rPr lang="en-US" sz="2400" b="1" baseline="-25000" dirty="0">
                <a:latin typeface="Times New Roman" panose="02020603050405020304" pitchFamily="18" charset="0"/>
                <a:cs typeface="Times New Roman" panose="02020603050405020304" pitchFamily="18" charset="0"/>
              </a:rPr>
              <a:t>3</a:t>
            </a:r>
            <a:r>
              <a:rPr lang="en-US" sz="2400" b="1" i="1" dirty="0">
                <a:latin typeface="Times New Roman" panose="02020603050405020304" pitchFamily="18" charset="0"/>
                <a:cs typeface="Times New Roman" panose="02020603050405020304" pitchFamily="18" charset="0"/>
              </a:rPr>
              <a:t>V</a:t>
            </a:r>
            <a:r>
              <a:rPr lang="en-US" sz="2400" b="1" baseline="-25000" dirty="0">
                <a:latin typeface="Times New Roman" panose="02020603050405020304" pitchFamily="18" charset="0"/>
                <a:cs typeface="Times New Roman" panose="02020603050405020304" pitchFamily="18" charset="0"/>
              </a:rPr>
              <a:t>3</a:t>
            </a:r>
            <a:r>
              <a:rPr lang="en-US" sz="2400" b="1" dirty="0">
                <a:latin typeface="Times New Roman" panose="02020603050405020304" pitchFamily="18" charset="0"/>
                <a:cs typeface="Times New Roman" panose="02020603050405020304" pitchFamily="18" charset="0"/>
              </a:rPr>
              <a:t> / </a:t>
            </a:r>
            <a:r>
              <a:rPr lang="en-US" sz="2400" b="1" i="1" dirty="0">
                <a:latin typeface="Times New Roman" panose="02020603050405020304" pitchFamily="18" charset="0"/>
                <a:cs typeface="Times New Roman" panose="02020603050405020304" pitchFamily="18" charset="0"/>
              </a:rPr>
              <a:t>T</a:t>
            </a:r>
            <a:r>
              <a:rPr lang="en-US" sz="2400" b="1" baseline="-25000" dirty="0">
                <a:latin typeface="Times New Roman" panose="02020603050405020304" pitchFamily="18" charset="0"/>
                <a:cs typeface="Times New Roman" panose="02020603050405020304" pitchFamily="18" charset="0"/>
              </a:rPr>
              <a:t>3</a:t>
            </a:r>
            <a:r>
              <a:rPr lang="en-US" sz="2400" b="1" dirty="0">
                <a:latin typeface="Times New Roman" panose="02020603050405020304" pitchFamily="18" charset="0"/>
                <a:cs typeface="Times New Roman" panose="02020603050405020304" pitchFamily="18" charset="0"/>
              </a:rPr>
              <a:t> etc.</a:t>
            </a:r>
          </a:p>
        </p:txBody>
      </p:sp>
    </p:spTree>
    <p:extLst>
      <p:ext uri="{BB962C8B-B14F-4D97-AF65-F5344CB8AC3E}">
        <p14:creationId xmlns:p14="http://schemas.microsoft.com/office/powerpoint/2010/main" val="29782865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600" b="1" dirty="0">
                <a:solidFill>
                  <a:srgbClr val="FF0000"/>
                </a:solidFill>
                <a:latin typeface="Times New Roman" panose="02020603050405020304" pitchFamily="18" charset="0"/>
                <a:ea typeface="+mn-ea"/>
                <a:cs typeface="Times New Roman" panose="02020603050405020304" pitchFamily="18" charset="0"/>
              </a:rPr>
              <a:t>The Ideal Gas Law</a:t>
            </a:r>
          </a:p>
        </p:txBody>
      </p:sp>
      <p:sp>
        <p:nvSpPr>
          <p:cNvPr id="4" name="Content Placeholder 3"/>
          <p:cNvSpPr>
            <a:spLocks noGrp="1"/>
          </p:cNvSpPr>
          <p:nvPr>
            <p:ph idx="1"/>
          </p:nvPr>
        </p:nvSpPr>
        <p:spPr/>
        <p:txBody>
          <a:bodyPr>
            <a:normAutofit/>
          </a:bodyPr>
          <a:lstStyle/>
          <a:p>
            <a:pPr marL="0" indent="0" algn="just">
              <a:buNone/>
            </a:pPr>
            <a:r>
              <a:rPr lang="en-US" sz="2400" b="1" dirty="0">
                <a:latin typeface="Times New Roman" panose="02020603050405020304" pitchFamily="18" charset="0"/>
                <a:cs typeface="Times New Roman" panose="02020603050405020304" pitchFamily="18" charset="0"/>
              </a:rPr>
              <a:t>The previous laws all assume that the gas being measured is an </a:t>
            </a:r>
            <a:r>
              <a:rPr lang="en-US" sz="2400" b="1" i="1" dirty="0">
                <a:latin typeface="Times New Roman" panose="02020603050405020304" pitchFamily="18" charset="0"/>
                <a:cs typeface="Times New Roman" panose="02020603050405020304" pitchFamily="18" charset="0"/>
              </a:rPr>
              <a:t>ideal gas</a:t>
            </a:r>
            <a:r>
              <a:rPr lang="en-US" sz="2400" b="1" dirty="0">
                <a:latin typeface="Times New Roman" panose="02020603050405020304" pitchFamily="18" charset="0"/>
                <a:cs typeface="Times New Roman" panose="02020603050405020304" pitchFamily="18" charset="0"/>
              </a:rPr>
              <a:t>, a gas that obeys them all exactly.  But over a wide range of temperature, pressure, and volume, real gases deviate slightly from ideal.  Since, according to Avogadro, the same volumes of gas contain the same number of moles, chemists could now determine the formulas of gaseous elements and their formula masses.  The idea gas law is:</a:t>
            </a:r>
          </a:p>
          <a:p>
            <a:pPr marL="0" indent="0" algn="ctr">
              <a:buNone/>
            </a:pPr>
            <a:r>
              <a:rPr lang="en-US" sz="2400" b="1" i="1" dirty="0">
                <a:latin typeface="Times New Roman" panose="02020603050405020304" pitchFamily="18" charset="0"/>
                <a:cs typeface="Times New Roman" panose="02020603050405020304" pitchFamily="18" charset="0"/>
              </a:rPr>
              <a:t>PV</a:t>
            </a:r>
            <a:r>
              <a:rPr lang="en-US" sz="2400" b="1" dirty="0">
                <a:latin typeface="Times New Roman" panose="02020603050405020304" pitchFamily="18" charset="0"/>
                <a:cs typeface="Times New Roman" panose="02020603050405020304" pitchFamily="18" charset="0"/>
              </a:rPr>
              <a:t> = </a:t>
            </a:r>
            <a:r>
              <a:rPr lang="en-US" sz="2400" b="1" i="1" dirty="0" err="1">
                <a:latin typeface="Times New Roman" panose="02020603050405020304" pitchFamily="18" charset="0"/>
                <a:cs typeface="Times New Roman" panose="02020603050405020304" pitchFamily="18" charset="0"/>
              </a:rPr>
              <a:t>nRT</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86096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22080" y="102305"/>
            <a:ext cx="2400850" cy="492443"/>
          </a:xfrm>
          <a:prstGeom prst="rect">
            <a:avLst/>
          </a:prstGeom>
        </p:spPr>
        <p:txBody>
          <a:bodyPr wrap="none">
            <a:spAutoFit/>
          </a:bodyPr>
          <a:lstStyle/>
          <a:p>
            <a:r>
              <a:rPr lang="en-US" sz="2600" b="1" dirty="0">
                <a:latin typeface="Times New Roman" panose="02020603050405020304" pitchFamily="18" charset="0"/>
                <a:cs typeface="Times New Roman" panose="02020603050405020304" pitchFamily="18" charset="0"/>
              </a:rPr>
              <a:t>IDEAL GASES</a:t>
            </a:r>
            <a:endParaRPr lang="en-US" sz="2600" dirty="0">
              <a:latin typeface="Times New Roman" panose="02020603050405020304" pitchFamily="18" charset="0"/>
              <a:cs typeface="Times New Roman" panose="02020603050405020304" pitchFamily="18" charset="0"/>
            </a:endParaRPr>
          </a:p>
        </p:txBody>
      </p:sp>
      <p:sp>
        <p:nvSpPr>
          <p:cNvPr id="4" name="Rectangle 3"/>
          <p:cNvSpPr/>
          <p:nvPr/>
        </p:nvSpPr>
        <p:spPr>
          <a:xfrm>
            <a:off x="11664" y="594748"/>
            <a:ext cx="9132335" cy="4924425"/>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An ideal gas is a gas with the following properties:</a:t>
            </a:r>
          </a:p>
          <a:p>
            <a:pPr marL="800100" lvl="1" indent="-342900" algn="just">
              <a:buFont typeface="Courier New" panose="02070309020205020404" pitchFamily="49" charset="0"/>
              <a:buChar char="o"/>
            </a:pPr>
            <a:r>
              <a:rPr lang="en-US" sz="2400" dirty="0" smtClean="0">
                <a:latin typeface="Times New Roman" panose="02020603050405020304" pitchFamily="18" charset="0"/>
                <a:cs typeface="Times New Roman" panose="02020603050405020304" pitchFamily="18" charset="0"/>
              </a:rPr>
              <a:t>There </a:t>
            </a:r>
            <a:r>
              <a:rPr lang="en-US" sz="2400" dirty="0">
                <a:latin typeface="Times New Roman" panose="02020603050405020304" pitchFamily="18" charset="0"/>
                <a:cs typeface="Times New Roman" panose="02020603050405020304" pitchFamily="18" charset="0"/>
              </a:rPr>
              <a:t>are no intermolecular forces, except during collisions.</a:t>
            </a:r>
          </a:p>
          <a:p>
            <a:pPr marL="800100" lvl="1" indent="-342900" algn="just">
              <a:buFont typeface="Courier New" panose="02070309020205020404" pitchFamily="49" charset="0"/>
              <a:buChar char="o"/>
            </a:pPr>
            <a:r>
              <a:rPr lang="en-US" sz="2400" dirty="0" smtClean="0">
                <a:latin typeface="Times New Roman" panose="02020603050405020304" pitchFamily="18" charset="0"/>
                <a:cs typeface="Times New Roman" panose="02020603050405020304" pitchFamily="18" charset="0"/>
              </a:rPr>
              <a:t>All </a:t>
            </a:r>
            <a:r>
              <a:rPr lang="en-US" sz="2400" dirty="0">
                <a:latin typeface="Times New Roman" panose="02020603050405020304" pitchFamily="18" charset="0"/>
                <a:cs typeface="Times New Roman" panose="02020603050405020304" pitchFamily="18" charset="0"/>
              </a:rPr>
              <a:t>collisions are elastic.</a:t>
            </a:r>
          </a:p>
          <a:p>
            <a:pPr marL="800100" lvl="1" indent="-342900" algn="just">
              <a:buFont typeface="Courier New" panose="02070309020205020404" pitchFamily="49" charset="0"/>
              <a:buChar char="o"/>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individual gas molecules have no volume (they behave like point masses).</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equation of state for ideal gasses is known as the </a:t>
            </a:r>
            <a:r>
              <a:rPr lang="en-US" sz="2400" b="1" u="sng" dirty="0">
                <a:latin typeface="Times New Roman" panose="02020603050405020304" pitchFamily="18" charset="0"/>
                <a:cs typeface="Times New Roman" panose="02020603050405020304" pitchFamily="18" charset="0"/>
              </a:rPr>
              <a:t>ideal gas law</a:t>
            </a:r>
            <a:r>
              <a:rPr lang="en-US" sz="2400" dirty="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ideal gas law was discovered empirically, but can also be derived theoretically. The form we are most familiar with</a:t>
            </a:r>
            <a:r>
              <a:rPr lang="en-US" sz="2400" dirty="0" smtClean="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pV</a:t>
            </a:r>
            <a:r>
              <a:rPr lang="en-US" sz="2400" b="1" dirty="0" smtClean="0">
                <a:latin typeface="Times New Roman" panose="02020603050405020304" pitchFamily="18" charset="0"/>
                <a:cs typeface="Times New Roman" panose="02020603050405020304" pitchFamily="18" charset="0"/>
              </a:rPr>
              <a:t> = n RT       </a:t>
            </a:r>
            <a:r>
              <a:rPr lang="en-US" sz="2400" b="1" i="1" dirty="0" smtClean="0">
                <a:latin typeface="Times New Roman" panose="02020603050405020304" pitchFamily="18" charset="0"/>
                <a:cs typeface="Times New Roman" panose="02020603050405020304" pitchFamily="18" charset="0"/>
              </a:rPr>
              <a:t>Ideal </a:t>
            </a:r>
            <a:r>
              <a:rPr lang="en-US" sz="2400" b="1" i="1" dirty="0">
                <a:latin typeface="Times New Roman" panose="02020603050405020304" pitchFamily="18" charset="0"/>
                <a:cs typeface="Times New Roman" panose="02020603050405020304" pitchFamily="18" charset="0"/>
              </a:rPr>
              <a:t>Gas Law (1</a:t>
            </a:r>
            <a:r>
              <a:rPr lang="en-US" sz="2400" b="1" i="1" dirty="0" smtClean="0">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a:p>
            <a:pPr algn="just"/>
            <a:r>
              <a:rPr lang="en-US" sz="2400" i="1" dirty="0" smtClean="0">
                <a:latin typeface="Times New Roman" panose="02020603050405020304" pitchFamily="18" charset="0"/>
                <a:cs typeface="Times New Roman" panose="02020603050405020304" pitchFamily="18" charset="0"/>
              </a:rPr>
              <a:t>R </a:t>
            </a:r>
            <a:r>
              <a:rPr lang="en-US" sz="2400" dirty="0">
                <a:latin typeface="Times New Roman" panose="02020603050405020304" pitchFamily="18" charset="0"/>
                <a:cs typeface="Times New Roman" panose="02020603050405020304" pitchFamily="18" charset="0"/>
              </a:rPr>
              <a:t>has a value of 8.3145 </a:t>
            </a:r>
            <a:r>
              <a:rPr lang="en-US" sz="2400" dirty="0" smtClean="0">
                <a:latin typeface="Times New Roman" panose="02020603050405020304" pitchFamily="18" charset="0"/>
                <a:cs typeface="Times New Roman" panose="02020603050405020304" pitchFamily="18" charset="0"/>
              </a:rPr>
              <a:t>J-mol</a:t>
            </a:r>
            <a:r>
              <a:rPr lang="en-US" sz="2400" baseline="30000" dirty="0" smtClean="0">
                <a:latin typeface="Times New Roman" panose="02020603050405020304" pitchFamily="18" charset="0"/>
                <a:cs typeface="Times New Roman" panose="02020603050405020304" pitchFamily="18" charset="0"/>
              </a:rPr>
              <a:t>-1</a:t>
            </a:r>
            <a:r>
              <a:rPr lang="en-US" sz="2400" dirty="0" smtClean="0">
                <a:latin typeface="Times New Roman" panose="02020603050405020304" pitchFamily="18" charset="0"/>
                <a:cs typeface="Times New Roman" panose="02020603050405020304" pitchFamily="18" charset="0"/>
              </a:rPr>
              <a:t>-K</a:t>
            </a:r>
            <a:r>
              <a:rPr lang="en-US" sz="2400" baseline="30000" dirty="0" smtClean="0">
                <a:latin typeface="Times New Roman" panose="02020603050405020304" pitchFamily="18" charset="0"/>
                <a:cs typeface="Times New Roman" panose="02020603050405020304" pitchFamily="18" charset="0"/>
              </a:rPr>
              <a:t>-1</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and </a:t>
            </a:r>
            <a:r>
              <a:rPr lang="en-US" sz="2400" i="1" dirty="0">
                <a:latin typeface="Times New Roman" panose="02020603050405020304" pitchFamily="18" charset="0"/>
                <a:cs typeface="Times New Roman" panose="02020603050405020304" pitchFamily="18" charset="0"/>
              </a:rPr>
              <a:t>n </a:t>
            </a:r>
            <a:r>
              <a:rPr lang="en-US" sz="2400" dirty="0">
                <a:latin typeface="Times New Roman" panose="02020603050405020304" pitchFamily="18" charset="0"/>
                <a:cs typeface="Times New Roman" panose="02020603050405020304" pitchFamily="18" charset="0"/>
              </a:rPr>
              <a:t>is the number of moles (not molecules). </a:t>
            </a:r>
          </a:p>
          <a:p>
            <a:pPr algn="just"/>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82733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664" y="594748"/>
            <a:ext cx="9132335" cy="4154984"/>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 true ideal gas would be </a:t>
            </a:r>
            <a:r>
              <a:rPr lang="en-US" sz="2400" b="1" dirty="0">
                <a:latin typeface="Times New Roman" panose="02020603050405020304" pitchFamily="18" charset="0"/>
                <a:cs typeface="Times New Roman" panose="02020603050405020304" pitchFamily="18" charset="0"/>
              </a:rPr>
              <a:t>monatomic</a:t>
            </a:r>
            <a:r>
              <a:rPr lang="en-US" sz="2400" dirty="0">
                <a:latin typeface="Times New Roman" panose="02020603050405020304" pitchFamily="18" charset="0"/>
                <a:cs typeface="Times New Roman" panose="02020603050405020304" pitchFamily="18" charset="0"/>
              </a:rPr>
              <a:t>, meaning each molecule is comprised of a single atom.</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Real </a:t>
            </a:r>
            <a:r>
              <a:rPr lang="en-US" sz="2400" dirty="0">
                <a:latin typeface="Times New Roman" panose="02020603050405020304" pitchFamily="18" charset="0"/>
                <a:cs typeface="Times New Roman" panose="02020603050405020304" pitchFamily="18" charset="0"/>
              </a:rPr>
              <a:t>gasses in the atmosphere, such as O</a:t>
            </a:r>
            <a:r>
              <a:rPr lang="en-US" sz="2400" baseline="-25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and N</a:t>
            </a:r>
            <a:r>
              <a:rPr lang="en-US" sz="2400" baseline="-25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are </a:t>
            </a:r>
            <a:r>
              <a:rPr lang="en-US" sz="2400" b="1" dirty="0">
                <a:latin typeface="Times New Roman" panose="02020603050405020304" pitchFamily="18" charset="0"/>
                <a:cs typeface="Times New Roman" panose="02020603050405020304" pitchFamily="18" charset="0"/>
              </a:rPr>
              <a:t>diatomic</a:t>
            </a:r>
            <a:r>
              <a:rPr lang="en-US" sz="2400" dirty="0">
                <a:latin typeface="Times New Roman" panose="02020603050405020304" pitchFamily="18" charset="0"/>
                <a:cs typeface="Times New Roman" panose="02020603050405020304" pitchFamily="18" charset="0"/>
              </a:rPr>
              <a:t>, and some gasses such as CO</a:t>
            </a:r>
            <a:r>
              <a:rPr lang="en-US" sz="2400" baseline="-25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and O</a:t>
            </a:r>
            <a:r>
              <a:rPr lang="en-US" sz="2400" baseline="-25000" dirty="0">
                <a:latin typeface="Times New Roman" panose="02020603050405020304" pitchFamily="18" charset="0"/>
                <a:cs typeface="Times New Roman" panose="02020603050405020304" pitchFamily="18" charset="0"/>
              </a:rPr>
              <a:t>3</a:t>
            </a:r>
            <a:r>
              <a:rPr lang="en-US" sz="2400" dirty="0">
                <a:latin typeface="Times New Roman" panose="02020603050405020304" pitchFamily="18" charset="0"/>
                <a:cs typeface="Times New Roman" panose="02020603050405020304" pitchFamily="18" charset="0"/>
              </a:rPr>
              <a:t> are </a:t>
            </a:r>
            <a:r>
              <a:rPr lang="en-US" sz="2400" b="1" dirty="0">
                <a:latin typeface="Times New Roman" panose="02020603050405020304" pitchFamily="18" charset="0"/>
                <a:cs typeface="Times New Roman" panose="02020603050405020304" pitchFamily="18" charset="0"/>
              </a:rPr>
              <a:t>triatomic</a:t>
            </a:r>
            <a:r>
              <a:rPr lang="en-US" sz="2400" dirty="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Real </a:t>
            </a:r>
            <a:r>
              <a:rPr lang="en-US" sz="2400" dirty="0">
                <a:latin typeface="Times New Roman" panose="02020603050405020304" pitchFamily="18" charset="0"/>
                <a:cs typeface="Times New Roman" panose="02020603050405020304" pitchFamily="18" charset="0"/>
              </a:rPr>
              <a:t>atmospheric gasses have rotational and vibrational kinetic energy, in addition to </a:t>
            </a:r>
            <a:r>
              <a:rPr lang="en-US" sz="2400" b="1" dirty="0">
                <a:latin typeface="Times New Roman" panose="02020603050405020304" pitchFamily="18" charset="0"/>
                <a:cs typeface="Times New Roman" panose="02020603050405020304" pitchFamily="18" charset="0"/>
              </a:rPr>
              <a:t>translational kinetic energy (Energy due to linear motion of a rigid </a:t>
            </a:r>
            <a:r>
              <a:rPr lang="en-US" sz="2400" b="1" dirty="0" smtClean="0">
                <a:latin typeface="Times New Roman" panose="02020603050405020304" pitchFamily="18" charset="0"/>
                <a:cs typeface="Times New Roman" panose="02020603050405020304" pitchFamily="18" charset="0"/>
              </a:rPr>
              <a:t>body).</a:t>
            </a:r>
            <a:endParaRPr lang="en-US" sz="2400" b="1"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Even </a:t>
            </a:r>
            <a:r>
              <a:rPr lang="en-US" sz="2400" dirty="0">
                <a:latin typeface="Times New Roman" panose="02020603050405020304" pitchFamily="18" charset="0"/>
                <a:cs typeface="Times New Roman" panose="02020603050405020304" pitchFamily="18" charset="0"/>
              </a:rPr>
              <a:t>though the gasses that make up the atmosphere aren’t monatomic, they still closely obey the ideal gas law at the pressures and temperatures encountered in the atmosphere, so we can still use the ideal gas law.</a:t>
            </a:r>
          </a:p>
        </p:txBody>
      </p:sp>
      <p:sp>
        <p:nvSpPr>
          <p:cNvPr id="5" name="Rectangle 4"/>
          <p:cNvSpPr/>
          <p:nvPr/>
        </p:nvSpPr>
        <p:spPr>
          <a:xfrm>
            <a:off x="3022080" y="102305"/>
            <a:ext cx="2400850" cy="492443"/>
          </a:xfrm>
          <a:prstGeom prst="rect">
            <a:avLst/>
          </a:prstGeom>
        </p:spPr>
        <p:txBody>
          <a:bodyPr wrap="none">
            <a:spAutoFit/>
          </a:bodyPr>
          <a:lstStyle/>
          <a:p>
            <a:r>
              <a:rPr lang="en-US" sz="2600" b="1" dirty="0">
                <a:latin typeface="Times New Roman" panose="02020603050405020304" pitchFamily="18" charset="0"/>
                <a:cs typeface="Times New Roman" panose="02020603050405020304" pitchFamily="18" charset="0"/>
              </a:rPr>
              <a:t>IDEAL GASES</a:t>
            </a:r>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60473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11664" y="594748"/>
                <a:ext cx="9132335" cy="5531707"/>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meteorology we use a modified form of the ideal gas law. We first divide </a:t>
                </a:r>
                <a:r>
                  <a:rPr lang="en-US" sz="2400" dirty="0" smtClean="0">
                    <a:latin typeface="Times New Roman" panose="02020603050405020304" pitchFamily="18" charset="0"/>
                    <a:cs typeface="Times New Roman" panose="02020603050405020304" pitchFamily="18" charset="0"/>
                  </a:rPr>
                  <a:t>equation (1) </a:t>
                </a:r>
                <a:r>
                  <a:rPr lang="en-US" sz="2600" b="1" dirty="0" err="1" smtClean="0">
                    <a:latin typeface="Times New Roman" panose="02020603050405020304" pitchFamily="18" charset="0"/>
                    <a:cs typeface="Times New Roman" panose="02020603050405020304" pitchFamily="18" charset="0"/>
                  </a:rPr>
                  <a:t>pV</a:t>
                </a:r>
                <a:r>
                  <a:rPr lang="en-US" sz="2600" b="1" dirty="0" smtClean="0">
                    <a:latin typeface="Times New Roman" panose="02020603050405020304" pitchFamily="18" charset="0"/>
                    <a:cs typeface="Times New Roman" panose="02020603050405020304" pitchFamily="18" charset="0"/>
                  </a:rPr>
                  <a:t> </a:t>
                </a:r>
                <a:r>
                  <a:rPr lang="en-US" sz="2600" b="1" dirty="0">
                    <a:latin typeface="Times New Roman" panose="02020603050405020304" pitchFamily="18" charset="0"/>
                    <a:cs typeface="Times New Roman" panose="02020603050405020304" pitchFamily="18" charset="0"/>
                  </a:rPr>
                  <a:t>= n RT </a:t>
                </a:r>
                <a:r>
                  <a:rPr lang="en-US" sz="2400" dirty="0" smtClean="0">
                    <a:latin typeface="Times New Roman" panose="02020603050405020304" pitchFamily="18" charset="0"/>
                    <a:cs typeface="Times New Roman" panose="02020603050405020304" pitchFamily="18" charset="0"/>
                  </a:rPr>
                  <a:t>by </a:t>
                </a:r>
                <a:r>
                  <a:rPr lang="en-US" sz="2400" dirty="0">
                    <a:latin typeface="Times New Roman" panose="02020603050405020304" pitchFamily="18" charset="0"/>
                    <a:cs typeface="Times New Roman" panose="02020603050405020304" pitchFamily="18" charset="0"/>
                  </a:rPr>
                  <a:t>volume to </a:t>
                </a:r>
                <a:r>
                  <a:rPr lang="en-US" sz="2400" dirty="0" smtClean="0">
                    <a:latin typeface="Times New Roman" panose="02020603050405020304" pitchFamily="18" charset="0"/>
                    <a:cs typeface="Times New Roman" panose="02020603050405020304" pitchFamily="18" charset="0"/>
                  </a:rPr>
                  <a:t>get:</a:t>
                </a:r>
              </a:p>
              <a:p>
                <a:pPr algn="just"/>
                <a14:m>
                  <m:oMathPara xmlns:m="http://schemas.openxmlformats.org/officeDocument/2006/math">
                    <m:oMathParaPr>
                      <m:jc m:val="centerGroup"/>
                    </m:oMathParaPr>
                    <m:oMath xmlns:m="http://schemas.openxmlformats.org/officeDocument/2006/math">
                      <m:r>
                        <a:rPr lang="en-US" sz="2600" b="0" i="1" smtClean="0">
                          <a:latin typeface="Cambria Math"/>
                          <a:cs typeface="Times New Roman" panose="02020603050405020304" pitchFamily="18" charset="0"/>
                        </a:rPr>
                        <m:t>𝑝</m:t>
                      </m:r>
                      <m:r>
                        <a:rPr lang="en-US" sz="2600" i="1" smtClean="0">
                          <a:latin typeface="Cambria Math"/>
                          <a:cs typeface="Times New Roman" panose="02020603050405020304" pitchFamily="18" charset="0"/>
                        </a:rPr>
                        <m:t>=</m:t>
                      </m:r>
                      <m:f>
                        <m:fPr>
                          <m:ctrlPr>
                            <a:rPr lang="en-US" sz="2600" i="1" smtClean="0">
                              <a:latin typeface="Cambria Math"/>
                              <a:cs typeface="Times New Roman" panose="02020603050405020304" pitchFamily="18" charset="0"/>
                            </a:rPr>
                          </m:ctrlPr>
                        </m:fPr>
                        <m:num>
                          <m:r>
                            <a:rPr lang="en-US" sz="2600" b="0" i="1" smtClean="0">
                              <a:latin typeface="Cambria Math"/>
                              <a:cs typeface="Times New Roman" panose="02020603050405020304" pitchFamily="18" charset="0"/>
                            </a:rPr>
                            <m:t>𝑛</m:t>
                          </m:r>
                        </m:num>
                        <m:den>
                          <m:r>
                            <a:rPr lang="en-US" sz="2600" b="0" i="1" smtClean="0">
                              <a:latin typeface="Cambria Math"/>
                              <a:cs typeface="Times New Roman" panose="02020603050405020304" pitchFamily="18" charset="0"/>
                            </a:rPr>
                            <m:t>𝑉</m:t>
                          </m:r>
                        </m:den>
                      </m:f>
                      <m:r>
                        <a:rPr lang="en-US" sz="2600" b="0" i="1" smtClean="0">
                          <a:latin typeface="Cambria Math"/>
                          <a:cs typeface="Times New Roman" panose="02020603050405020304" pitchFamily="18" charset="0"/>
                        </a:rPr>
                        <m:t>𝑅𝑇</m:t>
                      </m:r>
                    </m:oMath>
                  </m:oMathPara>
                </a14:m>
                <a:endParaRPr lang="en-US" sz="2600"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we then multiply the RHS top and bottom by the molecular weight of the gas, M, to </a:t>
                </a:r>
                <a:r>
                  <a:rPr lang="en-US" sz="2400" dirty="0" smtClean="0">
                    <a:latin typeface="Times New Roman" panose="02020603050405020304" pitchFamily="18" charset="0"/>
                    <a:cs typeface="Times New Roman" panose="02020603050405020304" pitchFamily="18" charset="0"/>
                  </a:rPr>
                  <a:t>get:</a:t>
                </a:r>
              </a:p>
              <a:p>
                <a:pPr algn="ctr"/>
                <a14:m>
                  <m:oMath xmlns:m="http://schemas.openxmlformats.org/officeDocument/2006/math">
                    <m:r>
                      <a:rPr lang="en-US" sz="2600" i="1">
                        <a:latin typeface="Cambria Math"/>
                        <a:cs typeface="Times New Roman" panose="02020603050405020304" pitchFamily="18" charset="0"/>
                      </a:rPr>
                      <m:t>𝑝</m:t>
                    </m:r>
                    <m:r>
                      <a:rPr lang="en-US" sz="2600" i="1">
                        <a:latin typeface="Cambria Math"/>
                        <a:cs typeface="Times New Roman" panose="02020603050405020304" pitchFamily="18" charset="0"/>
                      </a:rPr>
                      <m:t>=</m:t>
                    </m:r>
                    <m:f>
                      <m:fPr>
                        <m:ctrlPr>
                          <a:rPr lang="en-US" sz="2600" i="1">
                            <a:latin typeface="Cambria Math"/>
                            <a:cs typeface="Times New Roman" panose="02020603050405020304" pitchFamily="18" charset="0"/>
                          </a:rPr>
                        </m:ctrlPr>
                      </m:fPr>
                      <m:num>
                        <m:r>
                          <a:rPr lang="en-US" sz="2600" b="0" i="1" smtClean="0">
                            <a:latin typeface="Cambria Math"/>
                            <a:cs typeface="Times New Roman" panose="02020603050405020304" pitchFamily="18" charset="0"/>
                          </a:rPr>
                          <m:t>𝑀</m:t>
                        </m:r>
                        <m:r>
                          <a:rPr lang="en-US" sz="2600" i="1">
                            <a:latin typeface="Cambria Math"/>
                            <a:cs typeface="Times New Roman" panose="02020603050405020304" pitchFamily="18" charset="0"/>
                          </a:rPr>
                          <m:t>𝑛</m:t>
                        </m:r>
                      </m:num>
                      <m:den>
                        <m:r>
                          <a:rPr lang="en-US" sz="2600" i="1">
                            <a:latin typeface="Cambria Math"/>
                            <a:cs typeface="Times New Roman" panose="02020603050405020304" pitchFamily="18" charset="0"/>
                          </a:rPr>
                          <m:t>𝑉</m:t>
                        </m:r>
                      </m:den>
                    </m:f>
                    <m:f>
                      <m:fPr>
                        <m:ctrlPr>
                          <a:rPr lang="en-US" sz="2600" i="1">
                            <a:latin typeface="Cambria Math"/>
                            <a:cs typeface="Times New Roman" panose="02020603050405020304" pitchFamily="18" charset="0"/>
                          </a:rPr>
                        </m:ctrlPr>
                      </m:fPr>
                      <m:num>
                        <m:r>
                          <a:rPr lang="en-US" sz="2600" b="0" i="1" smtClean="0">
                            <a:latin typeface="Cambria Math"/>
                            <a:cs typeface="Times New Roman" panose="02020603050405020304" pitchFamily="18" charset="0"/>
                          </a:rPr>
                          <m:t>𝑅</m:t>
                        </m:r>
                      </m:num>
                      <m:den>
                        <m:r>
                          <a:rPr lang="en-US" sz="2600" b="0" i="1" smtClean="0">
                            <a:latin typeface="Cambria Math"/>
                            <a:cs typeface="Times New Roman" panose="02020603050405020304" pitchFamily="18" charset="0"/>
                          </a:rPr>
                          <m:t>𝑀</m:t>
                        </m:r>
                      </m:den>
                    </m:f>
                  </m:oMath>
                </a14:m>
                <a:r>
                  <a:rPr lang="en-US" sz="2600" dirty="0" smtClean="0">
                    <a:latin typeface="Times New Roman" panose="02020603050405020304" pitchFamily="18" charset="0"/>
                    <a:cs typeface="Times New Roman" panose="02020603050405020304" pitchFamily="18" charset="0"/>
                  </a:rPr>
                  <a:t> T</a:t>
                </a:r>
                <a:endParaRPr lang="en-US" sz="2600" dirty="0">
                  <a:latin typeface="Times New Roman" panose="02020603050405020304" pitchFamily="18" charset="0"/>
                  <a:cs typeface="Times New Roman" panose="02020603050405020304" pitchFamily="18" charset="0"/>
                </a:endParaRPr>
              </a:p>
              <a:p>
                <a:pPr algn="just"/>
                <a:r>
                  <a:rPr lang="en-US" sz="2400" dirty="0" err="1">
                    <a:latin typeface="Times New Roman" panose="02020603050405020304" pitchFamily="18" charset="0"/>
                    <a:cs typeface="Times New Roman" panose="02020603050405020304" pitchFamily="18" charset="0"/>
                  </a:rPr>
                  <a:t>Mn</a:t>
                </a:r>
                <a:r>
                  <a:rPr lang="en-US" sz="2400" dirty="0">
                    <a:latin typeface="Times New Roman" panose="02020603050405020304" pitchFamily="18" charset="0"/>
                    <a:cs typeface="Times New Roman" panose="02020603050405020304" pitchFamily="18" charset="0"/>
                  </a:rPr>
                  <a:t>/V is just the density of the gas. By defining </a:t>
                </a:r>
                <a:r>
                  <a:rPr lang="en-US" sz="2400" b="1" dirty="0">
                    <a:latin typeface="Times New Roman" panose="02020603050405020304" pitchFamily="18" charset="0"/>
                    <a:cs typeface="Times New Roman" panose="02020603050405020304" pitchFamily="18" charset="0"/>
                  </a:rPr>
                  <a:t>R/M</a:t>
                </a:r>
                <a:r>
                  <a:rPr lang="en-US" sz="2400" dirty="0">
                    <a:latin typeface="Times New Roman" panose="02020603050405020304" pitchFamily="18" charset="0"/>
                    <a:cs typeface="Times New Roman" panose="02020603050405020304" pitchFamily="18" charset="0"/>
                  </a:rPr>
                  <a:t> to be the specific </a:t>
                </a:r>
                <a:r>
                  <a:rPr lang="en-US" sz="2400" dirty="0" smtClean="0">
                    <a:latin typeface="Times New Roman" panose="02020603050405020304" pitchFamily="18" charset="0"/>
                    <a:cs typeface="Times New Roman" panose="02020603050405020304" pitchFamily="18" charset="0"/>
                  </a:rPr>
                  <a:t>gas constant</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R</a:t>
                </a:r>
                <a:r>
                  <a:rPr lang="en-US" sz="2800" dirty="0" smtClean="0">
                    <a:latin typeface="Times New Roman" panose="02020603050405020304" pitchFamily="18" charset="0"/>
                    <a:cs typeface="Times New Roman" panose="02020603050405020304" pitchFamily="18" charset="0"/>
                  </a:rPr>
                  <a:t>ʹ</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we get the following form of the ideal gas </a:t>
                </a:r>
                <a:r>
                  <a:rPr lang="en-US" sz="2400" dirty="0" smtClean="0">
                    <a:latin typeface="Times New Roman" panose="02020603050405020304" pitchFamily="18" charset="0"/>
                    <a:cs typeface="Times New Roman" panose="02020603050405020304" pitchFamily="18" charset="0"/>
                  </a:rPr>
                  <a:t>law:</a:t>
                </a:r>
              </a:p>
              <a:p>
                <a:pPr algn="just"/>
                <a:endParaRPr lang="en-US" sz="2400" dirty="0">
                  <a:latin typeface="Times New Roman" panose="02020603050405020304" pitchFamily="18" charset="0"/>
                  <a:cs typeface="Times New Roman" panose="02020603050405020304" pitchFamily="18" charset="0"/>
                </a:endParaRPr>
              </a:p>
              <a:p>
                <a:pPr algn="ctr"/>
                <a:r>
                  <a:rPr lang="en-US" sz="2600" dirty="0">
                    <a:latin typeface="Times New Roman" panose="02020603050405020304" pitchFamily="18" charset="0"/>
                    <a:cs typeface="Times New Roman" panose="02020603050405020304" pitchFamily="18" charset="0"/>
                  </a:rPr>
                  <a:t>p</a:t>
                </a:r>
                <a:r>
                  <a:rPr lang="en-US" sz="2600" dirty="0" smtClean="0">
                    <a:latin typeface="Times New Roman" panose="02020603050405020304" pitchFamily="18" charset="0"/>
                    <a:cs typeface="Times New Roman" panose="02020603050405020304" pitchFamily="18" charset="0"/>
                  </a:rPr>
                  <a:t>=</a:t>
                </a:r>
                <a:r>
                  <a:rPr lang="el-GR" sz="2600" dirty="0" smtClean="0">
                    <a:latin typeface="Times New Roman" panose="02020603050405020304" pitchFamily="18" charset="0"/>
                    <a:cs typeface="Times New Roman" panose="02020603050405020304" pitchFamily="18" charset="0"/>
                  </a:rPr>
                  <a:t>ρ</a:t>
                </a:r>
                <a:r>
                  <a:rPr lang="en-US" sz="2600" dirty="0" smtClean="0">
                    <a:latin typeface="Times New Roman" panose="02020603050405020304" pitchFamily="18" charset="0"/>
                    <a:cs typeface="Times New Roman" panose="02020603050405020304" pitchFamily="18" charset="0"/>
                  </a:rPr>
                  <a:t>Rʹ T           (2)  </a:t>
                </a:r>
              </a:p>
              <a:p>
                <a:pPr marL="457200" indent="-4572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specific gas constant is different for each gas! It is found by dividing the universal gas constant by the molecular weight of the gas.</a:t>
                </a:r>
              </a:p>
            </p:txBody>
          </p:sp>
        </mc:Choice>
        <mc:Fallback xmlns="">
          <p:sp>
            <p:nvSpPr>
              <p:cNvPr id="4" name="Rectangle 3"/>
              <p:cNvSpPr>
                <a:spLocks noRot="1" noChangeAspect="1" noMove="1" noResize="1" noEditPoints="1" noAdjustHandles="1" noChangeArrowheads="1" noChangeShapeType="1" noTextEdit="1"/>
              </p:cNvSpPr>
              <p:nvPr/>
            </p:nvSpPr>
            <p:spPr>
              <a:xfrm>
                <a:off x="11664" y="594748"/>
                <a:ext cx="9132335" cy="5531707"/>
              </a:xfrm>
              <a:prstGeom prst="rect">
                <a:avLst/>
              </a:prstGeom>
              <a:blipFill rotWithShape="1">
                <a:blip r:embed="rId3"/>
                <a:stretch>
                  <a:fillRect l="-1068" t="-882" r="-1001" b="-1654"/>
                </a:stretch>
              </a:blipFill>
            </p:spPr>
            <p:txBody>
              <a:bodyPr/>
              <a:lstStyle/>
              <a:p>
                <a:r>
                  <a:rPr lang="en-US">
                    <a:noFill/>
                  </a:rPr>
                  <a:t> </a:t>
                </a:r>
              </a:p>
            </p:txBody>
          </p:sp>
        </mc:Fallback>
      </mc:AlternateContent>
      <p:sp>
        <p:nvSpPr>
          <p:cNvPr id="2" name="Rectangle 1"/>
          <p:cNvSpPr/>
          <p:nvPr/>
        </p:nvSpPr>
        <p:spPr>
          <a:xfrm>
            <a:off x="0" y="78856"/>
            <a:ext cx="9144000" cy="492443"/>
          </a:xfrm>
          <a:prstGeom prst="rect">
            <a:avLst/>
          </a:prstGeom>
        </p:spPr>
        <p:txBody>
          <a:bodyPr wrap="square">
            <a:spAutoFit/>
          </a:bodyPr>
          <a:lstStyle/>
          <a:p>
            <a:pPr algn="ctr"/>
            <a:r>
              <a:rPr lang="en-US" sz="2600" b="1" dirty="0">
                <a:latin typeface="Times New Roman" panose="02020603050405020304" pitchFamily="18" charset="0"/>
                <a:cs typeface="Times New Roman" panose="02020603050405020304" pitchFamily="18" charset="0"/>
              </a:rPr>
              <a:t>F</a:t>
            </a:r>
            <a:r>
              <a:rPr lang="en-US" sz="2600" b="1" dirty="0" smtClean="0">
                <a:latin typeface="Times New Roman" panose="02020603050405020304" pitchFamily="18" charset="0"/>
                <a:cs typeface="Times New Roman" panose="02020603050405020304" pitchFamily="18" charset="0"/>
              </a:rPr>
              <a:t>orm of Ideal Gas Law Most Used by Meteorologists</a:t>
            </a:r>
            <a:endParaRPr lang="en-US" sz="26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6" name="TextBox 5"/>
              <p:cNvSpPr txBox="1"/>
              <p:nvPr/>
            </p:nvSpPr>
            <p:spPr>
              <a:xfrm>
                <a:off x="5867400" y="2617227"/>
                <a:ext cx="1371600" cy="58317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400" b="1" dirty="0" smtClean="0"/>
                  <a:t>n = </a:t>
                </a:r>
                <a14:m>
                  <m:oMath xmlns:m="http://schemas.openxmlformats.org/officeDocument/2006/math">
                    <m:f>
                      <m:fPr>
                        <m:ctrlPr>
                          <a:rPr lang="en-US" sz="2400" b="1" i="1" smtClean="0">
                            <a:latin typeface="Cambria Math"/>
                          </a:rPr>
                        </m:ctrlPr>
                      </m:fPr>
                      <m:num>
                        <m:r>
                          <a:rPr lang="en-US" sz="2400" b="1" i="1" smtClean="0">
                            <a:latin typeface="Cambria Math"/>
                          </a:rPr>
                          <m:t>𝒎</m:t>
                        </m:r>
                      </m:num>
                      <m:den>
                        <m:r>
                          <a:rPr lang="en-US" sz="2400" b="1" i="1" smtClean="0">
                            <a:latin typeface="Cambria Math"/>
                          </a:rPr>
                          <m:t>𝑴</m:t>
                        </m:r>
                      </m:den>
                    </m:f>
                    <m:r>
                      <a:rPr lang="en-US" sz="2400" b="1" i="1" smtClean="0">
                        <a:latin typeface="Cambria Math"/>
                      </a:rPr>
                      <m:t>     </m:t>
                    </m:r>
                  </m:oMath>
                </a14:m>
                <a:endParaRPr lang="en-US" sz="2400" b="1" dirty="0"/>
              </a:p>
            </p:txBody>
          </p:sp>
        </mc:Choice>
        <mc:Fallback xmlns="">
          <p:sp>
            <p:nvSpPr>
              <p:cNvPr id="6" name="TextBox 5"/>
              <p:cNvSpPr txBox="1">
                <a:spLocks noRot="1" noChangeAspect="1" noMove="1" noResize="1" noEditPoints="1" noAdjustHandles="1" noChangeArrowheads="1" noChangeShapeType="1" noTextEdit="1"/>
              </p:cNvSpPr>
              <p:nvPr/>
            </p:nvSpPr>
            <p:spPr>
              <a:xfrm>
                <a:off x="5867400" y="2617227"/>
                <a:ext cx="1371600" cy="583173"/>
              </a:xfrm>
              <a:prstGeom prst="rect">
                <a:avLst/>
              </a:prstGeom>
              <a:blipFill rotWithShape="1">
                <a:blip r:embed="rId4"/>
                <a:stretch>
                  <a:fillRect b="-8000"/>
                </a:stretch>
              </a:blipFill>
            </p:spPr>
            <p:txBody>
              <a:bodyPr/>
              <a:lstStyle/>
              <a:p>
                <a:r>
                  <a:rPr lang="en-US">
                    <a:noFill/>
                  </a:rPr>
                  <a:t> </a:t>
                </a:r>
              </a:p>
            </p:txBody>
          </p:sp>
        </mc:Fallback>
      </mc:AlternateContent>
    </p:spTree>
    <p:extLst>
      <p:ext uri="{BB962C8B-B14F-4D97-AF65-F5344CB8AC3E}">
        <p14:creationId xmlns:p14="http://schemas.microsoft.com/office/powerpoint/2010/main" val="14736255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664" y="594748"/>
            <a:ext cx="9132335" cy="3970318"/>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Dry air has a molecular weight of 28.964 g/mol. The specific gas constant for dry air is then 287.1 J </a:t>
            </a:r>
            <a:r>
              <a:rPr lang="en-US" sz="2400" dirty="0" smtClean="0">
                <a:latin typeface="Times New Roman" panose="02020603050405020304" pitchFamily="18" charset="0"/>
                <a:cs typeface="Times New Roman" panose="02020603050405020304" pitchFamily="18" charset="0"/>
              </a:rPr>
              <a:t>kg</a:t>
            </a:r>
            <a:r>
              <a:rPr lang="en-US" sz="2400" baseline="30000" dirty="0">
                <a:latin typeface="Times New Roman" panose="02020603050405020304" pitchFamily="18" charset="0"/>
                <a:cs typeface="Times New Roman" panose="02020603050405020304" pitchFamily="18" charset="0"/>
              </a:rPr>
              <a:t>-1</a:t>
            </a:r>
            <a:r>
              <a:rPr lang="en-US" sz="2400" dirty="0" smtClean="0">
                <a:latin typeface="Times New Roman" panose="02020603050405020304" pitchFamily="18" charset="0"/>
                <a:cs typeface="Times New Roman" panose="02020603050405020304" pitchFamily="18" charset="0"/>
              </a:rPr>
              <a:t> K</a:t>
            </a:r>
            <a:r>
              <a:rPr lang="en-US" sz="2400" baseline="30000" dirty="0">
                <a:latin typeface="Times New Roman" panose="02020603050405020304" pitchFamily="18" charset="0"/>
                <a:cs typeface="Times New Roman" panose="02020603050405020304" pitchFamily="18" charset="0"/>
              </a:rPr>
              <a:t>-1</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and is given the symbol R</a:t>
            </a:r>
            <a:r>
              <a:rPr lang="en-US" sz="2400" baseline="-25000" dirty="0">
                <a:latin typeface="Times New Roman" panose="02020603050405020304" pitchFamily="18" charset="0"/>
                <a:cs typeface="Times New Roman" panose="02020603050405020304" pitchFamily="18" charset="0"/>
              </a:rPr>
              <a:t>d</a:t>
            </a:r>
            <a:r>
              <a:rPr lang="en-US" sz="2400" dirty="0">
                <a:latin typeface="Times New Roman" panose="02020603050405020304" pitchFamily="18" charset="0"/>
                <a:cs typeface="Times New Roman" panose="02020603050405020304" pitchFamily="18" charset="0"/>
              </a:rPr>
              <a:t>. The ideal gas law for dry air is </a:t>
            </a:r>
            <a:r>
              <a:rPr lang="en-US" sz="2400" dirty="0" smtClean="0">
                <a:latin typeface="Times New Roman" panose="02020603050405020304" pitchFamily="18" charset="0"/>
                <a:cs typeface="Times New Roman" panose="02020603050405020304" pitchFamily="18" charset="0"/>
              </a:rPr>
              <a:t>then</a:t>
            </a:r>
          </a:p>
          <a:p>
            <a:pPr marL="342900" indent="-342900" algn="just">
              <a:buFont typeface="Arial" panose="020B0604020202020204" pitchFamily="34" charset="0"/>
              <a:buChar char="•"/>
            </a:pPr>
            <a:endParaRPr lang="en-US" sz="2400" b="0" i="1"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600" b="0" i="1" dirty="0" smtClean="0">
              <a:latin typeface="Cambria Math"/>
              <a:cs typeface="Times New Roman" panose="02020603050405020304" pitchFamily="18" charset="0"/>
            </a:endParaRPr>
          </a:p>
          <a:p>
            <a:pPr algn="just"/>
            <a:r>
              <a:rPr lang="en-US" sz="2600" dirty="0" smtClean="0">
                <a:latin typeface="Times New Roman" panose="02020603050405020304" pitchFamily="18" charset="0"/>
                <a:cs typeface="Times New Roman" panose="02020603050405020304" pitchFamily="18" charset="0"/>
              </a:rPr>
              <a:t>                         p=</a:t>
            </a:r>
            <a:r>
              <a:rPr lang="el-GR" sz="2600" dirty="0" smtClean="0">
                <a:latin typeface="Times New Roman" panose="02020603050405020304" pitchFamily="18" charset="0"/>
                <a:cs typeface="Times New Roman" panose="02020603050405020304" pitchFamily="18" charset="0"/>
              </a:rPr>
              <a:t>ρ</a:t>
            </a:r>
            <a:r>
              <a:rPr lang="en-US" sz="2800" dirty="0">
                <a:latin typeface="Times New Roman" panose="02020603050405020304" pitchFamily="18" charset="0"/>
                <a:cs typeface="Times New Roman" panose="02020603050405020304" pitchFamily="18" charset="0"/>
              </a:rPr>
              <a:t> R</a:t>
            </a:r>
            <a:r>
              <a:rPr lang="en-US" sz="2800" baseline="-25000" dirty="0">
                <a:latin typeface="Times New Roman" panose="02020603050405020304" pitchFamily="18" charset="0"/>
                <a:cs typeface="Times New Roman" panose="02020603050405020304" pitchFamily="18" charset="0"/>
              </a:rPr>
              <a:t>d</a:t>
            </a:r>
            <a:r>
              <a:rPr lang="en-US" sz="2600" dirty="0" smtClean="0">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T           </a:t>
            </a:r>
            <a:r>
              <a:rPr lang="en-US" sz="2600" dirty="0" smtClean="0">
                <a:latin typeface="Times New Roman" panose="02020603050405020304" pitchFamily="18" charset="0"/>
                <a:cs typeface="Times New Roman" panose="02020603050405020304" pitchFamily="18" charset="0"/>
              </a:rPr>
              <a:t>(3)</a:t>
            </a:r>
            <a:endParaRPr lang="en-US" sz="26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600" b="0" i="1" dirty="0" smtClean="0">
              <a:latin typeface="Cambria Math"/>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       or </a:t>
            </a:r>
            <a:r>
              <a:rPr lang="en-US" sz="2400" dirty="0">
                <a:latin typeface="Times New Roman" panose="02020603050405020304" pitchFamily="18" charset="0"/>
                <a:cs typeface="Times New Roman" panose="02020603050405020304" pitchFamily="18" charset="0"/>
              </a:rPr>
              <a:t>equivalently, in terms of specific volume</a:t>
            </a:r>
            <a:r>
              <a:rPr lang="en-US" sz="2400" dirty="0" smtClean="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p>
          <a:p>
            <a:pPr algn="just"/>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p</a:t>
            </a:r>
            <a:r>
              <a:rPr lang="el-GR" sz="2600" dirty="0" smtClean="0">
                <a:latin typeface="Times New Roman" panose="02020603050405020304" pitchFamily="18" charset="0"/>
                <a:cs typeface="Times New Roman" panose="02020603050405020304" pitchFamily="18" charset="0"/>
              </a:rPr>
              <a:t>α</a:t>
            </a:r>
            <a:r>
              <a:rPr lang="en-US" sz="2600" dirty="0" smtClean="0">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R</a:t>
            </a:r>
            <a:r>
              <a:rPr lang="en-US" sz="2800" baseline="-25000" dirty="0">
                <a:latin typeface="Times New Roman" panose="02020603050405020304" pitchFamily="18" charset="0"/>
                <a:cs typeface="Times New Roman" panose="02020603050405020304" pitchFamily="18" charset="0"/>
              </a:rPr>
              <a:t>d</a:t>
            </a:r>
            <a:r>
              <a:rPr lang="en-US" sz="2600" dirty="0">
                <a:latin typeface="Times New Roman" panose="02020603050405020304" pitchFamily="18" charset="0"/>
                <a:cs typeface="Times New Roman" panose="02020603050405020304" pitchFamily="18" charset="0"/>
              </a:rPr>
              <a:t> T           </a:t>
            </a:r>
            <a:r>
              <a:rPr lang="en-US" sz="2600" dirty="0" smtClean="0">
                <a:latin typeface="Times New Roman" panose="02020603050405020304" pitchFamily="18" charset="0"/>
                <a:cs typeface="Times New Roman" panose="02020603050405020304" pitchFamily="18" charset="0"/>
              </a:rPr>
              <a:t>(4)</a:t>
            </a:r>
            <a:endParaRPr lang="en-US" sz="2600" b="0" i="1" dirty="0" smtClean="0">
              <a:latin typeface="Cambria Math"/>
              <a:cs typeface="Times New Roman" panose="02020603050405020304" pitchFamily="18" charset="0"/>
            </a:endParaRPr>
          </a:p>
        </p:txBody>
      </p:sp>
      <p:sp>
        <p:nvSpPr>
          <p:cNvPr id="2" name="Rectangle 1"/>
          <p:cNvSpPr/>
          <p:nvPr/>
        </p:nvSpPr>
        <p:spPr>
          <a:xfrm>
            <a:off x="0" y="78856"/>
            <a:ext cx="9144000" cy="492443"/>
          </a:xfrm>
          <a:prstGeom prst="rect">
            <a:avLst/>
          </a:prstGeom>
        </p:spPr>
        <p:txBody>
          <a:bodyPr wrap="square">
            <a:spAutoFit/>
          </a:bodyPr>
          <a:lstStyle/>
          <a:p>
            <a:pPr algn="ctr"/>
            <a:r>
              <a:rPr lang="en-US" sz="2600" b="1" dirty="0">
                <a:latin typeface="Times New Roman" panose="02020603050405020304" pitchFamily="18" charset="0"/>
                <a:cs typeface="Times New Roman" panose="02020603050405020304" pitchFamily="18" charset="0"/>
              </a:rPr>
              <a:t>F</a:t>
            </a:r>
            <a:r>
              <a:rPr lang="en-US" sz="2600" b="1" dirty="0" smtClean="0">
                <a:latin typeface="Times New Roman" panose="02020603050405020304" pitchFamily="18" charset="0"/>
                <a:cs typeface="Times New Roman" panose="02020603050405020304" pitchFamily="18" charset="0"/>
              </a:rPr>
              <a:t>orm of Ideal Gas Law Most Used by Meteorologists</a:t>
            </a:r>
            <a:endParaRPr lang="en-US" sz="26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 name="TextBox 4"/>
              <p:cNvSpPr txBox="1"/>
              <p:nvPr/>
            </p:nvSpPr>
            <p:spPr>
              <a:xfrm>
                <a:off x="1676400" y="5029200"/>
                <a:ext cx="4876800" cy="1066446"/>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14:m>
                  <m:oMath xmlns:m="http://schemas.openxmlformats.org/officeDocument/2006/math">
                    <m:r>
                      <m:rPr>
                        <m:nor/>
                      </m:rPr>
                      <a:rPr lang="el-GR" sz="2800" b="1" dirty="0" smtClean="0">
                        <a:latin typeface="Times New Roman" panose="02020603050405020304" pitchFamily="18" charset="0"/>
                        <a:cs typeface="Times New Roman" panose="02020603050405020304" pitchFamily="18" charset="0"/>
                      </a:rPr>
                      <m:t>ρ</m:t>
                    </m:r>
                    <m:r>
                      <a:rPr lang="en-US" sz="2800" b="1" i="1" smtClean="0">
                        <a:latin typeface="Cambria Math"/>
                        <a:cs typeface="Times New Roman" panose="02020603050405020304" pitchFamily="18" charset="0"/>
                      </a:rPr>
                      <m:t>=</m:t>
                    </m:r>
                    <m:f>
                      <m:fPr>
                        <m:ctrlPr>
                          <a:rPr lang="en-US" sz="2800" b="1" i="1">
                            <a:latin typeface="Cambria Math"/>
                            <a:cs typeface="Times New Roman" panose="02020603050405020304" pitchFamily="18" charset="0"/>
                          </a:rPr>
                        </m:ctrlPr>
                      </m:fPr>
                      <m:num>
                        <m:r>
                          <a:rPr lang="en-US" sz="2800" b="1" i="1" smtClean="0">
                            <a:latin typeface="Cambria Math"/>
                            <a:cs typeface="Times New Roman" panose="02020603050405020304" pitchFamily="18" charset="0"/>
                          </a:rPr>
                          <m:t>𝒎</m:t>
                        </m:r>
                      </m:num>
                      <m:den>
                        <m:r>
                          <a:rPr lang="en-US" sz="2800" b="1" i="1">
                            <a:latin typeface="Cambria Math"/>
                            <a:cs typeface="Times New Roman" panose="02020603050405020304" pitchFamily="18" charset="0"/>
                          </a:rPr>
                          <m:t>𝑽</m:t>
                        </m:r>
                      </m:den>
                    </m:f>
                  </m:oMath>
                </a14:m>
                <a:r>
                  <a:rPr lang="en-US" sz="2800" b="1" dirty="0" smtClean="0"/>
                  <a:t>        →     </a:t>
                </a:r>
                <a14:m>
                  <m:oMath xmlns:m="http://schemas.openxmlformats.org/officeDocument/2006/math">
                    <m:f>
                      <m:fPr>
                        <m:ctrlPr>
                          <a:rPr lang="en-US" sz="2800" b="1" i="1">
                            <a:latin typeface="Cambria Math"/>
                            <a:cs typeface="Times New Roman" panose="02020603050405020304" pitchFamily="18" charset="0"/>
                          </a:rPr>
                        </m:ctrlPr>
                      </m:fPr>
                      <m:num>
                        <m:r>
                          <a:rPr lang="en-US" sz="2800" b="1" i="1">
                            <a:latin typeface="Cambria Math"/>
                            <a:cs typeface="Times New Roman" panose="02020603050405020304" pitchFamily="18" charset="0"/>
                          </a:rPr>
                          <m:t>𝟏</m:t>
                        </m:r>
                      </m:num>
                      <m:den>
                        <m:r>
                          <m:rPr>
                            <m:nor/>
                          </m:rPr>
                          <a:rPr lang="el-GR" sz="2800" b="1" dirty="0">
                            <a:latin typeface="Times New Roman" panose="02020603050405020304" pitchFamily="18" charset="0"/>
                            <a:cs typeface="Times New Roman" panose="02020603050405020304" pitchFamily="18" charset="0"/>
                          </a:rPr>
                          <m:t>ρ</m:t>
                        </m:r>
                      </m:den>
                    </m:f>
                    <m:r>
                      <a:rPr lang="en-US" sz="2800" b="1" i="1">
                        <a:latin typeface="Cambria Math"/>
                        <a:cs typeface="Times New Roman" panose="02020603050405020304" pitchFamily="18" charset="0"/>
                      </a:rPr>
                      <m:t>=</m:t>
                    </m:r>
                    <m:f>
                      <m:fPr>
                        <m:ctrlPr>
                          <a:rPr lang="en-US" sz="2800" b="1" i="1">
                            <a:latin typeface="Cambria Math"/>
                            <a:cs typeface="Times New Roman" panose="02020603050405020304" pitchFamily="18" charset="0"/>
                          </a:rPr>
                        </m:ctrlPr>
                      </m:fPr>
                      <m:num>
                        <m:r>
                          <a:rPr lang="en-US" sz="2800" b="1" i="1">
                            <a:latin typeface="Cambria Math"/>
                            <a:cs typeface="Times New Roman" panose="02020603050405020304" pitchFamily="18" charset="0"/>
                          </a:rPr>
                          <m:t>𝑽</m:t>
                        </m:r>
                      </m:num>
                      <m:den>
                        <m:r>
                          <a:rPr lang="en-US" sz="2800" b="1" i="1">
                            <a:latin typeface="Cambria Math"/>
                            <a:cs typeface="Times New Roman" panose="02020603050405020304" pitchFamily="18" charset="0"/>
                          </a:rPr>
                          <m:t>𝒎</m:t>
                        </m:r>
                      </m:den>
                    </m:f>
                    <m:r>
                      <a:rPr lang="en-US" sz="2800" b="1" i="1" smtClean="0">
                        <a:latin typeface="Cambria Math"/>
                        <a:cs typeface="Times New Roman" panose="02020603050405020304" pitchFamily="18" charset="0"/>
                      </a:rPr>
                      <m:t>  = </m:t>
                    </m:r>
                    <m:r>
                      <m:rPr>
                        <m:sty m:val="p"/>
                      </m:rPr>
                      <a:rPr lang="el-GR" sz="2800" b="1" i="1" smtClean="0">
                        <a:latin typeface="Cambria Math"/>
                        <a:cs typeface="Times New Roman" panose="02020603050405020304" pitchFamily="18" charset="0"/>
                      </a:rPr>
                      <m:t>α</m:t>
                    </m:r>
                  </m:oMath>
                </a14:m>
                <a:endParaRPr lang="en-US" sz="2800" b="1" dirty="0"/>
              </a:p>
              <a:p>
                <a:endParaRPr lang="en-US" dirty="0"/>
              </a:p>
            </p:txBody>
          </p:sp>
        </mc:Choice>
        <mc:Fallback xmlns="">
          <p:sp>
            <p:nvSpPr>
              <p:cNvPr id="5" name="TextBox 4"/>
              <p:cNvSpPr txBox="1">
                <a:spLocks noRot="1" noChangeAspect="1" noMove="1" noResize="1" noEditPoints="1" noAdjustHandles="1" noChangeArrowheads="1" noChangeShapeType="1" noTextEdit="1"/>
              </p:cNvSpPr>
              <p:nvPr/>
            </p:nvSpPr>
            <p:spPr>
              <a:xfrm>
                <a:off x="1676400" y="5029200"/>
                <a:ext cx="4876800" cy="1066446"/>
              </a:xfrm>
              <a:prstGeom prst="rect">
                <a:avLst/>
              </a:prstGeom>
              <a:blipFill rotWithShape="1">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937498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11664" y="594748"/>
                <a:ext cx="9132335" cy="5890715"/>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One very useful consequence of the ideal gas law that it can be rewritten [from Eq. (4) for an </a:t>
                </a:r>
                <a:r>
                  <a:rPr lang="en-US" sz="2400" b="1" dirty="0" smtClean="0">
                    <a:latin typeface="Times New Roman" panose="02020603050405020304" pitchFamily="18" charset="0"/>
                    <a:cs typeface="Times New Roman" panose="02020603050405020304" pitchFamily="18" charset="0"/>
                  </a:rPr>
                  <a:t>arbitrary gas</a:t>
                </a:r>
                <a:r>
                  <a:rPr lang="en-US" sz="2400" dirty="0" smtClean="0">
                    <a:latin typeface="Times New Roman" panose="02020603050405020304" pitchFamily="18" charset="0"/>
                    <a:cs typeface="Times New Roman" panose="02020603050405020304" pitchFamily="18" charset="0"/>
                  </a:rPr>
                  <a:t>] as</a:t>
                </a:r>
                <a:endParaRPr lang="en-US" sz="2400" b="0" i="1"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600" b="0" i="1" dirty="0" smtClean="0">
                  <a:latin typeface="Cambria Math"/>
                  <a:cs typeface="Times New Roman" panose="02020603050405020304" pitchFamily="18" charset="0"/>
                </a:endParaRPr>
              </a:p>
              <a:p>
                <a:pPr algn="ctr"/>
                <a14:m>
                  <m:oMath xmlns:m="http://schemas.openxmlformats.org/officeDocument/2006/math">
                    <m:f>
                      <m:fPr>
                        <m:ctrlPr>
                          <a:rPr lang="en-US" sz="3200" i="1">
                            <a:latin typeface="Cambria Math"/>
                            <a:cs typeface="Times New Roman" panose="02020603050405020304" pitchFamily="18" charset="0"/>
                          </a:rPr>
                        </m:ctrlPr>
                      </m:fPr>
                      <m:num>
                        <m:r>
                          <a:rPr lang="en-US" sz="3200" b="0" i="1" smtClean="0">
                            <a:latin typeface="Cambria Math"/>
                            <a:cs typeface="Times New Roman" panose="02020603050405020304" pitchFamily="18" charset="0"/>
                          </a:rPr>
                          <m:t>𝑝</m:t>
                        </m:r>
                        <m:r>
                          <m:rPr>
                            <m:nor/>
                          </m:rPr>
                          <a:rPr lang="el-GR" sz="3200" dirty="0">
                            <a:latin typeface="Times New Roman" panose="02020603050405020304" pitchFamily="18" charset="0"/>
                            <a:cs typeface="Times New Roman" panose="02020603050405020304" pitchFamily="18" charset="0"/>
                          </a:rPr>
                          <m:t>α</m:t>
                        </m:r>
                      </m:num>
                      <m:den>
                        <m:r>
                          <a:rPr lang="en-US" sz="3200" b="0" i="1" smtClean="0">
                            <a:latin typeface="Cambria Math"/>
                            <a:cs typeface="Times New Roman" panose="02020603050405020304" pitchFamily="18" charset="0"/>
                          </a:rPr>
                          <m:t>𝑇</m:t>
                        </m:r>
                      </m:den>
                    </m:f>
                    <m:r>
                      <a:rPr lang="en-US" sz="3200" i="1">
                        <a:latin typeface="Cambria Math"/>
                        <a:cs typeface="Times New Roman" panose="02020603050405020304" pitchFamily="18" charset="0"/>
                      </a:rPr>
                      <m:t>=</m:t>
                    </m:r>
                    <m:r>
                      <m:rPr>
                        <m:nor/>
                      </m:rPr>
                      <a:rPr lang="en-US" sz="2800" dirty="0">
                        <a:latin typeface="Times New Roman" panose="02020603050405020304" pitchFamily="18" charset="0"/>
                        <a:cs typeface="Times New Roman" panose="02020603050405020304" pitchFamily="18" charset="0"/>
                      </a:rPr>
                      <m:t>R</m:t>
                    </m:r>
                    <m:r>
                      <m:rPr>
                        <m:nor/>
                      </m:rPr>
                      <a:rPr lang="en-US" sz="3200" dirty="0">
                        <a:latin typeface="Times New Roman" panose="02020603050405020304" pitchFamily="18" charset="0"/>
                        <a:cs typeface="Times New Roman" panose="02020603050405020304" pitchFamily="18" charset="0"/>
                      </a:rPr>
                      <m:t>ʹ</m:t>
                    </m:r>
                  </m:oMath>
                </a14:m>
                <a:r>
                  <a:rPr lang="en-US" sz="2600" dirty="0" smtClean="0">
                    <a:latin typeface="Times New Roman" panose="02020603050405020304" pitchFamily="18" charset="0"/>
                    <a:cs typeface="Times New Roman" panose="02020603050405020304" pitchFamily="18" charset="0"/>
                  </a:rPr>
                  <a:t>         (5)</a:t>
                </a:r>
              </a:p>
              <a:p>
                <a:pPr algn="just"/>
                <a:r>
                  <a:rPr lang="en-US" sz="2400" dirty="0">
                    <a:latin typeface="Times New Roman" panose="02020603050405020304" pitchFamily="18" charset="0"/>
                    <a:cs typeface="Times New Roman" panose="02020603050405020304" pitchFamily="18" charset="0"/>
                  </a:rPr>
                  <a:t>This allows us to compare variables for two different states of the same gas by </a:t>
                </a:r>
                <a:r>
                  <a:rPr lang="en-US" sz="2400" dirty="0" smtClean="0">
                    <a:latin typeface="Times New Roman" panose="02020603050405020304" pitchFamily="18" charset="0"/>
                    <a:cs typeface="Times New Roman" panose="02020603050405020304" pitchFamily="18" charset="0"/>
                  </a:rPr>
                  <a:t>writing</a:t>
                </a:r>
              </a:p>
              <a:p>
                <a:pPr lvl="0" algn="ctr"/>
                <a14:m>
                  <m:oMath xmlns:m="http://schemas.openxmlformats.org/officeDocument/2006/math">
                    <m:f>
                      <m:fPr>
                        <m:ctrlPr>
                          <a:rPr lang="en-US" sz="2800" i="1">
                            <a:solidFill>
                              <a:prstClr val="black"/>
                            </a:solidFill>
                            <a:latin typeface="Cambria Math"/>
                            <a:cs typeface="Times New Roman" panose="02020603050405020304" pitchFamily="18" charset="0"/>
                          </a:rPr>
                        </m:ctrlPr>
                      </m:fPr>
                      <m:num>
                        <m:r>
                          <a:rPr lang="en-US" sz="2800" i="1">
                            <a:solidFill>
                              <a:prstClr val="black"/>
                            </a:solidFill>
                            <a:latin typeface="Cambria Math"/>
                            <a:cs typeface="Times New Roman" panose="02020603050405020304" pitchFamily="18" charset="0"/>
                          </a:rPr>
                          <m:t>𝑝</m:t>
                        </m:r>
                        <m:r>
                          <a:rPr lang="en-US" sz="2800" b="0" i="1" baseline="-25000" smtClean="0">
                            <a:solidFill>
                              <a:prstClr val="black"/>
                            </a:solidFill>
                            <a:latin typeface="Cambria Math"/>
                            <a:cs typeface="Times New Roman" panose="02020603050405020304" pitchFamily="18" charset="0"/>
                          </a:rPr>
                          <m:t>1</m:t>
                        </m:r>
                        <m:r>
                          <m:rPr>
                            <m:nor/>
                          </m:rPr>
                          <a:rPr lang="el-GR" sz="2800" dirty="0">
                            <a:solidFill>
                              <a:prstClr val="black"/>
                            </a:solidFill>
                            <a:latin typeface="Times New Roman" panose="02020603050405020304" pitchFamily="18" charset="0"/>
                            <a:cs typeface="Times New Roman" panose="02020603050405020304" pitchFamily="18" charset="0"/>
                          </a:rPr>
                          <m:t>α</m:t>
                        </m:r>
                        <m:r>
                          <m:rPr>
                            <m:nor/>
                          </m:rPr>
                          <a:rPr lang="en-US" sz="2800" b="0" i="0" baseline="-25000" dirty="0" smtClean="0">
                            <a:solidFill>
                              <a:prstClr val="black"/>
                            </a:solidFill>
                            <a:latin typeface="Times New Roman" panose="02020603050405020304" pitchFamily="18" charset="0"/>
                            <a:cs typeface="Times New Roman" panose="02020603050405020304" pitchFamily="18" charset="0"/>
                          </a:rPr>
                          <m:t>1</m:t>
                        </m:r>
                      </m:num>
                      <m:den>
                        <m:r>
                          <a:rPr lang="en-US" sz="2800" i="1">
                            <a:solidFill>
                              <a:prstClr val="black"/>
                            </a:solidFill>
                            <a:latin typeface="Cambria Math"/>
                            <a:cs typeface="Times New Roman" panose="02020603050405020304" pitchFamily="18" charset="0"/>
                          </a:rPr>
                          <m:t>𝑇</m:t>
                        </m:r>
                        <m:r>
                          <a:rPr lang="en-US" sz="2800" b="0" i="1" baseline="-25000" smtClean="0">
                            <a:solidFill>
                              <a:prstClr val="black"/>
                            </a:solidFill>
                            <a:latin typeface="Cambria Math"/>
                            <a:cs typeface="Times New Roman" panose="02020603050405020304" pitchFamily="18" charset="0"/>
                          </a:rPr>
                          <m:t>1</m:t>
                        </m:r>
                      </m:den>
                    </m:f>
                    <m:r>
                      <a:rPr lang="en-US" sz="2800" i="1">
                        <a:solidFill>
                          <a:prstClr val="black"/>
                        </a:solidFill>
                        <a:latin typeface="Cambria Math"/>
                        <a:cs typeface="Times New Roman" panose="02020603050405020304" pitchFamily="18" charset="0"/>
                      </a:rPr>
                      <m:t>=</m:t>
                    </m:r>
                    <m:f>
                      <m:fPr>
                        <m:ctrlPr>
                          <a:rPr lang="en-US" sz="2800" i="1">
                            <a:solidFill>
                              <a:prstClr val="black"/>
                            </a:solidFill>
                            <a:latin typeface="Cambria Math"/>
                            <a:cs typeface="Times New Roman" panose="02020603050405020304" pitchFamily="18" charset="0"/>
                          </a:rPr>
                        </m:ctrlPr>
                      </m:fPr>
                      <m:num>
                        <m:r>
                          <a:rPr lang="en-US" sz="2800" i="1">
                            <a:solidFill>
                              <a:prstClr val="black"/>
                            </a:solidFill>
                            <a:latin typeface="Cambria Math"/>
                            <a:cs typeface="Times New Roman" panose="02020603050405020304" pitchFamily="18" charset="0"/>
                          </a:rPr>
                          <m:t>𝑝</m:t>
                        </m:r>
                        <m:r>
                          <a:rPr lang="en-US" sz="2800" b="0" i="1" baseline="-25000" smtClean="0">
                            <a:solidFill>
                              <a:prstClr val="black"/>
                            </a:solidFill>
                            <a:latin typeface="Cambria Math"/>
                            <a:cs typeface="Times New Roman" panose="02020603050405020304" pitchFamily="18" charset="0"/>
                          </a:rPr>
                          <m:t>2</m:t>
                        </m:r>
                        <m:r>
                          <m:rPr>
                            <m:nor/>
                          </m:rPr>
                          <a:rPr lang="el-GR" sz="2800" dirty="0">
                            <a:solidFill>
                              <a:prstClr val="black"/>
                            </a:solidFill>
                            <a:latin typeface="Times New Roman" panose="02020603050405020304" pitchFamily="18" charset="0"/>
                            <a:cs typeface="Times New Roman" panose="02020603050405020304" pitchFamily="18" charset="0"/>
                          </a:rPr>
                          <m:t>α</m:t>
                        </m:r>
                        <m:r>
                          <m:rPr>
                            <m:nor/>
                          </m:rPr>
                          <a:rPr lang="en-US" sz="2800" b="0" i="0" baseline="-25000" dirty="0" smtClean="0">
                            <a:solidFill>
                              <a:prstClr val="black"/>
                            </a:solidFill>
                            <a:latin typeface="Times New Roman" panose="02020603050405020304" pitchFamily="18" charset="0"/>
                            <a:cs typeface="Times New Roman" panose="02020603050405020304" pitchFamily="18" charset="0"/>
                          </a:rPr>
                          <m:t>2</m:t>
                        </m:r>
                      </m:num>
                      <m:den>
                        <m:r>
                          <a:rPr lang="en-US" sz="2800" i="1">
                            <a:solidFill>
                              <a:prstClr val="black"/>
                            </a:solidFill>
                            <a:latin typeface="Cambria Math"/>
                            <a:cs typeface="Times New Roman" panose="02020603050405020304" pitchFamily="18" charset="0"/>
                          </a:rPr>
                          <m:t>𝑇</m:t>
                        </m:r>
                        <m:r>
                          <a:rPr lang="en-US" sz="2800" b="0" i="1" baseline="-25000" smtClean="0">
                            <a:solidFill>
                              <a:prstClr val="black"/>
                            </a:solidFill>
                            <a:latin typeface="Cambria Math"/>
                            <a:cs typeface="Times New Roman" panose="02020603050405020304" pitchFamily="18" charset="0"/>
                          </a:rPr>
                          <m:t>2</m:t>
                        </m:r>
                      </m:den>
                    </m:f>
                  </m:oMath>
                </a14:m>
                <a:r>
                  <a:rPr lang="en-US" sz="2600" dirty="0" smtClean="0">
                    <a:solidFill>
                      <a:prstClr val="black"/>
                    </a:solidFill>
                    <a:latin typeface="Times New Roman" panose="02020603050405020304" pitchFamily="18" charset="0"/>
                    <a:cs typeface="Times New Roman" panose="02020603050405020304" pitchFamily="18" charset="0"/>
                  </a:rPr>
                  <a:t>             (6)</a:t>
                </a:r>
              </a:p>
              <a:p>
                <a:pPr lvl="0" algn="ctr"/>
                <a:endParaRPr lang="en-US" sz="2600" dirty="0">
                  <a:solidFill>
                    <a:prstClr val="black"/>
                  </a:solidFill>
                  <a:latin typeface="Times New Roman" panose="02020603050405020304" pitchFamily="18" charset="0"/>
                  <a:cs typeface="Times New Roman" panose="02020603050405020304" pitchFamily="18" charset="0"/>
                </a:endParaRPr>
              </a:p>
              <a:p>
                <a:pPr lvl="0" algn="just"/>
                <a:r>
                  <a:rPr lang="en-US" sz="2400" dirty="0">
                    <a:solidFill>
                      <a:prstClr val="black"/>
                    </a:solidFill>
                    <a:latin typeface="Times New Roman" panose="02020603050405020304" pitchFamily="18" charset="0"/>
                    <a:cs typeface="Times New Roman" panose="02020603050405020304" pitchFamily="18" charset="0"/>
                  </a:rPr>
                  <a:t>As an example, imagine if a gas expands to twice its original volume while maintaining a constant pressure. From Eq. (6) we can immediately figure out the ratio of its final and initial temperatures by </a:t>
                </a:r>
                <a:r>
                  <a:rPr lang="en-US" sz="2400" dirty="0" smtClean="0">
                    <a:solidFill>
                      <a:prstClr val="black"/>
                    </a:solidFill>
                    <a:latin typeface="Times New Roman" panose="02020603050405020304" pitchFamily="18" charset="0"/>
                    <a:cs typeface="Times New Roman" panose="02020603050405020304" pitchFamily="18" charset="0"/>
                  </a:rPr>
                  <a:t>writing</a:t>
                </a:r>
              </a:p>
              <a:p>
                <a:pPr lvl="0" algn="just"/>
                <a:endParaRPr lang="en-US" sz="2400" dirty="0">
                  <a:solidFill>
                    <a:prstClr val="black"/>
                  </a:solidFill>
                  <a:latin typeface="Times New Roman" panose="02020603050405020304" pitchFamily="18" charset="0"/>
                  <a:cs typeface="Times New Roman" panose="02020603050405020304" pitchFamily="18" charset="0"/>
                </a:endParaRPr>
              </a:p>
              <a:p>
                <a:pPr lvl="0" algn="just"/>
                <a:endParaRPr lang="en-US" sz="2400" dirty="0" smtClean="0">
                  <a:solidFill>
                    <a:prstClr val="black"/>
                  </a:solidFill>
                  <a:latin typeface="Times New Roman" panose="02020603050405020304" pitchFamily="18" charset="0"/>
                  <a:cs typeface="Times New Roman" panose="02020603050405020304" pitchFamily="18" charset="0"/>
                </a:endParaRPr>
              </a:p>
              <a:p>
                <a:pPr lvl="0" algn="just"/>
                <a:r>
                  <a:rPr lang="en-US" sz="2400" dirty="0" smtClean="0">
                    <a:solidFill>
                      <a:prstClr val="black"/>
                    </a:solidFill>
                    <a:latin typeface="Times New Roman" panose="02020603050405020304" pitchFamily="18" charset="0"/>
                    <a:cs typeface="Times New Roman" panose="02020603050405020304" pitchFamily="18" charset="0"/>
                  </a:rPr>
                  <a:t>which </a:t>
                </a:r>
                <a:r>
                  <a:rPr lang="en-US" sz="2400" dirty="0">
                    <a:solidFill>
                      <a:prstClr val="black"/>
                    </a:solidFill>
                    <a:latin typeface="Times New Roman" panose="02020603050405020304" pitchFamily="18" charset="0"/>
                    <a:cs typeface="Times New Roman" panose="02020603050405020304" pitchFamily="18" charset="0"/>
                  </a:rPr>
                  <a:t>shows that the gas’s temperature would also double</a:t>
                </a:r>
                <a:r>
                  <a:rPr lang="en-US" sz="2400" dirty="0" smtClean="0">
                    <a:solidFill>
                      <a:prstClr val="black"/>
                    </a:solidFill>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p:txBody>
          </p:sp>
        </mc:Choice>
        <mc:Fallback xmlns="">
          <p:sp>
            <p:nvSpPr>
              <p:cNvPr id="4" name="Rectangle 3"/>
              <p:cNvSpPr>
                <a:spLocks noRot="1" noChangeAspect="1" noMove="1" noResize="1" noEditPoints="1" noAdjustHandles="1" noChangeArrowheads="1" noChangeShapeType="1" noTextEdit="1"/>
              </p:cNvSpPr>
              <p:nvPr/>
            </p:nvSpPr>
            <p:spPr>
              <a:xfrm>
                <a:off x="11664" y="594748"/>
                <a:ext cx="9132335" cy="5890715"/>
              </a:xfrm>
              <a:prstGeom prst="rect">
                <a:avLst/>
              </a:prstGeom>
              <a:blipFill rotWithShape="1">
                <a:blip r:embed="rId3"/>
                <a:stretch>
                  <a:fillRect l="-1068" t="-828" r="-1001" b="-1449"/>
                </a:stretch>
              </a:blipFill>
            </p:spPr>
            <p:txBody>
              <a:bodyPr/>
              <a:lstStyle/>
              <a:p>
                <a:r>
                  <a:rPr lang="en-US">
                    <a:noFill/>
                  </a:rPr>
                  <a:t> </a:t>
                </a:r>
              </a:p>
            </p:txBody>
          </p:sp>
        </mc:Fallback>
      </mc:AlternateContent>
      <p:sp>
        <p:nvSpPr>
          <p:cNvPr id="2" name="Rectangle 1"/>
          <p:cNvSpPr/>
          <p:nvPr/>
        </p:nvSpPr>
        <p:spPr>
          <a:xfrm>
            <a:off x="0" y="78856"/>
            <a:ext cx="9144000" cy="492443"/>
          </a:xfrm>
          <a:prstGeom prst="rect">
            <a:avLst/>
          </a:prstGeom>
        </p:spPr>
        <p:txBody>
          <a:bodyPr wrap="square">
            <a:spAutoFit/>
          </a:bodyPr>
          <a:lstStyle/>
          <a:p>
            <a:pPr algn="ctr"/>
            <a:r>
              <a:rPr lang="en-US" sz="2600" b="1" dirty="0">
                <a:latin typeface="Times New Roman" panose="02020603050405020304" pitchFamily="18" charset="0"/>
                <a:cs typeface="Times New Roman" panose="02020603050405020304" pitchFamily="18" charset="0"/>
              </a:rPr>
              <a:t>U</a:t>
            </a:r>
            <a:r>
              <a:rPr lang="en-US" sz="2600" b="1" dirty="0" smtClean="0">
                <a:latin typeface="Times New Roman" panose="02020603050405020304" pitchFamily="18" charset="0"/>
                <a:cs typeface="Times New Roman" panose="02020603050405020304" pitchFamily="18" charset="0"/>
              </a:rPr>
              <a:t>seful Relations for Comparing Two States of an Ideal Gas</a:t>
            </a:r>
            <a:endParaRPr lang="en-US" sz="2600" b="1" dirty="0">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05768" y="5334000"/>
            <a:ext cx="2486476" cy="7821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699409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664" y="594748"/>
            <a:ext cx="9132335" cy="4185761"/>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As another example, imagine if a gas’s pressure increases to four times its original value while keeping a constant temperature. Manipulating Eq. (6) shows that its volume would decrease to one-fourth its original size</a:t>
            </a:r>
            <a:r>
              <a:rPr lang="en-US" sz="2400" dirty="0" smtClean="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As a final example, imagine if a gas’s pressure increases to six times its original value while the volume decreases to one-fourth its original size. Manipulating Eq. (6) shows that the temperature increase by 150%,</a:t>
            </a: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600" b="0" i="1" dirty="0" smtClean="0">
              <a:latin typeface="Cambria Math"/>
              <a:cs typeface="Times New Roman" panose="02020603050405020304" pitchFamily="18" charset="0"/>
            </a:endParaRPr>
          </a:p>
        </p:txBody>
      </p:sp>
      <p:sp>
        <p:nvSpPr>
          <p:cNvPr id="2" name="Rectangle 1"/>
          <p:cNvSpPr/>
          <p:nvPr/>
        </p:nvSpPr>
        <p:spPr>
          <a:xfrm>
            <a:off x="0" y="78856"/>
            <a:ext cx="9144000" cy="492443"/>
          </a:xfrm>
          <a:prstGeom prst="rect">
            <a:avLst/>
          </a:prstGeom>
        </p:spPr>
        <p:txBody>
          <a:bodyPr wrap="square">
            <a:spAutoFit/>
          </a:bodyPr>
          <a:lstStyle/>
          <a:p>
            <a:pPr algn="ctr"/>
            <a:r>
              <a:rPr lang="en-US" sz="2600" b="1" dirty="0">
                <a:latin typeface="Times New Roman" panose="02020603050405020304" pitchFamily="18" charset="0"/>
                <a:cs typeface="Times New Roman" panose="02020603050405020304" pitchFamily="18" charset="0"/>
              </a:rPr>
              <a:t>U</a:t>
            </a:r>
            <a:r>
              <a:rPr lang="en-US" sz="2600" b="1" dirty="0" smtClean="0">
                <a:latin typeface="Times New Roman" panose="02020603050405020304" pitchFamily="18" charset="0"/>
                <a:cs typeface="Times New Roman" panose="02020603050405020304" pitchFamily="18" charset="0"/>
              </a:rPr>
              <a:t>seful Relations for Comparing Two States of an Ideal Gas</a:t>
            </a:r>
            <a:endParaRPr lang="en-US" sz="2600" b="1" dirty="0">
              <a:latin typeface="Times New Roman" panose="02020603050405020304" pitchFamily="18" charset="0"/>
              <a:cs typeface="Times New Roman" panose="02020603050405020304" pitchFamily="18"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5907" y="1993018"/>
            <a:ext cx="3038693" cy="9025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9049" y="4648200"/>
            <a:ext cx="3175551" cy="10144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449973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2708" y="1219200"/>
            <a:ext cx="6480720" cy="3970318"/>
          </a:xfrm>
          <a:prstGeom prst="rect">
            <a:avLst/>
          </a:prstGeom>
          <a:blipFill>
            <a:blip r:embed="rId2"/>
            <a:tile tx="0" ty="0" sx="100000" sy="100000" flip="none" algn="tl"/>
          </a:blipFill>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lnSpc>
                <a:spcPct val="300000"/>
              </a:lnSpc>
            </a:pP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Welcome Students In The </a:t>
            </a:r>
            <a:r>
              <a:rPr lang="en-US" sz="2800" b="1" i="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New Course </a:t>
            </a:r>
          </a:p>
          <a:p>
            <a:pPr algn="ctr">
              <a:lnSpc>
                <a:spcPct val="300000"/>
              </a:lnSpc>
            </a:pP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And In The </a:t>
            </a:r>
            <a:r>
              <a:rPr lang="en-US" sz="2800" b="1" i="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 </a:t>
            </a:r>
            <a:r>
              <a:rPr lang="en-US" sz="2800" b="1" i="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Fifth Lecture </a:t>
            </a:r>
            <a:r>
              <a:rPr lang="en-US" sz="2800" b="1"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 </a:t>
            </a: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sym typeface="Wingdings" pitchFamily="2" charset="2"/>
              </a:rPr>
              <a:t> </a:t>
            </a:r>
          </a:p>
          <a:p>
            <a:pPr algn="ctr">
              <a:lnSpc>
                <a:spcPct val="300000"/>
              </a:lnSpc>
            </a:pPr>
            <a:endPar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endParaRPr>
          </a:p>
        </p:txBody>
      </p:sp>
    </p:spTree>
    <p:extLst>
      <p:ext uri="{BB962C8B-B14F-4D97-AF65-F5344CB8AC3E}">
        <p14:creationId xmlns:p14="http://schemas.microsoft.com/office/powerpoint/2010/main" val="37755136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028343"/>
            <a:ext cx="8382000" cy="4524315"/>
          </a:xfrm>
          <a:prstGeom prst="rect">
            <a:avLst/>
          </a:prstGeom>
        </p:spPr>
        <p:txBody>
          <a:bodyPr wrap="square">
            <a:spAutoFit/>
          </a:bodyPr>
          <a:lstStyle/>
          <a:p>
            <a:r>
              <a:rPr lang="en-US" sz="2400" b="1" dirty="0" smtClean="0">
                <a:latin typeface="Times New Roman" panose="02020603050405020304" pitchFamily="18" charset="0"/>
                <a:cs typeface="Times New Roman" panose="02020603050405020304" pitchFamily="18" charset="0"/>
              </a:rPr>
              <a:t>EXERCISES</a:t>
            </a:r>
            <a:endParaRPr lang="en-US" sz="2400"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marL="457200" lvl="0" indent="-457200" algn="just">
              <a:buFont typeface="+mj-lt"/>
              <a:buAutoNum type="arabicPeriod"/>
            </a:pPr>
            <a:r>
              <a:rPr lang="en-US" sz="2400" dirty="0">
                <a:latin typeface="Times New Roman" panose="02020603050405020304" pitchFamily="18" charset="0"/>
                <a:cs typeface="Times New Roman" panose="02020603050405020304" pitchFamily="18" charset="0"/>
              </a:rPr>
              <a:t>From the ideal gas law </a:t>
            </a:r>
            <a:r>
              <a:rPr lang="en-US" sz="2400" dirty="0" err="1">
                <a:latin typeface="Times New Roman" panose="02020603050405020304" pitchFamily="18" charset="0"/>
                <a:cs typeface="Times New Roman" panose="02020603050405020304" pitchFamily="18" charset="0"/>
              </a:rPr>
              <a:t>pV</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nRT</a:t>
            </a:r>
            <a:r>
              <a:rPr lang="en-US" sz="2400" dirty="0">
                <a:latin typeface="Times New Roman" panose="02020603050405020304" pitchFamily="18" charset="0"/>
                <a:cs typeface="Times New Roman" panose="02020603050405020304" pitchFamily="18" charset="0"/>
              </a:rPr>
              <a:t>, calculate how many molecules are contained in a cubic centimeter (cm</a:t>
            </a:r>
            <a:r>
              <a:rPr lang="en-US" sz="2400" baseline="30000" dirty="0">
                <a:latin typeface="Times New Roman" panose="02020603050405020304" pitchFamily="18" charset="0"/>
                <a:cs typeface="Times New Roman" panose="02020603050405020304" pitchFamily="18" charset="0"/>
              </a:rPr>
              <a:t>3</a:t>
            </a:r>
            <a:r>
              <a:rPr lang="en-US" sz="2400" dirty="0">
                <a:latin typeface="Times New Roman" panose="02020603050405020304" pitchFamily="18" charset="0"/>
                <a:cs typeface="Times New Roman" panose="02020603050405020304" pitchFamily="18" charset="0"/>
              </a:rPr>
              <a:t>) of air at a pressure of 1013.25 </a:t>
            </a:r>
            <a:r>
              <a:rPr lang="en-US" sz="2400" dirty="0" err="1">
                <a:latin typeface="Times New Roman" panose="02020603050405020304" pitchFamily="18" charset="0"/>
                <a:cs typeface="Times New Roman" panose="02020603050405020304" pitchFamily="18" charset="0"/>
              </a:rPr>
              <a:t>hPa</a:t>
            </a:r>
            <a:r>
              <a:rPr lang="en-US" sz="2400" dirty="0">
                <a:latin typeface="Times New Roman" panose="02020603050405020304" pitchFamily="18" charset="0"/>
                <a:cs typeface="Times New Roman" panose="02020603050405020304" pitchFamily="18" charset="0"/>
              </a:rPr>
              <a:t> and a temperature of 15 °C? (R = 8.3145 J-mol</a:t>
            </a:r>
            <a:r>
              <a:rPr lang="en-US" sz="2400" baseline="30000" dirty="0">
                <a:latin typeface="Times New Roman" panose="02020603050405020304" pitchFamily="18" charset="0"/>
                <a:cs typeface="Times New Roman" panose="02020603050405020304" pitchFamily="18" charset="0"/>
              </a:rPr>
              <a:t>−1</a:t>
            </a:r>
            <a:r>
              <a:rPr lang="en-US" sz="2400" dirty="0">
                <a:latin typeface="Times New Roman" panose="02020603050405020304" pitchFamily="18" charset="0"/>
                <a:cs typeface="Times New Roman" panose="02020603050405020304" pitchFamily="18" charset="0"/>
              </a:rPr>
              <a:t>-K</a:t>
            </a:r>
            <a:r>
              <a:rPr lang="en-US" sz="2400" baseline="30000" dirty="0">
                <a:latin typeface="Times New Roman" panose="02020603050405020304" pitchFamily="18" charset="0"/>
                <a:cs typeface="Times New Roman" panose="02020603050405020304" pitchFamily="18" charset="0"/>
              </a:rPr>
              <a:t>−1</a:t>
            </a:r>
            <a:r>
              <a:rPr lang="en-US" sz="2400" dirty="0">
                <a:latin typeface="Times New Roman" panose="02020603050405020304" pitchFamily="18" charset="0"/>
                <a:cs typeface="Times New Roman" panose="02020603050405020304" pitchFamily="18" charset="0"/>
              </a:rPr>
              <a:t>; N</a:t>
            </a:r>
            <a:r>
              <a:rPr lang="en-US" sz="2400" baseline="30000" dirty="0">
                <a:latin typeface="Times New Roman" panose="02020603050405020304" pitchFamily="18" charset="0"/>
                <a:cs typeface="Times New Roman" panose="02020603050405020304" pitchFamily="18" charset="0"/>
              </a:rPr>
              <a:t>A</a:t>
            </a:r>
            <a:r>
              <a:rPr lang="en-US" sz="2400" dirty="0">
                <a:latin typeface="Times New Roman" panose="02020603050405020304" pitchFamily="18" charset="0"/>
                <a:cs typeface="Times New Roman" panose="02020603050405020304" pitchFamily="18" charset="0"/>
              </a:rPr>
              <a:t> = 6.022×10</a:t>
            </a:r>
            <a:r>
              <a:rPr lang="en-US" sz="2400" baseline="30000" dirty="0">
                <a:latin typeface="Times New Roman" panose="02020603050405020304" pitchFamily="18" charset="0"/>
                <a:cs typeface="Times New Roman" panose="02020603050405020304" pitchFamily="18" charset="0"/>
              </a:rPr>
              <a:t>23</a:t>
            </a:r>
            <a:r>
              <a:rPr lang="en-US" sz="2400" dirty="0">
                <a:latin typeface="Times New Roman" panose="02020603050405020304" pitchFamily="18" charset="0"/>
                <a:cs typeface="Times New Roman" panose="02020603050405020304" pitchFamily="18" charset="0"/>
              </a:rPr>
              <a:t> molecules/mole)</a:t>
            </a:r>
          </a:p>
          <a:p>
            <a:pPr algn="ctr"/>
            <a:r>
              <a:rPr lang="en-US" sz="2400" dirty="0">
                <a:latin typeface="Times New Roman" panose="02020603050405020304" pitchFamily="18" charset="0"/>
                <a:cs typeface="Times New Roman" panose="02020603050405020304" pitchFamily="18" charset="0"/>
              </a:rPr>
              <a:t>Answer: 2.55×10</a:t>
            </a:r>
            <a:r>
              <a:rPr lang="en-US" sz="2400" baseline="30000" dirty="0">
                <a:latin typeface="Times New Roman" panose="02020603050405020304" pitchFamily="18" charset="0"/>
                <a:cs typeface="Times New Roman" panose="02020603050405020304" pitchFamily="18" charset="0"/>
              </a:rPr>
              <a:t>19</a:t>
            </a:r>
            <a:r>
              <a:rPr lang="en-US" sz="2400" dirty="0">
                <a:latin typeface="Times New Roman" panose="02020603050405020304" pitchFamily="18" charset="0"/>
                <a:cs typeface="Times New Roman" panose="02020603050405020304" pitchFamily="18" charset="0"/>
              </a:rPr>
              <a:t> molecules</a:t>
            </a:r>
          </a:p>
          <a:p>
            <a:pPr marL="457200" indent="-457200" algn="just">
              <a:buFont typeface="+mj-lt"/>
              <a:buAutoNum type="arabicPeriod"/>
            </a:pPr>
            <a:endParaRPr lang="en-US"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marL="457200" lvl="0" indent="-457200" algn="just">
              <a:buFont typeface="+mj-lt"/>
              <a:buAutoNum type="arabicPeriod" startAt="2"/>
            </a:pPr>
            <a:r>
              <a:rPr lang="en-US" sz="2400" dirty="0">
                <a:latin typeface="Times New Roman" panose="02020603050405020304" pitchFamily="18" charset="0"/>
                <a:cs typeface="Times New Roman" panose="02020603050405020304" pitchFamily="18" charset="0"/>
              </a:rPr>
              <a:t>How many oxygen molecules are there in a cm3 of air at a pressure of 1013.25 </a:t>
            </a:r>
            <a:r>
              <a:rPr lang="en-US" sz="2400" dirty="0" err="1">
                <a:latin typeface="Times New Roman" panose="02020603050405020304" pitchFamily="18" charset="0"/>
                <a:cs typeface="Times New Roman" panose="02020603050405020304" pitchFamily="18" charset="0"/>
              </a:rPr>
              <a:t>hPa</a:t>
            </a:r>
            <a:r>
              <a:rPr lang="en-US" sz="2400" dirty="0">
                <a:latin typeface="Times New Roman" panose="02020603050405020304" pitchFamily="18" charset="0"/>
                <a:cs typeface="Times New Roman" panose="02020603050405020304" pitchFamily="18" charset="0"/>
              </a:rPr>
              <a:t> and a temperature of 15 °C?</a:t>
            </a:r>
          </a:p>
          <a:p>
            <a:pPr algn="ctr"/>
            <a:r>
              <a:rPr lang="en-US" sz="2400" dirty="0">
                <a:latin typeface="Times New Roman" panose="02020603050405020304" pitchFamily="18" charset="0"/>
                <a:cs typeface="Times New Roman" panose="02020603050405020304" pitchFamily="18" charset="0"/>
              </a:rPr>
              <a:t>Answer: 5.35×10</a:t>
            </a:r>
            <a:r>
              <a:rPr lang="en-US" sz="2400" baseline="30000" dirty="0">
                <a:latin typeface="Times New Roman" panose="02020603050405020304" pitchFamily="18" charset="0"/>
                <a:cs typeface="Times New Roman" panose="02020603050405020304" pitchFamily="18" charset="0"/>
              </a:rPr>
              <a:t>18</a:t>
            </a:r>
            <a:r>
              <a:rPr lang="en-US" sz="2400" dirty="0">
                <a:latin typeface="Times New Roman" panose="02020603050405020304" pitchFamily="18" charset="0"/>
                <a:cs typeface="Times New Roman" panose="02020603050405020304" pitchFamily="18" charset="0"/>
              </a:rPr>
              <a:t> molecules</a:t>
            </a:r>
          </a:p>
        </p:txBody>
      </p:sp>
    </p:spTree>
    <p:extLst>
      <p:ext uri="{BB962C8B-B14F-4D97-AF65-F5344CB8AC3E}">
        <p14:creationId xmlns:p14="http://schemas.microsoft.com/office/powerpoint/2010/main" val="28886280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752600"/>
            <a:ext cx="8610600" cy="3785652"/>
          </a:xfrm>
          <a:prstGeom prst="rect">
            <a:avLst/>
          </a:prstGeom>
        </p:spPr>
        <p:txBody>
          <a:bodyPr wrap="square">
            <a:spAutoFit/>
          </a:bodyPr>
          <a:lstStyle/>
          <a:p>
            <a:pPr marL="342900" indent="-342900" algn="just">
              <a:buFont typeface="Wingdings" panose="05000000000000000000" pitchFamily="2" charset="2"/>
              <a:buChar char="q"/>
            </a:pPr>
            <a:r>
              <a:rPr lang="en-US" sz="2400" b="1" dirty="0" smtClean="0">
                <a:latin typeface="Times New Roman" panose="02020603050405020304" pitchFamily="18" charset="0"/>
                <a:cs typeface="Times New Roman" panose="02020603050405020304" pitchFamily="18" charset="0"/>
              </a:rPr>
              <a:t>Similarities between HEAT &amp; WORK </a:t>
            </a:r>
          </a:p>
          <a:p>
            <a:pPr marL="342900" indent="-342900" algn="just">
              <a:buFont typeface="Wingdings" panose="05000000000000000000" pitchFamily="2" charset="2"/>
              <a:buChar char="q"/>
            </a:pPr>
            <a:r>
              <a:rPr lang="en-US" sz="2400" b="1" dirty="0" smtClean="0">
                <a:latin typeface="Times New Roman" panose="02020603050405020304" pitchFamily="18" charset="0"/>
                <a:cs typeface="Times New Roman" panose="02020603050405020304" pitchFamily="18" charset="0"/>
              </a:rPr>
              <a:t>Equation of State</a:t>
            </a:r>
          </a:p>
          <a:p>
            <a:pPr marL="342900" indent="-342900" algn="just">
              <a:buFont typeface="Wingdings" panose="05000000000000000000" pitchFamily="2" charset="2"/>
              <a:buChar char="q"/>
            </a:pPr>
            <a:r>
              <a:rPr lang="en-US" sz="2400" b="1" dirty="0" smtClean="0">
                <a:latin typeface="Times New Roman" panose="02020603050405020304" pitchFamily="18" charset="0"/>
                <a:cs typeface="Times New Roman" panose="02020603050405020304" pitchFamily="18" charset="0"/>
              </a:rPr>
              <a:t>Historical </a:t>
            </a:r>
            <a:r>
              <a:rPr lang="en-US" sz="2400" b="1" dirty="0">
                <a:latin typeface="Times New Roman" panose="02020603050405020304" pitchFamily="18" charset="0"/>
                <a:cs typeface="Times New Roman" panose="02020603050405020304" pitchFamily="18" charset="0"/>
              </a:rPr>
              <a:t>Overview of Thermodynamic Laws</a:t>
            </a:r>
          </a:p>
          <a:p>
            <a:pPr marL="342900" indent="-342900" algn="just">
              <a:buFont typeface="Wingdings" panose="05000000000000000000" pitchFamily="2" charset="2"/>
              <a:buChar char="q"/>
            </a:pPr>
            <a:r>
              <a:rPr lang="en-US" sz="2400" b="1" dirty="0" smtClean="0">
                <a:latin typeface="Times New Roman" panose="02020603050405020304" pitchFamily="18" charset="0"/>
                <a:cs typeface="Times New Roman" panose="02020603050405020304" pitchFamily="18" charset="0"/>
              </a:rPr>
              <a:t>The </a:t>
            </a:r>
            <a:r>
              <a:rPr lang="en-US" sz="2400" b="1" dirty="0">
                <a:latin typeface="Times New Roman" panose="02020603050405020304" pitchFamily="18" charset="0"/>
                <a:cs typeface="Times New Roman" panose="02020603050405020304" pitchFamily="18" charset="0"/>
              </a:rPr>
              <a:t>ideal </a:t>
            </a:r>
            <a:r>
              <a:rPr lang="en-US" sz="2400" b="1" dirty="0" smtClean="0">
                <a:latin typeface="Times New Roman" panose="02020603050405020304" pitchFamily="18" charset="0"/>
                <a:cs typeface="Times New Roman" panose="02020603050405020304" pitchFamily="18" charset="0"/>
              </a:rPr>
              <a:t>gases.</a:t>
            </a:r>
            <a:endParaRPr lang="en-US" sz="2400" b="1"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en-US" sz="2400" b="1" dirty="0">
                <a:latin typeface="Times New Roman" panose="02020603050405020304" pitchFamily="18" charset="0"/>
                <a:cs typeface="Times New Roman" panose="02020603050405020304" pitchFamily="18" charset="0"/>
              </a:rPr>
              <a:t>Form of Ideal Gas Law Most Used by </a:t>
            </a:r>
            <a:r>
              <a:rPr lang="en-US" sz="2400" b="1" dirty="0" smtClean="0">
                <a:latin typeface="Times New Roman" panose="02020603050405020304" pitchFamily="18" charset="0"/>
                <a:cs typeface="Times New Roman" panose="02020603050405020304" pitchFamily="18" charset="0"/>
              </a:rPr>
              <a:t>Meteorologists.</a:t>
            </a:r>
          </a:p>
          <a:p>
            <a:pPr marL="342900" indent="-342900" algn="just">
              <a:buFont typeface="Wingdings" panose="05000000000000000000" pitchFamily="2" charset="2"/>
              <a:buChar char="q"/>
            </a:pPr>
            <a:r>
              <a:rPr lang="en-US" sz="2400" b="1" dirty="0">
                <a:latin typeface="Times New Roman" panose="02020603050405020304" pitchFamily="18" charset="0"/>
                <a:cs typeface="Times New Roman" panose="02020603050405020304" pitchFamily="18" charset="0"/>
              </a:rPr>
              <a:t>Useful Relations for Comparing Two States of an Ideal </a:t>
            </a:r>
            <a:r>
              <a:rPr lang="en-US" sz="2400" b="1" dirty="0" smtClean="0">
                <a:latin typeface="Times New Roman" panose="02020603050405020304" pitchFamily="18" charset="0"/>
                <a:cs typeface="Times New Roman" panose="02020603050405020304" pitchFamily="18" charset="0"/>
              </a:rPr>
              <a:t>Gas</a:t>
            </a:r>
            <a:r>
              <a:rPr lang="en-US" sz="2400" b="1" dirty="0" smtClean="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q"/>
            </a:pPr>
            <a:r>
              <a:rPr lang="en-US" sz="2400" b="1" dirty="0" smtClean="0">
                <a:latin typeface="Times New Roman" panose="02020603050405020304" pitchFamily="18" charset="0"/>
                <a:cs typeface="Times New Roman" panose="02020603050405020304" pitchFamily="18" charset="0"/>
              </a:rPr>
              <a:t>Exercise</a:t>
            </a:r>
            <a:endParaRPr lang="en-US" sz="2400" b="1"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b="1"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a:bodyPr>
          <a:lstStyle/>
          <a:p>
            <a:r>
              <a:rPr lang="en-US" sz="2600" dirty="0" smtClean="0">
                <a:latin typeface="Times New Roman" panose="02020603050405020304" pitchFamily="18" charset="0"/>
                <a:cs typeface="Times New Roman" panose="02020603050405020304" pitchFamily="18" charset="0"/>
              </a:rPr>
              <a:t>This lecture including the following items</a:t>
            </a:r>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24617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22238"/>
            <a:ext cx="8229600" cy="563562"/>
          </a:xfrm>
        </p:spPr>
        <p:txBody>
          <a:bodyPr>
            <a:normAutofit fontScale="90000"/>
          </a:bodyPr>
          <a:lstStyle/>
          <a:p>
            <a:pPr marL="0">
              <a:lnSpc>
                <a:spcPct val="115000"/>
              </a:lnSpc>
              <a:spcAft>
                <a:spcPct val="10000"/>
              </a:spcAft>
            </a:pPr>
            <a:r>
              <a:rPr lang="en-US" altLang="en-US" sz="2800" dirty="0">
                <a:solidFill>
                  <a:srgbClr val="FF0000"/>
                </a:solidFill>
                <a:latin typeface="Times New Roman" pitchFamily="18" charset="0"/>
                <a:cs typeface="Times New Roman" pitchFamily="18" charset="0"/>
                <a:sym typeface="Symbol" pitchFamily="18" charset="2"/>
              </a:rPr>
              <a:t>Similarities between HEAT &amp; WORK :</a:t>
            </a:r>
          </a:p>
        </p:txBody>
      </p:sp>
      <p:sp>
        <p:nvSpPr>
          <p:cNvPr id="4" name="Text Box 2"/>
          <p:cNvSpPr txBox="1">
            <a:spLocks noChangeArrowheads="1"/>
          </p:cNvSpPr>
          <p:nvPr/>
        </p:nvSpPr>
        <p:spPr bwMode="auto">
          <a:xfrm>
            <a:off x="152400" y="667079"/>
            <a:ext cx="8839200" cy="5004447"/>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tIns="91440" bIns="91440">
            <a:spAutoFit/>
          </a:bodyPr>
          <a:lstStyle>
            <a:lvl1pPr marL="344488" indent="-344488">
              <a:defRPr>
                <a:solidFill>
                  <a:schemeClr val="tx1"/>
                </a:solidFill>
                <a:latin typeface="Arial" charset="0"/>
              </a:defRPr>
            </a:lvl1pPr>
            <a:lvl2pPr marL="458788">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marL="0" indent="0">
              <a:lnSpc>
                <a:spcPct val="115000"/>
              </a:lnSpc>
              <a:spcAft>
                <a:spcPct val="10000"/>
              </a:spcAft>
              <a:buClr>
                <a:srgbClr val="FF0000"/>
              </a:buClr>
            </a:pPr>
            <a:r>
              <a:rPr lang="en-US" altLang="en-US" sz="2400" dirty="0" smtClean="0">
                <a:latin typeface="Times New Roman" pitchFamily="18" charset="0"/>
                <a:cs typeface="Times New Roman" pitchFamily="18" charset="0"/>
                <a:sym typeface="Symbol" pitchFamily="18" charset="2"/>
              </a:rPr>
              <a:t>• </a:t>
            </a:r>
            <a:r>
              <a:rPr lang="en-US" altLang="en-US" sz="2400" dirty="0">
                <a:latin typeface="Times New Roman" pitchFamily="18" charset="0"/>
                <a:cs typeface="Times New Roman" pitchFamily="18" charset="0"/>
                <a:sym typeface="Symbol" pitchFamily="18" charset="2"/>
              </a:rPr>
              <a:t>Both are </a:t>
            </a:r>
            <a:r>
              <a:rPr lang="en-US" altLang="en-US" sz="2400" dirty="0" smtClean="0">
                <a:latin typeface="Times New Roman" pitchFamily="18" charset="0"/>
                <a:cs typeface="Times New Roman" pitchFamily="18" charset="0"/>
                <a:sym typeface="Symbol" pitchFamily="18" charset="2"/>
              </a:rPr>
              <a:t>recognized </a:t>
            </a:r>
            <a:r>
              <a:rPr lang="en-US" altLang="en-US" sz="2400" dirty="0">
                <a:latin typeface="Times New Roman" pitchFamily="18" charset="0"/>
                <a:cs typeface="Times New Roman" pitchFamily="18" charset="0"/>
                <a:sym typeface="Symbol" pitchFamily="18" charset="2"/>
              </a:rPr>
              <a:t>at the Boundary of the System, as they cross the Boundary</a:t>
            </a:r>
            <a:r>
              <a:rPr lang="en-US" altLang="en-US" sz="2400" dirty="0" smtClean="0">
                <a:latin typeface="Times New Roman" pitchFamily="18" charset="0"/>
                <a:cs typeface="Times New Roman" pitchFamily="18" charset="0"/>
                <a:sym typeface="Symbol" pitchFamily="18" charset="2"/>
              </a:rPr>
              <a:t>. Hence </a:t>
            </a:r>
            <a:r>
              <a:rPr lang="en-US" altLang="en-US" sz="2400" dirty="0">
                <a:latin typeface="Times New Roman" pitchFamily="18" charset="0"/>
                <a:cs typeface="Times New Roman" pitchFamily="18" charset="0"/>
                <a:sym typeface="Symbol" pitchFamily="18" charset="2"/>
              </a:rPr>
              <a:t>both are Boundary Phenomena.</a:t>
            </a:r>
          </a:p>
          <a:p>
            <a:pPr marL="0" indent="0">
              <a:lnSpc>
                <a:spcPct val="115000"/>
              </a:lnSpc>
              <a:spcAft>
                <a:spcPct val="10000"/>
              </a:spcAft>
              <a:buClr>
                <a:srgbClr val="FF0000"/>
              </a:buClr>
            </a:pPr>
            <a:r>
              <a:rPr lang="en-US" altLang="en-US" sz="2400" dirty="0">
                <a:latin typeface="Times New Roman" pitchFamily="18" charset="0"/>
                <a:cs typeface="Times New Roman" pitchFamily="18" charset="0"/>
                <a:sym typeface="Symbol" pitchFamily="18" charset="2"/>
              </a:rPr>
              <a:t>• System possesses Energy, but neither Heat nor Work.</a:t>
            </a:r>
          </a:p>
          <a:p>
            <a:pPr marL="0" indent="0">
              <a:lnSpc>
                <a:spcPct val="115000"/>
              </a:lnSpc>
              <a:spcAft>
                <a:spcPct val="10000"/>
              </a:spcAft>
              <a:buClr>
                <a:srgbClr val="FF0000"/>
              </a:buClr>
            </a:pPr>
            <a:r>
              <a:rPr lang="en-US" altLang="en-US" sz="2400" dirty="0">
                <a:latin typeface="Times New Roman" pitchFamily="18" charset="0"/>
                <a:cs typeface="Times New Roman" pitchFamily="18" charset="0"/>
                <a:sym typeface="Symbol" pitchFamily="18" charset="2"/>
              </a:rPr>
              <a:t>• Both are associated with Process, not State. Heat and Work have NO meaning at </a:t>
            </a:r>
            <a:r>
              <a:rPr lang="en-US" altLang="en-US" sz="2400" dirty="0" smtClean="0">
                <a:latin typeface="Times New Roman" pitchFamily="18" charset="0"/>
                <a:cs typeface="Times New Roman" pitchFamily="18" charset="0"/>
                <a:sym typeface="Symbol" pitchFamily="18" charset="2"/>
              </a:rPr>
              <a:t>a State</a:t>
            </a:r>
            <a:r>
              <a:rPr lang="en-US" altLang="en-US" sz="2400" dirty="0">
                <a:latin typeface="Times New Roman" pitchFamily="18" charset="0"/>
                <a:cs typeface="Times New Roman" pitchFamily="18" charset="0"/>
                <a:sym typeface="Symbol" pitchFamily="18" charset="2"/>
              </a:rPr>
              <a:t>.</a:t>
            </a:r>
          </a:p>
          <a:p>
            <a:pPr marL="0" indent="0" algn="just">
              <a:lnSpc>
                <a:spcPct val="115000"/>
              </a:lnSpc>
              <a:spcAft>
                <a:spcPct val="10000"/>
              </a:spcAft>
              <a:buClr>
                <a:srgbClr val="FF0000"/>
              </a:buClr>
            </a:pPr>
            <a:r>
              <a:rPr lang="en-US" altLang="en-US" sz="2400" dirty="0">
                <a:latin typeface="Times New Roman" pitchFamily="18" charset="0"/>
                <a:cs typeface="Times New Roman" pitchFamily="18" charset="0"/>
                <a:sym typeface="Symbol" pitchFamily="18" charset="2"/>
              </a:rPr>
              <a:t>• Both are Path </a:t>
            </a:r>
            <a:r>
              <a:rPr lang="en-US" altLang="en-US" sz="2400" dirty="0" smtClean="0">
                <a:latin typeface="Times New Roman" pitchFamily="18" charset="0"/>
                <a:cs typeface="Times New Roman" pitchFamily="18" charset="0"/>
                <a:sym typeface="Symbol" pitchFamily="18" charset="2"/>
              </a:rPr>
              <a:t>Functions.</a:t>
            </a:r>
          </a:p>
          <a:p>
            <a:pPr marL="0" indent="0" algn="just">
              <a:lnSpc>
                <a:spcPct val="115000"/>
              </a:lnSpc>
              <a:spcAft>
                <a:spcPct val="10000"/>
              </a:spcAft>
              <a:buClr>
                <a:srgbClr val="FF0000"/>
              </a:buClr>
            </a:pPr>
            <a:r>
              <a:rPr lang="en-US" altLang="en-US" sz="2400" i="1" u="sng" dirty="0" smtClean="0">
                <a:latin typeface="Times New Roman" pitchFamily="18" charset="0"/>
                <a:cs typeface="Times New Roman" pitchFamily="18" charset="0"/>
                <a:sym typeface="Symbol" pitchFamily="18" charset="2"/>
              </a:rPr>
              <a:t>The Path Function is the Magnitude </a:t>
            </a:r>
            <a:r>
              <a:rPr lang="en-US" altLang="en-US" sz="2400" i="1" u="sng" dirty="0">
                <a:latin typeface="Times New Roman" pitchFamily="18" charset="0"/>
                <a:cs typeface="Times New Roman" pitchFamily="18" charset="0"/>
                <a:sym typeface="Symbol" pitchFamily="18" charset="2"/>
              </a:rPr>
              <a:t>depends on the Path followed during the Process, </a:t>
            </a:r>
            <a:r>
              <a:rPr lang="en-US" altLang="en-US" sz="2400" i="1" u="sng" dirty="0" smtClean="0">
                <a:latin typeface="Times New Roman" pitchFamily="18" charset="0"/>
                <a:cs typeface="Times New Roman" pitchFamily="18" charset="0"/>
                <a:sym typeface="Symbol" pitchFamily="18" charset="2"/>
              </a:rPr>
              <a:t>as well </a:t>
            </a:r>
            <a:r>
              <a:rPr lang="en-US" altLang="en-US" sz="2400" i="1" u="sng" dirty="0">
                <a:latin typeface="Times New Roman" pitchFamily="18" charset="0"/>
                <a:cs typeface="Times New Roman" pitchFamily="18" charset="0"/>
                <a:sym typeface="Symbol" pitchFamily="18" charset="2"/>
              </a:rPr>
              <a:t>as the End </a:t>
            </a:r>
            <a:r>
              <a:rPr lang="en-US" altLang="en-US" sz="2400" i="1" u="sng" dirty="0" smtClean="0">
                <a:latin typeface="Times New Roman" pitchFamily="18" charset="0"/>
                <a:cs typeface="Times New Roman" pitchFamily="18" charset="0"/>
                <a:sym typeface="Symbol" pitchFamily="18" charset="2"/>
              </a:rPr>
              <a:t>States, </a:t>
            </a:r>
            <a:r>
              <a:rPr lang="en-US" altLang="en-US" sz="2400" i="1" u="sng" dirty="0">
                <a:latin typeface="Times New Roman" pitchFamily="18" charset="0"/>
                <a:cs typeface="Times New Roman" pitchFamily="18" charset="0"/>
                <a:sym typeface="Symbol" pitchFamily="18" charset="2"/>
              </a:rPr>
              <a:t>and have Inexact </a:t>
            </a:r>
            <a:r>
              <a:rPr lang="en-US" altLang="en-US" sz="2400" i="1" u="sng" dirty="0" smtClean="0">
                <a:latin typeface="Times New Roman" pitchFamily="18" charset="0"/>
                <a:cs typeface="Times New Roman" pitchFamily="18" charset="0"/>
                <a:sym typeface="Symbol" pitchFamily="18" charset="2"/>
              </a:rPr>
              <a:t>Differentials denoted by </a:t>
            </a:r>
            <a:r>
              <a:rPr lang="el-GR" altLang="en-US" sz="2400" i="1" u="sng" dirty="0" smtClean="0">
                <a:latin typeface="Cambria Math"/>
                <a:ea typeface="Cambria Math"/>
                <a:cs typeface="Times New Roman" pitchFamily="18" charset="0"/>
                <a:sym typeface="Symbol" pitchFamily="18" charset="2"/>
              </a:rPr>
              <a:t>δ</a:t>
            </a:r>
            <a:r>
              <a:rPr lang="en-US" altLang="en-US" sz="2400" i="1" u="sng" dirty="0" smtClean="0">
                <a:latin typeface="Times New Roman" pitchFamily="18" charset="0"/>
                <a:cs typeface="Times New Roman" pitchFamily="18" charset="0"/>
                <a:sym typeface="Symbol" pitchFamily="18" charset="2"/>
              </a:rPr>
              <a:t>). While Point </a:t>
            </a:r>
            <a:r>
              <a:rPr lang="en-US" altLang="en-US" sz="2400" i="1" u="sng" dirty="0">
                <a:latin typeface="Times New Roman" pitchFamily="18" charset="0"/>
                <a:cs typeface="Times New Roman" pitchFamily="18" charset="0"/>
                <a:sym typeface="Symbol" pitchFamily="18" charset="2"/>
              </a:rPr>
              <a:t>Function </a:t>
            </a:r>
            <a:r>
              <a:rPr lang="en-US" altLang="en-US" sz="2400" i="1" u="sng" dirty="0" smtClean="0">
                <a:latin typeface="Times New Roman" pitchFamily="18" charset="0"/>
                <a:cs typeface="Times New Roman" pitchFamily="18" charset="0"/>
                <a:sym typeface="Symbol" pitchFamily="18" charset="2"/>
              </a:rPr>
              <a:t>is the </a:t>
            </a:r>
            <a:r>
              <a:rPr lang="en-US" altLang="en-US" sz="2400" i="1" u="sng" dirty="0">
                <a:latin typeface="Times New Roman" pitchFamily="18" charset="0"/>
                <a:cs typeface="Times New Roman" pitchFamily="18" charset="0"/>
                <a:sym typeface="Symbol" pitchFamily="18" charset="2"/>
              </a:rPr>
              <a:t>Magnitude depends on State only, and not on how the </a:t>
            </a:r>
            <a:r>
              <a:rPr lang="en-US" altLang="en-US" sz="2400" i="1" u="sng" dirty="0" smtClean="0">
                <a:latin typeface="Times New Roman" pitchFamily="18" charset="0"/>
                <a:cs typeface="Times New Roman" pitchFamily="18" charset="0"/>
                <a:sym typeface="Symbol" pitchFamily="18" charset="2"/>
              </a:rPr>
              <a:t>System approaches </a:t>
            </a:r>
            <a:r>
              <a:rPr lang="en-US" altLang="en-US" sz="2400" i="1" u="sng" dirty="0">
                <a:latin typeface="Times New Roman" pitchFamily="18" charset="0"/>
                <a:cs typeface="Times New Roman" pitchFamily="18" charset="0"/>
                <a:sym typeface="Symbol" pitchFamily="18" charset="2"/>
              </a:rPr>
              <a:t>that State, and have </a:t>
            </a:r>
            <a:r>
              <a:rPr lang="en-US" altLang="en-US" sz="2400" i="1" u="sng" dirty="0" smtClean="0">
                <a:latin typeface="Times New Roman" pitchFamily="18" charset="0"/>
                <a:cs typeface="Times New Roman" pitchFamily="18" charset="0"/>
                <a:sym typeface="Symbol" pitchFamily="18" charset="2"/>
              </a:rPr>
              <a:t>exact Differentials denoted by d).</a:t>
            </a:r>
          </a:p>
        </p:txBody>
      </p:sp>
    </p:spTree>
    <p:extLst>
      <p:ext uri="{BB962C8B-B14F-4D97-AF65-F5344CB8AC3E}">
        <p14:creationId xmlns:p14="http://schemas.microsoft.com/office/powerpoint/2010/main" val="8261205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152400" y="1710813"/>
            <a:ext cx="8839200" cy="4994787"/>
            <a:chOff x="152400" y="1349554"/>
            <a:chExt cx="8839200" cy="4994787"/>
          </a:xfrm>
        </p:grpSpPr>
        <p:pic>
          <p:nvPicPr>
            <p:cNvPr id="7172" name="Picture 4"/>
            <p:cNvPicPr>
              <a:picLocks noChangeAspect="1" noChangeArrowheads="1"/>
            </p:cNvPicPr>
            <p:nvPr/>
          </p:nvPicPr>
          <p:blipFill rotWithShape="1">
            <a:blip r:embed="rId2">
              <a:extLst>
                <a:ext uri="{28A0092B-C50C-407E-A947-70E740481C1C}">
                  <a14:useLocalDpi xmlns:a14="http://schemas.microsoft.com/office/drawing/2010/main" val="0"/>
                </a:ext>
              </a:extLst>
            </a:blip>
            <a:srcRect t="35521" b="-1"/>
            <a:stretch/>
          </p:blipFill>
          <p:spPr bwMode="auto">
            <a:xfrm>
              <a:off x="152400" y="1349554"/>
              <a:ext cx="8839200" cy="16198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105150"/>
              <a:ext cx="8763000" cy="2305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t="-1990" r="23038" b="76811"/>
            <a:stretch/>
          </p:blipFill>
          <p:spPr bwMode="auto">
            <a:xfrm>
              <a:off x="685800" y="5410200"/>
              <a:ext cx="6626942" cy="9341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 name="Rectangle 1"/>
          <p:cNvSpPr/>
          <p:nvPr/>
        </p:nvSpPr>
        <p:spPr>
          <a:xfrm>
            <a:off x="3022080" y="102305"/>
            <a:ext cx="2741456" cy="492443"/>
          </a:xfrm>
          <a:prstGeom prst="rect">
            <a:avLst/>
          </a:prstGeom>
        </p:spPr>
        <p:txBody>
          <a:bodyPr wrap="none">
            <a:spAutoFit/>
          </a:bodyPr>
          <a:lstStyle/>
          <a:p>
            <a:r>
              <a:rPr lang="en-US" sz="2600" b="1" dirty="0">
                <a:latin typeface="Times New Roman" panose="02020603050405020304" pitchFamily="18" charset="0"/>
                <a:cs typeface="Times New Roman" panose="02020603050405020304" pitchFamily="18" charset="0"/>
              </a:rPr>
              <a:t>Equations of state</a:t>
            </a:r>
            <a:endParaRPr lang="en-US" sz="2600" dirty="0">
              <a:latin typeface="Times New Roman" panose="02020603050405020304" pitchFamily="18" charset="0"/>
              <a:cs typeface="Times New Roman" panose="02020603050405020304" pitchFamily="18" charset="0"/>
            </a:endParaRPr>
          </a:p>
        </p:txBody>
      </p:sp>
      <p:sp>
        <p:nvSpPr>
          <p:cNvPr id="4" name="Rectangle 3"/>
          <p:cNvSpPr/>
          <p:nvPr/>
        </p:nvSpPr>
        <p:spPr>
          <a:xfrm>
            <a:off x="11664" y="594748"/>
            <a:ext cx="9132335" cy="1200329"/>
          </a:xfrm>
          <a:prstGeom prst="rect">
            <a:avLst/>
          </a:prstGeom>
        </p:spPr>
        <p:txBody>
          <a:bodyPr wrap="square">
            <a:spAutoFit/>
          </a:bodyPr>
          <a:lstStyle/>
          <a:p>
            <a:pPr algn="just"/>
            <a:r>
              <a:rPr lang="en-US" sz="2400" dirty="0">
                <a:latin typeface="Times New Roman" panose="02020603050405020304" pitchFamily="18" charset="0"/>
                <a:cs typeface="Times New Roman" panose="02020603050405020304" pitchFamily="18" charset="0"/>
              </a:rPr>
              <a:t>It is an experimental fact that two properties are needed to define the state of any pure substance in equilibrium or undergoing a steady or quasi-steady process. Thus for a simple compressible gas like air,</a:t>
            </a:r>
          </a:p>
        </p:txBody>
      </p:sp>
    </p:spTree>
    <p:extLst>
      <p:ext uri="{BB962C8B-B14F-4D97-AF65-F5344CB8AC3E}">
        <p14:creationId xmlns:p14="http://schemas.microsoft.com/office/powerpoint/2010/main" val="31830870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7624"/>
          <a:stretch/>
        </p:blipFill>
        <p:spPr bwMode="auto">
          <a:xfrm>
            <a:off x="95250" y="381000"/>
            <a:ext cx="8953500" cy="30561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31405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600" b="1" dirty="0">
                <a:latin typeface="Times New Roman" panose="02020603050405020304" pitchFamily="18" charset="0"/>
                <a:ea typeface="+mn-ea"/>
                <a:cs typeface="Times New Roman" panose="02020603050405020304" pitchFamily="18" charset="0"/>
              </a:rPr>
              <a:t>Historical Overview of Thermodynamic Laws</a:t>
            </a:r>
            <a:br>
              <a:rPr lang="en-US" sz="2600" b="1" dirty="0">
                <a:latin typeface="Times New Roman" panose="02020603050405020304" pitchFamily="18" charset="0"/>
                <a:ea typeface="+mn-ea"/>
                <a:cs typeface="Times New Roman" panose="02020603050405020304" pitchFamily="18" charset="0"/>
              </a:rPr>
            </a:br>
            <a:endParaRPr lang="en-US" sz="2600" b="1" dirty="0">
              <a:latin typeface="Times New Roman" panose="02020603050405020304" pitchFamily="18" charset="0"/>
              <a:ea typeface="+mn-ea"/>
              <a:cs typeface="Times New Roman" panose="02020603050405020304" pitchFamily="18" charset="0"/>
            </a:endParaRPr>
          </a:p>
        </p:txBody>
      </p:sp>
      <p:sp>
        <p:nvSpPr>
          <p:cNvPr id="4" name="Content Placeholder 3"/>
          <p:cNvSpPr>
            <a:spLocks noGrp="1"/>
          </p:cNvSpPr>
          <p:nvPr>
            <p:ph idx="1"/>
          </p:nvPr>
        </p:nvSpPr>
        <p:spPr/>
        <p:txBody>
          <a:bodyPr>
            <a:normAutofit/>
          </a:bodyPr>
          <a:lstStyle/>
          <a:p>
            <a:pPr marL="0" marR="0" algn="just">
              <a:lnSpc>
                <a:spcPct val="115000"/>
              </a:lnSpc>
              <a:spcBef>
                <a:spcPts val="0"/>
              </a:spcBef>
              <a:spcAft>
                <a:spcPts val="1000"/>
              </a:spcAft>
            </a:pPr>
            <a:r>
              <a:rPr lang="en-US" sz="2400" dirty="0" smtClean="0">
                <a:latin typeface="Times New Roman" panose="02020603050405020304" pitchFamily="18" charset="0"/>
                <a:ea typeface="Calibri"/>
                <a:cs typeface="Times New Roman" panose="02020603050405020304" pitchFamily="18" charset="0"/>
              </a:rPr>
              <a:t>Early </a:t>
            </a:r>
            <a:r>
              <a:rPr lang="en-US" sz="2400" dirty="0">
                <a:latin typeface="Times New Roman" panose="02020603050405020304" pitchFamily="18" charset="0"/>
                <a:ea typeface="Calibri"/>
                <a:cs typeface="Times New Roman" panose="02020603050405020304" pitchFamily="18" charset="0"/>
              </a:rPr>
              <a:t>scientists explored the relationships among the </a:t>
            </a:r>
            <a:r>
              <a:rPr lang="en-US" sz="2400" b="1" dirty="0">
                <a:solidFill>
                  <a:srgbClr val="FF0000"/>
                </a:solidFill>
                <a:latin typeface="Times New Roman" panose="02020603050405020304" pitchFamily="18" charset="0"/>
                <a:ea typeface="Calibri"/>
                <a:cs typeface="Times New Roman" panose="02020603050405020304" pitchFamily="18" charset="0"/>
              </a:rPr>
              <a:t>pressure of a gas (</a:t>
            </a:r>
            <a:r>
              <a:rPr lang="en-US" sz="2400" b="1" i="1" dirty="0">
                <a:solidFill>
                  <a:srgbClr val="FF0000"/>
                </a:solidFill>
                <a:latin typeface="Times New Roman" panose="02020603050405020304" pitchFamily="18" charset="0"/>
                <a:ea typeface="Calibri"/>
                <a:cs typeface="Times New Roman" panose="02020603050405020304" pitchFamily="18" charset="0"/>
              </a:rPr>
              <a:t>P</a:t>
            </a:r>
            <a:r>
              <a:rPr lang="en-US" sz="2400" b="1" dirty="0">
                <a:solidFill>
                  <a:srgbClr val="FF0000"/>
                </a:solidFill>
                <a:latin typeface="Times New Roman" panose="02020603050405020304" pitchFamily="18" charset="0"/>
                <a:ea typeface="Calibri"/>
                <a:cs typeface="Times New Roman" panose="02020603050405020304" pitchFamily="18" charset="0"/>
              </a:rPr>
              <a:t>) and its temperature (</a:t>
            </a:r>
            <a:r>
              <a:rPr lang="en-US" sz="2400" b="1" i="1" dirty="0">
                <a:solidFill>
                  <a:srgbClr val="FF0000"/>
                </a:solidFill>
                <a:latin typeface="Times New Roman" panose="02020603050405020304" pitchFamily="18" charset="0"/>
                <a:ea typeface="Calibri"/>
                <a:cs typeface="Times New Roman" panose="02020603050405020304" pitchFamily="18" charset="0"/>
              </a:rPr>
              <a:t>T</a:t>
            </a:r>
            <a:r>
              <a:rPr lang="en-US" sz="2400" b="1" dirty="0">
                <a:solidFill>
                  <a:srgbClr val="FF0000"/>
                </a:solidFill>
                <a:latin typeface="Times New Roman" panose="02020603050405020304" pitchFamily="18" charset="0"/>
                <a:ea typeface="Calibri"/>
                <a:cs typeface="Times New Roman" panose="02020603050405020304" pitchFamily="18" charset="0"/>
              </a:rPr>
              <a:t>), volume (</a:t>
            </a:r>
            <a:r>
              <a:rPr lang="en-US" sz="2400" b="1" i="1" dirty="0">
                <a:solidFill>
                  <a:srgbClr val="FF0000"/>
                </a:solidFill>
                <a:latin typeface="Times New Roman" panose="02020603050405020304" pitchFamily="18" charset="0"/>
                <a:ea typeface="Calibri"/>
                <a:cs typeface="Times New Roman" panose="02020603050405020304" pitchFamily="18" charset="0"/>
              </a:rPr>
              <a:t>V</a:t>
            </a:r>
            <a:r>
              <a:rPr lang="en-US" sz="2400" b="1" dirty="0">
                <a:solidFill>
                  <a:srgbClr val="FF0000"/>
                </a:solidFill>
                <a:latin typeface="Times New Roman" panose="02020603050405020304" pitchFamily="18" charset="0"/>
                <a:ea typeface="Calibri"/>
                <a:cs typeface="Times New Roman" panose="02020603050405020304" pitchFamily="18" charset="0"/>
              </a:rPr>
              <a:t>), and amount (</a:t>
            </a:r>
            <a:r>
              <a:rPr lang="en-US" sz="2400" b="1" i="1" dirty="0">
                <a:solidFill>
                  <a:srgbClr val="FF0000"/>
                </a:solidFill>
                <a:latin typeface="Times New Roman" panose="02020603050405020304" pitchFamily="18" charset="0"/>
                <a:ea typeface="Calibri"/>
                <a:cs typeface="Times New Roman" panose="02020603050405020304" pitchFamily="18" charset="0"/>
              </a:rPr>
              <a:t>n</a:t>
            </a:r>
            <a:r>
              <a:rPr lang="en-US" sz="2400" b="1" dirty="0">
                <a:solidFill>
                  <a:srgbClr val="FF0000"/>
                </a:solidFill>
                <a:latin typeface="Times New Roman" panose="02020603050405020304" pitchFamily="18" charset="0"/>
                <a:ea typeface="Calibri"/>
                <a:cs typeface="Times New Roman" panose="02020603050405020304" pitchFamily="18" charset="0"/>
              </a:rPr>
              <a:t>) </a:t>
            </a:r>
            <a:r>
              <a:rPr lang="en-US" sz="2400" b="1" u="sng" dirty="0">
                <a:latin typeface="Times New Roman" panose="02020603050405020304" pitchFamily="18" charset="0"/>
                <a:ea typeface="Calibri"/>
                <a:cs typeface="Times New Roman" panose="02020603050405020304" pitchFamily="18" charset="0"/>
              </a:rPr>
              <a:t>by</a:t>
            </a:r>
            <a:r>
              <a:rPr lang="en-US" sz="2400" dirty="0">
                <a:latin typeface="Times New Roman" panose="02020603050405020304" pitchFamily="18" charset="0"/>
                <a:ea typeface="Calibri"/>
                <a:cs typeface="Times New Roman" panose="02020603050405020304" pitchFamily="18" charset="0"/>
              </a:rPr>
              <a:t> </a:t>
            </a:r>
            <a:r>
              <a:rPr lang="en-US" sz="2400" u="sng" dirty="0">
                <a:latin typeface="Times New Roman" panose="02020603050405020304" pitchFamily="18" charset="0"/>
                <a:ea typeface="Calibri"/>
                <a:cs typeface="Times New Roman" panose="02020603050405020304" pitchFamily="18" charset="0"/>
              </a:rPr>
              <a:t>holding two of the four variables constant (amount and temperature, for example), varying a third (such as pressure), and measuring the effect of the change on the fourth (in this case, volume). </a:t>
            </a:r>
            <a:endParaRPr lang="en-US" sz="2400" dirty="0">
              <a:latin typeface="Times New Roman" panose="02020603050405020304" pitchFamily="18" charset="0"/>
              <a:ea typeface="Calibri"/>
              <a:cs typeface="Times New Roman" panose="02020603050405020304" pitchFamily="18" charset="0"/>
            </a:endParaRPr>
          </a:p>
          <a:p>
            <a:endParaRPr lang="en-US" dirty="0"/>
          </a:p>
        </p:txBody>
      </p:sp>
    </p:spTree>
    <p:extLst>
      <p:ext uri="{BB962C8B-B14F-4D97-AF65-F5344CB8AC3E}">
        <p14:creationId xmlns:p14="http://schemas.microsoft.com/office/powerpoint/2010/main" val="25911078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868362"/>
          </a:xfrm>
        </p:spPr>
        <p:txBody>
          <a:bodyPr>
            <a:normAutofit/>
          </a:bodyPr>
          <a:lstStyle/>
          <a:p>
            <a:r>
              <a:rPr lang="en-US" sz="2600" b="1" dirty="0">
                <a:solidFill>
                  <a:srgbClr val="FF0000"/>
                </a:solidFill>
                <a:latin typeface="Times New Roman" panose="02020603050405020304" pitchFamily="18" charset="0"/>
                <a:ea typeface="+mn-ea"/>
                <a:cs typeface="Times New Roman" panose="02020603050405020304" pitchFamily="18" charset="0"/>
              </a:rPr>
              <a:t>Boyle's Law:  The Pressure-Volume Law</a:t>
            </a:r>
          </a:p>
        </p:txBody>
      </p:sp>
      <p:sp>
        <p:nvSpPr>
          <p:cNvPr id="4" name="Content Placeholder 3"/>
          <p:cNvSpPr>
            <a:spLocks noGrp="1"/>
          </p:cNvSpPr>
          <p:nvPr>
            <p:ph idx="1"/>
          </p:nvPr>
        </p:nvSpPr>
        <p:spPr>
          <a:xfrm>
            <a:off x="457200" y="1066800"/>
            <a:ext cx="8229600" cy="5791200"/>
          </a:xfrm>
        </p:spPr>
        <p:txBody>
          <a:bodyPr>
            <a:noAutofit/>
          </a:bodyPr>
          <a:lstStyle/>
          <a:p>
            <a:pPr marL="0" marR="0" indent="0" algn="just">
              <a:lnSpc>
                <a:spcPct val="115000"/>
              </a:lnSpc>
              <a:spcBef>
                <a:spcPts val="0"/>
              </a:spcBef>
              <a:spcAft>
                <a:spcPts val="1000"/>
              </a:spcAft>
              <a:buNone/>
            </a:pPr>
            <a:r>
              <a:rPr lang="en-US" sz="2400" b="1" dirty="0">
                <a:latin typeface="Times New Roman" panose="02020603050405020304" pitchFamily="18" charset="0"/>
                <a:ea typeface="Calibri"/>
                <a:cs typeface="+mj-cs"/>
              </a:rPr>
              <a:t>“The volume of a given amount of gas held at constant temperature varies inversely with the applied pressure when the temperature and mass are constant”</a:t>
            </a:r>
          </a:p>
          <a:p>
            <a:pPr marL="0" marR="0" indent="0" algn="just">
              <a:lnSpc>
                <a:spcPct val="115000"/>
              </a:lnSpc>
              <a:spcBef>
                <a:spcPts val="0"/>
              </a:spcBef>
              <a:spcAft>
                <a:spcPts val="1000"/>
              </a:spcAft>
              <a:buNone/>
            </a:pPr>
            <a:r>
              <a:rPr lang="en-US" sz="2400" b="1" dirty="0" smtClean="0">
                <a:latin typeface="Times New Roman" panose="02020603050405020304" pitchFamily="18" charset="0"/>
                <a:ea typeface="Calibri"/>
                <a:cs typeface="+mj-cs"/>
              </a:rPr>
              <a:t>Another </a:t>
            </a:r>
            <a:r>
              <a:rPr lang="en-US" sz="2400" b="1" dirty="0">
                <a:latin typeface="Times New Roman" panose="02020603050405020304" pitchFamily="18" charset="0"/>
                <a:ea typeface="Calibri"/>
                <a:cs typeface="+mj-cs"/>
              </a:rPr>
              <a:t>way to describing it is saying that their products are constant.</a:t>
            </a:r>
          </a:p>
          <a:p>
            <a:pPr marL="0" marR="0" indent="0" algn="just">
              <a:lnSpc>
                <a:spcPct val="115000"/>
              </a:lnSpc>
              <a:spcBef>
                <a:spcPts val="0"/>
              </a:spcBef>
              <a:spcAft>
                <a:spcPts val="1000"/>
              </a:spcAft>
              <a:buNone/>
            </a:pPr>
            <a:r>
              <a:rPr lang="en-US" sz="2400" b="1" dirty="0">
                <a:latin typeface="Times New Roman" panose="02020603050405020304" pitchFamily="18" charset="0"/>
                <a:ea typeface="Calibri"/>
                <a:cs typeface="+mj-cs"/>
              </a:rPr>
              <a:t>PV = </a:t>
            </a:r>
            <a:r>
              <a:rPr lang="en-US" sz="2400" b="1" dirty="0" smtClean="0">
                <a:latin typeface="Times New Roman" panose="02020603050405020304" pitchFamily="18" charset="0"/>
                <a:ea typeface="Calibri"/>
                <a:cs typeface="+mj-cs"/>
              </a:rPr>
              <a:t>C  </a:t>
            </a:r>
            <a:r>
              <a:rPr lang="ar-IQ" sz="2400" b="1" dirty="0" smtClean="0">
                <a:latin typeface="Times New Roman" panose="02020603050405020304" pitchFamily="18" charset="0"/>
                <a:ea typeface="Calibri"/>
                <a:cs typeface="+mj-cs"/>
              </a:rPr>
              <a:t>اي ان هناك علاقة عكسية      </a:t>
            </a:r>
            <a:endParaRPr lang="ar-IQ" sz="2400" b="1" dirty="0">
              <a:latin typeface="Times New Roman" panose="02020603050405020304" pitchFamily="18" charset="0"/>
              <a:ea typeface="Calibri"/>
              <a:cs typeface="+mj-cs"/>
            </a:endParaRPr>
          </a:p>
          <a:p>
            <a:pPr marL="0" marR="0" indent="0" algn="just">
              <a:lnSpc>
                <a:spcPct val="115000"/>
              </a:lnSpc>
              <a:spcBef>
                <a:spcPts val="0"/>
              </a:spcBef>
              <a:spcAft>
                <a:spcPts val="1000"/>
              </a:spcAft>
              <a:buNone/>
            </a:pPr>
            <a:r>
              <a:rPr lang="en-US" sz="2400" b="1" dirty="0">
                <a:latin typeface="Times New Roman" panose="02020603050405020304" pitchFamily="18" charset="0"/>
                <a:ea typeface="Calibri"/>
                <a:cs typeface="+mj-cs"/>
              </a:rPr>
              <a:t>From the equation above, this can be derived:</a:t>
            </a:r>
          </a:p>
          <a:p>
            <a:pPr marL="0" indent="0" algn="just">
              <a:buNone/>
            </a:pPr>
            <a:r>
              <a:rPr lang="en-US" sz="2400" b="1" i="1" dirty="0">
                <a:cs typeface="+mj-cs"/>
              </a:rPr>
              <a:t>P</a:t>
            </a:r>
            <a:r>
              <a:rPr lang="en-US" sz="2400" b="1" baseline="-25000" dirty="0">
                <a:cs typeface="+mj-cs"/>
              </a:rPr>
              <a:t>1</a:t>
            </a:r>
            <a:r>
              <a:rPr lang="en-US" sz="2400" b="1" i="1" dirty="0">
                <a:cs typeface="+mj-cs"/>
              </a:rPr>
              <a:t>V</a:t>
            </a:r>
            <a:r>
              <a:rPr lang="en-US" sz="2400" b="1" baseline="-25000" dirty="0">
                <a:cs typeface="+mj-cs"/>
              </a:rPr>
              <a:t>1</a:t>
            </a:r>
            <a:r>
              <a:rPr lang="en-US" sz="2400" b="1" dirty="0">
                <a:cs typeface="+mj-cs"/>
              </a:rPr>
              <a:t> = </a:t>
            </a:r>
            <a:r>
              <a:rPr lang="en-US" sz="2400" b="1" i="1" dirty="0">
                <a:cs typeface="+mj-cs"/>
              </a:rPr>
              <a:t>P</a:t>
            </a:r>
            <a:r>
              <a:rPr lang="en-US" sz="2400" b="1" baseline="-25000" dirty="0">
                <a:cs typeface="+mj-cs"/>
              </a:rPr>
              <a:t>2</a:t>
            </a:r>
            <a:r>
              <a:rPr lang="en-US" sz="2400" b="1" i="1" dirty="0">
                <a:cs typeface="+mj-cs"/>
              </a:rPr>
              <a:t>V</a:t>
            </a:r>
            <a:r>
              <a:rPr lang="en-US" sz="2400" b="1" baseline="-25000" dirty="0">
                <a:cs typeface="+mj-cs"/>
              </a:rPr>
              <a:t>2</a:t>
            </a:r>
            <a:r>
              <a:rPr lang="en-US" sz="2400" b="1" dirty="0">
                <a:cs typeface="+mj-cs"/>
              </a:rPr>
              <a:t> = </a:t>
            </a:r>
            <a:r>
              <a:rPr lang="en-US" sz="2400" b="1" i="1" dirty="0">
                <a:cs typeface="+mj-cs"/>
              </a:rPr>
              <a:t>P</a:t>
            </a:r>
            <a:r>
              <a:rPr lang="en-US" sz="2400" b="1" baseline="-25000" dirty="0">
                <a:cs typeface="+mj-cs"/>
              </a:rPr>
              <a:t>3</a:t>
            </a:r>
            <a:r>
              <a:rPr lang="en-US" sz="2400" b="1" i="1" dirty="0">
                <a:cs typeface="+mj-cs"/>
              </a:rPr>
              <a:t>V</a:t>
            </a:r>
            <a:r>
              <a:rPr lang="en-US" sz="2400" b="1" baseline="-25000" dirty="0">
                <a:cs typeface="+mj-cs"/>
              </a:rPr>
              <a:t>3</a:t>
            </a:r>
            <a:r>
              <a:rPr lang="ar-SA" sz="2400" b="1" baseline="-25000" dirty="0">
                <a:cs typeface="+mj-cs"/>
              </a:rPr>
              <a:t>      </a:t>
            </a:r>
            <a:r>
              <a:rPr lang="en-US" sz="2400" b="1" dirty="0">
                <a:cs typeface="+mj-cs"/>
              </a:rPr>
              <a:t> etc</a:t>
            </a:r>
            <a:r>
              <a:rPr lang="en-US" sz="2400" b="1" dirty="0" smtClean="0">
                <a:cs typeface="+mj-cs"/>
              </a:rPr>
              <a:t>.</a:t>
            </a:r>
          </a:p>
          <a:p>
            <a:pPr marL="0" indent="0" algn="just">
              <a:buNone/>
            </a:pPr>
            <a:endParaRPr lang="en-US" sz="2400" b="1" dirty="0">
              <a:cs typeface="+mj-cs"/>
            </a:endParaRPr>
          </a:p>
          <a:p>
            <a:pPr marL="0" marR="0" indent="0" algn="just">
              <a:lnSpc>
                <a:spcPct val="115000"/>
              </a:lnSpc>
              <a:spcBef>
                <a:spcPts val="0"/>
              </a:spcBef>
              <a:spcAft>
                <a:spcPts val="1000"/>
              </a:spcAft>
              <a:buNone/>
            </a:pPr>
            <a:r>
              <a:rPr lang="en-US" sz="2400" b="1" dirty="0" smtClean="0">
                <a:latin typeface="Times New Roman" panose="02020603050405020304" pitchFamily="18" charset="0"/>
                <a:ea typeface="Calibri"/>
                <a:cs typeface="+mj-cs"/>
              </a:rPr>
              <a:t>This </a:t>
            </a:r>
            <a:r>
              <a:rPr lang="en-US" sz="2400" b="1" dirty="0">
                <a:latin typeface="Times New Roman" panose="02020603050405020304" pitchFamily="18" charset="0"/>
                <a:ea typeface="Calibri"/>
                <a:cs typeface="+mj-cs"/>
              </a:rPr>
              <a:t>equation states that the product of the initial volume and pressure is equal to the product of the volume and pressure after a change in one of them under constant temperature. </a:t>
            </a:r>
            <a:endParaRPr lang="en-US" sz="2400" b="1" dirty="0">
              <a:cs typeface="+mj-cs"/>
            </a:endParaRPr>
          </a:p>
        </p:txBody>
      </p:sp>
    </p:spTree>
    <p:extLst>
      <p:ext uri="{BB962C8B-B14F-4D97-AF65-F5344CB8AC3E}">
        <p14:creationId xmlns:p14="http://schemas.microsoft.com/office/powerpoint/2010/main" val="16957744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600" b="1" dirty="0">
                <a:solidFill>
                  <a:srgbClr val="FF0000"/>
                </a:solidFill>
                <a:latin typeface="Times New Roman" panose="02020603050405020304" pitchFamily="18" charset="0"/>
                <a:ea typeface="+mn-ea"/>
                <a:cs typeface="Times New Roman" panose="02020603050405020304" pitchFamily="18" charset="0"/>
              </a:rPr>
              <a:t>Charles' Law:  The Temperature-Volume Law</a:t>
            </a:r>
          </a:p>
        </p:txBody>
      </p:sp>
      <p:sp>
        <p:nvSpPr>
          <p:cNvPr id="4" name="Content Placeholder 3"/>
          <p:cNvSpPr>
            <a:spLocks noGrp="1"/>
          </p:cNvSpPr>
          <p:nvPr>
            <p:ph idx="1"/>
          </p:nvPr>
        </p:nvSpPr>
        <p:spPr/>
        <p:txBody>
          <a:bodyPr>
            <a:normAutofit/>
          </a:bodyPr>
          <a:lstStyle/>
          <a:p>
            <a:pPr marL="0" indent="0" algn="just">
              <a:buNone/>
            </a:pPr>
            <a:r>
              <a:rPr lang="en-US" sz="2400" b="1" dirty="0">
                <a:latin typeface="Times New Roman" panose="02020603050405020304" pitchFamily="18" charset="0"/>
                <a:cs typeface="Times New Roman" panose="02020603050405020304" pitchFamily="18" charset="0"/>
              </a:rPr>
              <a:t>“The volume of a given amount of gas held at constant pressure is directly proportional to the Kelvin temperature”.</a:t>
            </a:r>
          </a:p>
          <a:p>
            <a:pPr marL="0" indent="0" algn="just">
              <a:buNone/>
            </a:pPr>
            <a:r>
              <a:rPr lang="en-US" sz="2400" b="1" i="1" dirty="0">
                <a:latin typeface="Times New Roman" panose="02020603050405020304" pitchFamily="18" charset="0"/>
                <a:cs typeface="Times New Roman" panose="02020603050405020304" pitchFamily="18" charset="0"/>
              </a:rPr>
              <a:t>V </a:t>
            </a:r>
            <a:r>
              <a:rPr lang="el-GR" sz="2400" b="1" i="1" dirty="0" smtClean="0">
                <a:latin typeface="Times New Roman" panose="02020603050405020304" pitchFamily="18" charset="0"/>
                <a:cs typeface="Times New Roman" panose="02020603050405020304" pitchFamily="18" charset="0"/>
              </a:rPr>
              <a:t>α</a:t>
            </a:r>
            <a:r>
              <a:rPr lang="en-US" sz="2400" b="1" dirty="0">
                <a:latin typeface="Times New Roman" panose="02020603050405020304" pitchFamily="18" charset="0"/>
                <a:cs typeface="Times New Roman" panose="02020603050405020304" pitchFamily="18" charset="0"/>
              </a:rPr>
              <a:t> </a:t>
            </a:r>
            <a:r>
              <a:rPr lang="en-US" sz="2400" b="1" i="1" dirty="0">
                <a:latin typeface="Times New Roman" panose="02020603050405020304" pitchFamily="18" charset="0"/>
                <a:cs typeface="Times New Roman" panose="02020603050405020304" pitchFamily="18" charset="0"/>
              </a:rPr>
              <a:t>T</a:t>
            </a:r>
            <a:endParaRPr lang="en-US" sz="2400" b="1" dirty="0">
              <a:latin typeface="Times New Roman" panose="02020603050405020304" pitchFamily="18" charset="0"/>
              <a:cs typeface="Times New Roman" panose="02020603050405020304" pitchFamily="18" charset="0"/>
            </a:endParaRPr>
          </a:p>
          <a:p>
            <a:pPr marL="0" indent="0" algn="just">
              <a:buNone/>
            </a:pPr>
            <a:r>
              <a:rPr lang="en-US" sz="2400" b="1" dirty="0">
                <a:latin typeface="Times New Roman" panose="02020603050405020304" pitchFamily="18" charset="0"/>
                <a:cs typeface="Times New Roman" panose="02020603050405020304" pitchFamily="18" charset="0"/>
              </a:rPr>
              <a:t>Same as before, a constant can be put in:</a:t>
            </a:r>
          </a:p>
          <a:p>
            <a:pPr marL="0" indent="0" algn="just">
              <a:buNone/>
            </a:pPr>
            <a:r>
              <a:rPr lang="en-US" sz="2400" b="1" i="1" dirty="0">
                <a:latin typeface="Times New Roman" panose="02020603050405020304" pitchFamily="18" charset="0"/>
                <a:cs typeface="Times New Roman" panose="02020603050405020304" pitchFamily="18" charset="0"/>
              </a:rPr>
              <a:t>V</a:t>
            </a:r>
            <a:r>
              <a:rPr lang="en-US" sz="2400" b="1" dirty="0">
                <a:latin typeface="Times New Roman" panose="02020603050405020304" pitchFamily="18" charset="0"/>
                <a:cs typeface="Times New Roman" panose="02020603050405020304" pitchFamily="18" charset="0"/>
              </a:rPr>
              <a:t> / </a:t>
            </a:r>
            <a:r>
              <a:rPr lang="en-US" sz="2400" b="1" i="1" dirty="0">
                <a:latin typeface="Times New Roman" panose="02020603050405020304" pitchFamily="18" charset="0"/>
                <a:cs typeface="Times New Roman" panose="02020603050405020304" pitchFamily="18" charset="0"/>
              </a:rPr>
              <a:t>T</a:t>
            </a:r>
            <a:r>
              <a:rPr lang="en-US" sz="2400" b="1" dirty="0">
                <a:latin typeface="Times New Roman" panose="02020603050405020304" pitchFamily="18" charset="0"/>
                <a:cs typeface="Times New Roman" panose="02020603050405020304" pitchFamily="18" charset="0"/>
              </a:rPr>
              <a:t> = </a:t>
            </a:r>
            <a:r>
              <a:rPr lang="en-US" sz="2400" b="1" i="1" dirty="0">
                <a:latin typeface="Times New Roman" panose="02020603050405020304" pitchFamily="18" charset="0"/>
                <a:cs typeface="Times New Roman" panose="02020603050405020304" pitchFamily="18" charset="0"/>
              </a:rPr>
              <a:t>C   </a:t>
            </a:r>
            <a:r>
              <a:rPr lang="ar-IQ" sz="2400" b="1" dirty="0">
                <a:latin typeface="Times New Roman" panose="02020603050405020304" pitchFamily="18" charset="0"/>
                <a:cs typeface="Times New Roman" panose="02020603050405020304" pitchFamily="18" charset="0"/>
              </a:rPr>
              <a:t>اي ان هناك علاقة طردية</a:t>
            </a:r>
            <a:endParaRPr lang="en-US" sz="2400" b="1" dirty="0">
              <a:latin typeface="Times New Roman" panose="02020603050405020304" pitchFamily="18" charset="0"/>
              <a:cs typeface="Times New Roman" panose="02020603050405020304" pitchFamily="18" charset="0"/>
            </a:endParaRPr>
          </a:p>
          <a:p>
            <a:pPr marL="0" indent="0" algn="just">
              <a:buNone/>
            </a:pPr>
            <a:r>
              <a:rPr lang="en-US" sz="2400" b="1" dirty="0">
                <a:latin typeface="Times New Roman" panose="02020603050405020304" pitchFamily="18" charset="0"/>
                <a:cs typeface="Times New Roman" panose="02020603050405020304" pitchFamily="18" charset="0"/>
              </a:rPr>
              <a:t/>
            </a:r>
            <a:br>
              <a:rPr lang="en-US" sz="2400" b="1"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The initial and final volumes and temperatures under constant pressure can be calculated.</a:t>
            </a:r>
          </a:p>
          <a:p>
            <a:pPr marL="0" indent="0" algn="just">
              <a:buNone/>
            </a:pPr>
            <a:r>
              <a:rPr lang="en-US" sz="2400" b="1" i="1" dirty="0">
                <a:latin typeface="Times New Roman" panose="02020603050405020304" pitchFamily="18" charset="0"/>
                <a:cs typeface="Times New Roman" panose="02020603050405020304" pitchFamily="18" charset="0"/>
              </a:rPr>
              <a:t>V</a:t>
            </a:r>
            <a:r>
              <a:rPr lang="en-US" sz="2400" b="1" baseline="-25000" dirty="0">
                <a:latin typeface="Times New Roman" panose="02020603050405020304" pitchFamily="18" charset="0"/>
                <a:cs typeface="Times New Roman" panose="02020603050405020304" pitchFamily="18" charset="0"/>
              </a:rPr>
              <a:t>1</a:t>
            </a:r>
            <a:r>
              <a:rPr lang="en-US" sz="2400" b="1" dirty="0">
                <a:latin typeface="Times New Roman" panose="02020603050405020304" pitchFamily="18" charset="0"/>
                <a:cs typeface="Times New Roman" panose="02020603050405020304" pitchFamily="18" charset="0"/>
              </a:rPr>
              <a:t> / </a:t>
            </a:r>
            <a:r>
              <a:rPr lang="en-US" sz="2400" b="1" i="1" dirty="0">
                <a:latin typeface="Times New Roman" panose="02020603050405020304" pitchFamily="18" charset="0"/>
                <a:cs typeface="Times New Roman" panose="02020603050405020304" pitchFamily="18" charset="0"/>
              </a:rPr>
              <a:t>T</a:t>
            </a:r>
            <a:r>
              <a:rPr lang="en-US" sz="2400" b="1" baseline="-25000" dirty="0">
                <a:latin typeface="Times New Roman" panose="02020603050405020304" pitchFamily="18" charset="0"/>
                <a:cs typeface="Times New Roman" panose="02020603050405020304" pitchFamily="18" charset="0"/>
              </a:rPr>
              <a:t>1</a:t>
            </a:r>
            <a:r>
              <a:rPr lang="en-US" sz="2400" b="1" dirty="0">
                <a:latin typeface="Times New Roman" panose="02020603050405020304" pitchFamily="18" charset="0"/>
                <a:cs typeface="Times New Roman" panose="02020603050405020304" pitchFamily="18" charset="0"/>
              </a:rPr>
              <a:t> = </a:t>
            </a:r>
            <a:r>
              <a:rPr lang="en-US" sz="2400" b="1" i="1" dirty="0">
                <a:latin typeface="Times New Roman" panose="02020603050405020304" pitchFamily="18" charset="0"/>
                <a:cs typeface="Times New Roman" panose="02020603050405020304" pitchFamily="18" charset="0"/>
              </a:rPr>
              <a:t>V</a:t>
            </a:r>
            <a:r>
              <a:rPr lang="en-US" sz="2400" b="1" baseline="-25000" dirty="0">
                <a:latin typeface="Times New Roman" panose="02020603050405020304" pitchFamily="18" charset="0"/>
                <a:cs typeface="Times New Roman" panose="02020603050405020304" pitchFamily="18" charset="0"/>
              </a:rPr>
              <a:t>2</a:t>
            </a:r>
            <a:r>
              <a:rPr lang="en-US" sz="2400" b="1" dirty="0">
                <a:latin typeface="Times New Roman" panose="02020603050405020304" pitchFamily="18" charset="0"/>
                <a:cs typeface="Times New Roman" panose="02020603050405020304" pitchFamily="18" charset="0"/>
              </a:rPr>
              <a:t> / </a:t>
            </a:r>
            <a:r>
              <a:rPr lang="en-US" sz="2400" b="1" i="1" dirty="0">
                <a:latin typeface="Times New Roman" panose="02020603050405020304" pitchFamily="18" charset="0"/>
                <a:cs typeface="Times New Roman" panose="02020603050405020304" pitchFamily="18" charset="0"/>
              </a:rPr>
              <a:t>T</a:t>
            </a:r>
            <a:r>
              <a:rPr lang="en-US" sz="2400" b="1" baseline="-25000" dirty="0">
                <a:latin typeface="Times New Roman" panose="02020603050405020304" pitchFamily="18" charset="0"/>
                <a:cs typeface="Times New Roman" panose="02020603050405020304" pitchFamily="18" charset="0"/>
              </a:rPr>
              <a:t>2</a:t>
            </a:r>
            <a:r>
              <a:rPr lang="en-US" sz="2400" b="1" dirty="0">
                <a:latin typeface="Times New Roman" panose="02020603050405020304" pitchFamily="18" charset="0"/>
                <a:cs typeface="Times New Roman" panose="02020603050405020304" pitchFamily="18" charset="0"/>
              </a:rPr>
              <a:t> = </a:t>
            </a:r>
            <a:r>
              <a:rPr lang="en-US" sz="2400" b="1" i="1" dirty="0">
                <a:latin typeface="Times New Roman" panose="02020603050405020304" pitchFamily="18" charset="0"/>
                <a:cs typeface="Times New Roman" panose="02020603050405020304" pitchFamily="18" charset="0"/>
              </a:rPr>
              <a:t>V</a:t>
            </a:r>
            <a:r>
              <a:rPr lang="en-US" sz="2400" b="1" baseline="-25000" dirty="0">
                <a:latin typeface="Times New Roman" panose="02020603050405020304" pitchFamily="18" charset="0"/>
                <a:cs typeface="Times New Roman" panose="02020603050405020304" pitchFamily="18" charset="0"/>
              </a:rPr>
              <a:t>3</a:t>
            </a:r>
            <a:r>
              <a:rPr lang="en-US" sz="2400" b="1" dirty="0">
                <a:latin typeface="Times New Roman" panose="02020603050405020304" pitchFamily="18" charset="0"/>
                <a:cs typeface="Times New Roman" panose="02020603050405020304" pitchFamily="18" charset="0"/>
              </a:rPr>
              <a:t> / </a:t>
            </a:r>
            <a:r>
              <a:rPr lang="en-US" sz="2400" b="1" i="1" dirty="0">
                <a:latin typeface="Times New Roman" panose="02020603050405020304" pitchFamily="18" charset="0"/>
                <a:cs typeface="Times New Roman" panose="02020603050405020304" pitchFamily="18" charset="0"/>
              </a:rPr>
              <a:t>T</a:t>
            </a:r>
            <a:r>
              <a:rPr lang="en-US" sz="2400" b="1" baseline="-25000" dirty="0">
                <a:latin typeface="Times New Roman" panose="02020603050405020304" pitchFamily="18" charset="0"/>
                <a:cs typeface="Times New Roman" panose="02020603050405020304" pitchFamily="18" charset="0"/>
              </a:rPr>
              <a:t>3</a:t>
            </a:r>
            <a:r>
              <a:rPr lang="en-US" sz="2400" b="1" dirty="0">
                <a:latin typeface="Times New Roman" panose="02020603050405020304" pitchFamily="18" charset="0"/>
                <a:cs typeface="Times New Roman" panose="02020603050405020304" pitchFamily="18" charset="0"/>
              </a:rPr>
              <a:t>    etc.</a:t>
            </a:r>
          </a:p>
        </p:txBody>
      </p:sp>
    </p:spTree>
    <p:extLst>
      <p:ext uri="{BB962C8B-B14F-4D97-AF65-F5344CB8AC3E}">
        <p14:creationId xmlns:p14="http://schemas.microsoft.com/office/powerpoint/2010/main" val="38789716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1256</Words>
  <Application>Microsoft Office PowerPoint</Application>
  <PresentationFormat>On-screen Show (4:3)</PresentationFormat>
  <Paragraphs>142</Paragraphs>
  <Slides>20</Slides>
  <Notes>6</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PowerPoint Presentation</vt:lpstr>
      <vt:lpstr>This lecture including the following items</vt:lpstr>
      <vt:lpstr>Similarities between HEAT &amp; WORK :</vt:lpstr>
      <vt:lpstr>PowerPoint Presentation</vt:lpstr>
      <vt:lpstr>PowerPoint Presentation</vt:lpstr>
      <vt:lpstr>Historical Overview of Thermodynamic Laws </vt:lpstr>
      <vt:lpstr>Boyle's Law:  The Pressure-Volume Law</vt:lpstr>
      <vt:lpstr>Charles' Law:  The Temperature-Volume Law</vt:lpstr>
      <vt:lpstr>Gay-Lussac's Law:  The Pressure Temperature Law</vt:lpstr>
      <vt:lpstr>Avogadro's Law:  The Volume Amount Law</vt:lpstr>
      <vt:lpstr>The Combined Gas Law</vt:lpstr>
      <vt:lpstr>The Ideal Gas Law</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dc:creator>
  <cp:lastModifiedBy>L</cp:lastModifiedBy>
  <cp:revision>3</cp:revision>
  <dcterms:created xsi:type="dcterms:W3CDTF">2021-11-29T18:05:56Z</dcterms:created>
  <dcterms:modified xsi:type="dcterms:W3CDTF">2021-11-29T19:30:51Z</dcterms:modified>
</cp:coreProperties>
</file>