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3" r:id="rId3"/>
    <p:sldId id="304" r:id="rId4"/>
    <p:sldId id="280" r:id="rId5"/>
    <p:sldId id="279" r:id="rId6"/>
    <p:sldId id="278" r:id="rId7"/>
    <p:sldId id="305" r:id="rId8"/>
    <p:sldId id="289" r:id="rId9"/>
    <p:sldId id="288" r:id="rId10"/>
    <p:sldId id="277" r:id="rId11"/>
    <p:sldId id="291" r:id="rId12"/>
    <p:sldId id="276" r:id="rId13"/>
    <p:sldId id="275" r:id="rId14"/>
    <p:sldId id="274" r:id="rId15"/>
    <p:sldId id="281" r:id="rId16"/>
    <p:sldId id="292" r:id="rId17"/>
    <p:sldId id="294" r:id="rId18"/>
    <p:sldId id="284" r:id="rId19"/>
    <p:sldId id="283" r:id="rId20"/>
    <p:sldId id="282" r:id="rId21"/>
    <p:sldId id="308" r:id="rId22"/>
    <p:sldId id="300" r:id="rId23"/>
    <p:sldId id="301" r:id="rId24"/>
    <p:sldId id="310" r:id="rId25"/>
    <p:sldId id="287" r:id="rId26"/>
    <p:sldId id="306"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varScale="1">
        <p:scale>
          <a:sx n="70" d="100"/>
          <a:sy n="70"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29FB5-4FFE-4F0D-BDF1-1F58F9CFA6A6}"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29FB5-4FFE-4F0D-BDF1-1F58F9CFA6A6}"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29FB5-4FFE-4F0D-BDF1-1F58F9CFA6A6}"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29FB5-4FFE-4F0D-BDF1-1F58F9CFA6A6}"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9FB5-4FFE-4F0D-BDF1-1F58F9CFA6A6}"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29FB5-4FFE-4F0D-BDF1-1F58F9CFA6A6}"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29FB5-4FFE-4F0D-BDF1-1F58F9CFA6A6}"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9FB5-4FFE-4F0D-BDF1-1F58F9CFA6A6}" type="datetimeFigureOut">
              <a:rPr lang="en-US" smtClean="0"/>
              <a:t>10/25/2019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7E24-5925-4272-B86D-260E3F1A00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Semipermeable_membran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ioproxnoob.files.wordpress.com/2011/03/diffusion.jpg"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ioproxnoob.files.wordpress.com/2011/03/facilitateddiffusion.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ioproxnoob.files.wordpress.com/2011/03/facilitateddiffusion_carrier.jpg"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8100" y="-82939"/>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Plasma </a:t>
            </a:r>
            <a:r>
              <a:rPr lang="en-US" sz="2400" b="1" dirty="0">
                <a:solidFill>
                  <a:srgbClr val="FF0000"/>
                </a:solidFill>
                <a:latin typeface="Times New Roman" pitchFamily="18" charset="0"/>
                <a:ea typeface="Calibri" pitchFamily="34" charset="0"/>
                <a:cs typeface="Times New Roman" pitchFamily="18" charset="0"/>
              </a:rPr>
              <a:t>membrane </a:t>
            </a:r>
            <a:r>
              <a:rPr lang="en-US" sz="2400" b="1" dirty="0" smtClean="0">
                <a:solidFill>
                  <a:srgbClr val="FF0000"/>
                </a:solidFill>
                <a:latin typeface="Times New Roman" pitchFamily="18" charset="0"/>
                <a:ea typeface="Calibri" pitchFamily="34" charset="0"/>
                <a:cs typeface="Times New Roman" pitchFamily="18" charset="0"/>
              </a:rPr>
              <a:t>and Cellular Transport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Plasma membranes :</a:t>
            </a:r>
            <a:r>
              <a:rPr kumimoji="0" lang="en-GB"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Membranes</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cover the surface of every cell and also surround most organelles within cells. They have a number of functions, such as: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keeping all cellular components inside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Allowing selected molecules to move in and out of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Isolating organelles from the rest of the cytoplasm,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allowing cellular processes to occur separately.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site for biochemical reactions , allowing a cell to change shape</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4" name="Rectangle 4"/>
          <p:cNvSpPr>
            <a:spLocks noChangeArrowheads="1"/>
          </p:cNvSpPr>
          <p:nvPr/>
        </p:nvSpPr>
        <p:spPr bwMode="auto">
          <a:xfrm>
            <a:off x="38100" y="2854681"/>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algn="ctr"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Membrane models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1925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Gorter</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and Grendel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propose </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lipid bilayer structure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cell membranes; surface area covered by lipids extracted from red blood cells on water surface is twice as large as original surface of red blood cells.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6" descr="Fig.3. Lipid bilayer."/>
          <p:cNvPicPr/>
          <p:nvPr/>
        </p:nvPicPr>
        <p:blipFill>
          <a:blip r:embed="rId2" cstate="print"/>
          <a:srcRect/>
          <a:stretch>
            <a:fillRect/>
          </a:stretch>
        </p:blipFill>
        <p:spPr bwMode="auto">
          <a:xfrm>
            <a:off x="2362200" y="4819542"/>
            <a:ext cx="4648200" cy="1809672"/>
          </a:xfrm>
          <a:prstGeom prst="rect">
            <a:avLst/>
          </a:prstGeom>
          <a:noFill/>
          <a:ln w="9525">
            <a:noFill/>
            <a:miter lim="800000"/>
            <a:headEnd/>
            <a:tailEnd/>
          </a:ln>
        </p:spPr>
      </p:pic>
      <p:cxnSp>
        <p:nvCxnSpPr>
          <p:cNvPr id="3" name="Straight Arrow Connector 2"/>
          <p:cNvCxnSpPr/>
          <p:nvPr/>
        </p:nvCxnSpPr>
        <p:spPr>
          <a:xfrm>
            <a:off x="2057400" y="4913807"/>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057400" y="559486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6833419" y="4980933"/>
            <a:ext cx="304800" cy="489466"/>
          </a:xfrm>
          <a:prstGeom prst="rightBrace">
            <a:avLst>
              <a:gd name="adj1" fmla="val 8333"/>
              <a:gd name="adj2" fmla="val 451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990600" y="4609007"/>
            <a:ext cx="838200" cy="369332"/>
          </a:xfrm>
          <a:prstGeom prst="rect">
            <a:avLst/>
          </a:prstGeom>
          <a:noFill/>
        </p:spPr>
        <p:txBody>
          <a:bodyPr wrap="square" rtlCol="0">
            <a:spAutoFit/>
          </a:bodyPr>
          <a:lstStyle/>
          <a:p>
            <a:r>
              <a:rPr lang="en-US" dirty="0" smtClean="0"/>
              <a:t>polar</a:t>
            </a:r>
            <a:endParaRPr lang="en-US" dirty="0"/>
          </a:p>
        </p:txBody>
      </p:sp>
      <p:sp>
        <p:nvSpPr>
          <p:cNvPr id="10" name="Rectangle 9"/>
          <p:cNvSpPr/>
          <p:nvPr/>
        </p:nvSpPr>
        <p:spPr>
          <a:xfrm>
            <a:off x="1156821" y="5403273"/>
            <a:ext cx="671979" cy="369332"/>
          </a:xfrm>
          <a:prstGeom prst="rect">
            <a:avLst/>
          </a:prstGeom>
        </p:spPr>
        <p:txBody>
          <a:bodyPr wrap="none">
            <a:spAutoFit/>
          </a:bodyPr>
          <a:lstStyle/>
          <a:p>
            <a:r>
              <a:rPr lang="en-US" dirty="0"/>
              <a:t>polar</a:t>
            </a:r>
          </a:p>
        </p:txBody>
      </p:sp>
      <p:sp>
        <p:nvSpPr>
          <p:cNvPr id="11" name="TextBox 10"/>
          <p:cNvSpPr txBox="1"/>
          <p:nvPr/>
        </p:nvSpPr>
        <p:spPr>
          <a:xfrm>
            <a:off x="7177548" y="4980933"/>
            <a:ext cx="1143000" cy="369332"/>
          </a:xfrm>
          <a:prstGeom prst="rect">
            <a:avLst/>
          </a:prstGeom>
          <a:noFill/>
        </p:spPr>
        <p:txBody>
          <a:bodyPr wrap="square" rtlCol="0">
            <a:spAutoFit/>
          </a:bodyPr>
          <a:lstStyle/>
          <a:p>
            <a:r>
              <a:rPr lang="en-US" dirty="0" smtClean="0"/>
              <a:t>nonpolar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9484" y="-54491"/>
            <a:ext cx="9144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b="1" dirty="0">
                <a:solidFill>
                  <a:srgbClr val="FF0000"/>
                </a:solidFill>
                <a:latin typeface="Times New Roman" pitchFamily="18" charset="0"/>
                <a:ea typeface="Times New Roman" pitchFamily="18" charset="0"/>
                <a:cs typeface="Times New Roman" pitchFamily="18" charset="0"/>
              </a:rPr>
              <a:t>Types of Cellular </a:t>
            </a:r>
            <a:r>
              <a:rPr lang="en-US" sz="3200" b="1" dirty="0" smtClean="0">
                <a:solidFill>
                  <a:srgbClr val="FF0000"/>
                </a:solidFill>
                <a:latin typeface="Times New Roman" pitchFamily="18" charset="0"/>
                <a:ea typeface="Times New Roman" pitchFamily="18" charset="0"/>
                <a:cs typeface="Times New Roman" pitchFamily="18" charset="0"/>
              </a:rPr>
              <a:t>Transport </a:t>
            </a:r>
          </a:p>
          <a:p>
            <a:pPr lvl="0"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membrane is </a:t>
            </a:r>
            <a:r>
              <a:rPr kumimoji="0" lang="en-US" sz="24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hlinkClick r:id="rId2" tooltip="Semipermeable membrane"/>
              </a:rPr>
              <a:t>selectively permeable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able to regulate what enters and exits the cell. The movement of substances across the membrane can be either </a:t>
            </a:r>
            <a:r>
              <a:rPr kumimoji="0" lang="en-US" sz="2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passive transport </a:t>
            </a:r>
            <a:r>
              <a:rPr lang="en-US" sz="2400" dirty="0" smtClean="0">
                <a:latin typeface="Times New Roman" pitchFamily="18" charset="0"/>
                <a:ea typeface="Times New Roman" pitchFamily="18" charset="0"/>
                <a:cs typeface="Times New Roman" pitchFamily="18" charset="0"/>
              </a:rPr>
              <a:t>or </a:t>
            </a:r>
            <a:r>
              <a:rPr lang="en-US" sz="2400" b="1" dirty="0" smtClean="0">
                <a:solidFill>
                  <a:srgbClr val="FFC000"/>
                </a:solidFill>
                <a:latin typeface="Times New Roman" pitchFamily="18" charset="0"/>
                <a:ea typeface="Times New Roman" pitchFamily="18" charset="0"/>
                <a:cs typeface="Times New Roman" pitchFamily="18" charset="0"/>
              </a:rPr>
              <a:t>active transport </a:t>
            </a:r>
            <a:endParaRPr kumimoji="0" lang="en-US" sz="2400" b="1" i="0" u="none" strike="noStrike" cap="none" normalizeH="0" baseline="0" dirty="0" smtClean="0">
              <a:ln>
                <a:noFill/>
              </a:ln>
              <a:solidFill>
                <a:srgbClr val="FFC000"/>
              </a:solidFill>
              <a:effectLst/>
              <a:latin typeface="Times New Roman" pitchFamily="18" charset="0"/>
              <a:cs typeface="Times New Roman" pitchFamily="18" charset="0"/>
            </a:endParaRPr>
          </a:p>
        </p:txBody>
      </p:sp>
      <p:sp>
        <p:nvSpPr>
          <p:cNvPr id="35842" name="Rectangle 2"/>
          <p:cNvSpPr>
            <a:spLocks noChangeArrowheads="1"/>
          </p:cNvSpPr>
          <p:nvPr/>
        </p:nvSpPr>
        <p:spPr bwMode="auto">
          <a:xfrm>
            <a:off x="-29226" y="2044243"/>
            <a:ext cx="9163484" cy="5355312"/>
          </a:xfrm>
          <a:prstGeom prst="rect">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571500" lvl="0" indent="-571500" fontAlgn="base">
              <a:spcBef>
                <a:spcPct val="0"/>
              </a:spcBef>
              <a:spcAft>
                <a:spcPct val="0"/>
              </a:spcAft>
              <a:buFont typeface="Arial" pitchFamily="34" charset="0"/>
              <a:buChar char="•"/>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Passive </a:t>
            </a:r>
            <a:r>
              <a:rPr lang="en-US" sz="3600" dirty="0">
                <a:solidFill>
                  <a:schemeClr val="bg1"/>
                </a:solidFill>
                <a:latin typeface="Times New Roman" pitchFamily="18" charset="0"/>
                <a:ea typeface="Times New Roman" pitchFamily="18" charset="0"/>
                <a:cs typeface="Times New Roman" pitchFamily="18" charset="0"/>
              </a:rPr>
              <a:t>Transport </a:t>
            </a:r>
            <a:endParaRPr lang="en-US" sz="3600" dirty="0" smtClean="0">
              <a:solidFill>
                <a:schemeClr val="bg1"/>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3600" dirty="0" smtClean="0">
                <a:solidFill>
                  <a:schemeClr val="bg1"/>
                </a:solidFill>
                <a:latin typeface="Times New Roman" pitchFamily="18" charset="0"/>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cell </a:t>
            </a:r>
            <a:r>
              <a:rPr lang="en-US" sz="2800" dirty="0">
                <a:latin typeface="Times New Roman" pitchFamily="18" charset="0"/>
                <a:ea typeface="Times New Roman" pitchFamily="18" charset="0"/>
                <a:cs typeface="Times New Roman" pitchFamily="18" charset="0"/>
              </a:rPr>
              <a:t>doesn’t use </a:t>
            </a:r>
            <a:r>
              <a:rPr lang="en-US" sz="2800" dirty="0" smtClean="0">
                <a:latin typeface="Times New Roman" pitchFamily="18" charset="0"/>
                <a:ea typeface="Times New Roman" pitchFamily="18" charset="0"/>
                <a:cs typeface="Times New Roman" pitchFamily="18" charset="0"/>
              </a:rPr>
              <a:t>energy)</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1-Simple diffusion</a:t>
            </a:r>
            <a:r>
              <a:rPr lang="en-US" sz="2800" b="1" dirty="0" smtClean="0">
                <a:solidFill>
                  <a:srgbClr val="FFFF00"/>
                </a:solidFill>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2- Facilitated </a:t>
            </a:r>
            <a:r>
              <a:rPr lang="en-US" sz="2800" b="1" dirty="0" smtClean="0">
                <a:solidFill>
                  <a:srgbClr val="FFFF00"/>
                </a:solidFill>
                <a:latin typeface="Times New Roman" pitchFamily="18" charset="0"/>
                <a:ea typeface="Calibri" pitchFamily="34" charset="0"/>
                <a:cs typeface="Times New Roman" pitchFamily="18" charset="0"/>
              </a:rPr>
              <a:t>diffusion </a:t>
            </a: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3-</a:t>
            </a:r>
            <a:r>
              <a:rPr lang="en-US" sz="2800" b="1" dirty="0" smtClean="0">
                <a:solidFill>
                  <a:srgbClr val="FFFF00"/>
                </a:solidFill>
                <a:latin typeface="Times New Roman" pitchFamily="18" charset="0"/>
                <a:ea typeface="Calibri" pitchFamily="34" charset="0"/>
                <a:cs typeface="Times New Roman" pitchFamily="18" charset="0"/>
              </a:rPr>
              <a:t> Osmosis</a:t>
            </a:r>
            <a:endParaRPr lang="en-US" sz="2800" b="1" dirty="0">
              <a:solidFill>
                <a:srgbClr val="FFFF00"/>
              </a:solidFill>
              <a:latin typeface="Times New Roman" pitchFamily="18" charset="0"/>
              <a:cs typeface="Times New Roman" pitchFamily="18" charset="0"/>
            </a:endParaRPr>
          </a:p>
          <a:p>
            <a:pPr lvl="0" eaLnBrk="0" fontAlgn="base" hangingPunct="0">
              <a:spcBef>
                <a:spcPct val="0"/>
              </a:spcBef>
              <a:spcAft>
                <a:spcPct val="0"/>
              </a:spcAft>
            </a:pPr>
            <a:endParaRPr lang="en-US" sz="2800" b="1" dirty="0" smtClean="0">
              <a:solidFill>
                <a:srgbClr val="FFFF00"/>
              </a:solidFill>
              <a:latin typeface="Times New Roman" pitchFamily="18" charset="0"/>
              <a:cs typeface="Times New Roman" pitchFamily="18" charset="0"/>
            </a:endParaRPr>
          </a:p>
          <a:p>
            <a:pPr lvl="0" eaLnBrk="0" fontAlgn="base" hangingPunct="0">
              <a:spcBef>
                <a:spcPct val="0"/>
              </a:spcBef>
              <a:spcAft>
                <a:spcPct val="0"/>
              </a:spcAft>
            </a:pPr>
            <a:endParaRPr lang="en-US" sz="2800" dirty="0">
              <a:solidFill>
                <a:schemeClr val="tx1"/>
              </a:solidFill>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lang="en-US" sz="2800" dirty="0">
              <a:solidFill>
                <a:schemeClr val="tx1"/>
              </a:solidFill>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036" y="2205798"/>
            <a:ext cx="4393364" cy="3814001"/>
          </a:xfrm>
          <a:prstGeom prst="rect">
            <a:avLst/>
          </a:prstGeom>
          <a:solidFill>
            <a:schemeClr val="accent2">
              <a:lumMod val="40000"/>
              <a:lumOff val="60000"/>
            </a:schemeClr>
          </a:solidFill>
          <a:ln>
            <a:noFill/>
          </a:ln>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38" y="4611231"/>
            <a:ext cx="9365673" cy="2246769"/>
          </a:xfrm>
          <a:prstGeom prst="rect">
            <a:avLst/>
          </a:prstGeom>
        </p:spPr>
        <p:txBody>
          <a:bodyPr wrap="square">
            <a:spAutoFit/>
          </a:bodyPr>
          <a:lstStyle/>
          <a:p>
            <a:r>
              <a:rPr lang="en-US" sz="2800" dirty="0" smtClean="0"/>
              <a:t>- cell </a:t>
            </a:r>
            <a:r>
              <a:rPr lang="en-US" sz="2800" dirty="0"/>
              <a:t>uses no energy </a:t>
            </a:r>
          </a:p>
          <a:p>
            <a:r>
              <a:rPr lang="en-US" sz="2800" dirty="0" smtClean="0"/>
              <a:t>- molecules </a:t>
            </a:r>
            <a:r>
              <a:rPr lang="en-US" sz="2800" dirty="0"/>
              <a:t>move randomly</a:t>
            </a:r>
          </a:p>
          <a:p>
            <a:r>
              <a:rPr lang="en-US" sz="2800" dirty="0" smtClean="0"/>
              <a:t>- Molecules </a:t>
            </a:r>
            <a:r>
              <a:rPr lang="en-US" sz="2800" dirty="0"/>
              <a:t>spread out from an area of high concentration to an area of low concentration. </a:t>
            </a:r>
          </a:p>
          <a:p>
            <a:r>
              <a:rPr lang="en-US" sz="2800" dirty="0" smtClean="0"/>
              <a:t>- </a:t>
            </a:r>
            <a:r>
              <a:rPr lang="en-US" sz="2800" dirty="0"/>
              <a:t>(High   concentration               </a:t>
            </a:r>
            <a:r>
              <a:rPr lang="en-US" sz="2800" dirty="0" smtClean="0"/>
              <a:t>   Low   concentration</a:t>
            </a:r>
            <a:r>
              <a:rPr lang="en-US" sz="2800" dirty="0"/>
              <a:t>)</a:t>
            </a:r>
          </a:p>
        </p:txBody>
      </p:sp>
      <p:sp>
        <p:nvSpPr>
          <p:cNvPr id="3" name="Rectangle 2"/>
          <p:cNvSpPr/>
          <p:nvPr/>
        </p:nvSpPr>
        <p:spPr>
          <a:xfrm>
            <a:off x="34413" y="3964900"/>
            <a:ext cx="4000775" cy="646331"/>
          </a:xfrm>
          <a:prstGeom prst="rect">
            <a:avLst/>
          </a:prstGeom>
        </p:spPr>
        <p:txBody>
          <a:bodyPr wrap="none">
            <a:spAutoFit/>
          </a:bodyPr>
          <a:lstStyle/>
          <a:p>
            <a:r>
              <a:rPr lang="en-US" sz="3600" b="1" dirty="0">
                <a:solidFill>
                  <a:srgbClr val="7030A0"/>
                </a:solidFill>
              </a:rPr>
              <a:t>1-Passive Transport </a:t>
            </a:r>
          </a:p>
        </p:txBody>
      </p:sp>
      <p:sp>
        <p:nvSpPr>
          <p:cNvPr id="4" name="Rectangle 3"/>
          <p:cNvSpPr/>
          <p:nvPr/>
        </p:nvSpPr>
        <p:spPr>
          <a:xfrm>
            <a:off x="-25760" y="12515"/>
            <a:ext cx="9169759" cy="4031873"/>
          </a:xfrm>
          <a:prstGeom prst="rect">
            <a:avLst/>
          </a:prstGeom>
          <a:solidFill>
            <a:schemeClr val="accent2"/>
          </a:solidFill>
        </p:spPr>
        <p:txBody>
          <a:bodyPr wrap="square">
            <a:spAutoFit/>
          </a:bodyPr>
          <a:lstStyle/>
          <a:p>
            <a:pPr marL="457200" indent="-457200">
              <a:buFont typeface="Arial" pitchFamily="34" charset="0"/>
              <a:buChar char="•"/>
            </a:pPr>
            <a:r>
              <a:rPr lang="en-US" sz="3200" dirty="0" smtClean="0">
                <a:solidFill>
                  <a:schemeClr val="bg1"/>
                </a:solidFill>
                <a:latin typeface="Times New Roman" pitchFamily="18" charset="0"/>
                <a:cs typeface="Times New Roman" pitchFamily="18" charset="0"/>
              </a:rPr>
              <a:t>Active </a:t>
            </a:r>
            <a:r>
              <a:rPr lang="en-US" sz="3200" dirty="0">
                <a:solidFill>
                  <a:schemeClr val="bg1"/>
                </a:solidFill>
                <a:latin typeface="Times New Roman" pitchFamily="18" charset="0"/>
                <a:cs typeface="Times New Roman" pitchFamily="18" charset="0"/>
              </a:rPr>
              <a:t>Transport  </a:t>
            </a:r>
            <a:endParaRPr lang="en-US"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a:t>
            </a:r>
            <a:r>
              <a:rPr lang="en-US" sz="3200" dirty="0">
                <a:solidFill>
                  <a:schemeClr val="bg1"/>
                </a:solidFill>
                <a:latin typeface="Times New Roman" pitchFamily="18" charset="0"/>
                <a:cs typeface="Times New Roman" pitchFamily="18" charset="0"/>
              </a:rPr>
              <a:t>cell does use energy)</a:t>
            </a:r>
          </a:p>
          <a:p>
            <a:r>
              <a:rPr lang="en-US" sz="3200" b="1" dirty="0" smtClean="0">
                <a:solidFill>
                  <a:srgbClr val="FFFF00"/>
                </a:solidFill>
                <a:latin typeface="Times New Roman" pitchFamily="18" charset="0"/>
                <a:cs typeface="Times New Roman" pitchFamily="18" charset="0"/>
              </a:rPr>
              <a:t>1-Protein </a:t>
            </a:r>
            <a:r>
              <a:rPr lang="en-US" sz="3200" b="1" dirty="0">
                <a:solidFill>
                  <a:srgbClr val="FFFF00"/>
                </a:solidFill>
                <a:latin typeface="Times New Roman" pitchFamily="18" charset="0"/>
                <a:cs typeface="Times New Roman" pitchFamily="18" charset="0"/>
              </a:rPr>
              <a:t>Pumps  </a:t>
            </a:r>
            <a:endParaRPr lang="en-US" sz="3200" b="1" dirty="0" smtClean="0">
              <a:solidFill>
                <a:srgbClr val="FFFF00"/>
              </a:solidFill>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2- </a:t>
            </a:r>
            <a:r>
              <a:rPr lang="en-US" sz="3200" b="1" dirty="0">
                <a:solidFill>
                  <a:srgbClr val="FFFF00"/>
                </a:solidFill>
                <a:latin typeface="Times New Roman" pitchFamily="18" charset="0"/>
                <a:cs typeface="Times New Roman" pitchFamily="18" charset="0"/>
              </a:rPr>
              <a:t>Endocytosis </a:t>
            </a:r>
            <a:endParaRPr lang="en-US" sz="3200" b="1" dirty="0" smtClean="0">
              <a:solidFill>
                <a:srgbClr val="FFFF00"/>
              </a:solidFill>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 3- Exocytosis</a:t>
            </a:r>
          </a:p>
          <a:p>
            <a:endParaRPr lang="en-US" sz="3200" dirty="0">
              <a:solidFill>
                <a:schemeClr val="bg1"/>
              </a:solidFill>
            </a:endParaRPr>
          </a:p>
          <a:p>
            <a:endParaRPr lang="en-US" sz="3200" dirty="0" smtClean="0">
              <a:solidFill>
                <a:schemeClr val="bg1"/>
              </a:solidFill>
            </a:endParaRPr>
          </a:p>
          <a:p>
            <a:endParaRPr lang="en-US" sz="3200" dirty="0">
              <a:solidFill>
                <a:schemeClr val="bg1"/>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769" y="544334"/>
            <a:ext cx="4298515" cy="2968233"/>
          </a:xfrm>
          <a:prstGeom prst="rect">
            <a:avLst/>
          </a:prstGeom>
          <a:solidFill>
            <a:schemeClr val="accent3"/>
          </a:solidFill>
          <a:ln>
            <a:noFill/>
          </a:ln>
          <a:effectLst/>
        </p:spPr>
      </p:pic>
      <p:sp>
        <p:nvSpPr>
          <p:cNvPr id="6" name="Right Arrow 5"/>
          <p:cNvSpPr/>
          <p:nvPr/>
        </p:nvSpPr>
        <p:spPr>
          <a:xfrm>
            <a:off x="3580711" y="6373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60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6444" y="-92185"/>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Simple diffusion</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diffusion is the random movement of particles (molecules) from a region of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high concentration to a region of low concentration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algn="just" eaLnBrk="0" fontAlgn="base" hangingPunct="0">
              <a:spcBef>
                <a:spcPct val="0"/>
              </a:spcBef>
              <a:spcAft>
                <a:spcPct val="0"/>
              </a:spcAft>
              <a:buFontTx/>
              <a:buChar char="•"/>
            </a:pPr>
            <a:r>
              <a:rPr lang="en-US" sz="2800" dirty="0">
                <a:solidFill>
                  <a:srgbClr val="FF0000"/>
                </a:solidFill>
                <a:latin typeface="Times New Roman" pitchFamily="18" charset="0"/>
                <a:ea typeface="Calibri" pitchFamily="34" charset="0"/>
                <a:cs typeface="Times New Roman" pitchFamily="18" charset="0"/>
              </a:rPr>
              <a:t>NO ENERGY </a:t>
            </a:r>
            <a:r>
              <a:rPr lang="en-US" sz="2800" dirty="0" smtClean="0">
                <a:latin typeface="Times New Roman" pitchFamily="18" charset="0"/>
                <a:ea typeface="Calibri" pitchFamily="34" charset="0"/>
                <a:cs typeface="Times New Roman" pitchFamily="18" charset="0"/>
              </a:rPr>
              <a:t>required</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process will continue until a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dynamic equilibrium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reached.</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 </a:t>
            </a:r>
            <a:r>
              <a:rPr lang="en-US" sz="2800" dirty="0">
                <a:latin typeface="Times New Roman" pitchFamily="18" charset="0"/>
                <a:ea typeface="Calibri" pitchFamily="34" charset="0"/>
                <a:cs typeface="Times New Roman" pitchFamily="18" charset="0"/>
              </a:rPr>
              <a:t>Oxygen diffuses from the blood cells in the blood stream into </a:t>
            </a:r>
            <a:r>
              <a:rPr lang="en-US" sz="2800" dirty="0" smtClean="0">
                <a:latin typeface="Times New Roman" pitchFamily="18" charset="0"/>
                <a:ea typeface="Calibri" pitchFamily="34" charset="0"/>
                <a:cs typeface="Times New Roman" pitchFamily="18" charset="0"/>
              </a:rPr>
              <a:t>muscles.</a:t>
            </a:r>
            <a:endParaRPr lang="en-US" sz="28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bioproxnoob.files.wordpress.com/2011/03/diffusion.jpg?w=601&amp;h=229">
            <a:hlinkClick r:id="rId2"/>
          </p:cNvPr>
          <p:cNvPicPr/>
          <p:nvPr/>
        </p:nvPicPr>
        <p:blipFill>
          <a:blip r:embed="rId3" cstate="print"/>
          <a:srcRect/>
          <a:stretch>
            <a:fillRect/>
          </a:stretch>
        </p:blipFill>
        <p:spPr bwMode="auto">
          <a:xfrm>
            <a:off x="5241109" y="4392728"/>
            <a:ext cx="3902891" cy="2057400"/>
          </a:xfrm>
          <a:prstGeom prst="rect">
            <a:avLst/>
          </a:prstGeom>
          <a:noFill/>
          <a:ln w="9525">
            <a:noFill/>
            <a:miter lim="800000"/>
            <a:headEnd/>
            <a:tailEnd/>
          </a:ln>
        </p:spPr>
      </p:pic>
      <p:sp>
        <p:nvSpPr>
          <p:cNvPr id="5" name="Rectangle 4"/>
          <p:cNvSpPr/>
          <p:nvPr/>
        </p:nvSpPr>
        <p:spPr>
          <a:xfrm>
            <a:off x="2438400" y="6488668"/>
            <a:ext cx="4300088" cy="369332"/>
          </a:xfrm>
          <a:prstGeom prst="rect">
            <a:avLst/>
          </a:prstGeom>
        </p:spPr>
        <p:txBody>
          <a:bodyPr wrap="none">
            <a:spAutoFit/>
          </a:bodyPr>
          <a:lstStyle/>
          <a:p>
            <a:r>
              <a:rPr lang="en-US" dirty="0"/>
              <a:t>Simple diffusion through plasma membrane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4800600" cy="251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23110"/>
            <a:ext cx="9144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2-Facilitated diffusion (diffusion </a:t>
            </a:r>
            <a:r>
              <a:rPr lang="en-US" sz="2400" b="1" dirty="0">
                <a:solidFill>
                  <a:srgbClr val="FF0000"/>
                </a:solidFill>
                <a:latin typeface="Times New Roman" pitchFamily="18" charset="0"/>
                <a:ea typeface="Times New Roman" pitchFamily="18" charset="0"/>
                <a:cs typeface="Times New Roman" pitchFamily="18" charset="0"/>
              </a:rPr>
              <a:t>with the help of transport proteins ) </a:t>
            </a:r>
            <a:endParaRPr lang="en-US" sz="24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342900" lvl="0" indent="-342900" fontAlgn="base">
              <a:spcBef>
                <a:spcPct val="0"/>
              </a:spcBef>
              <a:spcAft>
                <a:spcPct val="0"/>
              </a:spcAft>
              <a:buFont typeface="Wingdings" pitchFamily="2" charset="2"/>
              <a:buChar char="ü"/>
            </a:pPr>
            <a:r>
              <a:rPr lang="en-US" sz="2400" dirty="0" smtClean="0">
                <a:latin typeface="Times New Roman" pitchFamily="18" charset="0"/>
                <a:cs typeface="Times New Roman" pitchFamily="18" charset="0"/>
              </a:rPr>
              <a:t>Facilitated </a:t>
            </a:r>
            <a:r>
              <a:rPr lang="en-US" sz="2400" dirty="0">
                <a:latin typeface="Times New Roman" pitchFamily="18" charset="0"/>
                <a:cs typeface="Times New Roman" pitchFamily="18" charset="0"/>
              </a:rPr>
              <a:t>diffusion is the passive movement of molecules or ions down a concentration </a:t>
            </a:r>
            <a:r>
              <a:rPr lang="en-US" sz="2400" dirty="0" smtClean="0">
                <a:latin typeface="Times New Roman" pitchFamily="18" charset="0"/>
                <a:cs typeface="Times New Roman" pitchFamily="18" charset="0"/>
              </a:rPr>
              <a:t>gradient (high </a:t>
            </a:r>
            <a:r>
              <a:rPr lang="en-US" sz="2400" dirty="0">
                <a:latin typeface="Times New Roman" pitchFamily="18" charset="0"/>
                <a:cs typeface="Times New Roman" pitchFamily="18" charset="0"/>
              </a:rPr>
              <a:t>concentration to an area of low </a:t>
            </a:r>
            <a:r>
              <a:rPr lang="en-US" sz="2400" dirty="0" smtClean="0">
                <a:latin typeface="Times New Roman" pitchFamily="18" charset="0"/>
                <a:cs typeface="Times New Roman" pitchFamily="18" charset="0"/>
              </a:rPr>
              <a:t>concentration)</a:t>
            </a:r>
          </a:p>
          <a:p>
            <a:pPr marL="342900" lvl="0" indent="-342900" fontAlgn="base">
              <a:spcBef>
                <a:spcPct val="0"/>
              </a:spcBef>
              <a:spcAft>
                <a:spcPct val="0"/>
              </a:spcAft>
              <a:buFont typeface="Wingdings" pitchFamily="2" charset="2"/>
              <a:buChar char="ü"/>
            </a:pPr>
            <a:r>
              <a:rPr lang="en-US" sz="2400" dirty="0">
                <a:latin typeface="Times New Roman" pitchFamily="18" charset="0"/>
                <a:cs typeface="Times New Roman" pitchFamily="18" charset="0"/>
              </a:rPr>
              <a:t>It is </a:t>
            </a:r>
            <a:r>
              <a:rPr lang="en-US" sz="2400" dirty="0" smtClean="0">
                <a:latin typeface="Times New Roman" pitchFamily="18" charset="0"/>
                <a:cs typeface="Times New Roman" pitchFamily="18" charset="0"/>
              </a:rPr>
              <a:t>utilized </a:t>
            </a:r>
            <a:r>
              <a:rPr lang="en-US" sz="2400" dirty="0">
                <a:latin typeface="Times New Roman" pitchFamily="18" charset="0"/>
                <a:cs typeface="Times New Roman" pitchFamily="18" charset="0"/>
              </a:rPr>
              <a:t>by molecules that are unable to freely cross the phospholipid bilayer (e.g. large, polar molecules and ions) </a:t>
            </a:r>
          </a:p>
          <a:p>
            <a:pPr marL="342900" lvl="0" indent="-342900" fontAlgn="base">
              <a:spcBef>
                <a:spcPct val="0"/>
              </a:spcBef>
              <a:spcAft>
                <a:spcPct val="0"/>
              </a:spcAft>
              <a:buFont typeface="Wingdings" pitchFamily="2" charset="2"/>
              <a:buChar char="ü"/>
            </a:pPr>
            <a:r>
              <a:rPr lang="en-US" sz="2400" dirty="0">
                <a:latin typeface="Times New Roman" pitchFamily="18" charset="0"/>
                <a:cs typeface="Times New Roman" pitchFamily="18" charset="0"/>
              </a:rPr>
              <a:t>This process is mediated by two </a:t>
            </a:r>
            <a:r>
              <a:rPr lang="en-US" sz="2400" dirty="0" smtClean="0">
                <a:latin typeface="Times New Roman" pitchFamily="18" charset="0"/>
                <a:cs typeface="Times New Roman" pitchFamily="18" charset="0"/>
              </a:rPr>
              <a:t>types </a:t>
            </a:r>
            <a:r>
              <a:rPr lang="en-US" sz="2400" dirty="0">
                <a:latin typeface="Times New Roman" pitchFamily="18" charset="0"/>
                <a:cs typeface="Times New Roman" pitchFamily="18" charset="0"/>
              </a:rPr>
              <a:t>of transport proteins – </a:t>
            </a:r>
            <a:r>
              <a:rPr lang="en-US" sz="2400" dirty="0">
                <a:solidFill>
                  <a:srgbClr val="FF0000"/>
                </a:solidFill>
                <a:latin typeface="Times New Roman" pitchFamily="18" charset="0"/>
                <a:cs typeface="Times New Roman" pitchFamily="18" charset="0"/>
              </a:rPr>
              <a:t>channel proteins </a:t>
            </a:r>
            <a:r>
              <a:rPr lang="en-US" sz="2400" dirty="0">
                <a:latin typeface="Times New Roman" pitchFamily="18" charset="0"/>
                <a:cs typeface="Times New Roman" pitchFamily="18" charset="0"/>
              </a:rPr>
              <a:t>and</a:t>
            </a:r>
            <a:r>
              <a:rPr lang="en-US" sz="2400" dirty="0">
                <a:solidFill>
                  <a:srgbClr val="FF0000"/>
                </a:solidFill>
                <a:latin typeface="Times New Roman" pitchFamily="18" charset="0"/>
                <a:cs typeface="Times New Roman" pitchFamily="18" charset="0"/>
              </a:rPr>
              <a:t> carrier </a:t>
            </a:r>
            <a:r>
              <a:rPr lang="en-US" sz="2400" dirty="0" smtClean="0">
                <a:solidFill>
                  <a:srgbClr val="FF0000"/>
                </a:solidFill>
                <a:latin typeface="Times New Roman" pitchFamily="18" charset="0"/>
                <a:cs typeface="Times New Roman" pitchFamily="18" charset="0"/>
              </a:rPr>
              <a:t>proteins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plasma </a:t>
            </a:r>
            <a:r>
              <a:rPr lang="en-US" sz="2400" dirty="0" smtClean="0">
                <a:latin typeface="Times New Roman" pitchFamily="18" charset="0"/>
                <a:cs typeface="Times New Roman" pitchFamily="18" charset="0"/>
              </a:rPr>
              <a:t>membrane</a:t>
            </a:r>
          </a:p>
          <a:p>
            <a:pPr marL="342900" lvl="0" indent="-342900" fontAlgn="base">
              <a:spcBef>
                <a:spcPct val="0"/>
              </a:spcBef>
              <a:spcAft>
                <a:spcPct val="0"/>
              </a:spcAft>
              <a:buFont typeface="Wingdings" pitchFamily="2" charset="2"/>
              <a:buChar char="ü"/>
            </a:pPr>
            <a:r>
              <a:rPr kumimoji="0" lang="en-US" sz="2400" i="0" u="none" strike="noStrike" cap="none" normalizeH="0" baseline="0" dirty="0" smtClean="0">
                <a:ln>
                  <a:noFill/>
                </a:ln>
                <a:effectLst/>
                <a:latin typeface="Times New Roman" pitchFamily="18" charset="0"/>
                <a:cs typeface="Times New Roman" pitchFamily="18" charset="0"/>
              </a:rPr>
              <a:t>This process don’t required energy </a:t>
            </a:r>
            <a:endParaRPr kumimoji="0" lang="en-US" sz="2400" i="0" u="none" strike="noStrike" cap="none" normalizeH="0" baseline="0" dirty="0">
              <a:ln>
                <a:noFill/>
              </a:ln>
              <a:effectLst/>
              <a:latin typeface="Times New Roman" pitchFamily="18" charset="0"/>
              <a:cs typeface="Times New Roman" pitchFamily="18" charset="0"/>
            </a:endParaRPr>
          </a:p>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the absorption of glucose and amino acid from the villi into the blood capillaries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http://bioproxnoob.files.wordpress.com/2011/03/facilitateddiffusion.jpg?w=619&amp;h=266">
            <a:hlinkClick r:id="rId2"/>
          </p:cNvPr>
          <p:cNvPicPr/>
          <p:nvPr/>
        </p:nvPicPr>
        <p:blipFill>
          <a:blip r:embed="rId3" cstate="print"/>
          <a:srcRect/>
          <a:stretch>
            <a:fillRect/>
          </a:stretch>
        </p:blipFill>
        <p:spPr bwMode="auto">
          <a:xfrm>
            <a:off x="1828800" y="4462760"/>
            <a:ext cx="5791200" cy="1976413"/>
          </a:xfrm>
          <a:prstGeom prst="rect">
            <a:avLst/>
          </a:prstGeom>
          <a:noFill/>
          <a:ln w="9525">
            <a:noFill/>
            <a:miter lim="800000"/>
            <a:headEnd/>
            <a:tailEnd/>
          </a:ln>
        </p:spPr>
      </p:pic>
      <p:sp>
        <p:nvSpPr>
          <p:cNvPr id="37890" name="Rectangle 2"/>
          <p:cNvSpPr>
            <a:spLocks noChangeArrowheads="1"/>
          </p:cNvSpPr>
          <p:nvPr/>
        </p:nvSpPr>
        <p:spPr bwMode="auto">
          <a:xfrm>
            <a:off x="952500" y="6465332"/>
            <a:ext cx="7239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Facilitated diffusion through a pore protein in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ioproxnoob.files.wordpress.com/2011/03/facilitateddiffusion_carrier.jpg?w=578&amp;h=156">
            <a:hlinkClick r:id="rId2"/>
          </p:cNvPr>
          <p:cNvPicPr/>
          <p:nvPr/>
        </p:nvPicPr>
        <p:blipFill>
          <a:blip r:embed="rId3" cstate="print"/>
          <a:srcRect/>
          <a:stretch>
            <a:fillRect/>
          </a:stretch>
        </p:blipFill>
        <p:spPr bwMode="auto">
          <a:xfrm>
            <a:off x="803564" y="457200"/>
            <a:ext cx="7467600" cy="2647389"/>
          </a:xfrm>
          <a:prstGeom prst="rect">
            <a:avLst/>
          </a:prstGeom>
          <a:noFill/>
          <a:ln w="9525">
            <a:noFill/>
            <a:miter lim="800000"/>
            <a:headEnd/>
            <a:tailEnd/>
          </a:ln>
        </p:spPr>
      </p:pic>
      <p:sp>
        <p:nvSpPr>
          <p:cNvPr id="38913" name="Rectangle 1"/>
          <p:cNvSpPr>
            <a:spLocks noChangeArrowheads="1"/>
          </p:cNvSpPr>
          <p:nvPr/>
        </p:nvSpPr>
        <p:spPr bwMode="auto">
          <a:xfrm>
            <a:off x="803564" y="6172200"/>
            <a:ext cx="72061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Facilitated diffusion through a carrier protein in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94364"/>
            <a:ext cx="7086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 y="15371"/>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3. Osmosis  (diffusion </a:t>
            </a:r>
            <a:r>
              <a:rPr lang="en-US" sz="2400" b="1" dirty="0">
                <a:solidFill>
                  <a:srgbClr val="FF0000"/>
                </a:solidFill>
                <a:latin typeface="Times New Roman" pitchFamily="18" charset="0"/>
                <a:ea typeface="Times New Roman" pitchFamily="18" charset="0"/>
                <a:cs typeface="Times New Roman" pitchFamily="18" charset="0"/>
              </a:rPr>
              <a:t>of water) </a:t>
            </a:r>
            <a:endParaRPr lang="en-US" sz="2400" b="1" dirty="0" smtClean="0">
              <a:solidFill>
                <a:srgbClr val="FF000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2400" b="1" dirty="0" smtClean="0">
                <a:latin typeface="Times New Roman" pitchFamily="18" charset="0"/>
                <a:ea typeface="Times New Roman" pitchFamily="18" charset="0"/>
                <a:cs typeface="Times New Roman" pitchFamily="18" charset="0"/>
              </a:rPr>
              <a:t>Define osmosis : The </a:t>
            </a:r>
            <a:r>
              <a:rPr lang="en-US" sz="2400" b="1" dirty="0">
                <a:latin typeface="Times New Roman" pitchFamily="18" charset="0"/>
                <a:ea typeface="Times New Roman" pitchFamily="18" charset="0"/>
                <a:cs typeface="Times New Roman" pitchFamily="18" charset="0"/>
              </a:rPr>
              <a:t>diffusion of water across a selectively permeable membrane</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random movement of water molecules </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a region of high concentration of water molecules to a region of low concentration of water molecules </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through a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partially permeable 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342900" lvl="0" indent="-342900" algn="just" eaLnBrk="0" fontAlgn="base" hangingPunct="0">
              <a:spcBef>
                <a:spcPct val="0"/>
              </a:spcBef>
              <a:spcAft>
                <a:spcPct val="0"/>
              </a:spcAft>
              <a:buFont typeface="Wingdings" pitchFamily="2" charset="2"/>
              <a:buChar char="ü"/>
            </a:pPr>
            <a:r>
              <a:rPr lang="en-US" sz="2400" dirty="0">
                <a:latin typeface="Times New Roman" pitchFamily="18" charset="0"/>
                <a:ea typeface="Calibri" pitchFamily="34" charset="0"/>
                <a:cs typeface="Times New Roman" pitchFamily="18" charset="0"/>
              </a:rPr>
              <a:t>Define selectively permeable </a:t>
            </a:r>
            <a:r>
              <a:rPr lang="en-US" sz="2400" dirty="0" smtClean="0">
                <a:latin typeface="Times New Roman" pitchFamily="18" charset="0"/>
                <a:ea typeface="Calibri" pitchFamily="34" charset="0"/>
                <a:cs typeface="Times New Roman" pitchFamily="18" charset="0"/>
              </a:rPr>
              <a:t>membrane : a </a:t>
            </a:r>
            <a:r>
              <a:rPr lang="en-US" sz="2400" dirty="0">
                <a:latin typeface="Times New Roman" pitchFamily="18" charset="0"/>
                <a:ea typeface="Calibri" pitchFamily="34" charset="0"/>
                <a:cs typeface="Times New Roman" pitchFamily="18" charset="0"/>
              </a:rPr>
              <a:t>membrane that allows only certain materials to cross it </a:t>
            </a:r>
          </a:p>
          <a:p>
            <a:pPr marL="342900" lvl="0" indent="-342900" algn="just" eaLnBrk="0" fontAlgn="base" hangingPunct="0">
              <a:spcBef>
                <a:spcPct val="0"/>
              </a:spcBef>
              <a:spcAft>
                <a:spcPct val="0"/>
              </a:spcAft>
              <a:buFont typeface="Wingdings" pitchFamily="2" charset="2"/>
              <a:buChar char="ü"/>
            </a:pPr>
            <a:r>
              <a:rPr lang="en-US" sz="2400" dirty="0">
                <a:latin typeface="Times New Roman" pitchFamily="18" charset="0"/>
                <a:ea typeface="Calibri" pitchFamily="34" charset="0"/>
                <a:cs typeface="Times New Roman" pitchFamily="18" charset="0"/>
              </a:rPr>
              <a:t>Materials pass through pores in the membrane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 the reabsorption of water molecules from the nephrons into the blood capillaries.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2603" y="4876800"/>
            <a:ext cx="9128760" cy="2308324"/>
          </a:xfrm>
          <a:prstGeom prst="rect">
            <a:avLst/>
          </a:prstGeom>
        </p:spPr>
        <p:txBody>
          <a:bodyPr wrap="square">
            <a:spAutoFit/>
          </a:bodyPr>
          <a:lstStyle/>
          <a:p>
            <a:r>
              <a:rPr lang="en-US" sz="2400" b="1" dirty="0"/>
              <a:t>How Does Osmosis Affect Cells?</a:t>
            </a:r>
          </a:p>
          <a:p>
            <a:r>
              <a:rPr lang="en-US" sz="2400" dirty="0" smtClean="0"/>
              <a:t>   </a:t>
            </a:r>
            <a:r>
              <a:rPr lang="en-US" sz="2400" dirty="0" smtClean="0">
                <a:latin typeface="Times New Roman" pitchFamily="18" charset="0"/>
                <a:cs typeface="Times New Roman" pitchFamily="18" charset="0"/>
              </a:rPr>
              <a:t>Osmosis </a:t>
            </a:r>
            <a:r>
              <a:rPr lang="en-US" sz="2400" dirty="0">
                <a:latin typeface="Times New Roman" pitchFamily="18" charset="0"/>
                <a:cs typeface="Times New Roman" pitchFamily="18" charset="0"/>
              </a:rPr>
              <a:t>allows cells to regulate the balance of water inside the cells. The concentration of solutes outside the cells </a:t>
            </a:r>
            <a:r>
              <a:rPr lang="en-US" sz="2400" dirty="0">
                <a:solidFill>
                  <a:srgbClr val="FF0000"/>
                </a:solidFill>
                <a:latin typeface="Times New Roman" pitchFamily="18" charset="0"/>
                <a:cs typeface="Times New Roman" pitchFamily="18" charset="0"/>
              </a:rPr>
              <a:t>determines</a:t>
            </a:r>
            <a:r>
              <a:rPr lang="en-US" sz="2400" dirty="0">
                <a:latin typeface="Times New Roman" pitchFamily="18" charset="0"/>
                <a:cs typeface="Times New Roman" pitchFamily="18" charset="0"/>
              </a:rPr>
              <a:t> whether a cell is </a:t>
            </a:r>
            <a:r>
              <a:rPr lang="en-US" sz="2400" i="1" dirty="0">
                <a:latin typeface="Times New Roman" pitchFamily="18" charset="0"/>
                <a:cs typeface="Times New Roman" pitchFamily="18" charset="0"/>
              </a:rPr>
              <a:t>isotonic</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hypotonic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i="1" dirty="0">
                <a:latin typeface="Times New Roman" pitchFamily="18" charset="0"/>
                <a:cs typeface="Times New Roman" pitchFamily="18" charset="0"/>
              </a:rPr>
              <a:t>hypertonic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709"/>
            <a:ext cx="8991600" cy="3539430"/>
          </a:xfrm>
          <a:prstGeom prst="rect">
            <a:avLst/>
          </a:prstGeom>
        </p:spPr>
        <p:txBody>
          <a:bodyPr wrap="square">
            <a:spAutoFit/>
          </a:bodyPr>
          <a:lstStyle/>
          <a:p>
            <a:pPr algn="just"/>
            <a:r>
              <a:rPr lang="en-US" dirty="0" smtClean="0"/>
              <a:t> </a:t>
            </a:r>
            <a:r>
              <a:rPr lang="en-US" sz="2400" dirty="0" smtClean="0">
                <a:latin typeface="Times New Roman" pitchFamily="18" charset="0"/>
                <a:cs typeface="Times New Roman" pitchFamily="18" charset="0"/>
              </a:rPr>
              <a:t>water will move rapidly into or out of the cell by osmosis,</a:t>
            </a:r>
          </a:p>
          <a:p>
            <a:pPr algn="just"/>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Solutions with concentrations </a:t>
            </a:r>
            <a:r>
              <a:rPr lang="en-US" sz="2400" b="1" dirty="0" smtClean="0">
                <a:solidFill>
                  <a:srgbClr val="FF0000"/>
                </a:solidFill>
                <a:latin typeface="Times New Roman" pitchFamily="18" charset="0"/>
                <a:cs typeface="Times New Roman" pitchFamily="18" charset="0"/>
              </a:rPr>
              <a:t>equal</a:t>
            </a:r>
            <a:r>
              <a:rPr lang="en-US" sz="2400" dirty="0" smtClean="0">
                <a:latin typeface="Times New Roman" pitchFamily="18" charset="0"/>
                <a:cs typeface="Times New Roman" pitchFamily="18" charset="0"/>
              </a:rPr>
              <a:t> to the concentration of the </a:t>
            </a:r>
            <a:r>
              <a:rPr lang="en-US" sz="2400" dirty="0">
                <a:latin typeface="Times New Roman" pitchFamily="18" charset="0"/>
                <a:cs typeface="Times New Roman" pitchFamily="18" charset="0"/>
              </a:rPr>
              <a:t>cytoplasm are described as </a:t>
            </a:r>
            <a:r>
              <a:rPr lang="en-US" sz="2400" b="1" dirty="0">
                <a:solidFill>
                  <a:srgbClr val="FF0000"/>
                </a:solidFill>
                <a:latin typeface="Times New Roman" pitchFamily="18" charset="0"/>
                <a:cs typeface="Times New Roman" pitchFamily="18" charset="0"/>
              </a:rPr>
              <a:t>isotonic</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solution that is </a:t>
            </a:r>
            <a:r>
              <a:rPr lang="en-US" sz="2400" b="1" dirty="0">
                <a:solidFill>
                  <a:srgbClr val="FF0000"/>
                </a:solidFill>
                <a:latin typeface="Times New Roman" pitchFamily="18" charset="0"/>
                <a:cs typeface="Times New Roman" pitchFamily="18" charset="0"/>
              </a:rPr>
              <a:t>less</a:t>
            </a:r>
            <a:r>
              <a:rPr lang="en-US" sz="2400" dirty="0">
                <a:latin typeface="Times New Roman" pitchFamily="18" charset="0"/>
                <a:cs typeface="Times New Roman" pitchFamily="18" charset="0"/>
              </a:rPr>
              <a:t> concentrated than the intracellular fluid is described as </a:t>
            </a:r>
            <a:r>
              <a:rPr lang="en-US" sz="2400" b="1" dirty="0">
                <a:solidFill>
                  <a:srgbClr val="FF0000"/>
                </a:solidFill>
                <a:latin typeface="Times New Roman" pitchFamily="18" charset="0"/>
                <a:cs typeface="Times New Roman" pitchFamily="18" charset="0"/>
              </a:rPr>
              <a:t>hypotonic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cell placed in a hypotonic solution draws water in, </a:t>
            </a:r>
            <a:r>
              <a:rPr lang="en-US" sz="2400" dirty="0" smtClean="0">
                <a:latin typeface="Times New Roman" pitchFamily="18" charset="0"/>
                <a:cs typeface="Times New Roman" pitchFamily="18" charset="0"/>
              </a:rPr>
              <a:t>swells </a:t>
            </a:r>
            <a:r>
              <a:rPr lang="en-US" sz="2400" dirty="0">
                <a:latin typeface="Times New Roman" pitchFamily="18" charset="0"/>
                <a:cs typeface="Times New Roman" pitchFamily="18" charset="0"/>
              </a:rPr>
              <a:t>and may burst.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a cell is placed in a </a:t>
            </a:r>
            <a:r>
              <a:rPr lang="en-US" sz="2400" b="1" dirty="0">
                <a:solidFill>
                  <a:srgbClr val="FF0000"/>
                </a:solidFill>
                <a:latin typeface="Times New Roman" pitchFamily="18" charset="0"/>
                <a:cs typeface="Times New Roman" pitchFamily="18" charset="0"/>
              </a:rPr>
              <a:t>hypertonic</a:t>
            </a:r>
            <a:r>
              <a:rPr lang="en-US" sz="2400" dirty="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solution, which </a:t>
            </a:r>
            <a:r>
              <a:rPr lang="en-US" sz="2400" dirty="0">
                <a:latin typeface="Times New Roman" pitchFamily="18" charset="0"/>
                <a:cs typeface="Times New Roman" pitchFamily="18" charset="0"/>
              </a:rPr>
              <a:t>is </a:t>
            </a:r>
            <a:r>
              <a:rPr lang="en-US" sz="2400" b="1" dirty="0" smtClean="0">
                <a:solidFill>
                  <a:srgbClr val="FF0000"/>
                </a:solidFill>
                <a:latin typeface="Times New Roman" pitchFamily="18" charset="0"/>
                <a:cs typeface="Times New Roman" pitchFamily="18" charset="0"/>
              </a:rPr>
              <a:t>high</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concentrated </a:t>
            </a:r>
            <a:r>
              <a:rPr lang="en-US" sz="2400" dirty="0" smtClean="0">
                <a:latin typeface="Times New Roman" pitchFamily="18" charset="0"/>
                <a:cs typeface="Times New Roman" pitchFamily="18" charset="0"/>
              </a:rPr>
              <a:t>than </a:t>
            </a:r>
            <a:r>
              <a:rPr lang="en-US" sz="2400" dirty="0">
                <a:latin typeface="Times New Roman" pitchFamily="18" charset="0"/>
                <a:cs typeface="Times New Roman" pitchFamily="18" charset="0"/>
              </a:rPr>
              <a:t>the cellular </a:t>
            </a:r>
            <a:r>
              <a:rPr lang="en-US" sz="2400" dirty="0" smtClean="0">
                <a:latin typeface="Times New Roman" pitchFamily="18" charset="0"/>
                <a:cs typeface="Times New Roman" pitchFamily="18" charset="0"/>
              </a:rPr>
              <a:t>fluid, it loses water </a:t>
            </a:r>
            <a:r>
              <a:rPr lang="en-US" sz="2400" dirty="0">
                <a:latin typeface="Times New Roman" pitchFamily="18" charset="0"/>
                <a:cs typeface="Times New Roman" pitchFamily="18" charset="0"/>
              </a:rPr>
              <a:t>to the </a:t>
            </a:r>
            <a:r>
              <a:rPr lang="en-US" sz="2400" dirty="0" smtClean="0">
                <a:latin typeface="Times New Roman" pitchFamily="18" charset="0"/>
                <a:cs typeface="Times New Roman" pitchFamily="18" charset="0"/>
              </a:rPr>
              <a:t>surrounding fluids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shrinks. </a:t>
            </a:r>
            <a:endParaRPr lang="en-US" sz="2400" dirty="0">
              <a:latin typeface="Times New Roman" pitchFamily="18" charset="0"/>
              <a:cs typeface="Times New Roman" pitchFamily="18" charset="0"/>
            </a:endParaRPr>
          </a:p>
        </p:txBody>
      </p:sp>
      <p:sp>
        <p:nvSpPr>
          <p:cNvPr id="3" name="Rectangle 2"/>
          <p:cNvSpPr/>
          <p:nvPr/>
        </p:nvSpPr>
        <p:spPr>
          <a:xfrm>
            <a:off x="0" y="3567139"/>
            <a:ext cx="9144000" cy="830997"/>
          </a:xfrm>
          <a:prstGeom prst="rect">
            <a:avLst/>
          </a:prstGeom>
        </p:spPr>
        <p:txBody>
          <a:bodyPr wrap="square">
            <a:spAutoFit/>
          </a:bodyPr>
          <a:lstStyle/>
          <a:p>
            <a:pPr algn="just"/>
            <a:r>
              <a:rPr lang="en-US" sz="2400" dirty="0">
                <a:latin typeface="Times New Roman" pitchFamily="18" charset="0"/>
                <a:cs typeface="Times New Roman" pitchFamily="18" charset="0"/>
              </a:rPr>
              <a:t>A plant cell in a hypertonic solution undergoes </a:t>
            </a:r>
            <a:r>
              <a:rPr lang="en-US" sz="2400" b="1" dirty="0">
                <a:solidFill>
                  <a:srgbClr val="FF0000"/>
                </a:solidFill>
                <a:latin typeface="Times New Roman" pitchFamily="18" charset="0"/>
                <a:cs typeface="Times New Roman" pitchFamily="18" charset="0"/>
              </a:rPr>
              <a:t>plasmolysis</a:t>
            </a:r>
            <a:r>
              <a:rPr lang="en-US" sz="2400" dirty="0">
                <a:latin typeface="Times New Roman" pitchFamily="18" charset="0"/>
                <a:cs typeface="Times New Roman" pitchFamily="18" charset="0"/>
              </a:rPr>
              <a:t> (shrinking of the cytoplasm) and the plant often wilts.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33900"/>
            <a:ext cx="58864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8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48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323082"/>
          <a:ext cx="6096000" cy="211836"/>
        </p:xfrm>
        <a:graphic>
          <a:graphicData uri="http://schemas.openxmlformats.org/drawingml/2006/table">
            <a:tbl>
              <a:tblPr/>
              <a:tblGrid>
                <a:gridCol w="3048000"/>
                <a:gridCol w="3048000"/>
              </a:tblGrid>
              <a:tr h="0">
                <a:tc>
                  <a:txBody>
                    <a:bodyPr/>
                    <a:lstStyle/>
                    <a:p>
                      <a:pPr>
                        <a:lnSpc>
                          <a:spcPct val="115000"/>
                        </a:lnSpc>
                      </a:pPr>
                      <a:endParaRPr lang="en-US" sz="1100">
                        <a:latin typeface="Calibri"/>
                        <a:cs typeface="Arial"/>
                      </a:endParaRPr>
                    </a:p>
                  </a:txBody>
                  <a:tcPr marL="9525" marR="9525" marT="9525" marB="9525" anchor="ctr">
                    <a:lnL>
                      <a:noFill/>
                    </a:lnL>
                    <a:lnR>
                      <a:noFill/>
                    </a:lnR>
                    <a:lnT>
                      <a:noFill/>
                    </a:lnT>
                    <a:lnB>
                      <a:noFill/>
                    </a:lnB>
                  </a:tcPr>
                </a:tc>
                <a:tc>
                  <a:txBody>
                    <a:bodyPr/>
                    <a:lstStyle/>
                    <a:p>
                      <a:pPr>
                        <a:lnSpc>
                          <a:spcPct val="115000"/>
                        </a:lnSpc>
                      </a:pPr>
                      <a:endParaRPr lang="en-US" sz="1100" dirty="0">
                        <a:latin typeface="Calibri"/>
                        <a:cs typeface="Arial"/>
                      </a:endParaRPr>
                    </a:p>
                  </a:txBody>
                  <a:tcPr marL="9525" marR="9525" marT="9525" marB="9525" anchor="ctr">
                    <a:lnL>
                      <a:noFill/>
                    </a:lnL>
                    <a:lnR>
                      <a:noFill/>
                    </a:lnR>
                    <a:lnT>
                      <a:noFill/>
                    </a:lnT>
                    <a:lnB>
                      <a:noFill/>
                    </a:lnB>
                  </a:tcPr>
                </a:tc>
              </a:tr>
            </a:tbl>
          </a:graphicData>
        </a:graphic>
      </p:graphicFrame>
      <p:sp>
        <p:nvSpPr>
          <p:cNvPr id="43009" name="Rectangle 1"/>
          <p:cNvSpPr>
            <a:spLocks noChangeArrowheads="1"/>
          </p:cNvSpPr>
          <p:nvPr/>
        </p:nvSpPr>
        <p:spPr bwMode="auto">
          <a:xfrm>
            <a:off x="0" y="15371"/>
            <a:ext cx="9144000" cy="2677656"/>
          </a:xfrm>
          <a:prstGeom prst="rect">
            <a:avLst/>
          </a:prstGeom>
          <a:solidFill>
            <a:schemeClr val="accent2">
              <a:lumMod val="20000"/>
              <a:lumOff val="80000"/>
            </a:schemeClr>
          </a:solidFill>
          <a:ln w="9525">
            <a:noFill/>
            <a:miter lim="800000"/>
            <a:headEnd/>
            <a:tailEnd/>
          </a:ln>
          <a:effectLst/>
        </p:spPr>
        <p:txBody>
          <a:bodyPr vert="horz" wrap="square" lIns="0" tIns="45720" rIns="0" bIns="45720" numCol="1" anchor="ctr" anchorCtr="0" compatLnSpc="1">
            <a:prstTxWarp prst="textNoShape">
              <a:avLst/>
            </a:prstTxWarp>
            <a:spAutoFit/>
          </a:bodyPr>
          <a:lstStyle/>
          <a:p>
            <a:pPr marL="342900" lvl="0" indent="-342900" fontAlgn="base">
              <a:spcBef>
                <a:spcPct val="0"/>
              </a:spcBef>
              <a:spcAft>
                <a:spcPct val="0"/>
              </a:spcAft>
              <a:buFont typeface="Wingdings" pitchFamily="2" charset="2"/>
              <a:buChar char="§"/>
              <a:tabLst>
                <a:tab pos="457200" algn="l"/>
              </a:tabLst>
            </a:pPr>
            <a:r>
              <a:rPr lang="en-US" sz="2400" b="1" dirty="0">
                <a:solidFill>
                  <a:srgbClr val="FF0000"/>
                </a:solidFill>
                <a:latin typeface="Arial" pitchFamily="34" charset="0"/>
                <a:ea typeface="Times New Roman" pitchFamily="18" charset="0"/>
                <a:cs typeface="Arial" pitchFamily="34" charset="0"/>
              </a:rPr>
              <a:t> </a:t>
            </a:r>
            <a:r>
              <a:rPr lang="en-US" sz="2400" b="1" dirty="0" smtClean="0">
                <a:solidFill>
                  <a:srgbClr val="FF0000"/>
                </a:solidFill>
                <a:latin typeface="Arial" pitchFamily="34" charset="0"/>
                <a:ea typeface="Times New Roman" pitchFamily="18" charset="0"/>
                <a:cs typeface="Arial" pitchFamily="34" charset="0"/>
              </a:rPr>
              <a:t>  Active </a:t>
            </a:r>
            <a:r>
              <a:rPr lang="en-US" sz="2400" b="1" dirty="0">
                <a:solidFill>
                  <a:srgbClr val="FF0000"/>
                </a:solidFill>
                <a:latin typeface="Arial" pitchFamily="34" charset="0"/>
                <a:ea typeface="Times New Roman" pitchFamily="18" charset="0"/>
                <a:cs typeface="Arial" pitchFamily="34" charset="0"/>
              </a:rPr>
              <a:t>Transport  </a:t>
            </a:r>
            <a:r>
              <a:rPr lang="en-US" sz="2400" b="1" dirty="0" smtClean="0">
                <a:latin typeface="Times New Roman" pitchFamily="18" charset="0"/>
                <a:ea typeface="Times New Roman" pitchFamily="18" charset="0"/>
                <a:cs typeface="Times New Roman" pitchFamily="18" charset="0"/>
              </a:rPr>
              <a:t>(</a:t>
            </a:r>
            <a:r>
              <a:rPr lang="en-US" sz="2400" b="1" dirty="0">
                <a:latin typeface="Times New Roman" pitchFamily="18" charset="0"/>
                <a:ea typeface="Times New Roman" pitchFamily="18" charset="0"/>
                <a:cs typeface="Times New Roman" pitchFamily="18" charset="0"/>
              </a:rPr>
              <a:t>cell does use energy)</a:t>
            </a:r>
          </a:p>
          <a:p>
            <a:pPr lvl="0" fontAlgn="base">
              <a:spcBef>
                <a:spcPct val="0"/>
              </a:spcBef>
              <a:spcAft>
                <a:spcPct val="0"/>
              </a:spcAft>
              <a:tabLst>
                <a:tab pos="457200" algn="l"/>
              </a:tabLst>
            </a:pPr>
            <a:r>
              <a:rPr lang="en-US" sz="2400" b="1" dirty="0" smtClean="0">
                <a:latin typeface="Times New Roman" pitchFamily="18" charset="0"/>
                <a:ea typeface="Times New Roman" pitchFamily="18" charset="0"/>
                <a:cs typeface="Times New Roman" pitchFamily="18" charset="0"/>
              </a:rPr>
              <a:t>  1-Protein </a:t>
            </a:r>
            <a:r>
              <a:rPr lang="en-US" sz="2400" b="1" dirty="0">
                <a:latin typeface="Times New Roman" pitchFamily="18" charset="0"/>
                <a:ea typeface="Times New Roman" pitchFamily="18" charset="0"/>
                <a:cs typeface="Times New Roman" pitchFamily="18" charset="0"/>
              </a:rPr>
              <a:t>Pumps </a:t>
            </a:r>
            <a:r>
              <a:rPr lang="en-US" sz="2400" b="1" dirty="0" smtClean="0">
                <a:latin typeface="Times New Roman" pitchFamily="18" charset="0"/>
                <a:ea typeface="Times New Roman" pitchFamily="18" charset="0"/>
                <a:cs typeface="Times New Roman" pitchFamily="18" charset="0"/>
              </a:rPr>
              <a:t>2- </a:t>
            </a:r>
            <a:r>
              <a:rPr lang="en-US" sz="2400" b="1" dirty="0">
                <a:latin typeface="Times New Roman" pitchFamily="18" charset="0"/>
                <a:ea typeface="Times New Roman" pitchFamily="18" charset="0"/>
                <a:cs typeface="Times New Roman" pitchFamily="18" charset="0"/>
              </a:rPr>
              <a:t>Endocytosis </a:t>
            </a:r>
            <a:r>
              <a:rPr lang="en-US" sz="2400" b="1" dirty="0" smtClean="0">
                <a:latin typeface="Times New Roman" pitchFamily="18" charset="0"/>
                <a:ea typeface="Times New Roman" pitchFamily="18" charset="0"/>
                <a:cs typeface="Times New Roman" pitchFamily="18" charset="0"/>
              </a:rPr>
              <a:t> </a:t>
            </a:r>
            <a:r>
              <a:rPr lang="en-US" sz="2400" b="1" dirty="0">
                <a:latin typeface="Times New Roman" pitchFamily="18" charset="0"/>
                <a:ea typeface="Times New Roman" pitchFamily="18" charset="0"/>
                <a:cs typeface="Times New Roman" pitchFamily="18" charset="0"/>
              </a:rPr>
              <a:t>3- Exocytosis</a:t>
            </a:r>
          </a:p>
          <a:p>
            <a:pPr lvl="0" fontAlgn="base">
              <a:spcBef>
                <a:spcPct val="0"/>
              </a:spcBef>
              <a:spcAft>
                <a:spcPct val="0"/>
              </a:spcAft>
              <a:tabLst>
                <a:tab pos="457200" algn="l"/>
              </a:tabLst>
            </a:pPr>
            <a:endParaRPr lang="en-US" sz="2400" b="1" dirty="0">
              <a:solidFill>
                <a:srgbClr val="FF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Process that moves materials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Requires energy from the cell in the form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Materials move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against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concentration gradient: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low concentration                high concentration</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3010" name="Rectangle 2"/>
          <p:cNvSpPr>
            <a:spLocks noChangeArrowheads="1"/>
          </p:cNvSpPr>
          <p:nvPr/>
        </p:nvSpPr>
        <p:spPr bwMode="auto">
          <a:xfrm>
            <a:off x="-14748" y="2687721"/>
            <a:ext cx="9144000" cy="406265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1-Active Transport Pumps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1-An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molecule breaks down into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releasing a phosphate group and a whole lot of energy.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2-The phosphate group attaches to a protein pump, causing it to change its shape so that it can move a small molecule or ion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3-The protein changes shape again so that the molecule can be released on the other side.</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There are many types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carrier proteins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they only carry specific molecules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ight Arrow 2"/>
          <p:cNvSpPr/>
          <p:nvPr/>
        </p:nvSpPr>
        <p:spPr>
          <a:xfrm flipV="1">
            <a:off x="2819400" y="2289461"/>
            <a:ext cx="838200" cy="45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83128"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of active transport: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sodium-potassium pump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Sodium ions are kept at low concentrations inside the cell and potassium ions are at higher concentrations</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Outside the cell,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3733800"/>
            <a:ext cx="910936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28" y="1200329"/>
            <a:ext cx="9060873" cy="830997"/>
          </a:xfrm>
          <a:prstGeom prst="rect">
            <a:avLst/>
          </a:prstGeom>
        </p:spPr>
        <p:txBody>
          <a:bodyPr wrap="square">
            <a:spAutoFit/>
          </a:bodyPr>
          <a:lstStyle/>
          <a:p>
            <a:r>
              <a:rPr lang="en-US" sz="2400" dirty="0">
                <a:latin typeface="Times New Roman" pitchFamily="18" charset="0"/>
                <a:cs typeface="Times New Roman" pitchFamily="18" charset="0"/>
              </a:rPr>
              <a:t>For each molecule of ATP used, 2 K+ are pumped into the cell and 3 Na+ are pumped out of the cell.</a:t>
            </a:r>
          </a:p>
        </p:txBody>
      </p:sp>
      <p:sp>
        <p:nvSpPr>
          <p:cNvPr id="4" name="Rectangle 3"/>
          <p:cNvSpPr/>
          <p:nvPr/>
        </p:nvSpPr>
        <p:spPr>
          <a:xfrm>
            <a:off x="34636" y="2016735"/>
            <a:ext cx="9237465" cy="1938992"/>
          </a:xfrm>
          <a:prstGeom prst="rect">
            <a:avLst/>
          </a:prstGeom>
        </p:spPr>
        <p:txBody>
          <a:bodyPr wrap="none">
            <a:spAutoFit/>
          </a:bodyPr>
          <a:lstStyle/>
          <a:p>
            <a:pPr marL="457200" indent="-457200">
              <a:buAutoNum type="arabicPeriod"/>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Na+ and 1 ATP bind to the protein “pump</a:t>
            </a:r>
            <a:r>
              <a:rPr lang="en-US" sz="2400" dirty="0" smtClean="0">
                <a:latin typeface="Times New Roman" pitchFamily="18" charset="0"/>
                <a:cs typeface="Times New Roman" pitchFamily="18" charset="0"/>
              </a:rPr>
              <a:t>.”</a:t>
            </a:r>
          </a:p>
          <a:p>
            <a:pPr marL="457200" indent="-457200">
              <a:buAutoNum type="arabicPeriod"/>
            </a:pPr>
            <a:r>
              <a:rPr lang="en-US" sz="2400" dirty="0" smtClean="0">
                <a:latin typeface="Times New Roman" pitchFamily="18" charset="0"/>
                <a:cs typeface="Times New Roman" pitchFamily="18" charset="0"/>
              </a:rPr>
              <a:t>ADP </a:t>
            </a:r>
            <a:r>
              <a:rPr lang="en-US" sz="2400" dirty="0">
                <a:latin typeface="Times New Roman" pitchFamily="18" charset="0"/>
                <a:cs typeface="Times New Roman" pitchFamily="18" charset="0"/>
              </a:rPr>
              <a:t>is released, causing a change in the pump’s shape</a:t>
            </a:r>
            <a:r>
              <a:rPr lang="en-US" sz="2400" dirty="0" smtClean="0">
                <a:latin typeface="Times New Roman" pitchFamily="18" charset="0"/>
                <a:cs typeface="Times New Roman" pitchFamily="18" charset="0"/>
              </a:rPr>
              <a:t>.</a:t>
            </a:r>
          </a:p>
          <a:p>
            <a:pPr marL="457200" indent="-457200">
              <a:buAutoNum type="arabicPeriod"/>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Na+ are released as 2 K+ bind to the pump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AutoNum type="arabicPeriod"/>
            </a:pPr>
            <a:r>
              <a:rPr lang="en-US" sz="2400" dirty="0" smtClean="0">
                <a:latin typeface="Times New Roman" pitchFamily="18" charset="0"/>
                <a:cs typeface="Times New Roman" pitchFamily="18" charset="0"/>
              </a:rPr>
              <a:t>Pi </a:t>
            </a:r>
            <a:r>
              <a:rPr lang="en-US" sz="2400" dirty="0">
                <a:latin typeface="Times New Roman" pitchFamily="18" charset="0"/>
                <a:cs typeface="Times New Roman" pitchFamily="18" charset="0"/>
              </a:rPr>
              <a:t>is released, causing the pump’s shape to </a:t>
            </a:r>
            <a:r>
              <a:rPr lang="en-US" sz="2400" dirty="0" smtClean="0">
                <a:latin typeface="Times New Roman" pitchFamily="18" charset="0"/>
                <a:cs typeface="Times New Roman" pitchFamily="18" charset="0"/>
              </a:rPr>
              <a:t>change </a:t>
            </a:r>
            <a:r>
              <a:rPr lang="en-US" sz="2400" dirty="0">
                <a:latin typeface="Times New Roman" pitchFamily="18" charset="0"/>
                <a:cs typeface="Times New Roman" pitchFamily="18" charset="0"/>
              </a:rPr>
              <a:t>and releasing </a:t>
            </a:r>
            <a:r>
              <a:rPr lang="en-US" sz="2400" dirty="0"/>
              <a:t>2 K+</a:t>
            </a:r>
          </a:p>
          <a:p>
            <a:pPr marL="457200" indent="-457200">
              <a:buAutoNum type="arabicPeriod"/>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832" y="19812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1935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Danielli</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and </a:t>
            </a:r>
            <a:r>
              <a:rPr lang="en-US" sz="2400" dirty="0" err="1" smtClean="0">
                <a:solidFill>
                  <a:srgbClr val="FF0000"/>
                </a:solidFill>
                <a:latin typeface="Times New Roman" pitchFamily="18" charset="0"/>
                <a:ea typeface="Times New Roman" pitchFamily="18" charset="0"/>
                <a:cs typeface="Times New Roman" pitchFamily="18" charset="0"/>
              </a:rPr>
              <a:t>Davson</a:t>
            </a:r>
            <a:r>
              <a:rPr lang="en-US" sz="2400" dirty="0" smtClean="0">
                <a:solidFill>
                  <a:srgbClr val="FF0000"/>
                </a:solidFill>
                <a:latin typeface="Times New Roman" pitchFamily="18" charset="0"/>
                <a:ea typeface="Times New Roman" pitchFamily="18" charset="0"/>
                <a:cs typeface="Times New Roman" pitchFamily="18" charset="0"/>
              </a:rPr>
              <a:t> (sandwich Model)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membrane model of </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globular proteins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surface of lipid bilayer; </a:t>
            </a:r>
            <a:r>
              <a:rPr lang="en-US" sz="2400" dirty="0">
                <a:latin typeface="Times New Roman" pitchFamily="18" charset="0"/>
                <a:ea typeface="Times New Roman" pitchFamily="18" charset="0"/>
                <a:cs typeface="Times New Roman" pitchFamily="18" charset="0"/>
              </a:rPr>
              <a:t>was basically a "sandwich" of lipids </a:t>
            </a:r>
            <a:r>
              <a:rPr lang="en-US" sz="2400" dirty="0" smtClean="0">
                <a:latin typeface="Times New Roman" pitchFamily="18" charset="0"/>
                <a:ea typeface="Times New Roman" pitchFamily="18" charset="0"/>
                <a:cs typeface="Times New Roman" pitchFamily="18" charset="0"/>
              </a:rPr>
              <a:t>covered </a:t>
            </a:r>
            <a:r>
              <a:rPr lang="en-US" sz="2400" dirty="0">
                <a:latin typeface="Times New Roman" pitchFamily="18" charset="0"/>
                <a:ea typeface="Times New Roman" pitchFamily="18" charset="0"/>
                <a:cs typeface="Times New Roman" pitchFamily="18" charset="0"/>
              </a:rPr>
              <a:t>on both sides with proteins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799"/>
            <a:ext cx="914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955" y="12290"/>
            <a:ext cx="8763000" cy="1815882"/>
          </a:xfrm>
          <a:prstGeom prst="rect">
            <a:avLst/>
          </a:prstGeom>
        </p:spPr>
        <p:txBody>
          <a:bodyPr wrap="square">
            <a:spAutoFit/>
          </a:bodyPr>
          <a:lstStyle/>
          <a:p>
            <a:r>
              <a:rPr lang="en-US" sz="2800" dirty="0">
                <a:latin typeface="Times New Roman" pitchFamily="18" charset="0"/>
                <a:cs typeface="Times New Roman" pitchFamily="18" charset="0"/>
              </a:rPr>
              <a:t>the polar hydrophilic groups of the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molecules </a:t>
            </a:r>
            <a:r>
              <a:rPr lang="en-US" sz="2800" dirty="0">
                <a:latin typeface="Times New Roman" pitchFamily="18" charset="0"/>
                <a:cs typeface="Times New Roman" pitchFamily="18" charset="0"/>
              </a:rPr>
              <a:t>being situated on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outside and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hydrophobic </a:t>
            </a:r>
            <a:r>
              <a:rPr lang="en-US" sz="2800" dirty="0">
                <a:latin typeface="Times New Roman" pitchFamily="18" charset="0"/>
                <a:cs typeface="Times New Roman" pitchFamily="18" charset="0"/>
              </a:rPr>
              <a:t>ends </a:t>
            </a:r>
            <a:r>
              <a:rPr lang="en-US" sz="2800" dirty="0" smtClean="0">
                <a:latin typeface="Times New Roman" pitchFamily="18" charset="0"/>
                <a:cs typeface="Times New Roman" pitchFamily="18" charset="0"/>
              </a:rPr>
              <a:t>standing </a:t>
            </a:r>
            <a:r>
              <a:rPr lang="en-US" sz="2800" dirty="0">
                <a:latin typeface="Times New Roman" pitchFamily="18" charset="0"/>
                <a:cs typeface="Times New Roman" pitchFamily="18" charset="0"/>
              </a:rPr>
              <a:t>at right </a:t>
            </a:r>
            <a:r>
              <a:rPr lang="en-US" sz="2800" dirty="0" smtClean="0">
                <a:latin typeface="Times New Roman" pitchFamily="18" charset="0"/>
                <a:cs typeface="Times New Roman" pitchFamily="18" charset="0"/>
              </a:rPr>
              <a:t>angles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 the </a:t>
            </a:r>
            <a:r>
              <a:rPr lang="en-US" sz="2800" dirty="0" smtClean="0">
                <a:latin typeface="Times New Roman" pitchFamily="18" charset="0"/>
                <a:cs typeface="Times New Roman" pitchFamily="18" charset="0"/>
              </a:rPr>
              <a:t>surface </a:t>
            </a:r>
            <a:r>
              <a:rPr lang="en-US" sz="2800" dirty="0">
                <a:latin typeface="Times New Roman" pitchFamily="18" charset="0"/>
                <a:cs typeface="Times New Roman" pitchFamily="18" charset="0"/>
              </a:rPr>
              <a:t>are oriented </a:t>
            </a:r>
            <a:r>
              <a:rPr lang="en-US" sz="2800" dirty="0" smtClean="0">
                <a:latin typeface="Times New Roman" pitchFamily="18" charset="0"/>
                <a:cs typeface="Times New Roman" pitchFamily="18" charset="0"/>
              </a:rPr>
              <a:t>inside.</a:t>
            </a:r>
            <a:endParaRPr lang="en-US" sz="28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69" y="12290"/>
            <a:ext cx="2546554" cy="196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687" y="1815882"/>
            <a:ext cx="9144000" cy="44319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2-Endocytosis</a:t>
            </a:r>
          </a:p>
          <a:p>
            <a:pPr lvl="0" fontAlgn="base">
              <a:spcBef>
                <a:spcPct val="0"/>
              </a:spcBef>
              <a:spcAft>
                <a:spcPct val="0"/>
              </a:spcAft>
            </a:pPr>
            <a:r>
              <a:rPr lang="en-US" sz="2400" dirty="0">
                <a:latin typeface="Times New Roman" pitchFamily="18" charset="0"/>
                <a:ea typeface="Times New Roman" pitchFamily="18" charset="0"/>
                <a:cs typeface="Times New Roman" pitchFamily="18" charset="0"/>
              </a:rPr>
              <a:t>Endocytosis, is the process by which materials move into the cell. There are three types of endocytosis: </a:t>
            </a:r>
            <a:r>
              <a:rPr lang="en-US" sz="2400" dirty="0">
                <a:solidFill>
                  <a:srgbClr val="FF0000"/>
                </a:solidFill>
                <a:latin typeface="Times New Roman" pitchFamily="18" charset="0"/>
                <a:ea typeface="Times New Roman" pitchFamily="18" charset="0"/>
                <a:cs typeface="Times New Roman" pitchFamily="18" charset="0"/>
              </a:rPr>
              <a:t>phagocytosis</a:t>
            </a:r>
            <a:r>
              <a:rPr lang="en-US" sz="2400" dirty="0">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pinocytosis</a:t>
            </a:r>
            <a:r>
              <a:rPr lang="en-US" sz="2400" dirty="0">
                <a:latin typeface="Times New Roman" pitchFamily="18" charset="0"/>
                <a:ea typeface="Times New Roman" pitchFamily="18" charset="0"/>
                <a:cs typeface="Times New Roman" pitchFamily="18" charset="0"/>
              </a:rPr>
              <a:t>, and </a:t>
            </a:r>
            <a:r>
              <a:rPr lang="en-US" sz="2400" dirty="0">
                <a:solidFill>
                  <a:srgbClr val="FF0000"/>
                </a:solidFill>
                <a:latin typeface="Times New Roman" pitchFamily="18" charset="0"/>
                <a:ea typeface="Times New Roman" pitchFamily="18" charset="0"/>
                <a:cs typeface="Times New Roman" pitchFamily="18" charset="0"/>
              </a:rPr>
              <a:t>receptor-mediated</a:t>
            </a:r>
            <a:r>
              <a:rPr lang="en-US" sz="2400" dirty="0">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endocytosis</a:t>
            </a:r>
            <a:r>
              <a:rPr lang="en-US" sz="2400" dirty="0" smtClean="0">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  phagocytosis</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or “cellular eating,” the cell’s plasma membrane surrounds a macromolecule or even an entire cell from the extracellular environment and buds off to form a food vacuole or </a:t>
            </a:r>
            <a:r>
              <a:rPr lang="en-US" sz="2400" dirty="0" err="1" smtClean="0">
                <a:solidFill>
                  <a:srgbClr val="FF0000"/>
                </a:solidFill>
                <a:latin typeface="Times New Roman" pitchFamily="18" charset="0"/>
                <a:ea typeface="Times New Roman" pitchFamily="18" charset="0"/>
                <a:cs typeface="Times New Roman" pitchFamily="18" charset="0"/>
              </a:rPr>
              <a:t>phagosome</a:t>
            </a:r>
            <a:r>
              <a:rPr lang="en-US" sz="2400" dirty="0">
                <a:solidFill>
                  <a:srgbClr val="FF0000"/>
                </a:solidFill>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(vacuole in the cytoplasm of a cell, containing a </a:t>
            </a:r>
            <a:r>
              <a:rPr lang="en-US" sz="2400" dirty="0" err="1">
                <a:latin typeface="Times New Roman" pitchFamily="18" charset="0"/>
                <a:ea typeface="Times New Roman" pitchFamily="18" charset="0"/>
                <a:cs typeface="Times New Roman" pitchFamily="18" charset="0"/>
              </a:rPr>
              <a:t>phagocytosed</a:t>
            </a:r>
            <a:r>
              <a:rPr lang="en-US" sz="2400" dirty="0">
                <a:latin typeface="Times New Roman" pitchFamily="18" charset="0"/>
                <a:ea typeface="Times New Roman" pitchFamily="18" charset="0"/>
                <a:cs typeface="Times New Roman" pitchFamily="18" charset="0"/>
              </a:rPr>
              <a:t> particle enclosed within a part of the cell </a:t>
            </a:r>
            <a:r>
              <a:rPr lang="en-US" sz="2400" dirty="0" smtClean="0">
                <a:latin typeface="Times New Roman" pitchFamily="18" charset="0"/>
                <a:ea typeface="Times New Roman" pitchFamily="18" charset="0"/>
                <a:cs typeface="Times New Roman" pitchFamily="18" charset="0"/>
              </a:rPr>
              <a:t>membrane), </a:t>
            </a:r>
            <a:r>
              <a:rPr lang="en-US" sz="2400" dirty="0">
                <a:latin typeface="Times New Roman" pitchFamily="18" charset="0"/>
                <a:ea typeface="Times New Roman" pitchFamily="18" charset="0"/>
                <a:cs typeface="Times New Roman" pitchFamily="18" charset="0"/>
              </a:rPr>
              <a:t>The newly-formed </a:t>
            </a:r>
            <a:r>
              <a:rPr lang="en-US" sz="2400" dirty="0" err="1">
                <a:latin typeface="Times New Roman" pitchFamily="18" charset="0"/>
                <a:ea typeface="Times New Roman" pitchFamily="18" charset="0"/>
                <a:cs typeface="Times New Roman" pitchFamily="18" charset="0"/>
              </a:rPr>
              <a:t>phagosome</a:t>
            </a:r>
            <a:r>
              <a:rPr lang="en-US" sz="2400" dirty="0">
                <a:latin typeface="Times New Roman" pitchFamily="18" charset="0"/>
                <a:ea typeface="Times New Roman" pitchFamily="18" charset="0"/>
                <a:cs typeface="Times New Roman" pitchFamily="18" charset="0"/>
              </a:rPr>
              <a:t> then fuses with a lysosome whose hydrolytic enzymes digest the “food” inside.</a:t>
            </a:r>
          </a:p>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0" y="0"/>
            <a:ext cx="9144000" cy="1815882"/>
          </a:xfrm>
          <a:prstGeom prst="rect">
            <a:avLst/>
          </a:prstGeom>
        </p:spPr>
        <p:txBody>
          <a:bodyPr wrap="square">
            <a:spAutoFit/>
          </a:bodyPr>
          <a:lstStyle/>
          <a:p>
            <a:r>
              <a:rPr lang="en-US" sz="3600" b="1" dirty="0">
                <a:solidFill>
                  <a:srgbClr val="FF0000"/>
                </a:solidFill>
              </a:rPr>
              <a:t>Endocytosis and Exocytosis</a:t>
            </a:r>
          </a:p>
          <a:p>
            <a:pPr algn="just"/>
            <a:r>
              <a:rPr lang="en-US" sz="2800" dirty="0" smtClean="0"/>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movement of macromolecules such as proteins or polysaccharides into or out of the cell is called </a:t>
            </a:r>
            <a:r>
              <a:rPr lang="en-US" sz="2400" dirty="0">
                <a:solidFill>
                  <a:srgbClr val="FF0000"/>
                </a:solidFill>
                <a:latin typeface="Times New Roman" pitchFamily="18" charset="0"/>
                <a:cs typeface="Times New Roman" pitchFamily="18" charset="0"/>
              </a:rPr>
              <a:t>bulk transport</a:t>
            </a:r>
            <a:r>
              <a:rPr lang="en-US" sz="2400" dirty="0">
                <a:latin typeface="Times New Roman" pitchFamily="18" charset="0"/>
                <a:cs typeface="Times New Roman" pitchFamily="18" charset="0"/>
              </a:rPr>
              <a:t>. There are two types of bulk transport, exocytosis and </a:t>
            </a:r>
            <a:r>
              <a:rPr lang="en-US" sz="2400" dirty="0" smtClean="0">
                <a:latin typeface="Times New Roman" pitchFamily="18" charset="0"/>
                <a:cs typeface="Times New Roman" pitchFamily="18" charset="0"/>
              </a:rPr>
              <a:t>endocytosis </a:t>
            </a:r>
            <a:r>
              <a:rPr lang="en-US" sz="2400" dirty="0">
                <a:latin typeface="Times New Roman" pitchFamily="18" charset="0"/>
                <a:cs typeface="Times New Roman" pitchFamily="18" charset="0"/>
              </a:rPr>
              <a:t>and both require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energy (ATP).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0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7"/>
            <a:ext cx="9144000"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pinocytosis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“cellular drinking,” the cell engulfs drops of fluid by pinching in and forming </a:t>
            </a:r>
            <a:r>
              <a:rPr lang="en-US" sz="2400" dirty="0" smtClean="0">
                <a:latin typeface="Times New Roman" pitchFamily="18" charset="0"/>
                <a:cs typeface="Times New Roman" pitchFamily="18" charset="0"/>
              </a:rPr>
              <a:t>vesicles. </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684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7" y="0"/>
            <a:ext cx="8832273" cy="3108543"/>
          </a:xfrm>
          <a:prstGeom prst="rect">
            <a:avLst/>
          </a:prstGeom>
        </p:spPr>
        <p:txBody>
          <a:bodyPr wrap="square">
            <a:spAutoFit/>
          </a:bodyPr>
          <a:lstStyle/>
          <a:p>
            <a:r>
              <a:rPr lang="en-US" sz="2800" dirty="0">
                <a:solidFill>
                  <a:srgbClr val="FF0000"/>
                </a:solidFill>
              </a:rPr>
              <a:t>receptor-mediated </a:t>
            </a:r>
            <a:r>
              <a:rPr lang="en-US" sz="2800" dirty="0" smtClean="0">
                <a:solidFill>
                  <a:srgbClr val="FF0000"/>
                </a:solidFill>
              </a:rPr>
              <a:t>endocytosis</a:t>
            </a:r>
          </a:p>
          <a:p>
            <a:pPr algn="just"/>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a process by which cells absorb metabolites, hormones, other proteins - and in some cases viruses - (endocytosis) by the inward budding of plasma membrane vesicles containing proteins with receptor sites specific to the molecules being absorbed. </a:t>
            </a:r>
            <a:endParaRPr lang="en-US" sz="2800" dirty="0" smtClean="0">
              <a:solidFill>
                <a:srgbClr val="FF0000"/>
              </a:solidFill>
            </a:endParaRPr>
          </a:p>
          <a:p>
            <a:r>
              <a:rPr lang="en-US" sz="2800" dirty="0" smtClean="0">
                <a:solidFill>
                  <a:srgbClr val="FF0000"/>
                </a:solidFill>
              </a:rPr>
              <a:t> </a:t>
            </a:r>
            <a:endParaRPr lang="en-US" sz="2800" dirty="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80883"/>
            <a:ext cx="8267699" cy="402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37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68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3-Exocytosis </a:t>
            </a:r>
            <a:endParaRPr kumimoji="0" lang="en-US" sz="2400" b="1"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 exocytosis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materials are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exported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out of the cell via secretory vesicles. In this process, the Golgi complex packages macromolecules into transport vesicles that travel to and fuse with the plasma membrane. This fusion causes the vesicle to spill its contents out of the cell. Exocytosis is important in expulsion of waste materials out of the cell and in the secretion of cellular products such as digestive enzymes or hormones.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8915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34"/>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461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524000"/>
            <a:ext cx="664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5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86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17917"/>
            <a:ext cx="91440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Unit membrane Model:</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algn="justLow"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model was proposed by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Robertson in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1959</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unit-membrane </a:t>
            </a:r>
            <a:r>
              <a:rPr lang="en-US" sz="2400" dirty="0" smtClean="0">
                <a:latin typeface="Times New Roman" pitchFamily="18" charset="0"/>
                <a:ea typeface="Times New Roman" pitchFamily="18" charset="0"/>
                <a:cs typeface="Times New Roman" pitchFamily="18" charset="0"/>
              </a:rPr>
              <a:t>model. </a:t>
            </a:r>
            <a:r>
              <a:rPr lang="en-US" sz="2400" dirty="0">
                <a:latin typeface="Times New Roman" pitchFamily="18" charset="0"/>
                <a:ea typeface="Times New Roman" pitchFamily="18" charset="0"/>
                <a:cs typeface="Times New Roman" pitchFamily="18" charset="0"/>
              </a:rPr>
              <a:t>The description of all the membranes of a cell (i.e. the cell membrane and membranes enclosing organelles) as having a common structure, revealed by electron microscopy as two dark bands, each about </a:t>
            </a:r>
            <a:r>
              <a:rPr lang="en-US" sz="2400" dirty="0" smtClean="0">
                <a:latin typeface="Times New Roman" pitchFamily="18" charset="0"/>
                <a:ea typeface="Times New Roman" pitchFamily="18" charset="0"/>
                <a:cs typeface="Times New Roman" pitchFamily="18" charset="0"/>
              </a:rPr>
              <a:t>20 A° </a:t>
            </a:r>
            <a:r>
              <a:rPr lang="en-US" sz="2400" dirty="0">
                <a:latin typeface="Times New Roman" pitchFamily="18" charset="0"/>
                <a:ea typeface="Times New Roman" pitchFamily="18" charset="0"/>
                <a:cs typeface="Times New Roman" pitchFamily="18" charset="0"/>
              </a:rPr>
              <a:t>thick, separated by a lighter band about </a:t>
            </a:r>
            <a:r>
              <a:rPr lang="en-US" sz="2400" dirty="0" smtClean="0">
                <a:latin typeface="Times New Roman" pitchFamily="18" charset="0"/>
                <a:ea typeface="Times New Roman" pitchFamily="18" charset="0"/>
                <a:cs typeface="Times New Roman" pitchFamily="18" charset="0"/>
              </a:rPr>
              <a:t>35 A° thick.</a:t>
            </a:r>
          </a:p>
          <a:p>
            <a:pPr lvl="0" algn="justLow"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plasma membranes of prokaryotes and eukaryotes are unit membranes.  Again the membranes of endoplasmic reticulum, Golgi bodies, Mitochondria, lysosomes, plastids and nucleus are unit membranes.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32142"/>
            <a:ext cx="822960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8466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Fluid Mosaic Model:</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the year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1972 Singer and Nicolson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proposed a model for explaining the membrane structure,  According to this model, cell membrane consists of a highly viscous fluid matrix of a bilayer of phospholipids having globular proteins associated with them. This model came to be known as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fluid mosaic model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phospholipid molecules in the cell membrane have their polar,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hydrophilic heads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towards outer surface and the nonpolar,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hydrophobic tails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towards inner surface. The proteins in cell membrane are of two kinds. Some of the proteins are found at </a:t>
            </a: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the periphery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partly projecting out of the lipid layer. These are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peripheral proteins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proteins can be easily extracted. Some of the protein molecules are found totally embedded in the phospholipid matrix. Those are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integral proteins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represent nearly 70% of the membrane proteins. These proteins cannot be extracted. Some of the integral proteins have very large molecules that extend throughout the phospholipid matrix, projecting out on both surfaces.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1564" y="5541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proteins are called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tunnel proteins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trans membrane proteins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are believed to have channels for the passage of water-soluble substances. </a:t>
            </a:r>
            <a:r>
              <a:rPr lang="en-US" sz="2800" dirty="0">
                <a:latin typeface="Times New Roman" pitchFamily="18" charset="0"/>
                <a:ea typeface="Times New Roman" pitchFamily="18" charset="0"/>
                <a:cs typeface="Times New Roman" pitchFamily="18" charset="0"/>
              </a:rPr>
              <a:t>Some proteins have a polysaccharide attached to them. These are called </a:t>
            </a:r>
            <a:r>
              <a:rPr lang="en-US" sz="2800" b="1" dirty="0" smtClean="0">
                <a:solidFill>
                  <a:srgbClr val="FF0000"/>
                </a:solidFill>
                <a:latin typeface="Times New Roman" pitchFamily="18" charset="0"/>
                <a:ea typeface="Times New Roman" pitchFamily="18" charset="0"/>
                <a:cs typeface="Times New Roman" pitchFamily="18" charset="0"/>
              </a:rPr>
              <a:t>Glycoproteins</a:t>
            </a:r>
            <a:r>
              <a:rPr lang="en-US" sz="2800" dirty="0" smtClean="0">
                <a:latin typeface="Times New Roman" pitchFamily="18" charset="0"/>
                <a:ea typeface="Times New Roman" pitchFamily="18" charset="0"/>
                <a:cs typeface="Times New Roman" pitchFamily="18" charset="0"/>
              </a:rPr>
              <a:t> </a:t>
            </a:r>
            <a:r>
              <a:rPr lang="en-US" sz="2800" dirty="0">
                <a:latin typeface="Times New Roman" pitchFamily="18" charset="0"/>
                <a:ea typeface="Times New Roman" pitchFamily="18" charset="0"/>
                <a:cs typeface="Times New Roman" pitchFamily="18" charset="0"/>
              </a:rPr>
              <a:t>and are important in cell recognition and essential to the immune response. Saccharides are also attached to some lipids, forming </a:t>
            </a:r>
            <a:r>
              <a:rPr lang="en-US" sz="2800" b="1" dirty="0">
                <a:solidFill>
                  <a:srgbClr val="FF0000"/>
                </a:solidFill>
                <a:latin typeface="Times New Roman" pitchFamily="18" charset="0"/>
                <a:ea typeface="Times New Roman" pitchFamily="18" charset="0"/>
                <a:cs typeface="Times New Roman" pitchFamily="18" charset="0"/>
              </a:rPr>
              <a:t>glycolipids</a:t>
            </a:r>
            <a:r>
              <a:rPr lang="en-US" sz="2800" dirty="0">
                <a:latin typeface="Times New Roman" pitchFamily="18" charset="0"/>
                <a:ea typeface="Times New Roman" pitchFamily="18"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Rectangle 1"/>
          <p:cNvSpPr/>
          <p:nvPr/>
        </p:nvSpPr>
        <p:spPr>
          <a:xfrm>
            <a:off x="27709" y="1210686"/>
            <a:ext cx="9137073" cy="461665"/>
          </a:xfrm>
          <a:prstGeom prst="rect">
            <a:avLst/>
          </a:prstGeom>
        </p:spPr>
        <p:txBody>
          <a:bodyPr wrap="square">
            <a:spAutoFit/>
          </a:bodyPr>
          <a:lstStyle/>
          <a:p>
            <a:r>
              <a:rPr lang="en-US" sz="2400" dirty="0" smtClean="0">
                <a:latin typeface="Times New Roman" pitchFamily="18" charset="0"/>
                <a:cs typeface="Times New Roman" pitchFamily="18" charset="0"/>
              </a:rPr>
              <a:t>   </a:t>
            </a:r>
            <a:endParaRPr lang="en-US" sz="2400" dirty="0"/>
          </a:p>
        </p:txBody>
      </p:sp>
      <p:sp>
        <p:nvSpPr>
          <p:cNvPr id="4" name="Rectangle 3"/>
          <p:cNvSpPr/>
          <p:nvPr/>
        </p:nvSpPr>
        <p:spPr>
          <a:xfrm>
            <a:off x="24244" y="3334619"/>
            <a:ext cx="9272156" cy="2246769"/>
          </a:xfrm>
          <a:prstGeom prst="rect">
            <a:avLst/>
          </a:prstGeom>
        </p:spPr>
        <p:txBody>
          <a:bodyPr wrap="square">
            <a:spAutoFit/>
          </a:bodyPr>
          <a:lstStyle/>
          <a:p>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phospholipid bi-layer and associated proteins is called the fluid mosaic model of the membrane's structure. </a:t>
            </a:r>
            <a:r>
              <a:rPr lang="en-US" sz="2800" dirty="0">
                <a:solidFill>
                  <a:srgbClr val="00B050"/>
                </a:solidFill>
                <a:latin typeface="Times New Roman" pitchFamily="18" charset="0"/>
                <a:cs typeface="Times New Roman" pitchFamily="18" charset="0"/>
              </a:rPr>
              <a:t>'Fluid' </a:t>
            </a:r>
            <a:r>
              <a:rPr lang="en-US" sz="2800" dirty="0">
                <a:latin typeface="Times New Roman" pitchFamily="18" charset="0"/>
                <a:cs typeface="Times New Roman" pitchFamily="18" charset="0"/>
              </a:rPr>
              <a:t>because the positions of the constituents are always changing and </a:t>
            </a:r>
            <a:r>
              <a:rPr lang="en-US" sz="2800" dirty="0">
                <a:solidFill>
                  <a:srgbClr val="00B050"/>
                </a:solidFill>
                <a:latin typeface="Times New Roman" pitchFamily="18" charset="0"/>
                <a:cs typeface="Times New Roman" pitchFamily="18" charset="0"/>
              </a:rPr>
              <a:t>'mosaic'</a:t>
            </a:r>
            <a:r>
              <a:rPr lang="en-US" sz="2800" dirty="0">
                <a:latin typeface="Times New Roman" pitchFamily="18" charset="0"/>
                <a:cs typeface="Times New Roman" pitchFamily="18" charset="0"/>
              </a:rPr>
              <a:t> because the membrane is made from different types of molecules.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915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90055"/>
            <a:ext cx="92963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82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0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TotalTime>
  <Words>1461</Words>
  <Application>Microsoft Office PowerPoint</Application>
  <PresentationFormat>On-screen Show (4:3)</PresentationFormat>
  <Paragraphs>112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Dr.Sanaa</cp:lastModifiedBy>
  <cp:revision>146</cp:revision>
  <dcterms:created xsi:type="dcterms:W3CDTF">2014-10-26T15:30:24Z</dcterms:created>
  <dcterms:modified xsi:type="dcterms:W3CDTF">2019-10-25T11:10:24Z</dcterms:modified>
</cp:coreProperties>
</file>