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7" r:id="rId2"/>
    <p:sldId id="268" r:id="rId3"/>
    <p:sldId id="334" r:id="rId4"/>
    <p:sldId id="315" r:id="rId5"/>
    <p:sldId id="316" r:id="rId6"/>
    <p:sldId id="317" r:id="rId7"/>
    <p:sldId id="318" r:id="rId8"/>
    <p:sldId id="319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8099" autoAdjust="0"/>
  </p:normalViewPr>
  <p:slideViewPr>
    <p:cSldViewPr>
      <p:cViewPr>
        <p:scale>
          <a:sx n="60" d="100"/>
          <a:sy n="60" d="100"/>
        </p:scale>
        <p:origin x="-11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2B637-146A-4BE4-927E-17EE9C6C26C6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D59D7-80D2-4319-B67A-58C1B0AB5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82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nowball.millersville.edu/~adecaria/ESCI341/esci341_answers_exercises_lesson03.pdf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D59D7-80D2-4319-B67A-58C1B0AB54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94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http://snowball.millersville.edu/~adecaria/ESCI341/esci341_answers_exercises_lesson03.pdf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D23F2-E8C4-43CF-8756-D6C8482B4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07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D59D7-80D2-4319-B67A-58C1B0AB544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74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1AC3-1EA2-42D0-9A8D-6233D9637CA1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94F3-0484-40B8-8B00-40855E9C0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64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1AC3-1EA2-42D0-9A8D-6233D9637CA1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94F3-0484-40B8-8B00-40855E9C0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91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1AC3-1EA2-42D0-9A8D-6233D9637CA1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94F3-0484-40B8-8B00-40855E9C0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0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1AC3-1EA2-42D0-9A8D-6233D9637CA1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94F3-0484-40B8-8B00-40855E9C0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60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1AC3-1EA2-42D0-9A8D-6233D9637CA1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94F3-0484-40B8-8B00-40855E9C0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51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1AC3-1EA2-42D0-9A8D-6233D9637CA1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94F3-0484-40B8-8B00-40855E9C0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9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1AC3-1EA2-42D0-9A8D-6233D9637CA1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94F3-0484-40B8-8B00-40855E9C0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37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1AC3-1EA2-42D0-9A8D-6233D9637CA1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94F3-0484-40B8-8B00-40855E9C0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5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1AC3-1EA2-42D0-9A8D-6233D9637CA1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94F3-0484-40B8-8B00-40855E9C0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1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1AC3-1EA2-42D0-9A8D-6233D9637CA1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94F3-0484-40B8-8B00-40855E9C0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32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1AC3-1EA2-42D0-9A8D-6233D9637CA1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94F3-0484-40B8-8B00-40855E9C0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11AC3-1EA2-42D0-9A8D-6233D9637CA1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894F3-0484-40B8-8B00-40855E9C0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4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42410" y="238780"/>
            <a:ext cx="78116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Course of 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Fundamentals of Thermodynamics</a:t>
            </a:r>
            <a:endParaRPr lang="en-US" alt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331640" y="4572000"/>
            <a:ext cx="64008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MUSTANSIRIYAH UNIVERSITY </a:t>
            </a:r>
            <a:endParaRPr lang="en-GB" sz="8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OF SCIENCES</a:t>
            </a:r>
            <a:endParaRPr lang="en-GB" sz="8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ATMOSPHERIC </a:t>
            </a:r>
            <a:r>
              <a:rPr lang="en-US" sz="8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SCIENCES</a:t>
            </a:r>
            <a:endParaRPr lang="en-GB" sz="8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2021-2022 </a:t>
            </a:r>
            <a:endParaRPr lang="en-GB" sz="8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8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sz="8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Khalid Mohammed</a:t>
            </a:r>
            <a:endParaRPr lang="en-GB" sz="8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000" b="1" cap="sm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STAGE </a:t>
            </a:r>
          </a:p>
          <a:p>
            <a:pPr marL="0" indent="0" algn="ctr">
              <a:buNone/>
            </a:pPr>
            <a:r>
              <a:rPr lang="en-US" sz="8000" b="1" cap="sm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3</a:t>
            </a:r>
          </a:p>
          <a:p>
            <a:pPr marL="0" indent="0" algn="ctr">
              <a:buNone/>
            </a:pPr>
            <a:endParaRPr lang="en-US" sz="8000" b="1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sz="8000" b="1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867" y="970407"/>
            <a:ext cx="5189533" cy="345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2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 &amp; Heat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400" y="667079"/>
            <a:ext cx="8839200" cy="500444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>
            <a:spAutoFit/>
          </a:bodyPr>
          <a:lstStyle>
            <a:lvl1pPr marL="344488" indent="-344488"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>
              <a:lnSpc>
                <a:spcPct val="115000"/>
              </a:lnSpc>
              <a:spcAft>
                <a:spcPct val="100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Work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(W) in mechanics is displacement (d) against a resisting force (F).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          </a:t>
            </a:r>
          </a:p>
          <a:p>
            <a:pPr marL="0" indent="0">
              <a:lnSpc>
                <a:spcPct val="115000"/>
              </a:lnSpc>
              <a:spcAft>
                <a:spcPct val="10000"/>
              </a:spcAft>
              <a:buClr>
                <a:srgbClr val="FF0000"/>
              </a:buClr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W =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 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     (in units of Joule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J (units of energy)) </a:t>
            </a:r>
            <a:endParaRPr lang="en-US" alt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342900" indent="-342900" algn="just">
              <a:lnSpc>
                <a:spcPct val="115000"/>
              </a:lnSpc>
              <a:spcAft>
                <a:spcPct val="100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Work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can be expansion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work (P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V), electrical work, magnetic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work etc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 </a:t>
            </a:r>
            <a:endParaRPr lang="en-US" altLang="en-US" sz="24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342900" indent="-342900" algn="just">
              <a:lnSpc>
                <a:spcPct val="115000"/>
              </a:lnSpc>
              <a:spcAft>
                <a:spcPct val="100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Maximum work will be done if the compression (or expansion) is carried out in a reversible manner.</a:t>
            </a:r>
          </a:p>
          <a:p>
            <a:pPr marL="342900" indent="-342900">
              <a:lnSpc>
                <a:spcPct val="115000"/>
              </a:lnSpc>
              <a:spcAft>
                <a:spcPct val="100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Work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is coordinated (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harmonious)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flow of matter. </a:t>
            </a:r>
            <a:br>
              <a:rPr lang="en-US" alt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</a:b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 Lowering of a weight can do work</a:t>
            </a:r>
            <a:br>
              <a:rPr lang="en-US" alt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</a:b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 Motion of piston can do work</a:t>
            </a:r>
            <a:br>
              <a:rPr lang="en-US" alt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</a:b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 Flow of electrons in conductor can do work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altLang="en-US" sz="24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4835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 &amp; Heat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400" y="667079"/>
            <a:ext cx="8839200" cy="34901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>
            <a:spAutoFit/>
          </a:bodyPr>
          <a:lstStyle>
            <a:lvl1pPr marL="344488" indent="-344488"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Aft>
                <a:spcPct val="100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Heat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is NOT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form of energy;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it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is a mode of transfer of energy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”. The transfer is done due to temperature difference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/>
            </a:r>
            <a:br>
              <a:rPr lang="en-US" alt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</a:br>
            <a:r>
              <a:rPr lang="en-US" altLang="en-US" sz="2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Bodies contain </a:t>
            </a:r>
            <a:r>
              <a:rPr lang="en-US" altLang="en-US" sz="2400" b="1" i="1" u="sng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internal energy </a:t>
            </a:r>
            <a:r>
              <a:rPr lang="en-US" altLang="en-US" sz="2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and </a:t>
            </a:r>
            <a:r>
              <a:rPr lang="en-US" altLang="en-US" sz="2400" b="1" i="1" u="sng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not</a:t>
            </a:r>
            <a:r>
              <a:rPr lang="en-US" altLang="en-US" sz="2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400" b="1" i="1" u="sng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heat (nor work!).</a:t>
            </a:r>
          </a:p>
          <a:p>
            <a:pPr marL="0">
              <a:lnSpc>
                <a:spcPct val="115000"/>
              </a:lnSpc>
              <a:spcAft>
                <a:spcPct val="100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2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Heat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involves random motion of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matter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/>
            </a:r>
            <a:br>
              <a:rPr lang="en-US" alt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</a:b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 Like gas molecules in a gas cylinder</a:t>
            </a:r>
            <a:br>
              <a:rPr lang="en-US" alt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</a:b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 Water molecules in a cup of water</a:t>
            </a:r>
            <a:br>
              <a:rPr lang="en-US" alt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</a:b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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Atoms vibrating in a block of Cu.</a:t>
            </a:r>
          </a:p>
          <a:p>
            <a:pPr marL="0">
              <a:lnSpc>
                <a:spcPct val="115000"/>
              </a:lnSpc>
              <a:spcAft>
                <a:spcPct val="10000"/>
              </a:spcAft>
              <a:buClr>
                <a:srgbClr val="FF0000"/>
              </a:buClr>
              <a:buFont typeface="Wingdings" pitchFamily="2" charset="2"/>
              <a:buChar char="q"/>
            </a:pPr>
            <a:endParaRPr lang="en-US" altLang="en-US" sz="24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4494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447894"/>
              </p:ext>
            </p:extLst>
          </p:nvPr>
        </p:nvGraphicFramePr>
        <p:xfrm>
          <a:off x="1233175" y="1644708"/>
          <a:ext cx="6677649" cy="4908492"/>
        </p:xfrm>
        <a:graphic>
          <a:graphicData uri="http://schemas.openxmlformats.org/drawingml/2006/table">
            <a:tbl>
              <a:tblPr/>
              <a:tblGrid>
                <a:gridCol w="2225883"/>
                <a:gridCol w="2225883"/>
                <a:gridCol w="2225883"/>
              </a:tblGrid>
              <a:tr h="2967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4196" marR="74196" marT="37098" marB="370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effectLst/>
                        </a:rPr>
                        <a:t>Work (W)</a:t>
                      </a:r>
                    </a:p>
                  </a:txBody>
                  <a:tcPr marL="74196" marR="74196" marT="37098" marB="370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Heat (Q)</a:t>
                      </a:r>
                    </a:p>
                  </a:txBody>
                  <a:tcPr marL="74196" marR="74196" marT="37098" marB="370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96784"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Interaction</a:t>
                      </a:r>
                    </a:p>
                  </a:txBody>
                  <a:tcPr marL="74196" marR="74196" marT="37098" marB="370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Mechanical</a:t>
                      </a:r>
                    </a:p>
                  </a:txBody>
                  <a:tcPr marL="74196" marR="74196" marT="37098" marB="370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Thermal</a:t>
                      </a:r>
                    </a:p>
                  </a:txBody>
                  <a:tcPr marL="74196" marR="74196" marT="37098" marB="370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96784">
                <a:tc>
                  <a:txBody>
                    <a:bodyPr/>
                    <a:lstStyle/>
                    <a:p>
                      <a:r>
                        <a:rPr lang="en-US" sz="1500" dirty="0">
                          <a:effectLst/>
                        </a:rPr>
                        <a:t>Requires</a:t>
                      </a:r>
                    </a:p>
                  </a:txBody>
                  <a:tcPr marL="74196" marR="74196" marT="37098" marB="370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Force and Displacement</a:t>
                      </a:r>
                    </a:p>
                  </a:txBody>
                  <a:tcPr marL="74196" marR="74196" marT="37098" marB="370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Temperature difference</a:t>
                      </a:r>
                    </a:p>
                  </a:txBody>
                  <a:tcPr marL="74196" marR="74196" marT="37098" marB="370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19373"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Process</a:t>
                      </a:r>
                    </a:p>
                  </a:txBody>
                  <a:tcPr marL="74196" marR="74196" marT="37098" marB="370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Macroscopic pushes and pulls</a:t>
                      </a:r>
                    </a:p>
                  </a:txBody>
                  <a:tcPr marL="74196" marR="74196" marT="37098" marB="370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effectLst/>
                        </a:rPr>
                        <a:t>Microscopic collisions</a:t>
                      </a:r>
                    </a:p>
                  </a:txBody>
                  <a:tcPr marL="74196" marR="74196" marT="37098" marB="370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187138"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Positive value</a:t>
                      </a:r>
                    </a:p>
                  </a:txBody>
                  <a:tcPr marL="74196" marR="74196" marT="37098" marB="370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W &gt; 0 when a gas is compressed. Energy is transferred into system.</a:t>
                      </a:r>
                    </a:p>
                  </a:txBody>
                  <a:tcPr marL="74196" marR="74196" marT="37098" marB="370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effectLst/>
                        </a:rPr>
                        <a:t>Q &gt; 0 when the environment is at a higher temperature than the system. Energy is transferred into system.</a:t>
                      </a:r>
                    </a:p>
                  </a:txBody>
                  <a:tcPr marL="74196" marR="74196" marT="37098" marB="370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964549"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Negative value</a:t>
                      </a:r>
                    </a:p>
                  </a:txBody>
                  <a:tcPr marL="74196" marR="74196" marT="37098" marB="370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W &lt; 0 when a gas expands. Energy is transferred out of system.</a:t>
                      </a:r>
                    </a:p>
                  </a:txBody>
                  <a:tcPr marL="74196" marR="74196" marT="37098" marB="370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Q &lt; 0 when the system is at a higher temperature than the environment. Energy is transferred out of system.</a:t>
                      </a:r>
                    </a:p>
                  </a:txBody>
                  <a:tcPr marL="74196" marR="74196" marT="37098" marB="370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964549"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Equilibrium</a:t>
                      </a:r>
                    </a:p>
                  </a:txBody>
                  <a:tcPr marL="74196" marR="74196" marT="37098" marB="370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A system is in mechanical equilibrium when there is no net force or torque on it.</a:t>
                      </a:r>
                    </a:p>
                  </a:txBody>
                  <a:tcPr marL="74196" marR="74196" marT="37098" marB="370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effectLst/>
                        </a:rPr>
                        <a:t>A system is in thermal equilibrium when it is at the same temperature as the environment.</a:t>
                      </a:r>
                    </a:p>
                  </a:txBody>
                  <a:tcPr marL="74196" marR="74196" marT="37098" marB="370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" y="30480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and work each have their own distinct properties, and they differ in how they affect a system. These are listed and compared below</a:t>
            </a:r>
          </a:p>
        </p:txBody>
      </p:sp>
    </p:spTree>
    <p:extLst>
      <p:ext uri="{BB962C8B-B14F-4D97-AF65-F5344CB8AC3E}">
        <p14:creationId xmlns:p14="http://schemas.microsoft.com/office/powerpoint/2010/main" val="9113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7320"/>
            <a:ext cx="9144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LAWS OF THERMODYNAMICS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four ‘laws’ of thermodynamics are essentially postulates that are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assumed to be true, and have never (so far) been seen to fail.</a:t>
            </a:r>
          </a:p>
        </p:txBody>
      </p:sp>
      <p:sp>
        <p:nvSpPr>
          <p:cNvPr id="6" name="Rectangle 5"/>
          <p:cNvSpPr/>
          <p:nvPr/>
        </p:nvSpPr>
        <p:spPr>
          <a:xfrm>
            <a:off x="-19666" y="1413808"/>
            <a:ext cx="91636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ZEROTH LAW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Zeroth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Law of Thermodynamics states that if two systems are each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separately 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equilibrium with a third system, then the first two systems are also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equilibrium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each other</a:t>
            </a:r>
          </a:p>
        </p:txBody>
      </p:sp>
      <p:pic>
        <p:nvPicPr>
          <p:cNvPr id="1028" name="Picture 4" descr="http://hyperphysics.phy-astr.gsu.edu/hbase/thermo/imgheat/theq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08" y="3214726"/>
            <a:ext cx="7069192" cy="272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34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7320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LAWS OF THERMODYNAMICS</a:t>
            </a:r>
          </a:p>
        </p:txBody>
      </p:sp>
      <p:sp>
        <p:nvSpPr>
          <p:cNvPr id="6" name="Rectangle 5"/>
          <p:cNvSpPr/>
          <p:nvPr/>
        </p:nvSpPr>
        <p:spPr>
          <a:xfrm>
            <a:off x="-19666" y="685800"/>
            <a:ext cx="916366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LAW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law of Thermodynamics can be summarized in a statement that energy is conserved,  and it will be explained in details later on.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 LAW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Second Law of Thermodynamics has several possible equivalent statements, two of them are: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entropy of an isolated system can never decrease.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impossible for an engine operating in a cyclic process to convert energy into work with 100% efficiency.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70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7320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LAWS OF THERMODYNAMICS</a:t>
            </a:r>
          </a:p>
        </p:txBody>
      </p:sp>
      <p:sp>
        <p:nvSpPr>
          <p:cNvPr id="6" name="Rectangle 5"/>
          <p:cNvSpPr/>
          <p:nvPr/>
        </p:nvSpPr>
        <p:spPr>
          <a:xfrm>
            <a:off x="-19666" y="685800"/>
            <a:ext cx="916366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THIRD LAW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several different statements of the Third Law, among them are: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entropy change of a substance goes to zero as temperature approaches absolute zero.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entropy of a pure substance is zero at absolute zero.</a:t>
            </a: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consequence or result of the First, Second, and Third Laws is that: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impossible to reduce the temperature of a substance to absolute zero (0 K) in a finite number of steps, in other words, it would take an infinite number of steps to reach absolute zero, so therefore, it is unattainable.</a:t>
            </a:r>
          </a:p>
        </p:txBody>
      </p:sp>
    </p:spTree>
    <p:extLst>
      <p:ext uri="{BB962C8B-B14F-4D97-AF65-F5344CB8AC3E}">
        <p14:creationId xmlns:p14="http://schemas.microsoft.com/office/powerpoint/2010/main" val="382380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7320"/>
            <a:ext cx="91440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LAW OF THERMODYNAMICS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law of thermodynamics expresses the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conservation of energy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It is given as: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dQ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dW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law states that the internal energy of a system can be changed either through heating or through work.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intensive properties, the first law becomes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 =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dq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dw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convention will be that heat added to the system and work done on the system will be positive.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Thus, work done by the system on its surroundings will be negative.</a:t>
            </a:r>
          </a:p>
        </p:txBody>
      </p:sp>
    </p:spTree>
    <p:extLst>
      <p:ext uri="{BB962C8B-B14F-4D97-AF65-F5344CB8AC3E}">
        <p14:creationId xmlns:p14="http://schemas.microsoft.com/office/powerpoint/2010/main" val="144104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7320"/>
            <a:ext cx="914400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P-V WORK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 is defined as force acting over a distance,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 gas expands quasi-statically against a pressure, p, the work done by the gas is given by the pressure multiplied by the change in volume, V, or 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Equation (1) is only valid if the process is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quasi-static with respect to</a:t>
            </a:r>
          </a:p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equilibrium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 does not have to be near thermal equilibrium in order to use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Eqn. (1), as long as it is close to being in mechanical equilibrium.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negative sign is included because work is being done by the system.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law is then written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07676"/>
            <a:ext cx="1905000" cy="61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213" y="2609309"/>
            <a:ext cx="5976587" cy="59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07316"/>
            <a:ext cx="6400800" cy="51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33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732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terms of specific quantities, the first law is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213" y="609600"/>
            <a:ext cx="5443187" cy="51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800600" cy="45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20574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law in this form tells us that 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 gas expands then its internal energy must either decrease, or heat must be added to it in order to keep the internal energy from decreasing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an adiabatic process, no heat is added or subtracted. Therefore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dq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0. 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means that if a gas expands adiabatically its internal energy (and hence, its temperature) will decrease. </a:t>
            </a:r>
          </a:p>
        </p:txBody>
      </p:sp>
    </p:spTree>
    <p:extLst>
      <p:ext uri="{BB962C8B-B14F-4D97-AF65-F5344CB8AC3E}">
        <p14:creationId xmlns:p14="http://schemas.microsoft.com/office/powerpoint/2010/main" val="74419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Text Box 15"/>
          <p:cNvSpPr txBox="1">
            <a:spLocks noChangeArrowheads="1"/>
          </p:cNvSpPr>
          <p:nvPr/>
        </p:nvSpPr>
        <p:spPr bwMode="auto">
          <a:xfrm>
            <a:off x="0" y="517525"/>
            <a:ext cx="9144000" cy="40626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 tIns="91440" bIns="91440">
            <a:spAutoFit/>
          </a:bodyPr>
          <a:lstStyle>
            <a:lvl1pPr marL="344488" indent="-344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spcAft>
                <a:spcPct val="200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In a </a:t>
            </a:r>
            <a:r>
              <a:rPr lang="en-US" altLang="en-US" sz="2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closed system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(piston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for example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figure below), if infinitesimal pressure increase causes the volume to decrease by V, then the work done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on the system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is:</a:t>
            </a:r>
          </a:p>
          <a:p>
            <a:pPr>
              <a:lnSpc>
                <a:spcPct val="110000"/>
              </a:lnSpc>
              <a:spcAft>
                <a:spcPct val="200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 system is close to equilibrium during the whole process</a:t>
            </a:r>
            <a:br>
              <a: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thus making the process </a:t>
            </a:r>
            <a:r>
              <a:rPr lang="en-US" altLang="en-US" sz="2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reversible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</a:p>
          <a:p>
            <a:pPr marL="0" indent="0" algn="ctr">
              <a:lnSpc>
                <a:spcPct val="110000"/>
              </a:lnSpc>
              <a:spcAft>
                <a:spcPct val="20000"/>
              </a:spcAft>
              <a:buClr>
                <a:srgbClr val="FF0000"/>
              </a:buClr>
            </a:pPr>
            <a:r>
              <a:rPr lang="en-US" altLang="en-US" sz="2200" b="1" i="1" u="sng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work </a:t>
            </a:r>
            <a:r>
              <a:rPr lang="en-US" altLang="en-US" sz="2200" b="1" i="1" u="sng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done on the system is positive, work done by the system is </a:t>
            </a:r>
            <a:r>
              <a:rPr lang="en-US" altLang="en-US" sz="2200" b="1" i="1" u="sng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negative</a:t>
            </a:r>
          </a:p>
          <a:p>
            <a:pPr>
              <a:lnSpc>
                <a:spcPct val="110000"/>
              </a:lnSpc>
              <a:spcAft>
                <a:spcPct val="200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As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V is negative,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work done is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positive.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/>
            </a:r>
            <a:br>
              <a: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If the piston moves outward under influence of P (i.e. ‘P’ and V are in opposite directions, then work done is negative.</a:t>
            </a:r>
          </a:p>
        </p:txBody>
      </p:sp>
      <p:sp>
        <p:nvSpPr>
          <p:cNvPr id="12301" name="Text Box 16"/>
          <p:cNvSpPr txBox="1">
            <a:spLocks noChangeArrowheads="1"/>
          </p:cNvSpPr>
          <p:nvPr/>
        </p:nvSpPr>
        <p:spPr bwMode="auto">
          <a:xfrm>
            <a:off x="1447800" y="57150"/>
            <a:ext cx="5824415" cy="492443"/>
          </a:xfrm>
          <a:prstGeom prst="rect">
            <a:avLst/>
          </a:prstGeom>
          <a:noFill/>
          <a:ln w="1270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Reversible P-V work on a closed system</a:t>
            </a:r>
          </a:p>
        </p:txBody>
      </p:sp>
      <p:graphicFrame>
        <p:nvGraphicFramePr>
          <p:cNvPr id="1230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124598"/>
              </p:ext>
            </p:extLst>
          </p:nvPr>
        </p:nvGraphicFramePr>
        <p:xfrm>
          <a:off x="6537325" y="1438275"/>
          <a:ext cx="228758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3" imgW="1117440" imgH="228600" progId="Equation.DSMT4">
                  <p:embed/>
                </p:oleObj>
              </mc:Choice>
              <mc:Fallback>
                <p:oleObj name="Equation" r:id="rId3" imgW="1117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7325" y="1438275"/>
                        <a:ext cx="2287588" cy="466725"/>
                      </a:xfrm>
                      <a:prstGeom prst="rect">
                        <a:avLst/>
                      </a:prstGeom>
                      <a:solidFill>
                        <a:srgbClr val="CCFFFF">
                          <a:alpha val="50000"/>
                        </a:srgbClr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5" name="Rectangle 99"/>
          <p:cNvSpPr>
            <a:spLocks noChangeArrowheads="1"/>
          </p:cNvSpPr>
          <p:nvPr/>
        </p:nvSpPr>
        <p:spPr bwMode="auto">
          <a:xfrm>
            <a:off x="76200" y="4997450"/>
            <a:ext cx="6831012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i="1" dirty="0">
                <a:latin typeface="Times New Roman" pitchFamily="18" charset="0"/>
                <a:sym typeface="Wingdings" pitchFamily="2" charset="2"/>
              </a:rPr>
              <a:t>Note that the ‘P’ is the pressure inside the container. For the work to be done reversibly the pressure outside has to be P+</a:t>
            </a:r>
            <a:r>
              <a:rPr lang="en-US" altLang="en-US" i="1" dirty="0">
                <a:latin typeface="Times New Roman" pitchFamily="18" charset="0"/>
                <a:sym typeface="Symbol" pitchFamily="18" charset="2"/>
              </a:rPr>
              <a:t>P (~P for now). Since the piston is moving in a direction opposite to the action of P, the work done by the surrounding is PV (or the work done by the system is PV, i.e. negative work is done by the system).</a:t>
            </a:r>
            <a:endParaRPr lang="en-US" altLang="en-US" dirty="0"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935788" y="4627563"/>
            <a:ext cx="2195512" cy="1239837"/>
            <a:chOff x="6935788" y="4238625"/>
            <a:chExt cx="2195512" cy="1239837"/>
          </a:xfrm>
        </p:grpSpPr>
        <p:sp>
          <p:nvSpPr>
            <p:cNvPr id="12291" name="Freeform 3"/>
            <p:cNvSpPr>
              <a:spLocks/>
            </p:cNvSpPr>
            <p:nvPr/>
          </p:nvSpPr>
          <p:spPr bwMode="auto">
            <a:xfrm>
              <a:off x="6935788" y="4556125"/>
              <a:ext cx="1035050" cy="649287"/>
            </a:xfrm>
            <a:custGeom>
              <a:avLst/>
              <a:gdLst>
                <a:gd name="T0" fmla="*/ 647 w 647"/>
                <a:gd name="T1" fmla="*/ 0 h 409"/>
                <a:gd name="T2" fmla="*/ 0 w 647"/>
                <a:gd name="T3" fmla="*/ 0 h 409"/>
                <a:gd name="T4" fmla="*/ 0 w 647"/>
                <a:gd name="T5" fmla="*/ 409 h 409"/>
                <a:gd name="T6" fmla="*/ 642 w 647"/>
                <a:gd name="T7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7" h="409">
                  <a:moveTo>
                    <a:pt x="647" y="0"/>
                  </a:moveTo>
                  <a:lnTo>
                    <a:pt x="0" y="0"/>
                  </a:lnTo>
                  <a:lnTo>
                    <a:pt x="0" y="409"/>
                  </a:lnTo>
                  <a:lnTo>
                    <a:pt x="642" y="409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92" name="Group 4"/>
            <p:cNvGrpSpPr>
              <a:grpSpLocks/>
            </p:cNvGrpSpPr>
            <p:nvPr/>
          </p:nvGrpSpPr>
          <p:grpSpPr bwMode="auto">
            <a:xfrm>
              <a:off x="7770813" y="4556125"/>
              <a:ext cx="641350" cy="649287"/>
              <a:chOff x="4462" y="3360"/>
              <a:chExt cx="404" cy="409"/>
            </a:xfrm>
          </p:grpSpPr>
          <p:sp>
            <p:nvSpPr>
              <p:cNvPr id="12293" name="Line 5"/>
              <p:cNvSpPr>
                <a:spLocks noChangeShapeType="1"/>
              </p:cNvSpPr>
              <p:nvPr/>
            </p:nvSpPr>
            <p:spPr bwMode="auto">
              <a:xfrm>
                <a:off x="4462" y="3360"/>
                <a:ext cx="0" cy="40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4" name="Line 6"/>
              <p:cNvSpPr>
                <a:spLocks noChangeShapeType="1"/>
              </p:cNvSpPr>
              <p:nvPr/>
            </p:nvSpPr>
            <p:spPr bwMode="auto">
              <a:xfrm>
                <a:off x="4462" y="3562"/>
                <a:ext cx="40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295" name="Group 7"/>
            <p:cNvGrpSpPr>
              <a:grpSpLocks/>
            </p:cNvGrpSpPr>
            <p:nvPr/>
          </p:nvGrpSpPr>
          <p:grpSpPr bwMode="auto">
            <a:xfrm>
              <a:off x="7643813" y="4556125"/>
              <a:ext cx="641350" cy="649287"/>
              <a:chOff x="4462" y="3360"/>
              <a:chExt cx="404" cy="409"/>
            </a:xfrm>
          </p:grpSpPr>
          <p:sp>
            <p:nvSpPr>
              <p:cNvPr id="12296" name="Line 8"/>
              <p:cNvSpPr>
                <a:spLocks noChangeShapeType="1"/>
              </p:cNvSpPr>
              <p:nvPr/>
            </p:nvSpPr>
            <p:spPr bwMode="auto">
              <a:xfrm>
                <a:off x="4462" y="3360"/>
                <a:ext cx="0" cy="409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7" name="Line 9"/>
              <p:cNvSpPr>
                <a:spLocks noChangeShapeType="1"/>
              </p:cNvSpPr>
              <p:nvPr/>
            </p:nvSpPr>
            <p:spPr bwMode="auto">
              <a:xfrm>
                <a:off x="4462" y="3562"/>
                <a:ext cx="404" cy="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298" name="AutoShape 10"/>
            <p:cNvSpPr>
              <a:spLocks noChangeArrowheads="1"/>
            </p:cNvSpPr>
            <p:nvPr/>
          </p:nvSpPr>
          <p:spPr bwMode="auto">
            <a:xfrm>
              <a:off x="8461375" y="4772025"/>
              <a:ext cx="384175" cy="217487"/>
            </a:xfrm>
            <a:prstGeom prst="leftArrow">
              <a:avLst>
                <a:gd name="adj1" fmla="val 50000"/>
                <a:gd name="adj2" fmla="val 4416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9" name="Text Box 56"/>
            <p:cNvSpPr txBox="1">
              <a:spLocks noChangeArrowheads="1"/>
            </p:cNvSpPr>
            <p:nvPr/>
          </p:nvSpPr>
          <p:spPr bwMode="auto">
            <a:xfrm>
              <a:off x="8332788" y="4906962"/>
              <a:ext cx="798512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i="1">
                  <a:latin typeface="Times New Roman" pitchFamily="18" charset="0"/>
                </a:rPr>
                <a:t>(P+</a:t>
              </a:r>
              <a:r>
                <a:rPr lang="en-US" altLang="en-US" i="1">
                  <a:latin typeface="Times New Roman" pitchFamily="18" charset="0"/>
                  <a:sym typeface="Symbol" pitchFamily="18" charset="2"/>
                </a:rPr>
                <a:t>P)</a:t>
              </a:r>
            </a:p>
          </p:txBody>
        </p:sp>
        <p:sp>
          <p:nvSpPr>
            <p:cNvPr id="12303" name="Text Box 123"/>
            <p:cNvSpPr txBox="1">
              <a:spLocks noChangeArrowheads="1"/>
            </p:cNvSpPr>
            <p:nvPr/>
          </p:nvSpPr>
          <p:spPr bwMode="auto">
            <a:xfrm>
              <a:off x="7693025" y="4238625"/>
              <a:ext cx="174625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latin typeface="Times New Roman" pitchFamily="18" charset="0"/>
                </a:rPr>
                <a:t>1</a:t>
              </a:r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304" name="Text Box 123"/>
            <p:cNvSpPr txBox="1">
              <a:spLocks noChangeArrowheads="1"/>
            </p:cNvSpPr>
            <p:nvPr/>
          </p:nvSpPr>
          <p:spPr bwMode="auto">
            <a:xfrm>
              <a:off x="7559675" y="5160962"/>
              <a:ext cx="174625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latin typeface="Times New Roman" pitchFamily="18" charset="0"/>
                </a:rPr>
                <a:t>2</a:t>
              </a:r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306" name="Text Box 56"/>
            <p:cNvSpPr txBox="1">
              <a:spLocks noChangeArrowheads="1"/>
            </p:cNvSpPr>
            <p:nvPr/>
          </p:nvSpPr>
          <p:spPr bwMode="auto">
            <a:xfrm>
              <a:off x="7181850" y="4711700"/>
              <a:ext cx="212725" cy="347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i="1">
                  <a:latin typeface="Times New Roman" pitchFamily="18" charset="0"/>
                </a:rPr>
                <a:t>P</a:t>
              </a:r>
              <a:endParaRPr lang="en-US" altLang="en-US" i="1">
                <a:latin typeface="Times New Roman" pitchFamily="18" charset="0"/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955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2708" y="1219200"/>
            <a:ext cx="6480720" cy="39703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300000"/>
              </a:lnSpc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dalus" pitchFamily="18" charset="-78"/>
                <a:cs typeface="Andalus" pitchFamily="18" charset="-78"/>
              </a:rPr>
              <a:t>Welcome Students In The </a:t>
            </a:r>
            <a:r>
              <a:rPr lang="en-US" sz="28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dalus" pitchFamily="18" charset="-78"/>
                <a:cs typeface="Andalus" pitchFamily="18" charset="-78"/>
              </a:rPr>
              <a:t>New Course </a:t>
            </a:r>
          </a:p>
          <a:p>
            <a:pPr algn="ctr">
              <a:lnSpc>
                <a:spcPct val="300000"/>
              </a:lnSpc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dalus" pitchFamily="18" charset="-78"/>
                <a:cs typeface="Andalus" pitchFamily="18" charset="-78"/>
              </a:rPr>
              <a:t>And In The </a:t>
            </a:r>
            <a:r>
              <a:rPr lang="en-US" sz="28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dalus" pitchFamily="18" charset="-78"/>
                <a:cs typeface="Andalus" pitchFamily="18" charset="-78"/>
              </a:rPr>
              <a:t>Third Lecture </a:t>
            </a:r>
            <a:r>
              <a:rPr lang="en-US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dalus" pitchFamily="18" charset="-78"/>
                <a:cs typeface="Andalus" pitchFamily="18" charset="-78"/>
                <a:sym typeface="Wingdings" pitchFamily="2" charset="2"/>
              </a:rPr>
              <a:t> </a:t>
            </a:r>
          </a:p>
          <a:p>
            <a:pPr algn="ctr">
              <a:lnSpc>
                <a:spcPct val="300000"/>
              </a:lnSpc>
            </a:pP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329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" y="0"/>
            <a:ext cx="858996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3581400"/>
            <a:ext cx="296227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65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LECTURE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45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752600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Thermodynamic variables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Work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laws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thermodynamics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law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thermodynamics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p-v work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lecture including the following items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01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1074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 volume of gas in a closed cylinder with a piston,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way we can control certain properties of the gas, such as its volume or temperature, and perform experiments on it. 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macroscopic level, the gas has some familiar properties: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41"/>
          <a:stretch/>
        </p:blipFill>
        <p:spPr bwMode="auto">
          <a:xfrm>
            <a:off x="4953000" y="2593258"/>
            <a:ext cx="4048125" cy="213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2864909"/>
            <a:ext cx="4572000" cy="1785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 V (units: m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mass M (units: kg)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density  = M/V (units: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kgm</a:t>
            </a:r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−3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(</a:t>
            </a:r>
            <a:r>
              <a:rPr lang="fr-F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units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K, Kelvin)</a:t>
            </a:r>
          </a:p>
          <a:p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pressure p (</a:t>
            </a:r>
            <a:r>
              <a:rPr lang="fr-F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units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Pa = Nm</a:t>
            </a:r>
            <a:r>
              <a:rPr lang="fr-FR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−2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Pascal</a:t>
            </a: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" y="4766608"/>
            <a:ext cx="90011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gas is made up of molecules with individual mass 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the total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is equal to     M = n µ,  where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is the number of moles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µ is the molar mass , µ = N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Avogadro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12789" y="228600"/>
            <a:ext cx="533101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THERMODYNAMIC VARIABLES</a:t>
            </a:r>
          </a:p>
        </p:txBody>
      </p:sp>
    </p:spTree>
    <p:extLst>
      <p:ext uri="{BB962C8B-B14F-4D97-AF65-F5344CB8AC3E}">
        <p14:creationId xmlns:p14="http://schemas.microsoft.com/office/powerpoint/2010/main" val="120315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406880" y="166688"/>
            <a:ext cx="21778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latin typeface="Times New Roman" pitchFamily="18" charset="0"/>
              </a:rPr>
              <a:t>Temperature</a:t>
            </a:r>
            <a:endParaRPr lang="en-US" altLang="en-US" sz="2800" b="1" dirty="0">
              <a:latin typeface="Times New Roman" pitchFamily="18" charset="0"/>
            </a:endParaRPr>
          </a:p>
        </p:txBody>
      </p:sp>
      <p:pic>
        <p:nvPicPr>
          <p:cNvPr id="2051" name="Picture 3" descr="Translational_motion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12" y="2514600"/>
            <a:ext cx="3657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69863" y="793750"/>
            <a:ext cx="8821737" cy="15696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2400" dirty="0">
                <a:latin typeface="Times New Roman" pitchFamily="18" charset="0"/>
              </a:rPr>
              <a:t>In microscopic </a:t>
            </a:r>
            <a:r>
              <a:rPr lang="en-US" altLang="en-US" sz="2400" dirty="0" smtClean="0">
                <a:latin typeface="Times New Roman" pitchFamily="18" charset="0"/>
              </a:rPr>
              <a:t>level, </a:t>
            </a:r>
            <a:r>
              <a:rPr lang="en-US" altLang="en-US" sz="2400" dirty="0">
                <a:latin typeface="Times New Roman" pitchFamily="18" charset="0"/>
              </a:rPr>
              <a:t>temperature measures the average kinetic energy of its atoms as they move. </a:t>
            </a:r>
            <a:endParaRPr lang="en-US" altLang="en-US" sz="2400" dirty="0" smtClean="0">
              <a:latin typeface="Times New Roman" pitchFamily="18" charset="0"/>
            </a:endParaRPr>
          </a:p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2400" dirty="0" smtClean="0">
                <a:latin typeface="Times New Roman" pitchFamily="18" charset="0"/>
              </a:rPr>
              <a:t>In </a:t>
            </a:r>
            <a:r>
              <a:rPr lang="en-US" altLang="en-US" sz="2400" dirty="0">
                <a:latin typeface="Times New Roman" pitchFamily="18" charset="0"/>
              </a:rPr>
              <a:t>macroscopic </a:t>
            </a:r>
            <a:r>
              <a:rPr lang="en-US" altLang="en-US" sz="2400" dirty="0" smtClean="0">
                <a:latin typeface="Times New Roman" pitchFamily="18" charset="0"/>
              </a:rPr>
              <a:t>level, </a:t>
            </a:r>
            <a:r>
              <a:rPr lang="en-US" altLang="en-US" sz="2400" dirty="0">
                <a:latin typeface="Times New Roman" pitchFamily="18" charset="0"/>
              </a:rPr>
              <a:t>it a physical property of a system that underlies the common notions of hot and cold.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055" name="Picture 7" descr="Thermally_Agitated_Molecule"/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14601"/>
            <a:ext cx="3657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63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3400" y="152400"/>
            <a:ext cx="280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itchFamily="18" charset="0"/>
              </a:rPr>
              <a:t>Temperature  scales</a:t>
            </a:r>
          </a:p>
        </p:txBody>
      </p:sp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0" y="31538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152712"/>
              </p:ext>
            </p:extLst>
          </p:nvPr>
        </p:nvGraphicFramePr>
        <p:xfrm>
          <a:off x="337131" y="1676400"/>
          <a:ext cx="5225469" cy="2621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1823"/>
                <a:gridCol w="1741823"/>
                <a:gridCol w="174182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boiling water </a:t>
                      </a:r>
                    </a:p>
                    <a:p>
                      <a:pPr algn="ctr"/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mixture of 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 and ice </a:t>
                      </a:r>
                    </a:p>
                    <a:p>
                      <a:pPr algn="ctr"/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Celsius (Centigrade)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° C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° C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Fahrenheit</a:t>
                      </a:r>
                    </a:p>
                    <a:p>
                      <a:pPr algn="ctr"/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 ° F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° F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066800" y="5091113"/>
            <a:ext cx="6324600" cy="1385887"/>
            <a:chOff x="381000" y="2862578"/>
            <a:chExt cx="6959600" cy="1385887"/>
          </a:xfrm>
        </p:grpSpPr>
        <p:sp>
          <p:nvSpPr>
            <p:cNvPr id="196613" name="Rectangle 5"/>
            <p:cNvSpPr>
              <a:spLocks noChangeArrowheads="1"/>
            </p:cNvSpPr>
            <p:nvPr/>
          </p:nvSpPr>
          <p:spPr bwMode="auto">
            <a:xfrm>
              <a:off x="387350" y="3733800"/>
              <a:ext cx="39211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 smtClean="0">
                  <a:latin typeface="Times New Roman" pitchFamily="18" charset="0"/>
                </a:rPr>
                <a:t>Absolute temperature (Kelvin)</a:t>
              </a:r>
              <a:endParaRPr lang="en-US" altLang="en-US" sz="2400" dirty="0">
                <a:latin typeface="Times New Roman" pitchFamily="18" charset="0"/>
              </a:endParaRPr>
            </a:p>
          </p:txBody>
        </p:sp>
        <p:graphicFrame>
          <p:nvGraphicFramePr>
            <p:cNvPr id="19661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7288318"/>
                </p:ext>
              </p:extLst>
            </p:nvPr>
          </p:nvGraphicFramePr>
          <p:xfrm>
            <a:off x="4708525" y="2862578"/>
            <a:ext cx="2632075" cy="769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8" name="Equation" r:id="rId3" imgW="1244520" imgH="355320" progId="Equation.3">
                    <p:embed/>
                  </p:oleObj>
                </mc:Choice>
                <mc:Fallback>
                  <p:oleObj name="Equation" r:id="rId3" imgW="124452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8525" y="2862578"/>
                          <a:ext cx="2632075" cy="769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661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8592086"/>
                </p:ext>
              </p:extLst>
            </p:nvPr>
          </p:nvGraphicFramePr>
          <p:xfrm>
            <a:off x="4810712" y="3733800"/>
            <a:ext cx="2275888" cy="5146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9" name="Equation" r:id="rId5" imgW="1079280" imgH="241200" progId="Equation.3">
                    <p:embed/>
                  </p:oleObj>
                </mc:Choice>
                <mc:Fallback>
                  <p:oleObj name="Equation" r:id="rId5" imgW="10792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0712" y="3733800"/>
                          <a:ext cx="2275888" cy="5146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381000" y="3048000"/>
              <a:ext cx="349647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 smtClean="0">
                  <a:latin typeface="Times New Roman" pitchFamily="18" charset="0"/>
                </a:rPr>
                <a:t>Fahrenheit temperature (F)</a:t>
              </a:r>
              <a:endParaRPr lang="en-US" altLang="en-US" sz="2400" dirty="0">
                <a:latin typeface="Times New Roman" pitchFamily="18" charset="0"/>
              </a:endParaRPr>
            </a:p>
          </p:txBody>
        </p:sp>
      </p:grpSp>
      <p:pic>
        <p:nvPicPr>
          <p:cNvPr id="27" name="Picture 1"/>
          <p:cNvPicPr preferRelativeResize="0"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7" t="7668"/>
          <a:stretch/>
        </p:blipFill>
        <p:spPr bwMode="auto">
          <a:xfrm>
            <a:off x="5562600" y="685800"/>
            <a:ext cx="3581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54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7519987" y="4038600"/>
            <a:ext cx="88900" cy="133191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" name="Text Box 15"/>
          <p:cNvSpPr txBox="1">
            <a:spLocks noChangeArrowheads="1"/>
          </p:cNvSpPr>
          <p:nvPr/>
        </p:nvSpPr>
        <p:spPr bwMode="auto">
          <a:xfrm>
            <a:off x="152400" y="609600"/>
            <a:ext cx="8839200" cy="269612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91440" bIns="91440">
            <a:spAutoFit/>
          </a:bodyPr>
          <a:lstStyle>
            <a:lvl1pPr marL="344488" indent="-344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110000"/>
              </a:lnSpc>
              <a:spcAft>
                <a:spcPct val="20000"/>
              </a:spcAft>
              <a:buClr>
                <a:srgbClr val="FF0000"/>
              </a:buClr>
            </a:pPr>
            <a:r>
              <a:rPr lang="en-US" altLang="en-US" sz="24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Force  F acting on unit area due to the weight of  the atmosphere</a:t>
            </a:r>
            <a:r>
              <a:rPr lang="en-US" altLang="en-US" sz="20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</a:p>
          <a:p>
            <a:pPr marL="0" indent="0" algn="just">
              <a:lnSpc>
                <a:spcPct val="110000"/>
              </a:lnSpc>
              <a:spcAft>
                <a:spcPct val="20000"/>
              </a:spcAft>
              <a:buClr>
                <a:srgbClr val="FF0000"/>
              </a:buClr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force a gas exerts on its bounding walls per unit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This does not mean that gas only has a pressure defined at the bounding walls: the internal pressure of a gas can in principle be measured by inserting some probe and measuring the force per unit area on the probe. </a:t>
            </a: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9" name="Text Box 123"/>
          <p:cNvSpPr txBox="1">
            <a:spLocks noChangeArrowheads="1"/>
          </p:cNvSpPr>
          <p:nvPr/>
        </p:nvSpPr>
        <p:spPr bwMode="auto">
          <a:xfrm rot="16200000">
            <a:off x="6707981" y="4590256"/>
            <a:ext cx="12573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i="1">
                <a:latin typeface="Times New Roman" pitchFamily="18" charset="0"/>
              </a:rPr>
              <a:t>Wall of a container</a:t>
            </a:r>
            <a:endParaRPr lang="en-US" altLang="en-US" sz="1200" i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8355012" y="4211638"/>
            <a:ext cx="120650" cy="1206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33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Oval 12"/>
          <p:cNvSpPr>
            <a:spLocks noChangeArrowheads="1"/>
          </p:cNvSpPr>
          <p:nvPr/>
        </p:nvSpPr>
        <p:spPr bwMode="auto">
          <a:xfrm>
            <a:off x="8355012" y="4713288"/>
            <a:ext cx="120650" cy="1206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33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Oval 13"/>
          <p:cNvSpPr>
            <a:spLocks noChangeArrowheads="1"/>
          </p:cNvSpPr>
          <p:nvPr/>
        </p:nvSpPr>
        <p:spPr bwMode="auto">
          <a:xfrm>
            <a:off x="8355012" y="5160963"/>
            <a:ext cx="120650" cy="1206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33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Oval 15"/>
          <p:cNvSpPr>
            <a:spLocks noChangeAspect="1" noChangeArrowheads="1"/>
          </p:cNvSpPr>
          <p:nvPr/>
        </p:nvSpPr>
        <p:spPr bwMode="auto">
          <a:xfrm>
            <a:off x="8716962" y="4456113"/>
            <a:ext cx="122238" cy="1222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Oval 16"/>
          <p:cNvSpPr>
            <a:spLocks noChangeAspect="1" noChangeArrowheads="1"/>
          </p:cNvSpPr>
          <p:nvPr/>
        </p:nvSpPr>
        <p:spPr bwMode="auto">
          <a:xfrm>
            <a:off x="8716962" y="4916488"/>
            <a:ext cx="122238" cy="1222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91682"/>
            <a:ext cx="5980215" cy="219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56"/>
          <p:cNvSpPr txBox="1">
            <a:spLocks noChangeArrowheads="1"/>
          </p:cNvSpPr>
          <p:nvPr/>
        </p:nvSpPr>
        <p:spPr bwMode="auto">
          <a:xfrm>
            <a:off x="3583550" y="86380"/>
            <a:ext cx="1505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Pressure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5581471"/>
            <a:ext cx="811053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 and temperature do not correspond to a property of  individual molecules. They are bulk properties that can only be defined as a statistical property of a </a:t>
            </a:r>
            <a:r>
              <a:rPr lang="en-US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number of molecules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1858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-0.08142 -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-0.08142 -4.0740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-0.08142 -4.0740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43 4.81481E-6 L 0.00035 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0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43 4.81481E-6 L 0.00035 4.8148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0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43 4.81481E-6 L 0.00035 4.81481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12118 2.22222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12118 2.22222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18 2.22222E-6 L 1.66667E-6 2.22222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18 2.22222E-6 L 1.66667E-6 2.22222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  <p:bldP spid="21510" grpId="1" animBg="1"/>
      <p:bldP spid="21516" grpId="0" animBg="1"/>
      <p:bldP spid="21516" grpId="1" animBg="1"/>
      <p:bldP spid="21517" grpId="0" animBg="1"/>
      <p:bldP spid="21517" grpId="1" animBg="1"/>
      <p:bldP spid="21519" grpId="0" animBg="1"/>
      <p:bldP spid="21519" grpId="1" animBg="1"/>
      <p:bldP spid="21520" grpId="0" animBg="1"/>
      <p:bldP spid="215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4953000" cy="48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6"/>
          <p:cNvSpPr txBox="1">
            <a:spLocks noChangeArrowheads="1"/>
          </p:cNvSpPr>
          <p:nvPr/>
        </p:nvSpPr>
        <p:spPr bwMode="auto">
          <a:xfrm>
            <a:off x="3620356" y="86380"/>
            <a:ext cx="14318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Density 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43000"/>
            <a:ext cx="30099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21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 and Work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3340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ct val="100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sz="24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Heat </a:t>
            </a:r>
            <a:r>
              <a:rPr lang="en-US" altLang="en-US" sz="24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and work are modes of transfer of energy and not ‘energy’ itself.</a:t>
            </a:r>
            <a:r>
              <a:rPr lang="en-US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/>
            </a:r>
            <a:br>
              <a:rPr lang="en-US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</a:br>
            <a:r>
              <a:rPr lang="en-US" alt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Heat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 and work are two different ways of transferring energy from one system to another. </a:t>
            </a:r>
            <a:endParaRPr lang="en-US" alt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342900" lvl="0" indent="-342900" algn="just">
              <a:lnSpc>
                <a:spcPct val="115000"/>
              </a:lnSpc>
              <a:spcAft>
                <a:spcPct val="100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Heat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 is the transfer of thermal energy between systems, while work is the transfer of mechanical energy between two systems</a:t>
            </a:r>
          </a:p>
          <a:p>
            <a:pPr marL="342900" lvl="0" indent="-342900">
              <a:lnSpc>
                <a:spcPct val="105000"/>
              </a:lnSpc>
              <a:spcAft>
                <a:spcPct val="100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Once inside the 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system, i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 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does not matter how the energy entered the system* (i.e. work and heat are terms associated with the surrounding and once inside the system there is no ‘memory’ of how the input was received and 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 energy is stored as potential energy (PE) and kinetic energy (KE).</a:t>
            </a:r>
          </a:p>
          <a:p>
            <a:pPr lvl="0">
              <a:lnSpc>
                <a:spcPct val="105000"/>
              </a:lnSpc>
              <a:spcAft>
                <a:spcPct val="100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This energy can be withdrawn as work or heat from the system.</a:t>
            </a:r>
          </a:p>
          <a:p>
            <a:pPr>
              <a:spcAft>
                <a:spcPct val="10000"/>
              </a:spcAft>
              <a:buClr>
                <a:srgbClr val="FF0000"/>
              </a:buClr>
            </a:pPr>
            <a:endParaRPr lang="en-US" altLang="en-US" sz="2400" b="1" i="1" u="sng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5106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8308</TotalTime>
  <Words>1392</Words>
  <Application>Microsoft Office PowerPoint</Application>
  <PresentationFormat>On-screen Show (4:3)</PresentationFormat>
  <Paragraphs>149</Paragraphs>
  <Slides>21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Equation</vt:lpstr>
      <vt:lpstr>PowerPoint Presentation</vt:lpstr>
      <vt:lpstr>PowerPoint Presentation</vt:lpstr>
      <vt:lpstr>This lecture including the following items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Heat and Work</vt:lpstr>
      <vt:lpstr>Work &amp; Heat</vt:lpstr>
      <vt:lpstr>Work &amp; Heat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 OF LECTURE THREE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Atmospheric  Thermodynamics</dc:title>
  <dc:creator>L</dc:creator>
  <cp:lastModifiedBy>L</cp:lastModifiedBy>
  <cp:revision>57</cp:revision>
  <dcterms:created xsi:type="dcterms:W3CDTF">2019-10-20T07:48:39Z</dcterms:created>
  <dcterms:modified xsi:type="dcterms:W3CDTF">2021-10-31T06:52:42Z</dcterms:modified>
</cp:coreProperties>
</file>