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7" r:id="rId2"/>
    <p:sldId id="268" r:id="rId3"/>
    <p:sldId id="258" r:id="rId4"/>
    <p:sldId id="265" r:id="rId5"/>
    <p:sldId id="310" r:id="rId6"/>
    <p:sldId id="307" r:id="rId7"/>
    <p:sldId id="309" r:id="rId8"/>
    <p:sldId id="308" r:id="rId9"/>
    <p:sldId id="266" r:id="rId10"/>
    <p:sldId id="311" r:id="rId11"/>
    <p:sldId id="296" r:id="rId12"/>
    <p:sldId id="312" r:id="rId13"/>
    <p:sldId id="278" r:id="rId14"/>
    <p:sldId id="279" r:id="rId15"/>
    <p:sldId id="314" r:id="rId16"/>
    <p:sldId id="313" r:id="rId17"/>
    <p:sldId id="28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51" autoAdjust="0"/>
    <p:restoredTop sz="88099" autoAdjust="0"/>
  </p:normalViewPr>
  <p:slideViewPr>
    <p:cSldViewPr>
      <p:cViewPr>
        <p:scale>
          <a:sx n="50" d="100"/>
          <a:sy n="50" d="100"/>
        </p:scale>
        <p:origin x="-1572" y="-72"/>
      </p:cViewPr>
      <p:guideLst>
        <p:guide orient="horz" pos="2160"/>
        <p:guide pos="2880"/>
      </p:guideLst>
    </p:cSldViewPr>
  </p:slideViewPr>
  <p:outlineViewPr>
    <p:cViewPr>
      <p:scale>
        <a:sx n="33" d="100"/>
        <a:sy n="33" d="100"/>
      </p:scale>
      <p:origin x="0" y="7314"/>
    </p:cViewPr>
  </p:outlineViewPr>
  <p:notesTextViewPr>
    <p:cViewPr>
      <p:scale>
        <a:sx n="1" d="1"/>
        <a:sy n="1" d="1"/>
      </p:scale>
      <p:origin x="0" y="0"/>
    </p:cViewPr>
  </p:notesTextViewPr>
  <p:sorterViewPr>
    <p:cViewPr>
      <p:scale>
        <a:sx n="100" d="100"/>
        <a:sy n="100" d="100"/>
      </p:scale>
      <p:origin x="0" y="24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92B637-146A-4BE4-927E-17EE9C6C26C6}" type="datetimeFigureOut">
              <a:rPr lang="en-US" smtClean="0"/>
              <a:t>10/31/2021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4D59D7-80D2-4319-B67A-58C1B0AB544E}" type="slidenum">
              <a:rPr lang="en-US" smtClean="0"/>
              <a:t>‹#›</a:t>
            </a:fld>
            <a:endParaRPr lang="en-US"/>
          </a:p>
        </p:txBody>
      </p:sp>
    </p:spTree>
    <p:extLst>
      <p:ext uri="{BB962C8B-B14F-4D97-AF65-F5344CB8AC3E}">
        <p14:creationId xmlns:p14="http://schemas.microsoft.com/office/powerpoint/2010/main" val="813382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anose="02020603050405020304" pitchFamily="18" charset="0"/>
                <a:cs typeface="Times New Roman" panose="02020603050405020304" pitchFamily="18" charset="0"/>
              </a:rPr>
              <a:t>Note that only equilibrium states of a closed system can be represented on a 2-dimensional thermodynamic diagram. Why is this?</a:t>
            </a:r>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9</a:t>
            </a:fld>
            <a:endParaRPr lang="en-US"/>
          </a:p>
        </p:txBody>
      </p:sp>
    </p:spTree>
    <p:extLst>
      <p:ext uri="{BB962C8B-B14F-4D97-AF65-F5344CB8AC3E}">
        <p14:creationId xmlns:p14="http://schemas.microsoft.com/office/powerpoint/2010/main" val="1102438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anose="02020603050405020304" pitchFamily="18" charset="0"/>
                <a:cs typeface="Times New Roman" panose="02020603050405020304" pitchFamily="18" charset="0"/>
              </a:rPr>
              <a:t>Note that only equilibrium states of a closed system can be represented on a 2-dimensional thermodynamic diagram. Why is this?</a:t>
            </a:r>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10</a:t>
            </a:fld>
            <a:endParaRPr lang="en-US"/>
          </a:p>
        </p:txBody>
      </p:sp>
    </p:spTree>
    <p:extLst>
      <p:ext uri="{BB962C8B-B14F-4D97-AF65-F5344CB8AC3E}">
        <p14:creationId xmlns:p14="http://schemas.microsoft.com/office/powerpoint/2010/main" val="1102438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anose="02020603050405020304" pitchFamily="18" charset="0"/>
                <a:cs typeface="Times New Roman" panose="02020603050405020304" pitchFamily="18" charset="0"/>
              </a:rPr>
              <a:t>Note that only equilibrium states of a closed system can be represented on a 2-dimensional thermodynamic diagram. </a:t>
            </a:r>
            <a:r>
              <a:rPr lang="en-US" sz="1200" smtClean="0">
                <a:latin typeface="Times New Roman" panose="02020603050405020304" pitchFamily="18" charset="0"/>
                <a:cs typeface="Times New Roman" panose="02020603050405020304" pitchFamily="18" charset="0"/>
              </a:rPr>
              <a:t>Why is this?</a:t>
            </a:r>
          </a:p>
          <a:p>
            <a:endParaRPr lang="en-US"/>
          </a:p>
        </p:txBody>
      </p:sp>
      <p:sp>
        <p:nvSpPr>
          <p:cNvPr id="4" name="Slide Number Placeholder 3"/>
          <p:cNvSpPr>
            <a:spLocks noGrp="1"/>
          </p:cNvSpPr>
          <p:nvPr>
            <p:ph type="sldNum" sz="quarter" idx="10"/>
          </p:nvPr>
        </p:nvSpPr>
        <p:spPr/>
        <p:txBody>
          <a:bodyPr/>
          <a:lstStyle/>
          <a:p>
            <a:fld id="{1B4D59D7-80D2-4319-B67A-58C1B0AB544E}" type="slidenum">
              <a:rPr lang="en-US" smtClean="0"/>
              <a:t>11</a:t>
            </a:fld>
            <a:endParaRPr lang="en-US"/>
          </a:p>
        </p:txBody>
      </p:sp>
    </p:spTree>
    <p:extLst>
      <p:ext uri="{BB962C8B-B14F-4D97-AF65-F5344CB8AC3E}">
        <p14:creationId xmlns:p14="http://schemas.microsoft.com/office/powerpoint/2010/main" val="1102438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17</a:t>
            </a:fld>
            <a:endParaRPr lang="en-US"/>
          </a:p>
        </p:txBody>
      </p:sp>
    </p:spTree>
    <p:extLst>
      <p:ext uri="{BB962C8B-B14F-4D97-AF65-F5344CB8AC3E}">
        <p14:creationId xmlns:p14="http://schemas.microsoft.com/office/powerpoint/2010/main" val="1807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3307464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214791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233101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274286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311AC3-1EA2-42D0-9A8D-6233D9637CA1}"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3277751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311AC3-1EA2-42D0-9A8D-6233D9637CA1}"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010691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311AC3-1EA2-42D0-9A8D-6233D9637CA1}" type="datetimeFigureOut">
              <a:rPr lang="en-US" smtClean="0"/>
              <a:t>10/31/2021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2056437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311AC3-1EA2-42D0-9A8D-6233D9637CA1}" type="datetimeFigureOut">
              <a:rPr lang="en-US" smtClean="0"/>
              <a:t>10/31/2021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2783551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311AC3-1EA2-42D0-9A8D-6233D9637CA1}" type="datetimeFigureOut">
              <a:rPr lang="en-US" smtClean="0"/>
              <a:t>10/31/2021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3669718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11AC3-1EA2-42D0-9A8D-6233D9637CA1}"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81363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11AC3-1EA2-42D0-9A8D-6233D9637CA1}"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44994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11AC3-1EA2-42D0-9A8D-6233D9637CA1}" type="datetimeFigureOut">
              <a:rPr lang="en-US" smtClean="0"/>
              <a:t>10/31/2021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8894F3-0484-40B8-8B00-40855E9C00C1}" type="slidenum">
              <a:rPr lang="en-US" smtClean="0"/>
              <a:t>‹#›</a:t>
            </a:fld>
            <a:endParaRPr lang="en-US"/>
          </a:p>
        </p:txBody>
      </p:sp>
    </p:spTree>
    <p:extLst>
      <p:ext uri="{BB962C8B-B14F-4D97-AF65-F5344CB8AC3E}">
        <p14:creationId xmlns:p14="http://schemas.microsoft.com/office/powerpoint/2010/main" val="2900241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442410" y="238780"/>
            <a:ext cx="7811689" cy="523220"/>
          </a:xfrm>
          <a:prstGeom prst="rect">
            <a:avLst/>
          </a:prstGeom>
          <a:noFill/>
          <a:ln w="9525">
            <a:noFill/>
            <a:miter lim="800000"/>
            <a:headEnd/>
            <a:tailEnd/>
          </a:ln>
        </p:spPr>
        <p:txBody>
          <a:bodyPr wrap="none">
            <a:spAutoFit/>
          </a:bodyPr>
          <a:lstStyle/>
          <a:p>
            <a:pPr algn="ctr"/>
            <a:r>
              <a:rPr lang="en-US" altLang="en-US" sz="2800" b="1" dirty="0" smtClean="0">
                <a:solidFill>
                  <a:schemeClr val="tx2"/>
                </a:solidFill>
                <a:latin typeface="Times New Roman" panose="02020603050405020304" pitchFamily="18" charset="0"/>
                <a:cs typeface="Times New Roman" panose="02020603050405020304" pitchFamily="18" charset="0"/>
              </a:rPr>
              <a:t>The Course of </a:t>
            </a:r>
            <a:r>
              <a:rPr lang="en-US" sz="2800" b="1" dirty="0">
                <a:solidFill>
                  <a:schemeClr val="tx2"/>
                </a:solidFill>
                <a:latin typeface="Times New Roman" panose="02020603050405020304" pitchFamily="18" charset="0"/>
                <a:cs typeface="Times New Roman" panose="02020603050405020304" pitchFamily="18" charset="0"/>
              </a:rPr>
              <a:t>Fundamentals of Thermodynamics</a:t>
            </a:r>
            <a:endParaRPr lang="en-US" altLang="en-US" sz="2800" b="1" dirty="0">
              <a:solidFill>
                <a:schemeClr val="tx2"/>
              </a:solidFill>
              <a:latin typeface="Times New Roman" panose="02020603050405020304" pitchFamily="18" charset="0"/>
              <a:cs typeface="Times New Roman" panose="02020603050405020304" pitchFamily="18" charset="0"/>
            </a:endParaRPr>
          </a:p>
        </p:txBody>
      </p:sp>
      <p:sp>
        <p:nvSpPr>
          <p:cNvPr id="10" name="Subtitle 2"/>
          <p:cNvSpPr txBox="1">
            <a:spLocks/>
          </p:cNvSpPr>
          <p:nvPr/>
        </p:nvSpPr>
        <p:spPr>
          <a:xfrm>
            <a:off x="1331640" y="4572000"/>
            <a:ext cx="6400800" cy="2133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MUSTANSIRIYAH UNIVERSITY </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COLLEGE OF 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DEPARTMENT OF ATMOSPHERIC </a:t>
            </a:r>
            <a:r>
              <a:rPr lang="en-US" sz="8000" dirty="0">
                <a:solidFill>
                  <a:schemeClr val="tx2"/>
                </a:solidFill>
                <a:latin typeface="Times New Roman" panose="02020603050405020304" pitchFamily="18" charset="0"/>
                <a:cs typeface="Times New Roman" panose="02020603050405020304" pitchFamily="18" charset="0"/>
              </a:rPr>
              <a:t>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dirty="0" smtClean="0">
                <a:solidFill>
                  <a:schemeClr val="tx2"/>
                </a:solidFill>
                <a:latin typeface="Times New Roman" panose="02020603050405020304" pitchFamily="18" charset="0"/>
                <a:cs typeface="Times New Roman" panose="02020603050405020304" pitchFamily="18" charset="0"/>
              </a:rPr>
              <a:t>2021-2022 </a:t>
            </a:r>
            <a:endParaRPr lang="en-GB" sz="8000" b="1"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Dr. </a:t>
            </a:r>
            <a:r>
              <a:rPr lang="en-US" sz="8000" dirty="0" err="1" smtClean="0">
                <a:solidFill>
                  <a:schemeClr val="tx2"/>
                </a:solidFill>
                <a:latin typeface="Times New Roman" panose="02020603050405020304" pitchFamily="18" charset="0"/>
                <a:cs typeface="Times New Roman" panose="02020603050405020304" pitchFamily="18" charset="0"/>
              </a:rPr>
              <a:t>Sama</a:t>
            </a:r>
            <a:r>
              <a:rPr lang="en-US" sz="8000" dirty="0" smtClean="0">
                <a:solidFill>
                  <a:schemeClr val="tx2"/>
                </a:solidFill>
                <a:latin typeface="Times New Roman" panose="02020603050405020304" pitchFamily="18" charset="0"/>
                <a:cs typeface="Times New Roman" panose="02020603050405020304" pitchFamily="18" charset="0"/>
              </a:rPr>
              <a:t> Khalid Mohammed</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SECOND STAGE </a:t>
            </a: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Lecture 2</a:t>
            </a:r>
          </a:p>
          <a:p>
            <a:pPr marL="0" indent="0" algn="ctr">
              <a:buNone/>
            </a:pPr>
            <a:endParaRPr lang="en-US" sz="8000" b="1" cap="small" dirty="0" smtClean="0">
              <a:latin typeface="Times New Roman" panose="02020603050405020304" pitchFamily="18" charset="0"/>
              <a:cs typeface="Times New Roman" panose="02020603050405020304" pitchFamily="18" charset="0"/>
            </a:endParaRP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0867" y="970407"/>
            <a:ext cx="5189533" cy="3458337"/>
          </a:xfrm>
          <a:prstGeom prst="rect">
            <a:avLst/>
          </a:prstGeom>
        </p:spPr>
      </p:pic>
    </p:spTree>
    <p:extLst>
      <p:ext uri="{BB962C8B-B14F-4D97-AF65-F5344CB8AC3E}">
        <p14:creationId xmlns:p14="http://schemas.microsoft.com/office/powerpoint/2010/main" val="4236029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444500"/>
          </a:xfrm>
        </p:spPr>
        <p:txBody>
          <a:bodyPr>
            <a:noAutofit/>
          </a:bodyPr>
          <a:lstStyle/>
          <a:p>
            <a:r>
              <a:rPr lang="en-US" sz="2600" dirty="0">
                <a:latin typeface="Times New Roman" panose="02020603050405020304" pitchFamily="18" charset="0"/>
                <a:cs typeface="Times New Roman" panose="02020603050405020304" pitchFamily="18" charset="0"/>
              </a:rPr>
              <a:t>TRANSFORMATIONS</a:t>
            </a:r>
          </a:p>
        </p:txBody>
      </p:sp>
      <p:sp>
        <p:nvSpPr>
          <p:cNvPr id="4" name="Text Placeholder 3"/>
          <p:cNvSpPr>
            <a:spLocks noGrp="1"/>
          </p:cNvSpPr>
          <p:nvPr>
            <p:ph type="body" sz="half" idx="2"/>
          </p:nvPr>
        </p:nvSpPr>
        <p:spPr>
          <a:xfrm>
            <a:off x="304800" y="762000"/>
            <a:ext cx="8534400" cy="6096000"/>
          </a:xfrm>
        </p:spPr>
        <p:txBody>
          <a:bodyPr>
            <a:normAutofit/>
          </a:bodyPr>
          <a:lstStyle/>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There are an infinite number of paths on the diagram by which the system can be transformed from one equilibrium state to another. However, regardless of which path is taken, the change in the state variables will be the same between the two points.</a:t>
            </a: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Process </a:t>
            </a:r>
            <a:r>
              <a:rPr lang="en-US" sz="2400" dirty="0">
                <a:latin typeface="Times New Roman" panose="02020603050405020304" pitchFamily="18" charset="0"/>
                <a:cs typeface="Times New Roman" panose="02020603050405020304" pitchFamily="18" charset="0"/>
              </a:rPr>
              <a:t>proceeds in such a manner that </a:t>
            </a:r>
            <a:r>
              <a:rPr lang="en-US" sz="2400" dirty="0" smtClean="0">
                <a:latin typeface="Times New Roman" panose="02020603050405020304" pitchFamily="18" charset="0"/>
                <a:cs typeface="Times New Roman" panose="02020603050405020304" pitchFamily="18" charset="0"/>
              </a:rPr>
              <a:t>system remains </a:t>
            </a:r>
            <a:r>
              <a:rPr lang="en-US" sz="2400" dirty="0">
                <a:latin typeface="Times New Roman" panose="02020603050405020304" pitchFamily="18" charset="0"/>
                <a:cs typeface="Times New Roman" panose="02020603050405020304" pitchFamily="18" charset="0"/>
              </a:rPr>
              <a:t>infinitesimally close to </a:t>
            </a:r>
            <a:r>
              <a:rPr lang="en-US" sz="2400" dirty="0" smtClean="0">
                <a:latin typeface="Times New Roman" panose="02020603050405020304" pitchFamily="18" charset="0"/>
                <a:cs typeface="Times New Roman" panose="02020603050405020304" pitchFamily="18" charset="0"/>
              </a:rPr>
              <a:t>equilibrium conditions </a:t>
            </a:r>
            <a:r>
              <a:rPr lang="en-US" sz="2400" dirty="0">
                <a:latin typeface="Times New Roman" panose="02020603050405020304" pitchFamily="18" charset="0"/>
                <a:cs typeface="Times New Roman" panose="02020603050405020304" pitchFamily="18" charset="0"/>
              </a:rPr>
              <a:t>at all </a:t>
            </a:r>
            <a:r>
              <a:rPr lang="en-US" sz="2400" dirty="0" smtClean="0">
                <a:latin typeface="Times New Roman" panose="02020603050405020304" pitchFamily="18" charset="0"/>
                <a:cs typeface="Times New Roman" panose="02020603050405020304" pitchFamily="18" charset="0"/>
              </a:rPr>
              <a:t>times is </a:t>
            </a:r>
            <a:r>
              <a:rPr lang="en-US" sz="2400" dirty="0">
                <a:latin typeface="Times New Roman" panose="02020603050405020304" pitchFamily="18" charset="0"/>
                <a:cs typeface="Times New Roman" panose="02020603050405020304" pitchFamily="18" charset="0"/>
              </a:rPr>
              <a:t>known as QUASI-STATIC </a:t>
            </a:r>
            <a:r>
              <a:rPr lang="en-US" sz="2400" dirty="0" smtClean="0">
                <a:latin typeface="Times New Roman" panose="02020603050405020304" pitchFamily="18" charset="0"/>
                <a:cs typeface="Times New Roman" panose="02020603050405020304" pitchFamily="18" charset="0"/>
              </a:rPr>
              <a:t>or QUASI-EQUILIBRIUM </a:t>
            </a:r>
            <a:r>
              <a:rPr lang="en-US" sz="2400" dirty="0">
                <a:latin typeface="Times New Roman" panose="02020603050405020304" pitchFamily="18" charset="0"/>
                <a:cs typeface="Times New Roman" panose="02020603050405020304" pitchFamily="18" charset="0"/>
              </a:rPr>
              <a:t>Process.</a:t>
            </a: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388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444500"/>
          </a:xfrm>
        </p:spPr>
        <p:txBody>
          <a:bodyPr>
            <a:noAutofit/>
          </a:bodyPr>
          <a:lstStyle/>
          <a:p>
            <a:r>
              <a:rPr lang="en-US" sz="2600" dirty="0">
                <a:latin typeface="Times New Roman" panose="02020603050405020304" pitchFamily="18" charset="0"/>
                <a:cs typeface="Times New Roman" panose="02020603050405020304" pitchFamily="18" charset="0"/>
              </a:rPr>
              <a:t>TRANSFORMATIONS</a:t>
            </a:r>
          </a:p>
        </p:txBody>
      </p:sp>
      <p:sp>
        <p:nvSpPr>
          <p:cNvPr id="4" name="Text Placeholder 3"/>
          <p:cNvSpPr>
            <a:spLocks noGrp="1"/>
          </p:cNvSpPr>
          <p:nvPr>
            <p:ph type="body" sz="half" idx="2"/>
          </p:nvPr>
        </p:nvSpPr>
        <p:spPr>
          <a:xfrm>
            <a:off x="0" y="762000"/>
            <a:ext cx="9144000" cy="5867400"/>
          </a:xfrm>
        </p:spPr>
        <p:txBody>
          <a:bodyPr>
            <a:normAutofit/>
          </a:bodyPr>
          <a:lstStyle/>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We can express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property of state variables mathematically in two ways:</a:t>
            </a:r>
          </a:p>
          <a:p>
            <a:pPr marL="800100" lvl="1" indent="-342900"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change in any of the state variables (say U) doesn’t depend on the path of the system on a thermodynamic diagram. It only depends on the endpoints</a:t>
            </a:r>
            <a:r>
              <a:rPr lang="en-US" sz="2200" dirty="0" smtClean="0">
                <a:latin typeface="Times New Roman" panose="02020603050405020304" pitchFamily="18" charset="0"/>
                <a:cs typeface="Times New Roman" panose="02020603050405020304" pitchFamily="18" charset="0"/>
              </a:rPr>
              <a:t>.</a:t>
            </a:r>
          </a:p>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integral of a state variable around a closed path is zero. </a:t>
            </a:r>
            <a:endParaRPr lang="en-US" sz="22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Mathematically, this means that differentials of state variables are </a:t>
            </a:r>
            <a:r>
              <a:rPr lang="en-US" sz="2400" b="1" dirty="0">
                <a:latin typeface="Times New Roman" panose="02020603050405020304" pitchFamily="18" charset="0"/>
                <a:cs typeface="Times New Roman" panose="02020603050405020304" pitchFamily="18" charset="0"/>
              </a:rPr>
              <a:t>exact differentials</a:t>
            </a:r>
            <a:r>
              <a:rPr lang="en-US" sz="2400" dirty="0">
                <a:latin typeface="Times New Roman" panose="02020603050405020304" pitchFamily="18" charset="0"/>
                <a:cs typeface="Times New Roman" panose="02020603050405020304" pitchFamily="18" charset="0"/>
              </a:rPr>
              <a:t>. </a:t>
            </a:r>
          </a:p>
          <a:p>
            <a:pPr marL="800100" lvl="1" indent="-342900"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In order to be a state variable, the differential of the variable must be exact. </a:t>
            </a:r>
          </a:p>
          <a:p>
            <a:pPr algn="just"/>
            <a:endParaRPr lang="en-US" sz="2400" dirty="0">
              <a:latin typeface="Times New Roman" panose="02020603050405020304" pitchFamily="18" charset="0"/>
              <a:cs typeface="Times New Roman" panose="02020603050405020304" pitchFamily="18" charset="0"/>
            </a:endParaRPr>
          </a:p>
        </p:txBody>
      </p:sp>
      <p:pic>
        <p:nvPicPr>
          <p:cNvPr id="5" name="Picture 4"/>
          <p:cNvPicPr/>
          <p:nvPr/>
        </p:nvPicPr>
        <p:blipFill>
          <a:blip r:embed="rId3"/>
          <a:stretch>
            <a:fillRect/>
          </a:stretch>
        </p:blipFill>
        <p:spPr>
          <a:xfrm>
            <a:off x="2966956" y="2438400"/>
            <a:ext cx="2438400" cy="914400"/>
          </a:xfrm>
          <a:prstGeom prst="rect">
            <a:avLst/>
          </a:prstGeom>
        </p:spPr>
      </p:pic>
      <p:pic>
        <p:nvPicPr>
          <p:cNvPr id="6" name="Picture 5"/>
          <p:cNvPicPr/>
          <p:nvPr/>
        </p:nvPicPr>
        <p:blipFill>
          <a:blip r:embed="rId4"/>
          <a:stretch>
            <a:fillRect/>
          </a:stretch>
        </p:blipFill>
        <p:spPr>
          <a:xfrm>
            <a:off x="3326525" y="4267200"/>
            <a:ext cx="1719262" cy="609600"/>
          </a:xfrm>
          <a:prstGeom prst="rect">
            <a:avLst/>
          </a:prstGeom>
        </p:spPr>
      </p:pic>
    </p:spTree>
    <p:extLst>
      <p:ext uri="{BB962C8B-B14F-4D97-AF65-F5344CB8AC3E}">
        <p14:creationId xmlns:p14="http://schemas.microsoft.com/office/powerpoint/2010/main" val="2304370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304800" y="838200"/>
                <a:ext cx="8610600" cy="5027915"/>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 transformation takes a system from an </a:t>
                </a:r>
                <a:r>
                  <a:rPr lang="en-US" sz="2400" dirty="0">
                    <a:solidFill>
                      <a:srgbClr val="FF0000"/>
                    </a:solidFill>
                    <a:latin typeface="Times New Roman" panose="02020603050405020304" pitchFamily="18" charset="0"/>
                    <a:cs typeface="Times New Roman" panose="02020603050405020304" pitchFamily="18" charset="0"/>
                  </a:rPr>
                  <a:t>initial state </a:t>
                </a:r>
                <a:r>
                  <a:rPr lang="en-US" sz="2400" dirty="0" err="1">
                    <a:solidFill>
                      <a:srgbClr val="FF0000"/>
                    </a:solidFill>
                    <a:latin typeface="Times New Roman" panose="02020603050405020304" pitchFamily="18" charset="0"/>
                    <a:cs typeface="Times New Roman" panose="02020603050405020304" pitchFamily="18" charset="0"/>
                  </a:rPr>
                  <a:t>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a </a:t>
                </a:r>
                <a:r>
                  <a:rPr lang="en-US" sz="2400" dirty="0">
                    <a:solidFill>
                      <a:srgbClr val="00B050"/>
                    </a:solidFill>
                    <a:latin typeface="Times New Roman" panose="02020603050405020304" pitchFamily="18" charset="0"/>
                    <a:cs typeface="Times New Roman" panose="02020603050405020304" pitchFamily="18" charset="0"/>
                  </a:rPr>
                  <a:t>final state f</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a </a:t>
                </a:r>
                <a:r>
                  <a:rPr lang="en-US" sz="2400" dirty="0" smtClean="0">
                    <a:latin typeface="Times New Roman" panose="02020603050405020304" pitchFamily="18" charset="0"/>
                    <a:cs typeface="Times New Roman" panose="02020603050405020304" pitchFamily="18" charset="0"/>
                  </a:rPr>
                  <a:t>(P,V) </a:t>
                </a:r>
                <a:r>
                  <a:rPr lang="en-US" sz="2400" dirty="0">
                    <a:latin typeface="Times New Roman" panose="02020603050405020304" pitchFamily="18" charset="0"/>
                    <a:cs typeface="Times New Roman" panose="02020603050405020304" pitchFamily="18" charset="0"/>
                  </a:rPr>
                  <a:t>diagram such a transformation will be represented by a curve I connecting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and f. We will denote this </a:t>
                </a:r>
                <a:r>
                  <a:rPr lang="en-US" sz="2400" dirty="0" smtClean="0">
                    <a:latin typeface="Times New Roman" panose="02020603050405020304" pitchFamily="18" charset="0"/>
                    <a:cs typeface="Times New Roman" panose="02020603050405020304" pitchFamily="18" charset="0"/>
                  </a:rPr>
                  <a:t>as  </a:t>
                </a:r>
                <a:r>
                  <a:rPr lang="en-US" sz="2400" b="1" dirty="0" err="1" smtClean="0">
                    <a:latin typeface="Times New Roman" panose="02020603050405020304" pitchFamily="18" charset="0"/>
                    <a:cs typeface="Times New Roman" panose="02020603050405020304" pitchFamily="18" charset="0"/>
                  </a:rPr>
                  <a:t>i</a:t>
                </a:r>
                <a:r>
                  <a:rPr lang="en-US" sz="2400" b="1" dirty="0" smtClean="0">
                    <a:latin typeface="Times New Roman" panose="02020603050405020304" pitchFamily="18" charset="0"/>
                    <a:cs typeface="Times New Roman" panose="02020603050405020304" pitchFamily="18" charset="0"/>
                  </a:rPr>
                  <a:t> </a:t>
                </a:r>
                <a14:m>
                  <m:oMath xmlns:m="http://schemas.openxmlformats.org/officeDocument/2006/math">
                    <m:groupChr>
                      <m:groupChrPr>
                        <m:chr m:val="→"/>
                        <m:vertJc m:val="bot"/>
                        <m:ctrlPr>
                          <a:rPr lang="en-US" sz="2400" b="1" i="1" smtClean="0">
                            <a:latin typeface="Cambria Math"/>
                            <a:cs typeface="Times New Roman" panose="02020603050405020304" pitchFamily="18" charset="0"/>
                          </a:rPr>
                        </m:ctrlPr>
                      </m:groupChrPr>
                      <m:e>
                        <m:r>
                          <m:rPr>
                            <m:brk m:alnAt="2"/>
                          </m:rPr>
                          <a:rPr lang="en-US" sz="2400" b="1" i="0" smtClean="0">
                            <a:latin typeface="Cambria Math"/>
                            <a:cs typeface="Times New Roman" panose="02020603050405020304" pitchFamily="18" charset="0"/>
                          </a:rPr>
                          <m:t>𝐈</m:t>
                        </m:r>
                      </m:e>
                    </m:groupChr>
                  </m:oMath>
                </a14:m>
                <a:r>
                  <a:rPr lang="en-US" sz="2400" b="1" dirty="0" smtClean="0">
                    <a:latin typeface="Times New Roman" panose="02020603050405020304" pitchFamily="18" charset="0"/>
                    <a:cs typeface="Times New Roman" panose="02020603050405020304" pitchFamily="18" charset="0"/>
                  </a:rPr>
                  <a:t> f</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 transformation can be </a:t>
                </a:r>
                <a:r>
                  <a:rPr lang="en-US" sz="2400" b="1" dirty="0">
                    <a:solidFill>
                      <a:schemeClr val="accent6">
                        <a:lumMod val="75000"/>
                      </a:schemeClr>
                    </a:solidFill>
                    <a:latin typeface="Times New Roman" panose="02020603050405020304" pitchFamily="18" charset="0"/>
                    <a:cs typeface="Times New Roman" panose="02020603050405020304" pitchFamily="18" charset="0"/>
                  </a:rPr>
                  <a:t>reversible or irreversible</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Reversible </a:t>
                </a:r>
                <a:r>
                  <a:rPr lang="en-US" sz="2400" b="1" dirty="0" smtClean="0">
                    <a:latin typeface="Times New Roman" panose="02020603050405020304" pitchFamily="18" charset="0"/>
                    <a:cs typeface="Times New Roman" panose="02020603050405020304" pitchFamily="18" charset="0"/>
                  </a:rPr>
                  <a:t>Process i</a:t>
                </a:r>
                <a:r>
                  <a:rPr lang="en-US" sz="2400" dirty="0" smtClean="0">
                    <a:latin typeface="Times New Roman" panose="02020603050405020304" pitchFamily="18" charset="0"/>
                    <a:cs typeface="Times New Roman" panose="02020603050405020304" pitchFamily="18" charset="0"/>
                  </a:rPr>
                  <a:t>s </a:t>
                </a:r>
                <a:r>
                  <a:rPr lang="en-US" sz="2400" dirty="0">
                    <a:latin typeface="Times New Roman" panose="02020603050405020304" pitchFamily="18" charset="0"/>
                    <a:cs typeface="Times New Roman" panose="02020603050405020304" pitchFamily="18" charset="0"/>
                  </a:rPr>
                  <a:t>one which can be reversed anywhere along its path in such a way that </a:t>
                </a:r>
                <a:r>
                  <a:rPr lang="en-US" sz="2400" b="1" dirty="0">
                    <a:latin typeface="Times New Roman" panose="02020603050405020304" pitchFamily="18" charset="0"/>
                    <a:cs typeface="Times New Roman" panose="02020603050405020304" pitchFamily="18" charset="0"/>
                  </a:rPr>
                  <a:t>both the system and its surroundings return to their initial states</a:t>
                </a:r>
                <a:r>
                  <a:rPr lang="en-US" sz="2400" dirty="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practice: it can be  realized only when the </a:t>
                </a:r>
                <a:r>
                  <a:rPr lang="en-US" sz="2400" b="1" dirty="0">
                    <a:solidFill>
                      <a:schemeClr val="accent3">
                        <a:lumMod val="75000"/>
                      </a:schemeClr>
                    </a:solidFill>
                    <a:latin typeface="Times New Roman" panose="02020603050405020304" pitchFamily="18" charset="0"/>
                    <a:cs typeface="Times New Roman" panose="02020603050405020304" pitchFamily="18" charset="0"/>
                  </a:rPr>
                  <a:t>external conditions </a:t>
                </a:r>
                <a:r>
                  <a:rPr lang="en-US" sz="2400" dirty="0">
                    <a:latin typeface="Times New Roman" panose="02020603050405020304" pitchFamily="18" charset="0"/>
                    <a:cs typeface="Times New Roman" panose="02020603050405020304" pitchFamily="18" charset="0"/>
                  </a:rPr>
                  <a:t>change </a:t>
                </a:r>
                <a:r>
                  <a:rPr lang="en-US" sz="2400" b="1" dirty="0">
                    <a:solidFill>
                      <a:schemeClr val="accent6">
                        <a:lumMod val="75000"/>
                      </a:schemeClr>
                    </a:solidFill>
                    <a:latin typeface="Times New Roman" panose="02020603050405020304" pitchFamily="18" charset="0"/>
                    <a:cs typeface="Times New Roman" panose="02020603050405020304" pitchFamily="18" charset="0"/>
                  </a:rPr>
                  <a:t>very slowly</a:t>
                </a:r>
                <a:r>
                  <a:rPr lang="en-US" sz="2400" dirty="0">
                    <a:latin typeface="Times New Roman" panose="02020603050405020304" pitchFamily="18" charset="0"/>
                    <a:cs typeface="Times New Roman" panose="02020603050405020304" pitchFamily="18" charset="0"/>
                  </a:rPr>
                  <a:t> so that the system has time to adjust to the new conditions</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304800" y="838200"/>
                <a:ext cx="8610600" cy="5027915"/>
              </a:xfrm>
              <a:prstGeom prst="rect">
                <a:avLst/>
              </a:prstGeom>
              <a:blipFill rotWithShape="1">
                <a:blip r:embed="rId2"/>
                <a:stretch>
                  <a:fillRect l="-920" t="-971" r="-991"/>
                </a:stretch>
              </a:blipFill>
            </p:spPr>
            <p:txBody>
              <a:bodyPr/>
              <a:lstStyle/>
              <a:p>
                <a:r>
                  <a:rPr lang="en-US">
                    <a:noFill/>
                  </a:rPr>
                  <a:t> </a:t>
                </a:r>
              </a:p>
            </p:txBody>
          </p:sp>
        </mc:Fallback>
      </mc:AlternateContent>
      <p:sp>
        <p:nvSpPr>
          <p:cNvPr id="3" name="Title 2"/>
          <p:cNvSpPr>
            <a:spLocks noGrp="1"/>
          </p:cNvSpPr>
          <p:nvPr>
            <p:ph type="title"/>
          </p:nvPr>
        </p:nvSpPr>
        <p:spPr>
          <a:xfrm>
            <a:off x="457200" y="76200"/>
            <a:ext cx="8229600" cy="639762"/>
          </a:xfrm>
        </p:spPr>
        <p:txBody>
          <a:bodyPr>
            <a:normAutofit/>
          </a:bodyPr>
          <a:lstStyle/>
          <a:p>
            <a:r>
              <a:rPr lang="en-US" sz="2600" b="1" dirty="0">
                <a:latin typeface="Times New Roman" panose="02020603050405020304" pitchFamily="18" charset="0"/>
                <a:cs typeface="Times New Roman" panose="02020603050405020304" pitchFamily="18" charset="0"/>
              </a:rPr>
              <a:t>Reversible and Irreversible </a:t>
            </a:r>
            <a:r>
              <a:rPr lang="en-US" sz="2600" b="1" dirty="0" smtClean="0">
                <a:latin typeface="Times New Roman" panose="02020603050405020304" pitchFamily="18" charset="0"/>
                <a:cs typeface="Times New Roman" panose="02020603050405020304" pitchFamily="18" charset="0"/>
              </a:rPr>
              <a:t>Process</a:t>
            </a:r>
            <a:endParaRPr lang="en-US" sz="2600" b="1" dirty="0">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4928" r="11509" b="52591"/>
          <a:stretch/>
        </p:blipFill>
        <p:spPr bwMode="auto">
          <a:xfrm>
            <a:off x="6477000" y="4800600"/>
            <a:ext cx="2469356"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4258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8991600" cy="1569660"/>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Reversible Process </a:t>
            </a:r>
            <a:r>
              <a:rPr lang="en-US" sz="2400" dirty="0" smtClean="0">
                <a:latin typeface="Times New Roman" panose="02020603050405020304" pitchFamily="18" charset="0"/>
                <a:cs typeface="Times New Roman" panose="02020603050405020304" pitchFamily="18" charset="0"/>
              </a:rPr>
              <a:t>can </a:t>
            </a:r>
            <a:r>
              <a:rPr lang="en-US" sz="2400" dirty="0">
                <a:latin typeface="Times New Roman" panose="02020603050405020304" pitchFamily="18" charset="0"/>
                <a:cs typeface="Times New Roman" panose="02020603050405020304" pitchFamily="18" charset="0"/>
              </a:rPr>
              <a:t>be reversed without leaving any trace </a:t>
            </a:r>
            <a:r>
              <a:rPr lang="en-US" sz="2400">
                <a:latin typeface="Times New Roman" panose="02020603050405020304" pitchFamily="18" charset="0"/>
                <a:cs typeface="Times New Roman" panose="02020603050405020304" pitchFamily="18" charset="0"/>
              </a:rPr>
              <a:t>on </a:t>
            </a:r>
            <a:r>
              <a:rPr lang="en-US" sz="2400" smtClean="0">
                <a:latin typeface="Times New Roman" panose="02020603050405020304" pitchFamily="18" charset="0"/>
                <a:cs typeface="Times New Roman" panose="02020603050405020304" pitchFamily="18" charset="0"/>
              </a:rPr>
              <a:t>the Surroundings</a:t>
            </a:r>
            <a:r>
              <a:rPr lang="en-US" sz="2400" dirty="0" smtClean="0">
                <a:latin typeface="Times New Roman" panose="02020603050405020304" pitchFamily="18" charset="0"/>
                <a:cs typeface="Times New Roman" panose="02020603050405020304" pitchFamily="18" charset="0"/>
              </a:rPr>
              <a:t>. This </a:t>
            </a:r>
            <a:r>
              <a:rPr lang="en-US" sz="2400" dirty="0">
                <a:latin typeface="Times New Roman" panose="02020603050405020304" pitchFamily="18" charset="0"/>
                <a:cs typeface="Times New Roman" panose="02020603050405020304" pitchFamily="18" charset="0"/>
              </a:rPr>
              <a:t>is only possible when net Heat and net Work </a:t>
            </a:r>
            <a:r>
              <a:rPr lang="en-US" sz="2400" dirty="0" smtClean="0">
                <a:latin typeface="Times New Roman" panose="02020603050405020304" pitchFamily="18" charset="0"/>
                <a:cs typeface="Times New Roman" panose="02020603050405020304" pitchFamily="18" charset="0"/>
              </a:rPr>
              <a:t>Exchange between </a:t>
            </a:r>
            <a:r>
              <a:rPr lang="en-US" sz="2400" dirty="0">
                <a:latin typeface="Times New Roman" panose="02020603050405020304" pitchFamily="18" charset="0"/>
                <a:cs typeface="Times New Roman" panose="02020603050405020304" pitchFamily="18" charset="0"/>
              </a:rPr>
              <a:t>the system and the surroundings is ZERO for the Process.</a:t>
            </a:r>
            <a:endParaRPr lang="en-US" sz="2400" dirty="0" smtClean="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122238"/>
            <a:ext cx="8229600" cy="563562"/>
          </a:xfrm>
        </p:spPr>
        <p:txBody>
          <a:bodyPr>
            <a:normAutofit/>
          </a:bodyPr>
          <a:lstStyle/>
          <a:p>
            <a:r>
              <a:rPr lang="en-US" sz="2600" b="1" dirty="0">
                <a:latin typeface="Times New Roman" panose="02020603050405020304" pitchFamily="18" charset="0"/>
                <a:cs typeface="Times New Roman" panose="02020603050405020304" pitchFamily="18" charset="0"/>
              </a:rPr>
              <a:t>Reversible and Irreversible Process</a:t>
            </a:r>
          </a:p>
        </p:txBody>
      </p:sp>
      <p:sp>
        <p:nvSpPr>
          <p:cNvPr id="24" name="Rectangle 23"/>
          <p:cNvSpPr/>
          <p:nvPr/>
        </p:nvSpPr>
        <p:spPr>
          <a:xfrm>
            <a:off x="0" y="2209800"/>
            <a:ext cx="6674644" cy="3046988"/>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ex., </a:t>
            </a:r>
            <a:r>
              <a:rPr lang="en-US" sz="2400" dirty="0">
                <a:latin typeface="Times New Roman" panose="02020603050405020304" pitchFamily="18" charset="0"/>
                <a:cs typeface="Times New Roman" panose="02020603050405020304" pitchFamily="18" charset="0"/>
              </a:rPr>
              <a:t>assume that our system is a gas enclosed in a container with a movable piston. </a:t>
            </a:r>
            <a:r>
              <a:rPr lang="en-US" sz="2400" dirty="0" smtClean="0">
                <a:latin typeface="Times New Roman" panose="02020603050405020304" pitchFamily="18" charset="0"/>
                <a:cs typeface="Times New Roman" panose="02020603050405020304" pitchFamily="18" charset="0"/>
              </a:rPr>
              <a:t>As long as the piston moves from </a:t>
            </a:r>
            <a:r>
              <a:rPr lang="en-US" sz="2400" dirty="0" err="1" smtClean="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 to f very slowly the system adjusts and all intermediate states are equilibrium states.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a system goes from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to f reversibly, then it could go from f to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again reversibly if the same steps were followed backwards. </a:t>
            </a:r>
            <a:endParaRPr lang="en-US" sz="2400" dirty="0" smtClean="0">
              <a:latin typeface="Times New Roman" panose="02020603050405020304" pitchFamily="18" charset="0"/>
              <a:cs typeface="Times New Roman" panose="02020603050405020304" pitchFamily="18" charset="0"/>
            </a:endParaRPr>
          </a:p>
        </p:txBody>
      </p:sp>
      <p:pic>
        <p:nvPicPr>
          <p:cNvPr id="2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928" r="11509" b="52591"/>
          <a:stretch/>
        </p:blipFill>
        <p:spPr bwMode="auto">
          <a:xfrm>
            <a:off x="6674644" y="2744212"/>
            <a:ext cx="2469356"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85434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0" y="609600"/>
                <a:ext cx="9144000" cy="4289251"/>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the same steps cannot be followed exactly, then this transformation is represented by another curve I in the (P,V) </a:t>
                </a:r>
                <a:r>
                  <a:rPr lang="en-US" sz="2400" dirty="0">
                    <a:latin typeface="Times New Roman" panose="02020603050405020304" pitchFamily="18" charset="0"/>
                    <a:cs typeface="Times New Roman" panose="02020603050405020304" pitchFamily="18" charset="0"/>
                  </a:rPr>
                  <a:t>diagram (i.e. </a:t>
                </a:r>
                <a:r>
                  <a:rPr lang="en-US" sz="2400" b="1" dirty="0" smtClean="0">
                    <a:latin typeface="Times New Roman" panose="02020603050405020304" pitchFamily="18" charset="0"/>
                    <a:cs typeface="Times New Roman" panose="02020603050405020304" pitchFamily="18" charset="0"/>
                  </a:rPr>
                  <a:t>f </a:t>
                </a:r>
                <a14:m>
                  <m:oMath xmlns:m="http://schemas.openxmlformats.org/officeDocument/2006/math">
                    <m:groupChr>
                      <m:groupChrPr>
                        <m:chr m:val="→"/>
                        <m:vertJc m:val="bot"/>
                        <m:ctrlPr>
                          <a:rPr lang="en-US" sz="2400" b="1" i="1">
                            <a:latin typeface="Cambria Math"/>
                            <a:cs typeface="Times New Roman" panose="02020603050405020304" pitchFamily="18" charset="0"/>
                          </a:rPr>
                        </m:ctrlPr>
                      </m:groupChrPr>
                      <m:e>
                        <m:r>
                          <m:rPr>
                            <m:brk m:alnAt="2"/>
                          </m:rPr>
                          <a:rPr lang="en-US" sz="2400" b="1">
                            <a:latin typeface="Cambria Math"/>
                            <a:cs typeface="Times New Roman" panose="02020603050405020304" pitchFamily="18" charset="0"/>
                          </a:rPr>
                          <m:t>𝐈</m:t>
                        </m:r>
                        <m:r>
                          <m:rPr>
                            <m:brk m:alnAt="2"/>
                          </m:rPr>
                          <a:rPr lang="en-US" sz="2400" b="1" i="1" baseline="30000" smtClean="0">
                            <a:latin typeface="Cambria Math"/>
                            <a:cs typeface="Times New Roman" panose="02020603050405020304" pitchFamily="18" charset="0"/>
                          </a:rPr>
                          <m:t>′</m:t>
                        </m:r>
                      </m:e>
                    </m:groupChr>
                  </m:oMath>
                </a14:m>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i</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and </a:t>
                </a:r>
                <a:r>
                  <a:rPr lang="en-US" sz="2400" dirty="0">
                    <a:latin typeface="Times New Roman" panose="02020603050405020304" pitchFamily="18" charset="0"/>
                    <a:cs typeface="Times New Roman" panose="02020603050405020304" pitchFamily="18" charset="0"/>
                  </a:rPr>
                  <a:t>may or may not be reversible.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other words the system </a:t>
                </a:r>
                <a:r>
                  <a:rPr lang="en-US" sz="2400" b="1" i="1" dirty="0">
                    <a:latin typeface="Times New Roman" panose="02020603050405020304" pitchFamily="18" charset="0"/>
                    <a:cs typeface="Times New Roman" panose="02020603050405020304" pitchFamily="18" charset="0"/>
                  </a:rPr>
                  <a:t>may return to its initial state but the surroundings may not</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Examples (Free </a:t>
                </a:r>
                <a:r>
                  <a:rPr lang="en-US" sz="2400" dirty="0">
                    <a:latin typeface="Times New Roman" panose="02020603050405020304" pitchFamily="18" charset="0"/>
                    <a:cs typeface="Times New Roman" panose="02020603050405020304" pitchFamily="18" charset="0"/>
                  </a:rPr>
                  <a:t>expansion of a </a:t>
                </a:r>
                <a:r>
                  <a:rPr lang="en-US" sz="2400" dirty="0" smtClean="0">
                    <a:latin typeface="Times New Roman" panose="02020603050405020304" pitchFamily="18" charset="0"/>
                    <a:cs typeface="Times New Roman" panose="02020603050405020304" pitchFamily="18" charset="0"/>
                  </a:rPr>
                  <a:t>gas, Mixing </a:t>
                </a:r>
                <a:r>
                  <a:rPr lang="en-US" sz="2400" dirty="0">
                    <a:latin typeface="Times New Roman" panose="02020603050405020304" pitchFamily="18" charset="0"/>
                    <a:cs typeface="Times New Roman" panose="02020603050405020304" pitchFamily="18" charset="0"/>
                  </a:rPr>
                  <a:t>of two </a:t>
                </a:r>
                <a:r>
                  <a:rPr lang="en-US" sz="2400" dirty="0" smtClean="0">
                    <a:latin typeface="Times New Roman" panose="02020603050405020304" pitchFamily="18" charset="0"/>
                    <a:cs typeface="Times New Roman" panose="02020603050405020304" pitchFamily="18" charset="0"/>
                  </a:rPr>
                  <a:t>gasses).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0" y="609600"/>
                <a:ext cx="9144000" cy="4289251"/>
              </a:xfrm>
              <a:prstGeom prst="rect">
                <a:avLst/>
              </a:prstGeom>
              <a:blipFill rotWithShape="1">
                <a:blip r:embed="rId2"/>
                <a:stretch>
                  <a:fillRect l="-867" t="-1136" r="-1000"/>
                </a:stretch>
              </a:blipFill>
            </p:spPr>
            <p:txBody>
              <a:bodyPr/>
              <a:lstStyle/>
              <a:p>
                <a:r>
                  <a:rPr lang="en-US">
                    <a:noFill/>
                  </a:rPr>
                  <a:t> </a:t>
                </a:r>
              </a:p>
            </p:txBody>
          </p:sp>
        </mc:Fallback>
      </mc:AlternateContent>
      <p:sp>
        <p:nvSpPr>
          <p:cNvPr id="3" name="Title 2"/>
          <p:cNvSpPr>
            <a:spLocks noGrp="1"/>
          </p:cNvSpPr>
          <p:nvPr>
            <p:ph type="title"/>
          </p:nvPr>
        </p:nvSpPr>
        <p:spPr>
          <a:xfrm>
            <a:off x="457200" y="122238"/>
            <a:ext cx="8229600" cy="563562"/>
          </a:xfrm>
        </p:spPr>
        <p:txBody>
          <a:bodyPr>
            <a:normAutofit/>
          </a:bodyPr>
          <a:lstStyle/>
          <a:p>
            <a:r>
              <a:rPr lang="en-US" sz="2600" b="1" dirty="0" smtClean="0">
                <a:latin typeface="Times New Roman" panose="02020603050405020304" pitchFamily="18" charset="0"/>
                <a:cs typeface="Times New Roman" panose="02020603050405020304" pitchFamily="18" charset="0"/>
              </a:rPr>
              <a:t>Irreversible Process</a:t>
            </a:r>
            <a:endParaRPr lang="en-US" sz="2600" b="1"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647" t="50000" r="9054" b="7890"/>
          <a:stretch/>
        </p:blipFill>
        <p:spPr bwMode="auto">
          <a:xfrm>
            <a:off x="5791200" y="3042745"/>
            <a:ext cx="2761219" cy="1757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76200" y="3276600"/>
            <a:ext cx="5638800"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dirty="0" smtClean="0">
                <a:solidFill>
                  <a:srgbClr val="FF0000"/>
                </a:solidFill>
                <a:latin typeface="Times New Roman" panose="02020603050405020304" pitchFamily="18" charset="0"/>
                <a:cs typeface="Times New Roman" panose="02020603050405020304" pitchFamily="18" charset="0"/>
              </a:rPr>
              <a:t>Riddles</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follows that turbulent mixing in the atmosphere is a source of </a:t>
            </a:r>
            <a:r>
              <a:rPr lang="en-US" sz="2400" dirty="0" smtClean="0">
                <a:latin typeface="Times New Roman" panose="02020603050405020304" pitchFamily="18" charset="0"/>
                <a:cs typeface="Times New Roman" panose="02020603050405020304" pitchFamily="18" charset="0"/>
              </a:rPr>
              <a:t>irreversibility, why? </a:t>
            </a: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What is the free </a:t>
            </a:r>
            <a:r>
              <a:rPr lang="en-US" sz="2400" dirty="0">
                <a:latin typeface="Times New Roman" panose="02020603050405020304" pitchFamily="18" charset="0"/>
                <a:cs typeface="Times New Roman" panose="02020603050405020304" pitchFamily="18" charset="0"/>
              </a:rPr>
              <a:t>expansion of a </a:t>
            </a:r>
            <a:r>
              <a:rPr lang="en-US" sz="2400" dirty="0" smtClean="0">
                <a:latin typeface="Times New Roman" panose="02020603050405020304" pitchFamily="18" charset="0"/>
                <a:cs typeface="Times New Roman" panose="02020603050405020304" pitchFamily="18" charset="0"/>
              </a:rPr>
              <a:t>gas? and why it is irreversible?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814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2238"/>
            <a:ext cx="8229600" cy="563562"/>
          </a:xfrm>
        </p:spPr>
        <p:txBody>
          <a:bodyPr>
            <a:normAutofit/>
          </a:bodyPr>
          <a:lstStyle/>
          <a:p>
            <a:r>
              <a:rPr lang="en-US" sz="2600" b="1" dirty="0">
                <a:latin typeface="Times New Roman" panose="02020603050405020304" pitchFamily="18" charset="0"/>
                <a:cs typeface="Times New Roman" panose="02020603050405020304" pitchFamily="18" charset="0"/>
              </a:rPr>
              <a:t>Reversible and Irreversible Process</a:t>
            </a:r>
          </a:p>
        </p:txBody>
      </p:sp>
      <p:grpSp>
        <p:nvGrpSpPr>
          <p:cNvPr id="5" name="Group 4"/>
          <p:cNvGrpSpPr/>
          <p:nvPr/>
        </p:nvGrpSpPr>
        <p:grpSpPr>
          <a:xfrm>
            <a:off x="1676400" y="1371600"/>
            <a:ext cx="5380641" cy="3962400"/>
            <a:chOff x="1917700" y="3913188"/>
            <a:chExt cx="4570413" cy="2236787"/>
          </a:xfrm>
        </p:grpSpPr>
        <p:cxnSp>
          <p:nvCxnSpPr>
            <p:cNvPr id="6" name="AutoShape 21"/>
            <p:cNvCxnSpPr>
              <a:cxnSpLocks noChangeShapeType="1"/>
              <a:stCxn id="8" idx="3"/>
              <a:endCxn id="9" idx="1"/>
            </p:cNvCxnSpPr>
            <p:nvPr/>
          </p:nvCxnSpPr>
          <p:spPr bwMode="auto">
            <a:xfrm>
              <a:off x="3927475" y="4230688"/>
              <a:ext cx="1036638" cy="0"/>
            </a:xfrm>
            <a:prstGeom prst="straightConnector1">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8" name="Text Box 22"/>
            <p:cNvSpPr txBox="1">
              <a:spLocks noChangeArrowheads="1"/>
            </p:cNvSpPr>
            <p:nvPr/>
          </p:nvSpPr>
          <p:spPr bwMode="auto">
            <a:xfrm>
              <a:off x="2425700" y="4043363"/>
              <a:ext cx="1501775" cy="373062"/>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a:solidFill>
                    <a:srgbClr val="990000"/>
                  </a:solidFill>
                  <a:latin typeface="Times New Roman" pitchFamily="18" charset="0"/>
                  <a:sym typeface="Wingdings" pitchFamily="2" charset="2"/>
                </a:rPr>
                <a:t>Water at </a:t>
              </a:r>
              <a:r>
                <a:rPr lang="en-US" altLang="en-US">
                  <a:solidFill>
                    <a:srgbClr val="990000"/>
                  </a:solidFill>
                  <a:latin typeface="Times New Roman" pitchFamily="18" charset="0"/>
                  <a:cs typeface="Times New Roman" pitchFamily="18" charset="0"/>
                  <a:sym typeface="Wingdings" pitchFamily="2" charset="2"/>
                </a:rPr>
                <a:t>–5</a:t>
              </a:r>
              <a:r>
                <a:rPr lang="en-US" altLang="en-US">
                  <a:solidFill>
                    <a:srgbClr val="990000"/>
                  </a:solidFill>
                  <a:latin typeface="Times New Roman" pitchFamily="18" charset="0"/>
                  <a:cs typeface="Times New Roman" pitchFamily="18" charset="0"/>
                  <a:sym typeface="Symbol" pitchFamily="18" charset="2"/>
                </a:rPr>
                <a:t>C</a:t>
              </a:r>
            </a:p>
          </p:txBody>
        </p:sp>
        <p:sp>
          <p:nvSpPr>
            <p:cNvPr id="9" name="Text Box 23"/>
            <p:cNvSpPr txBox="1">
              <a:spLocks noChangeArrowheads="1"/>
            </p:cNvSpPr>
            <p:nvPr/>
          </p:nvSpPr>
          <p:spPr bwMode="auto">
            <a:xfrm>
              <a:off x="4964113" y="4043363"/>
              <a:ext cx="1222375" cy="373062"/>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dirty="0">
                  <a:solidFill>
                    <a:srgbClr val="990000"/>
                  </a:solidFill>
                  <a:latin typeface="Times New Roman" pitchFamily="18" charset="0"/>
                  <a:sym typeface="Wingdings" pitchFamily="2" charset="2"/>
                </a:rPr>
                <a:t>Ice at </a:t>
              </a:r>
              <a:r>
                <a:rPr lang="en-US" altLang="en-US" dirty="0">
                  <a:solidFill>
                    <a:srgbClr val="990000"/>
                  </a:solidFill>
                  <a:latin typeface="Times New Roman" pitchFamily="18" charset="0"/>
                  <a:cs typeface="Times New Roman" pitchFamily="18" charset="0"/>
                  <a:sym typeface="Wingdings" pitchFamily="2" charset="2"/>
                </a:rPr>
                <a:t>–5</a:t>
              </a:r>
              <a:r>
                <a:rPr lang="en-US" altLang="en-US" dirty="0">
                  <a:solidFill>
                    <a:srgbClr val="990000"/>
                  </a:solidFill>
                  <a:latin typeface="Times New Roman" pitchFamily="18" charset="0"/>
                  <a:cs typeface="Times New Roman" pitchFamily="18" charset="0"/>
                  <a:sym typeface="Symbol" pitchFamily="18" charset="2"/>
                </a:rPr>
                <a:t>C</a:t>
              </a:r>
              <a:endParaRPr lang="en-US" altLang="en-US" dirty="0">
                <a:solidFill>
                  <a:srgbClr val="990000"/>
                </a:solidFill>
                <a:latin typeface="Times New Roman" pitchFamily="18" charset="0"/>
                <a:sym typeface="Wingdings" pitchFamily="2" charset="2"/>
              </a:endParaRPr>
            </a:p>
          </p:txBody>
        </p:sp>
        <p:sp>
          <p:nvSpPr>
            <p:cNvPr id="10" name="Text Box 123"/>
            <p:cNvSpPr txBox="1">
              <a:spLocks noChangeArrowheads="1"/>
            </p:cNvSpPr>
            <p:nvPr/>
          </p:nvSpPr>
          <p:spPr bwMode="auto">
            <a:xfrm>
              <a:off x="3911600" y="3913188"/>
              <a:ext cx="758905" cy="180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1600" i="1" dirty="0" smtClean="0">
                  <a:solidFill>
                    <a:srgbClr val="CC3300"/>
                  </a:solidFill>
                  <a:latin typeface="Times New Roman" pitchFamily="18" charset="0"/>
                </a:rPr>
                <a:t>????????</a:t>
              </a:r>
              <a:endParaRPr lang="en-US" altLang="en-US" sz="1600" i="1" dirty="0">
                <a:solidFill>
                  <a:srgbClr val="CC3300"/>
                </a:solidFill>
                <a:latin typeface="Times New Roman" pitchFamily="18" charset="0"/>
                <a:sym typeface="Symbol" pitchFamily="18" charset="2"/>
              </a:endParaRPr>
            </a:p>
          </p:txBody>
        </p:sp>
        <p:cxnSp>
          <p:nvCxnSpPr>
            <p:cNvPr id="11" name="AutoShape 21"/>
            <p:cNvCxnSpPr>
              <a:cxnSpLocks noChangeShapeType="1"/>
              <a:stCxn id="12" idx="0"/>
              <a:endCxn id="13" idx="2"/>
            </p:cNvCxnSpPr>
            <p:nvPr/>
          </p:nvCxnSpPr>
          <p:spPr bwMode="auto">
            <a:xfrm flipH="1" flipV="1">
              <a:off x="3377335" y="5031314"/>
              <a:ext cx="23091" cy="745599"/>
            </a:xfrm>
            <a:prstGeom prst="straightConnector1">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cxnSp>
        <p:sp>
          <p:nvSpPr>
            <p:cNvPr id="12" name="Text Box 22"/>
            <p:cNvSpPr txBox="1">
              <a:spLocks noChangeArrowheads="1"/>
            </p:cNvSpPr>
            <p:nvPr/>
          </p:nvSpPr>
          <p:spPr bwMode="auto">
            <a:xfrm>
              <a:off x="2649538" y="5776913"/>
              <a:ext cx="1501775" cy="373062"/>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a:solidFill>
                    <a:srgbClr val="990000"/>
                  </a:solidFill>
                  <a:latin typeface="Times New Roman" pitchFamily="18" charset="0"/>
                  <a:sym typeface="Wingdings" pitchFamily="2" charset="2"/>
                </a:rPr>
                <a:t>Water at </a:t>
              </a:r>
              <a:r>
                <a:rPr lang="en-US" altLang="en-US">
                  <a:solidFill>
                    <a:srgbClr val="990000"/>
                  </a:solidFill>
                  <a:latin typeface="Times New Roman" pitchFamily="18" charset="0"/>
                  <a:cs typeface="Times New Roman" pitchFamily="18" charset="0"/>
                  <a:sym typeface="Wingdings" pitchFamily="2" charset="2"/>
                </a:rPr>
                <a:t>–5</a:t>
              </a:r>
              <a:r>
                <a:rPr lang="en-US" altLang="en-US">
                  <a:solidFill>
                    <a:srgbClr val="990000"/>
                  </a:solidFill>
                  <a:latin typeface="Times New Roman" pitchFamily="18" charset="0"/>
                  <a:cs typeface="Times New Roman" pitchFamily="18" charset="0"/>
                  <a:sym typeface="Symbol" pitchFamily="18" charset="2"/>
                </a:rPr>
                <a:t>C</a:t>
              </a:r>
            </a:p>
          </p:txBody>
        </p:sp>
        <p:sp>
          <p:nvSpPr>
            <p:cNvPr id="13" name="Text Box 23"/>
            <p:cNvSpPr txBox="1">
              <a:spLocks noChangeArrowheads="1"/>
            </p:cNvSpPr>
            <p:nvPr/>
          </p:nvSpPr>
          <p:spPr bwMode="auto">
            <a:xfrm>
              <a:off x="2646363" y="4822825"/>
              <a:ext cx="1461943" cy="208489"/>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dirty="0">
                  <a:solidFill>
                    <a:srgbClr val="990000"/>
                  </a:solidFill>
                  <a:latin typeface="Times New Roman" pitchFamily="18" charset="0"/>
                  <a:sym typeface="Wingdings" pitchFamily="2" charset="2"/>
                </a:rPr>
                <a:t>Water </a:t>
              </a:r>
              <a:r>
                <a:rPr lang="en-US" altLang="en-US" dirty="0" smtClean="0">
                  <a:solidFill>
                    <a:srgbClr val="990000"/>
                  </a:solidFill>
                  <a:latin typeface="Times New Roman" pitchFamily="18" charset="0"/>
                  <a:sym typeface="Wingdings" pitchFamily="2" charset="2"/>
                </a:rPr>
                <a:t> at </a:t>
              </a:r>
              <a:r>
                <a:rPr lang="en-US" altLang="en-US" dirty="0" smtClean="0">
                  <a:solidFill>
                    <a:srgbClr val="990000"/>
                  </a:solidFill>
                  <a:latin typeface="Times New Roman" pitchFamily="18" charset="0"/>
                  <a:cs typeface="Times New Roman" pitchFamily="18" charset="0"/>
                  <a:sym typeface="Wingdings" pitchFamily="2" charset="2"/>
                </a:rPr>
                <a:t>    0</a:t>
              </a:r>
              <a:r>
                <a:rPr lang="en-US" altLang="en-US" dirty="0">
                  <a:solidFill>
                    <a:srgbClr val="990000"/>
                  </a:solidFill>
                  <a:latin typeface="Times New Roman" pitchFamily="18" charset="0"/>
                  <a:cs typeface="Times New Roman" pitchFamily="18" charset="0"/>
                  <a:sym typeface="Symbol" pitchFamily="18" charset="2"/>
                </a:rPr>
                <a:t></a:t>
              </a:r>
              <a:r>
                <a:rPr lang="en-US" altLang="en-US" dirty="0" smtClean="0">
                  <a:solidFill>
                    <a:srgbClr val="990000"/>
                  </a:solidFill>
                  <a:latin typeface="Times New Roman" pitchFamily="18" charset="0"/>
                  <a:cs typeface="Times New Roman" pitchFamily="18" charset="0"/>
                  <a:sym typeface="Symbol" pitchFamily="18" charset="2"/>
                </a:rPr>
                <a:t>C </a:t>
              </a:r>
              <a:endParaRPr lang="en-US" altLang="en-US" dirty="0">
                <a:solidFill>
                  <a:srgbClr val="990000"/>
                </a:solidFill>
                <a:latin typeface="Times New Roman" pitchFamily="18" charset="0"/>
                <a:sym typeface="Wingdings" pitchFamily="2" charset="2"/>
              </a:endParaRPr>
            </a:p>
          </p:txBody>
        </p:sp>
        <p:sp>
          <p:nvSpPr>
            <p:cNvPr id="14" name="Text Box 123"/>
            <p:cNvSpPr txBox="1">
              <a:spLocks noChangeArrowheads="1"/>
            </p:cNvSpPr>
            <p:nvPr/>
          </p:nvSpPr>
          <p:spPr bwMode="auto">
            <a:xfrm>
              <a:off x="4022725" y="5341938"/>
              <a:ext cx="846048" cy="180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1600" i="1" dirty="0" smtClean="0">
                  <a:solidFill>
                    <a:srgbClr val="008000"/>
                  </a:solidFill>
                  <a:latin typeface="Times New Roman" pitchFamily="18" charset="0"/>
                </a:rPr>
                <a:t>?????????</a:t>
              </a:r>
              <a:endParaRPr lang="en-US" altLang="en-US" sz="1600" i="1" dirty="0">
                <a:solidFill>
                  <a:srgbClr val="008000"/>
                </a:solidFill>
                <a:latin typeface="Times New Roman" pitchFamily="18" charset="0"/>
                <a:sym typeface="Symbol" pitchFamily="18" charset="2"/>
              </a:endParaRPr>
            </a:p>
          </p:txBody>
        </p:sp>
        <p:sp>
          <p:nvSpPr>
            <p:cNvPr id="15" name="Text Box 22"/>
            <p:cNvSpPr txBox="1">
              <a:spLocks noChangeArrowheads="1"/>
            </p:cNvSpPr>
            <p:nvPr/>
          </p:nvSpPr>
          <p:spPr bwMode="auto">
            <a:xfrm>
              <a:off x="4970463" y="4824413"/>
              <a:ext cx="1188966" cy="208489"/>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smtClean="0">
                  <a:solidFill>
                    <a:srgbClr val="990000"/>
                  </a:solidFill>
                  <a:latin typeface="Times New Roman" pitchFamily="18" charset="0"/>
                  <a:sym typeface="Wingdings" pitchFamily="2" charset="2"/>
                </a:rPr>
                <a:t>Ice    </a:t>
              </a:r>
              <a:r>
                <a:rPr lang="en-US" altLang="en-US">
                  <a:solidFill>
                    <a:srgbClr val="990000"/>
                  </a:solidFill>
                  <a:latin typeface="Times New Roman" pitchFamily="18" charset="0"/>
                  <a:sym typeface="Wingdings" pitchFamily="2" charset="2"/>
                </a:rPr>
                <a:t>at </a:t>
              </a:r>
              <a:r>
                <a:rPr lang="en-US" altLang="en-US" smtClean="0">
                  <a:solidFill>
                    <a:srgbClr val="990000"/>
                  </a:solidFill>
                  <a:latin typeface="Times New Roman" pitchFamily="18" charset="0"/>
                  <a:sym typeface="Symbol" pitchFamily="18" charset="2"/>
                </a:rPr>
                <a:t>  </a:t>
              </a:r>
              <a:r>
                <a:rPr lang="en-US" altLang="en-US" smtClean="0">
                  <a:solidFill>
                    <a:srgbClr val="990000"/>
                  </a:solidFill>
                  <a:latin typeface="Times New Roman" pitchFamily="18" charset="0"/>
                  <a:cs typeface="Times New Roman" pitchFamily="18" charset="0"/>
                  <a:sym typeface="Wingdings" pitchFamily="2" charset="2"/>
                </a:rPr>
                <a:t>0</a:t>
              </a:r>
              <a:r>
                <a:rPr lang="en-US" altLang="en-US" dirty="0">
                  <a:solidFill>
                    <a:srgbClr val="990000"/>
                  </a:solidFill>
                  <a:latin typeface="Times New Roman" pitchFamily="18" charset="0"/>
                  <a:cs typeface="Times New Roman" pitchFamily="18" charset="0"/>
                  <a:sym typeface="Symbol" pitchFamily="18" charset="2"/>
                </a:rPr>
                <a:t>C</a:t>
              </a:r>
            </a:p>
          </p:txBody>
        </p:sp>
        <p:cxnSp>
          <p:nvCxnSpPr>
            <p:cNvPr id="16" name="AutoShape 21"/>
            <p:cNvCxnSpPr>
              <a:cxnSpLocks noChangeShapeType="1"/>
              <a:stCxn id="15" idx="2"/>
              <a:endCxn id="18" idx="0"/>
            </p:cNvCxnSpPr>
            <p:nvPr/>
          </p:nvCxnSpPr>
          <p:spPr bwMode="auto">
            <a:xfrm>
              <a:off x="5564946" y="5032902"/>
              <a:ext cx="10354" cy="737661"/>
            </a:xfrm>
            <a:prstGeom prst="straightConnector1">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cxnSp>
        <p:cxnSp>
          <p:nvCxnSpPr>
            <p:cNvPr id="17" name="AutoShape 21"/>
            <p:cNvCxnSpPr>
              <a:cxnSpLocks noChangeShapeType="1"/>
              <a:stCxn id="13" idx="3"/>
              <a:endCxn id="15" idx="1"/>
            </p:cNvCxnSpPr>
            <p:nvPr/>
          </p:nvCxnSpPr>
          <p:spPr bwMode="auto">
            <a:xfrm>
              <a:off x="4108306" y="4927069"/>
              <a:ext cx="862157" cy="1588"/>
            </a:xfrm>
            <a:prstGeom prst="straightConnector1">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cxnSp>
        <p:sp>
          <p:nvSpPr>
            <p:cNvPr id="18" name="Text Box 23"/>
            <p:cNvSpPr txBox="1">
              <a:spLocks noChangeArrowheads="1"/>
            </p:cNvSpPr>
            <p:nvPr/>
          </p:nvSpPr>
          <p:spPr bwMode="auto">
            <a:xfrm>
              <a:off x="4964113" y="5770563"/>
              <a:ext cx="1222375" cy="373062"/>
            </a:xfrm>
            <a:prstGeom prst="rect">
              <a:avLst/>
            </a:prstGeom>
            <a:solidFill>
              <a:srgbClr val="CCFFFF"/>
            </a:solidFill>
            <a:ln w="6350" algn="ctr">
              <a:solidFill>
                <a:srgbClr val="808080"/>
              </a:solidFill>
              <a:miter lim="800000"/>
              <a:headEnd/>
              <a:tailEnd/>
            </a:ln>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buFont typeface="Wingdings" pitchFamily="2" charset="2"/>
                <a:buNone/>
              </a:pPr>
              <a:r>
                <a:rPr lang="en-US" altLang="en-US">
                  <a:solidFill>
                    <a:srgbClr val="990000"/>
                  </a:solidFill>
                  <a:latin typeface="Times New Roman" pitchFamily="18" charset="0"/>
                  <a:sym typeface="Wingdings" pitchFamily="2" charset="2"/>
                </a:rPr>
                <a:t>Ice at </a:t>
              </a:r>
              <a:r>
                <a:rPr lang="en-US" altLang="en-US">
                  <a:solidFill>
                    <a:srgbClr val="990000"/>
                  </a:solidFill>
                  <a:latin typeface="Times New Roman" pitchFamily="18" charset="0"/>
                  <a:cs typeface="Times New Roman" pitchFamily="18" charset="0"/>
                  <a:sym typeface="Wingdings" pitchFamily="2" charset="2"/>
                </a:rPr>
                <a:t>–5</a:t>
              </a:r>
              <a:r>
                <a:rPr lang="en-US" altLang="en-US">
                  <a:solidFill>
                    <a:srgbClr val="990000"/>
                  </a:solidFill>
                  <a:latin typeface="Times New Roman" pitchFamily="18" charset="0"/>
                  <a:cs typeface="Times New Roman" pitchFamily="18" charset="0"/>
                  <a:sym typeface="Symbol" pitchFamily="18" charset="2"/>
                </a:rPr>
                <a:t>C</a:t>
              </a:r>
              <a:endParaRPr lang="en-US" altLang="en-US">
                <a:solidFill>
                  <a:srgbClr val="990000"/>
                </a:solidFill>
                <a:latin typeface="Times New Roman" pitchFamily="18" charset="0"/>
                <a:sym typeface="Wingdings" pitchFamily="2" charset="2"/>
              </a:endParaRPr>
            </a:p>
          </p:txBody>
        </p:sp>
        <p:sp>
          <p:nvSpPr>
            <p:cNvPr id="19" name="Text Box 123"/>
            <p:cNvSpPr txBox="1">
              <a:spLocks noChangeArrowheads="1"/>
            </p:cNvSpPr>
            <p:nvPr/>
          </p:nvSpPr>
          <p:spPr bwMode="auto">
            <a:xfrm>
              <a:off x="3165475" y="5349875"/>
              <a:ext cx="468313"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1600" i="1">
                  <a:solidFill>
                    <a:srgbClr val="CC3300"/>
                  </a:solidFill>
                  <a:latin typeface="Times New Roman" pitchFamily="18" charset="0"/>
                </a:rPr>
                <a:t>Heat</a:t>
              </a:r>
              <a:endParaRPr lang="en-US" altLang="en-US" sz="1600" i="1">
                <a:solidFill>
                  <a:srgbClr val="CC3300"/>
                </a:solidFill>
                <a:latin typeface="Times New Roman" pitchFamily="18" charset="0"/>
                <a:sym typeface="Symbol" pitchFamily="18" charset="2"/>
              </a:endParaRPr>
            </a:p>
          </p:txBody>
        </p:sp>
        <p:sp>
          <p:nvSpPr>
            <p:cNvPr id="20" name="Text Box 123"/>
            <p:cNvSpPr txBox="1">
              <a:spLocks noChangeArrowheads="1"/>
            </p:cNvSpPr>
            <p:nvPr/>
          </p:nvSpPr>
          <p:spPr bwMode="auto">
            <a:xfrm>
              <a:off x="5340350" y="5292725"/>
              <a:ext cx="468313"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1600" i="1">
                  <a:solidFill>
                    <a:srgbClr val="CC3300"/>
                  </a:solidFill>
                  <a:latin typeface="Times New Roman" pitchFamily="18" charset="0"/>
                </a:rPr>
                <a:t>Cool</a:t>
              </a:r>
              <a:endParaRPr lang="en-US" altLang="en-US" sz="1600" i="1">
                <a:solidFill>
                  <a:srgbClr val="CC3300"/>
                </a:solidFill>
                <a:latin typeface="Times New Roman" pitchFamily="18" charset="0"/>
                <a:sym typeface="Symbol" pitchFamily="18" charset="2"/>
              </a:endParaRPr>
            </a:p>
          </p:txBody>
        </p:sp>
        <p:sp>
          <p:nvSpPr>
            <p:cNvPr id="21" name="Text Box 59"/>
            <p:cNvSpPr txBox="1">
              <a:spLocks noChangeArrowheads="1"/>
            </p:cNvSpPr>
            <p:nvPr/>
          </p:nvSpPr>
          <p:spPr bwMode="auto">
            <a:xfrm>
              <a:off x="2022475" y="5307013"/>
              <a:ext cx="368300" cy="407987"/>
            </a:xfrm>
            <a:prstGeom prst="rect">
              <a:avLst/>
            </a:prstGeom>
            <a:solidFill>
              <a:srgbClr val="0000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2200">
                  <a:solidFill>
                    <a:schemeClr val="bg1"/>
                  </a:solidFill>
                  <a:latin typeface="Times New Roman" pitchFamily="18" charset="0"/>
                </a:rPr>
                <a:t>P2</a:t>
              </a:r>
              <a:endParaRPr lang="en-US" altLang="en-US" sz="2200" baseline="-25000">
                <a:solidFill>
                  <a:schemeClr val="bg1"/>
                </a:solidFill>
                <a:latin typeface="Times New Roman" pitchFamily="18" charset="0"/>
                <a:cs typeface="Times New Roman" pitchFamily="18" charset="0"/>
              </a:endParaRPr>
            </a:p>
          </p:txBody>
        </p:sp>
        <p:sp>
          <p:nvSpPr>
            <p:cNvPr id="22" name="Text Box 60"/>
            <p:cNvSpPr txBox="1">
              <a:spLocks noChangeArrowheads="1"/>
            </p:cNvSpPr>
            <p:nvPr/>
          </p:nvSpPr>
          <p:spPr bwMode="auto">
            <a:xfrm>
              <a:off x="2017713" y="4013200"/>
              <a:ext cx="368300" cy="407988"/>
            </a:xfrm>
            <a:prstGeom prst="rect">
              <a:avLst/>
            </a:prstGeom>
            <a:solidFill>
              <a:srgbClr val="0000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36000" tIns="36000" rIns="36000" bIns="3600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2200">
                  <a:solidFill>
                    <a:schemeClr val="bg1"/>
                  </a:solidFill>
                  <a:latin typeface="Times New Roman" pitchFamily="18" charset="0"/>
                </a:rPr>
                <a:t>P1</a:t>
              </a:r>
              <a:endParaRPr lang="en-US" altLang="en-US" sz="2200" baseline="-25000">
                <a:solidFill>
                  <a:schemeClr val="bg1"/>
                </a:solidFill>
                <a:latin typeface="Times New Roman" pitchFamily="18" charset="0"/>
                <a:cs typeface="Times New Roman" pitchFamily="18" charset="0"/>
              </a:endParaRPr>
            </a:p>
          </p:txBody>
        </p:sp>
        <p:sp>
          <p:nvSpPr>
            <p:cNvPr id="23" name="Rectangle 14"/>
            <p:cNvSpPr>
              <a:spLocks noChangeArrowheads="1"/>
            </p:cNvSpPr>
            <p:nvPr/>
          </p:nvSpPr>
          <p:spPr bwMode="auto">
            <a:xfrm>
              <a:off x="1917700" y="4603750"/>
              <a:ext cx="4570413" cy="61913"/>
            </a:xfrm>
            <a:prstGeom prst="rect">
              <a:avLst/>
            </a:prstGeom>
            <a:gradFill rotWithShape="1">
              <a:gsLst>
                <a:gs pos="0">
                  <a:srgbClr val="0000FF"/>
                </a:gs>
                <a:gs pos="50000">
                  <a:schemeClr val="bg1"/>
                </a:gs>
                <a:gs pos="100000">
                  <a:srgbClr val="0000FF"/>
                </a:gs>
              </a:gsLst>
              <a:lin ang="5400000" scaled="1"/>
            </a:gradFill>
            <a:ln w="9525">
              <a:solidFill>
                <a:schemeClr val="tx1"/>
              </a:solidFill>
              <a:miter lim="800000"/>
              <a:headEnd/>
              <a:tailEnd/>
            </a:ln>
            <a:effectLst/>
          </p:spPr>
          <p:txBody>
            <a:bodyPr wrap="none" anchor="ctr"/>
            <a:lstStyle/>
            <a:p>
              <a:pPr>
                <a:defRPr/>
              </a:pPr>
              <a:endParaRPr lang="en-IN"/>
            </a:p>
          </p:txBody>
        </p:sp>
      </p:grpSp>
    </p:spTree>
    <p:extLst>
      <p:ext uri="{BB962C8B-B14F-4D97-AF65-F5344CB8AC3E}">
        <p14:creationId xmlns:p14="http://schemas.microsoft.com/office/powerpoint/2010/main" val="38934369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38200"/>
            <a:ext cx="8610600" cy="3416320"/>
          </a:xfrm>
          <a:prstGeom prst="rect">
            <a:avLst/>
          </a:prstGeom>
        </p:spPr>
        <p:txBody>
          <a:bodyPr wrap="square">
            <a:spAutoFit/>
          </a:bodyPr>
          <a:lstStyle/>
          <a:p>
            <a:pPr algn="just"/>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system is said to </a:t>
            </a:r>
            <a:r>
              <a:rPr lang="en-US" sz="2400" dirty="0" smtClean="0">
                <a:latin typeface="Times New Roman" panose="02020603050405020304" pitchFamily="18" charset="0"/>
                <a:cs typeface="Times New Roman" panose="02020603050405020304" pitchFamily="18" charset="0"/>
              </a:rPr>
              <a:t>have undergone </a:t>
            </a:r>
            <a:r>
              <a:rPr lang="en-US" sz="2400" dirty="0">
                <a:latin typeface="Times New Roman" panose="02020603050405020304" pitchFamily="18" charset="0"/>
                <a:cs typeface="Times New Roman" panose="02020603050405020304" pitchFamily="18" charset="0"/>
              </a:rPr>
              <a:t>a cycle if it returns to </a:t>
            </a:r>
            <a:r>
              <a:rPr lang="en-US" sz="2400" dirty="0" smtClean="0">
                <a:latin typeface="Times New Roman" panose="02020603050405020304" pitchFamily="18" charset="0"/>
                <a:cs typeface="Times New Roman" panose="02020603050405020304" pitchFamily="18" charset="0"/>
              </a:rPr>
              <a:t>its ORIGINAL </a:t>
            </a:r>
            <a:r>
              <a:rPr lang="en-US" sz="2400" dirty="0">
                <a:latin typeface="Times New Roman" panose="02020603050405020304" pitchFamily="18" charset="0"/>
                <a:cs typeface="Times New Roman" panose="02020603050405020304" pitchFamily="18" charset="0"/>
              </a:rPr>
              <a:t>state at the end of </a:t>
            </a:r>
            <a:r>
              <a:rPr lang="en-US" sz="2400" dirty="0" smtClean="0">
                <a:latin typeface="Times New Roman" panose="02020603050405020304" pitchFamily="18" charset="0"/>
                <a:cs typeface="Times New Roman" panose="02020603050405020304" pitchFamily="18" charset="0"/>
              </a:rPr>
              <a:t>the process. Hence</a:t>
            </a:r>
            <a:r>
              <a:rPr lang="en-US" sz="2400" dirty="0">
                <a:latin typeface="Times New Roman" panose="02020603050405020304" pitchFamily="18" charset="0"/>
                <a:cs typeface="Times New Roman" panose="02020603050405020304" pitchFamily="18" charset="0"/>
              </a:rPr>
              <a:t>, for a CYCLE, the</a:t>
            </a:r>
          </a:p>
          <a:p>
            <a:pPr algn="just"/>
            <a:r>
              <a:rPr lang="en-US" sz="2400" dirty="0">
                <a:latin typeface="Times New Roman" panose="02020603050405020304" pitchFamily="18" charset="0"/>
                <a:cs typeface="Times New Roman" panose="02020603050405020304" pitchFamily="18" charset="0"/>
              </a:rPr>
              <a:t>INITIAL and the FINAL states </a:t>
            </a:r>
            <a:r>
              <a:rPr lang="en-US" sz="2400" dirty="0" smtClean="0">
                <a:latin typeface="Times New Roman" panose="02020603050405020304" pitchFamily="18" charset="0"/>
                <a:cs typeface="Times New Roman" panose="02020603050405020304" pitchFamily="18" charset="0"/>
              </a:rPr>
              <a:t>are identical.</a:t>
            </a:r>
          </a:p>
          <a:p>
            <a:pPr algn="just"/>
            <a:r>
              <a:rPr lang="en-US" sz="2400" dirty="0">
                <a:latin typeface="Times New Roman" panose="02020603050405020304" pitchFamily="18" charset="0"/>
                <a:cs typeface="Times New Roman" panose="02020603050405020304" pitchFamily="18" charset="0"/>
              </a:rPr>
              <a:t>Any transformation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 f →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is called a cyclic </a:t>
            </a:r>
            <a:r>
              <a:rPr lang="en-US" sz="2400" dirty="0" smtClean="0">
                <a:latin typeface="Times New Roman" panose="02020603050405020304" pitchFamily="18" charset="0"/>
                <a:cs typeface="Times New Roman" panose="02020603050405020304" pitchFamily="18" charset="0"/>
              </a:rPr>
              <a:t>transformation, the </a:t>
            </a:r>
            <a:r>
              <a:rPr lang="en-US" sz="2400" dirty="0">
                <a:latin typeface="Times New Roman" panose="02020603050405020304" pitchFamily="18" charset="0"/>
                <a:cs typeface="Times New Roman" panose="02020603050405020304" pitchFamily="18" charset="0"/>
              </a:rPr>
              <a:t>cycle is a thermodynamic “round trip.” </a:t>
            </a:r>
          </a:p>
          <a:p>
            <a:pPr algn="just"/>
            <a:r>
              <a:rPr lang="en-US" sz="2400" dirty="0">
                <a:latin typeface="Times New Roman" panose="02020603050405020304" pitchFamily="18" charset="0"/>
                <a:cs typeface="Times New Roman" panose="02020603050405020304" pitchFamily="18" charset="0"/>
              </a:rPr>
              <a:t>we can have cyclic transformations which are reversible or </a:t>
            </a:r>
            <a:r>
              <a:rPr lang="en-US" sz="2400" dirty="0" smtClean="0">
                <a:latin typeface="Times New Roman" panose="02020603050405020304" pitchFamily="18" charset="0"/>
                <a:cs typeface="Times New Roman" panose="02020603050405020304" pitchFamily="18" charset="0"/>
              </a:rPr>
              <a:t>irreversible.</a:t>
            </a:r>
          </a:p>
          <a:p>
            <a:pPr algn="ctr"/>
            <a:r>
              <a:rPr lang="en-US" sz="2400" dirty="0">
                <a:latin typeface="Times New Roman" panose="02020603050405020304" pitchFamily="18" charset="0"/>
                <a:cs typeface="Times New Roman" panose="02020603050405020304" pitchFamily="18" charset="0"/>
              </a:rPr>
              <a:t>Most of the Processes in nature are IRREVERSIBLE. </a:t>
            </a:r>
          </a:p>
          <a:p>
            <a:pPr algn="just"/>
            <a:endParaRPr lang="en-US" sz="2400" dirty="0" smtClean="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76200"/>
            <a:ext cx="8229600" cy="639762"/>
          </a:xfrm>
        </p:spPr>
        <p:txBody>
          <a:bodyPr>
            <a:normAutofit/>
          </a:bodyPr>
          <a:lstStyle/>
          <a:p>
            <a:r>
              <a:rPr lang="en-US" sz="2600" b="1" dirty="0" smtClean="0">
                <a:latin typeface="Times New Roman" panose="02020603050405020304" pitchFamily="18" charset="0"/>
                <a:cs typeface="Times New Roman" panose="02020603050405020304" pitchFamily="18" charset="0"/>
              </a:rPr>
              <a:t>Cyclic Process</a:t>
            </a:r>
            <a:endParaRPr lang="en-US" sz="2600" b="1"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5638800" y="3810000"/>
            <a:ext cx="3099300" cy="2616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43092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THE END </a:t>
            </a:r>
            <a:r>
              <a:rPr lang="en-US" dirty="0">
                <a:latin typeface="Times New Roman" panose="02020603050405020304" pitchFamily="18" charset="0"/>
                <a:cs typeface="Times New Roman" panose="02020603050405020304" pitchFamily="18" charset="0"/>
              </a:rPr>
              <a:t>OF LECTURE </a:t>
            </a:r>
            <a:r>
              <a:rPr lang="en-US" dirty="0" smtClean="0">
                <a:latin typeface="Times New Roman" panose="02020603050405020304" pitchFamily="18" charset="0"/>
                <a:cs typeface="Times New Roman" panose="02020603050405020304" pitchFamily="18" charset="0"/>
              </a:rPr>
              <a:t>TWO</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6156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2708" y="1219200"/>
            <a:ext cx="6480720" cy="3970318"/>
          </a:xfrm>
          <a:prstGeom prst="rect">
            <a:avLst/>
          </a:prstGeom>
          <a:blipFill>
            <a:blip r:embed="rId2"/>
            <a:tile tx="0" ty="0" sx="100000" sy="100000" flip="none" algn="tl"/>
          </a:blip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Welcome Students In The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New Course </a:t>
            </a:r>
          </a:p>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And In The </a:t>
            </a:r>
            <a:r>
              <a:rPr lang="en-US" sz="28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Second Lecture </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sym typeface="Wingdings" pitchFamily="2" charset="2"/>
              </a:rPr>
              <a:t> </a:t>
            </a:r>
          </a:p>
          <a:p>
            <a:pPr algn="ctr">
              <a:lnSpc>
                <a:spcPct val="300000"/>
              </a:lnSpc>
            </a:pP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endParaRPr>
          </a:p>
        </p:txBody>
      </p:sp>
    </p:spTree>
    <p:extLst>
      <p:ext uri="{BB962C8B-B14F-4D97-AF65-F5344CB8AC3E}">
        <p14:creationId xmlns:p14="http://schemas.microsoft.com/office/powerpoint/2010/main" val="973299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1815882"/>
          </a:xfrm>
          <a:prstGeom prst="rect">
            <a:avLst/>
          </a:prstGeom>
        </p:spPr>
        <p:txBody>
          <a:bodyPr wrap="square">
            <a:spAutoFit/>
          </a:bodyPr>
          <a:lstStyle/>
          <a:p>
            <a:pPr marL="342900" indent="-3429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a:t>
            </a:r>
            <a:r>
              <a:rPr lang="en-US" sz="2800" dirty="0" smtClean="0">
                <a:latin typeface="Times New Roman" panose="02020603050405020304" pitchFamily="18" charset="0"/>
                <a:cs typeface="Times New Roman" panose="02020603050405020304" pitchFamily="18" charset="0"/>
              </a:rPr>
              <a:t>xtensive versus Intensive Variables</a:t>
            </a:r>
          </a:p>
          <a:p>
            <a:pPr marL="342900" indent="-342900" algn="jus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Transformations</a:t>
            </a:r>
          </a:p>
          <a:p>
            <a:pPr marL="342900" indent="-342900" algn="jus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Reversible </a:t>
            </a:r>
            <a:r>
              <a:rPr lang="en-US" sz="2800" dirty="0">
                <a:latin typeface="Times New Roman" panose="02020603050405020304" pitchFamily="18" charset="0"/>
                <a:cs typeface="Times New Roman" panose="02020603050405020304" pitchFamily="18" charset="0"/>
              </a:rPr>
              <a:t>and </a:t>
            </a:r>
            <a:r>
              <a:rPr lang="en-US" sz="2800" dirty="0" smtClean="0">
                <a:latin typeface="Times New Roman" panose="02020603050405020304" pitchFamily="18" charset="0"/>
                <a:cs typeface="Times New Roman" panose="02020603050405020304" pitchFamily="18" charset="0"/>
              </a:rPr>
              <a:t>Irreversible Processes.</a:t>
            </a:r>
          </a:p>
          <a:p>
            <a:pPr marL="342900" indent="-342900" algn="just">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Cyclic </a:t>
            </a:r>
            <a:r>
              <a:rPr lang="en-US" sz="2800" dirty="0" smtClean="0">
                <a:latin typeface="Times New Roman" panose="02020603050405020304" pitchFamily="18" charset="0"/>
                <a:cs typeface="Times New Roman" panose="02020603050405020304" pitchFamily="18" charset="0"/>
              </a:rPr>
              <a:t>Processes</a:t>
            </a:r>
            <a:endParaRPr lang="en-US" sz="2800" dirty="0" smtClean="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600" dirty="0" smtClean="0">
                <a:latin typeface="Times New Roman" panose="02020603050405020304" pitchFamily="18" charset="0"/>
                <a:cs typeface="Times New Roman" panose="02020603050405020304" pitchFamily="18" charset="0"/>
              </a:rPr>
              <a:t>This lecture including the following items</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900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444500"/>
          </a:xfrm>
        </p:spPr>
        <p:txBody>
          <a:bodyPr>
            <a:noAutofit/>
          </a:bodyPr>
          <a:lstStyle/>
          <a:p>
            <a:pPr algn="ctr"/>
            <a:r>
              <a:rPr lang="en-US" sz="2800" dirty="0">
                <a:latin typeface="Times New Roman" panose="02020603050405020304" pitchFamily="18" charset="0"/>
                <a:cs typeface="Times New Roman" panose="02020603050405020304" pitchFamily="18" charset="0"/>
              </a:rPr>
              <a:t>Properties of System</a:t>
            </a:r>
            <a:endParaRPr lang="en-US" sz="2600" dirty="0">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sz="half" idx="2"/>
          </p:nvPr>
        </p:nvSpPr>
        <p:spPr>
          <a:xfrm>
            <a:off x="0" y="762000"/>
            <a:ext cx="9144000" cy="5943600"/>
          </a:xfrm>
        </p:spPr>
        <p:txBody>
          <a:bodyPr>
            <a:noAutofit/>
          </a:bodyPr>
          <a:lstStyle/>
          <a:p>
            <a:pPr marL="342900" indent="-342900">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Any characteristic of a System is known as its </a:t>
            </a:r>
            <a:r>
              <a:rPr lang="en-US" sz="2400" dirty="0" smtClean="0">
                <a:latin typeface="Times New Roman" panose="02020603050405020304" pitchFamily="18" charset="0"/>
                <a:cs typeface="Times New Roman" panose="02020603050405020304" pitchFamily="18" charset="0"/>
              </a:rPr>
              <a:t>PROPERTY, ex. Pressure </a:t>
            </a:r>
            <a:r>
              <a:rPr lang="en-US" sz="2400" dirty="0">
                <a:latin typeface="Times New Roman" panose="02020603050405020304" pitchFamily="18" charset="0"/>
                <a:cs typeface="Times New Roman" panose="02020603050405020304" pitchFamily="18" charset="0"/>
              </a:rPr>
              <a:t>(P), Volume (V), Temperature (</a:t>
            </a:r>
            <a:r>
              <a:rPr lang="en-US" sz="2400" dirty="0" smtClean="0">
                <a:latin typeface="Times New Roman" panose="02020603050405020304" pitchFamily="18" charset="0"/>
                <a:cs typeface="Times New Roman" panose="02020603050405020304" pitchFamily="18" charset="0"/>
              </a:rPr>
              <a:t>T), mass </a:t>
            </a:r>
            <a:r>
              <a:rPr lang="en-US" sz="2400" dirty="0">
                <a:latin typeface="Times New Roman" panose="02020603050405020304" pitchFamily="18" charset="0"/>
                <a:cs typeface="Times New Roman" panose="02020603050405020304" pitchFamily="18" charset="0"/>
              </a:rPr>
              <a:t>(m), etc</a:t>
            </a:r>
            <a:r>
              <a:rPr lang="en-US" sz="2400"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In Thermodynamics, two property of a system is considered: Intensive and Extensive.</a:t>
            </a: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An intensive property is one that </a:t>
            </a:r>
            <a:r>
              <a:rPr lang="en-US" sz="2400" u="sng" dirty="0">
                <a:latin typeface="Times New Roman" panose="02020603050405020304" pitchFamily="18" charset="0"/>
                <a:cs typeface="Times New Roman" panose="02020603050405020304" pitchFamily="18" charset="0"/>
              </a:rPr>
              <a:t>does not depend on how much substance is present</a:t>
            </a:r>
            <a:r>
              <a:rPr lang="en-US" sz="2400" dirty="0">
                <a:latin typeface="Times New Roman" panose="02020603050405020304" pitchFamily="18" charset="0"/>
                <a:cs typeface="Times New Roman" panose="02020603050405020304" pitchFamily="18" charset="0"/>
              </a:rPr>
              <a:t>. </a:t>
            </a:r>
            <a:r>
              <a:rPr lang="en-US" sz="2400" b="1" u="sng" dirty="0">
                <a:solidFill>
                  <a:srgbClr val="FF0000"/>
                </a:solidFill>
                <a:latin typeface="Times New Roman" panose="02020603050405020304" pitchFamily="18" charset="0"/>
                <a:cs typeface="Times New Roman" panose="02020603050405020304" pitchFamily="18" charset="0"/>
              </a:rPr>
              <a:t>Temperature is an example of an intensive property</a:t>
            </a:r>
            <a:r>
              <a:rPr lang="en-US" sz="2400" dirty="0">
                <a:latin typeface="Times New Roman" panose="02020603050405020304" pitchFamily="18" charset="0"/>
                <a:cs typeface="Times New Roman" panose="02020603050405020304" pitchFamily="18" charset="0"/>
              </a:rPr>
              <a:t>. If two identical masses are at the same temperature and are added together, the temperature remains the same even though the mass is doubled.</a:t>
            </a: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An extensive property depends on how much substance is present. </a:t>
            </a:r>
            <a:r>
              <a:rPr lang="en-US" sz="2400" b="1" u="sng" dirty="0">
                <a:solidFill>
                  <a:srgbClr val="FF0000"/>
                </a:solidFill>
                <a:latin typeface="Times New Roman" panose="02020603050405020304" pitchFamily="18" charset="0"/>
                <a:cs typeface="Times New Roman" panose="02020603050405020304" pitchFamily="18" charset="0"/>
              </a:rPr>
              <a:t>Internal energy is an example of an extensive property</a:t>
            </a:r>
            <a:r>
              <a:rPr lang="en-US" sz="2400" dirty="0">
                <a:latin typeface="Times New Roman" panose="02020603050405020304" pitchFamily="18" charset="0"/>
                <a:cs typeface="Times New Roman" panose="02020603050405020304" pitchFamily="18" charset="0"/>
              </a:rPr>
              <a:t>. If the two identical masses are added together there is twice as much internal energy</a:t>
            </a:r>
            <a:r>
              <a:rPr lang="en-US" sz="2400" dirty="0" smtClean="0">
                <a:latin typeface="Times New Roman" panose="02020603050405020304" pitchFamily="18" charset="0"/>
                <a:cs typeface="Times New Roman" panose="02020603050405020304" pitchFamily="18" charset="0"/>
              </a:rPr>
              <a:t>.</a:t>
            </a:r>
          </a:p>
          <a:p>
            <a:pPr algn="just"/>
            <a:r>
              <a:rPr lang="en-US" sz="2400" u="sng" dirty="0">
                <a:latin typeface="Times New Roman" panose="02020603050405020304" pitchFamily="18" charset="0"/>
                <a:cs typeface="Times New Roman" panose="02020603050405020304" pitchFamily="18" charset="0"/>
              </a:rPr>
              <a:t>If you cut a system in half and re-measure its properties, intensive properties remain unchanged, while extensive properties are cut in half.</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5421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924800" cy="444500"/>
          </a:xfrm>
        </p:spPr>
        <p:txBody>
          <a:bodyPr>
            <a:noAutofit/>
          </a:bodyPr>
          <a:lstStyle/>
          <a:p>
            <a:pPr algn="ctr"/>
            <a:r>
              <a:rPr lang="en-US" sz="2800" dirty="0">
                <a:latin typeface="Times New Roman" panose="02020603050405020304" pitchFamily="18" charset="0"/>
                <a:cs typeface="Times New Roman" panose="02020603050405020304" pitchFamily="18" charset="0"/>
              </a:rPr>
              <a:t>Properties of System</a:t>
            </a:r>
            <a:endParaRPr lang="en-US" sz="2600" dirty="0">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sz="half" idx="2"/>
          </p:nvPr>
        </p:nvSpPr>
        <p:spPr>
          <a:xfrm>
            <a:off x="152400" y="457200"/>
            <a:ext cx="8839200" cy="5943600"/>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are two ways to convert an extensive property into an intensive property:</a:t>
            </a: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Divide by the mass. The result is a property that is normalized by the mass. We add the term </a:t>
            </a:r>
            <a:r>
              <a:rPr lang="en-US" sz="2400" b="1" dirty="0">
                <a:solidFill>
                  <a:srgbClr val="FF0000"/>
                </a:solidFill>
                <a:latin typeface="Times New Roman" panose="02020603050405020304" pitchFamily="18" charset="0"/>
                <a:cs typeface="Times New Roman" panose="02020603050405020304" pitchFamily="18" charset="0"/>
              </a:rPr>
              <a:t>specific</a:t>
            </a:r>
            <a:r>
              <a:rPr lang="en-US" sz="2400" dirty="0">
                <a:latin typeface="Times New Roman" panose="02020603050405020304" pitchFamily="18" charset="0"/>
                <a:cs typeface="Times New Roman" panose="02020603050405020304" pitchFamily="18" charset="0"/>
              </a:rPr>
              <a:t> to indicate that we’ve divided by the mass. For example, the specific internal energy u is defined as U/m.</a:t>
            </a: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Divide by the number of moles. The result is a property that is normalized by the number of moles present. We add the term </a:t>
            </a:r>
            <a:r>
              <a:rPr lang="en-US" sz="2400" b="1" dirty="0">
                <a:solidFill>
                  <a:srgbClr val="FF0000"/>
                </a:solidFill>
                <a:latin typeface="Times New Roman" panose="02020603050405020304" pitchFamily="18" charset="0"/>
                <a:cs typeface="Times New Roman" panose="02020603050405020304" pitchFamily="18" charset="0"/>
              </a:rPr>
              <a:t>molar specific</a:t>
            </a:r>
            <a:r>
              <a:rPr lang="en-US" sz="2400" dirty="0">
                <a:latin typeface="Times New Roman" panose="02020603050405020304" pitchFamily="18" charset="0"/>
                <a:cs typeface="Times New Roman" panose="02020603050405020304" pitchFamily="18" charset="0"/>
              </a:rPr>
              <a:t> to indicate we’ve divided by the number of moles. For example, the molar specific internal energy, u</a:t>
            </a:r>
            <a:r>
              <a:rPr lang="en-US" sz="2400" baseline="-25000" dirty="0">
                <a:latin typeface="Times New Roman" panose="02020603050405020304" pitchFamily="18" charset="0"/>
                <a:cs typeface="Times New Roman" panose="02020603050405020304" pitchFamily="18" charset="0"/>
              </a:rPr>
              <a:t>m</a:t>
            </a:r>
            <a:r>
              <a:rPr lang="en-US" sz="2400" dirty="0">
                <a:latin typeface="Times New Roman" panose="02020603050405020304" pitchFamily="18" charset="0"/>
                <a:cs typeface="Times New Roman" panose="02020603050405020304" pitchFamily="18" charset="0"/>
              </a:rPr>
              <a:t>, is defined as U/n.</a:t>
            </a: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In general, extensive properties are denoted using upper-case letters, while intensive properties are denoted using lower-case letters. However, there are exceptions, including ONE NOTABLE EXCEPTION: Temperature is denoted using upper-case T, even though it is an intensive property.</a:t>
            </a: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3228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Image result for mechanical equilibrium"/>
          <p:cNvSpPr>
            <a:spLocks noChangeAspect="1" noChangeArrowheads="1"/>
          </p:cNvSpPr>
          <p:nvPr/>
        </p:nvSpPr>
        <p:spPr bwMode="auto">
          <a:xfrm>
            <a:off x="155575" y="15240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6" name="AutoShape 4" descr="Image result for mechanical equilibrium"/>
          <p:cNvSpPr>
            <a:spLocks noChangeAspect="1" noChangeArrowheads="1"/>
          </p:cNvSpPr>
          <p:nvPr/>
        </p:nvSpPr>
        <p:spPr bwMode="auto">
          <a:xfrm>
            <a:off x="307975" y="16764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7" name="Rectangle 6"/>
          <p:cNvSpPr/>
          <p:nvPr/>
        </p:nvSpPr>
        <p:spPr>
          <a:xfrm>
            <a:off x="63908" y="838200"/>
            <a:ext cx="9080091" cy="5632311"/>
          </a:xfrm>
          <a:prstGeom prst="rect">
            <a:avLst/>
          </a:prstGeom>
        </p:spPr>
        <p:txBody>
          <a:bodyPr wrap="square">
            <a:spAutoFit/>
          </a:bodyPr>
          <a:lstStyle/>
          <a:p>
            <a:pPr marL="34290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Assume a System NOT undergoing any change.</a:t>
            </a:r>
          </a:p>
          <a:p>
            <a:pPr marL="34290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Set of </a:t>
            </a:r>
            <a:r>
              <a:rPr lang="en-US" sz="2400" dirty="0" smtClean="0">
                <a:solidFill>
                  <a:prstClr val="black"/>
                </a:solidFill>
                <a:latin typeface="Times New Roman" panose="02020603050405020304" pitchFamily="18" charset="0"/>
                <a:cs typeface="Times New Roman" panose="02020603050405020304" pitchFamily="18" charset="0"/>
              </a:rPr>
              <a:t> macroscopic properties to </a:t>
            </a:r>
            <a:r>
              <a:rPr lang="en-US" sz="2400" dirty="0">
                <a:solidFill>
                  <a:prstClr val="black"/>
                </a:solidFill>
                <a:latin typeface="Times New Roman" panose="02020603050405020304" pitchFamily="18" charset="0"/>
                <a:cs typeface="Times New Roman" panose="02020603050405020304" pitchFamily="18" charset="0"/>
              </a:rPr>
              <a:t>completely describe the condition of the system is known as its </a:t>
            </a:r>
            <a:r>
              <a:rPr lang="en-US" sz="2400" dirty="0" smtClean="0">
                <a:solidFill>
                  <a:prstClr val="black"/>
                </a:solidFill>
                <a:latin typeface="Times New Roman" panose="02020603050405020304" pitchFamily="18" charset="0"/>
                <a:cs typeface="Times New Roman" panose="02020603050405020304" pitchFamily="18" charset="0"/>
              </a:rPr>
              <a:t>STATE or (</a:t>
            </a:r>
            <a:r>
              <a:rPr lang="en-US" sz="2400" dirty="0">
                <a:latin typeface="Times New Roman" panose="02020603050405020304" pitchFamily="18" charset="0"/>
                <a:cs typeface="Times New Roman" panose="02020603050405020304" pitchFamily="18" charset="0"/>
              </a:rPr>
              <a:t>State: condition described by observable macroscopic properties (state variable</a:t>
            </a:r>
            <a:r>
              <a:rPr lang="en-US" sz="2400" dirty="0" smtClean="0">
                <a:latin typeface="Times New Roman" panose="02020603050405020304" pitchFamily="18" charset="0"/>
                <a:cs typeface="Times New Roman" panose="02020603050405020304" pitchFamily="18" charset="0"/>
              </a:rPr>
              <a:t>)) as we defined it in Lecture 1.</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solidFill>
                <a:prstClr val="black"/>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solidFill>
                <a:prstClr val="black"/>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solidFill>
                <a:prstClr val="black"/>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solidFill>
                <a:prstClr val="black"/>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solidFill>
                  <a:prstClr val="black"/>
                </a:solidFill>
                <a:latin typeface="Times New Roman" panose="02020603050405020304" pitchFamily="18" charset="0"/>
                <a:cs typeface="Times New Roman" panose="02020603050405020304" pitchFamily="18" charset="0"/>
              </a:rPr>
              <a:t>EQUILIBRIUM is a State </a:t>
            </a:r>
            <a:r>
              <a:rPr lang="en-US" sz="2400" dirty="0">
                <a:solidFill>
                  <a:prstClr val="black"/>
                </a:solidFill>
                <a:latin typeface="Times New Roman" panose="02020603050405020304" pitchFamily="18" charset="0"/>
                <a:cs typeface="Times New Roman" panose="02020603050405020304" pitchFamily="18" charset="0"/>
              </a:rPr>
              <a:t>of Balance</a:t>
            </a:r>
          </a:p>
        </p:txBody>
      </p:sp>
      <p:sp>
        <p:nvSpPr>
          <p:cNvPr id="2" name="Rectangle 1"/>
          <p:cNvSpPr/>
          <p:nvPr/>
        </p:nvSpPr>
        <p:spPr>
          <a:xfrm>
            <a:off x="3028365" y="61207"/>
            <a:ext cx="3374643" cy="492443"/>
          </a:xfrm>
          <a:prstGeom prst="rect">
            <a:avLst/>
          </a:prstGeom>
        </p:spPr>
        <p:txBody>
          <a:bodyPr wrap="none">
            <a:spAutoFit/>
          </a:bodyPr>
          <a:lstStyle/>
          <a:p>
            <a:pPr lvl="0" algn="ctr"/>
            <a:r>
              <a:rPr lang="en-US" sz="2600" b="1" dirty="0" smtClean="0">
                <a:solidFill>
                  <a:prstClr val="black"/>
                </a:solidFill>
                <a:latin typeface="Times New Roman" panose="02020603050405020304" pitchFamily="18" charset="0"/>
                <a:cs typeface="Times New Roman" panose="02020603050405020304" pitchFamily="18" charset="0"/>
              </a:rPr>
              <a:t>State and Equilibrium</a:t>
            </a:r>
            <a:endParaRPr lang="en-US" sz="2600" b="1" dirty="0">
              <a:solidFill>
                <a:prstClr val="black"/>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728913" y="2924175"/>
            <a:ext cx="3686175" cy="2867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8220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496" y="575608"/>
            <a:ext cx="9114504" cy="3785652"/>
          </a:xfrm>
          <a:prstGeom prst="rect">
            <a:avLst/>
          </a:prstGeom>
        </p:spPr>
        <p:txBody>
          <a:bodyPr wrap="square">
            <a:spAutoFit/>
          </a:bodyPr>
          <a:lstStyle/>
          <a:p>
            <a:pPr algn="just"/>
            <a:r>
              <a:rPr lang="en-US" sz="2400" dirty="0" smtClean="0">
                <a:solidFill>
                  <a:prstClr val="black"/>
                </a:solidFill>
                <a:latin typeface="Times New Roman" panose="02020603050405020304" pitchFamily="18" charset="0"/>
                <a:cs typeface="Times New Roman" panose="02020603050405020304" pitchFamily="18" charset="0"/>
              </a:rPr>
              <a:t>It </a:t>
            </a:r>
            <a:r>
              <a:rPr lang="en-US" sz="2400" dirty="0">
                <a:solidFill>
                  <a:prstClr val="black"/>
                </a:solidFill>
                <a:latin typeface="Times New Roman" panose="02020603050405020304" pitchFamily="18" charset="0"/>
                <a:cs typeface="Times New Roman" panose="02020603050405020304" pitchFamily="18" charset="0"/>
              </a:rPr>
              <a:t>is </a:t>
            </a:r>
            <a:r>
              <a:rPr lang="en-US" sz="2400" dirty="0" smtClean="0">
                <a:solidFill>
                  <a:prstClr val="black"/>
                </a:solidFill>
                <a:latin typeface="Times New Roman" panose="02020603050405020304" pitchFamily="18" charset="0"/>
                <a:cs typeface="Times New Roman" panose="02020603050405020304" pitchFamily="18" charset="0"/>
              </a:rPr>
              <a:t>a </a:t>
            </a:r>
            <a:r>
              <a:rPr lang="en-US" sz="2400" dirty="0">
                <a:solidFill>
                  <a:prstClr val="black"/>
                </a:solidFill>
                <a:latin typeface="Times New Roman" panose="02020603050405020304" pitchFamily="18" charset="0"/>
                <a:cs typeface="Times New Roman" panose="02020603050405020304" pitchFamily="18" charset="0"/>
              </a:rPr>
              <a:t>state in which the system’s </a:t>
            </a:r>
            <a:r>
              <a:rPr lang="en-US" sz="2400" dirty="0" smtClean="0">
                <a:solidFill>
                  <a:prstClr val="black"/>
                </a:solidFill>
                <a:latin typeface="Times New Roman" panose="02020603050405020304" pitchFamily="18" charset="0"/>
                <a:cs typeface="Times New Roman" panose="02020603050405020304" pitchFamily="18" charset="0"/>
              </a:rPr>
              <a:t>properties</a:t>
            </a:r>
            <a:r>
              <a:rPr lang="en-US" sz="2400" dirty="0">
                <a:solidFill>
                  <a:prstClr val="black"/>
                </a:solidFill>
                <a:latin typeface="Times New Roman" panose="02020603050405020304" pitchFamily="18" charset="0"/>
                <a:cs typeface="Times New Roman" panose="02020603050405020304" pitchFamily="18" charset="0"/>
              </a:rPr>
              <a:t>, so long as the external conditions (surroundings) remain unchanged, do not change in time (no spontaneous changes). For example, a gas enclosed in a container of constant volume is in equilibrium if its pressure is constant throughout and its temperature is equal to that of the </a:t>
            </a:r>
            <a:r>
              <a:rPr lang="en-US" sz="2400" dirty="0" smtClean="0">
                <a:solidFill>
                  <a:prstClr val="black"/>
                </a:solidFill>
                <a:latin typeface="Times New Roman" panose="02020603050405020304" pitchFamily="18" charset="0"/>
                <a:cs typeface="Times New Roman" panose="02020603050405020304" pitchFamily="18" charset="0"/>
              </a:rPr>
              <a:t>surroundings. There </a:t>
            </a:r>
            <a:r>
              <a:rPr lang="en-US" sz="2400" dirty="0">
                <a:solidFill>
                  <a:prstClr val="black"/>
                </a:solidFill>
                <a:latin typeface="Times New Roman" panose="02020603050405020304" pitchFamily="18" charset="0"/>
                <a:cs typeface="Times New Roman" panose="02020603050405020304" pitchFamily="18" charset="0"/>
              </a:rPr>
              <a:t>are three types of equilibrium:</a:t>
            </a:r>
          </a:p>
          <a:p>
            <a:pPr marL="342900" indent="-342900" algn="just">
              <a:buFont typeface="Arial" panose="020B0604020202020204" pitchFamily="34" charset="0"/>
              <a:buChar char="•"/>
            </a:pPr>
            <a:r>
              <a:rPr lang="en-US" sz="2400" dirty="0" smtClean="0">
                <a:solidFill>
                  <a:prstClr val="black"/>
                </a:solidFill>
                <a:latin typeface="Times New Roman" panose="02020603050405020304" pitchFamily="18" charset="0"/>
                <a:cs typeface="Times New Roman" panose="02020603050405020304" pitchFamily="18" charset="0"/>
              </a:rPr>
              <a:t>Mechanical </a:t>
            </a:r>
            <a:r>
              <a:rPr lang="en-US" sz="2400" dirty="0">
                <a:solidFill>
                  <a:prstClr val="black"/>
                </a:solidFill>
                <a:latin typeface="Times New Roman" panose="02020603050405020304" pitchFamily="18" charset="0"/>
                <a:cs typeface="Times New Roman" panose="02020603050405020304" pitchFamily="18" charset="0"/>
              </a:rPr>
              <a:t>equilibrium – This means there are </a:t>
            </a:r>
            <a:r>
              <a:rPr lang="en-US" sz="2400" b="1" dirty="0">
                <a:solidFill>
                  <a:srgbClr val="FF0000"/>
                </a:solidFill>
                <a:latin typeface="Times New Roman" panose="02020603050405020304" pitchFamily="18" charset="0"/>
                <a:cs typeface="Times New Roman" panose="02020603050405020304" pitchFamily="18" charset="0"/>
              </a:rPr>
              <a:t>no unbalanced forces</a:t>
            </a:r>
            <a:r>
              <a:rPr lang="en-US" sz="2400" dirty="0">
                <a:solidFill>
                  <a:prstClr val="black"/>
                </a:solidFill>
                <a:latin typeface="Times New Roman" panose="02020603050405020304" pitchFamily="18" charset="0"/>
                <a:cs typeface="Times New Roman" panose="02020603050405020304" pitchFamily="18" charset="0"/>
              </a:rPr>
              <a:t>, so </a:t>
            </a:r>
            <a:r>
              <a:rPr lang="en-US" sz="2400" dirty="0" smtClean="0">
                <a:solidFill>
                  <a:prstClr val="black"/>
                </a:solidFill>
                <a:latin typeface="Times New Roman" panose="02020603050405020304" pitchFamily="18" charset="0"/>
                <a:cs typeface="Times New Roman" panose="02020603050405020304" pitchFamily="18" charset="0"/>
              </a:rPr>
              <a:t>that neither </a:t>
            </a:r>
            <a:r>
              <a:rPr lang="en-US" sz="2400" dirty="0">
                <a:solidFill>
                  <a:prstClr val="black"/>
                </a:solidFill>
                <a:latin typeface="Times New Roman" panose="02020603050405020304" pitchFamily="18" charset="0"/>
                <a:cs typeface="Times New Roman" panose="02020603050405020304" pitchFamily="18" charset="0"/>
              </a:rPr>
              <a:t>the system, nor any part of the system, undergoes accelerations. </a:t>
            </a:r>
            <a:r>
              <a:rPr lang="en-US" sz="2400" dirty="0" smtClean="0">
                <a:solidFill>
                  <a:prstClr val="black"/>
                </a:solidFill>
                <a:latin typeface="Times New Roman" panose="02020603050405020304" pitchFamily="18" charset="0"/>
                <a:cs typeface="Times New Roman" panose="02020603050405020304" pitchFamily="18" charset="0"/>
              </a:rPr>
              <a:t>This also </a:t>
            </a:r>
            <a:r>
              <a:rPr lang="en-US" sz="2400" dirty="0">
                <a:solidFill>
                  <a:prstClr val="black"/>
                </a:solidFill>
                <a:latin typeface="Times New Roman" panose="02020603050405020304" pitchFamily="18" charset="0"/>
                <a:cs typeface="Times New Roman" panose="02020603050405020304" pitchFamily="18" charset="0"/>
              </a:rPr>
              <a:t>implies that there is no turbulence within the system</a:t>
            </a:r>
            <a:r>
              <a:rPr lang="en-US" sz="2400" dirty="0" smtClean="0">
                <a:solidFill>
                  <a:prstClr val="black"/>
                </a:solidFill>
                <a:latin typeface="Times New Roman" panose="02020603050405020304" pitchFamily="18" charset="0"/>
                <a:cs typeface="Times New Roman" panose="02020603050405020304" pitchFamily="18" charset="0"/>
              </a:rPr>
              <a:t>.</a:t>
            </a:r>
            <a:endParaRPr lang="en-US" sz="2400" dirty="0">
              <a:solidFill>
                <a:prstClr val="black"/>
              </a:solidFill>
              <a:latin typeface="Times New Roman" panose="02020603050405020304" pitchFamily="18" charset="0"/>
              <a:cs typeface="Times New Roman" panose="02020603050405020304" pitchFamily="18" charset="0"/>
            </a:endParaRPr>
          </a:p>
        </p:txBody>
      </p:sp>
      <p:sp>
        <p:nvSpPr>
          <p:cNvPr id="3" name="AutoShape 2" descr="Image result for mechanical equilibrium"/>
          <p:cNvSpPr>
            <a:spLocks noChangeAspect="1" noChangeArrowheads="1"/>
          </p:cNvSpPr>
          <p:nvPr/>
        </p:nvSpPr>
        <p:spPr bwMode="auto">
          <a:xfrm>
            <a:off x="155575" y="15240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6" name="AutoShape 4" descr="Image result for mechanical equilibrium"/>
          <p:cNvSpPr>
            <a:spLocks noChangeAspect="1" noChangeArrowheads="1"/>
          </p:cNvSpPr>
          <p:nvPr/>
        </p:nvSpPr>
        <p:spPr bwMode="auto">
          <a:xfrm>
            <a:off x="307975" y="167640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5125" name="Picture 5" descr="C:\Users\sama\Desktop\محاضرات\thermo\maxresdefaul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3875246"/>
            <a:ext cx="2593341" cy="145875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3908" y="5280403"/>
            <a:ext cx="9080091" cy="1569660"/>
          </a:xfrm>
          <a:prstGeom prst="rect">
            <a:avLst/>
          </a:prstGeom>
        </p:spPr>
        <p:txBody>
          <a:bodyPr wrap="square">
            <a:spAutoFit/>
          </a:bodyPr>
          <a:lstStyle/>
          <a:p>
            <a:pPr marL="34290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Material equilibrium – This means that there is </a:t>
            </a:r>
            <a:r>
              <a:rPr lang="en-US" sz="2400" b="1" dirty="0">
                <a:solidFill>
                  <a:srgbClr val="FF0000"/>
                </a:solidFill>
                <a:latin typeface="Times New Roman" panose="02020603050405020304" pitchFamily="18" charset="0"/>
                <a:cs typeface="Times New Roman" panose="02020603050405020304" pitchFamily="18" charset="0"/>
              </a:rPr>
              <a:t>no net transfer of matter from one phase or component of the system to another</a:t>
            </a:r>
            <a:r>
              <a:rPr lang="en-US" sz="2400" dirty="0">
                <a:solidFill>
                  <a:prstClr val="black"/>
                </a:solidFill>
                <a:latin typeface="Times New Roman" panose="02020603050405020304" pitchFamily="18" charset="0"/>
                <a:cs typeface="Times New Roman" panose="02020603050405020304" pitchFamily="18" charset="0"/>
              </a:rPr>
              <a:t>. The concentrations of chemical species and their phases are constant with </a:t>
            </a:r>
            <a:r>
              <a:rPr lang="en-US" sz="2400" dirty="0" smtClean="0">
                <a:solidFill>
                  <a:prstClr val="black"/>
                </a:solidFill>
                <a:latin typeface="Times New Roman" panose="02020603050405020304" pitchFamily="18" charset="0"/>
                <a:cs typeface="Times New Roman" panose="02020603050405020304" pitchFamily="18" charset="0"/>
              </a:rPr>
              <a:t>time ( i.e. </a:t>
            </a:r>
            <a:r>
              <a:rPr lang="en-US" sz="2400" b="1" dirty="0" smtClean="0">
                <a:solidFill>
                  <a:prstClr val="black"/>
                </a:solidFill>
                <a:latin typeface="Times New Roman" panose="02020603050405020304" pitchFamily="18" charset="0"/>
                <a:cs typeface="Times New Roman" panose="02020603050405020304" pitchFamily="18" charset="0"/>
              </a:rPr>
              <a:t>phase and chemical equilibrium</a:t>
            </a:r>
            <a:r>
              <a:rPr lang="en-US" sz="2400" dirty="0" smtClean="0">
                <a:solidFill>
                  <a:prstClr val="black"/>
                </a:solidFill>
                <a:latin typeface="Times New Roman" panose="02020603050405020304" pitchFamily="18" charset="0"/>
                <a:cs typeface="Times New Roman" panose="02020603050405020304" pitchFamily="18" charset="0"/>
              </a:rPr>
              <a:t>).</a:t>
            </a:r>
            <a:endParaRPr lang="en-US" sz="24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112247" y="61207"/>
            <a:ext cx="5206875" cy="492443"/>
          </a:xfrm>
          <a:prstGeom prst="rect">
            <a:avLst/>
          </a:prstGeom>
        </p:spPr>
        <p:txBody>
          <a:bodyPr wrap="none">
            <a:spAutoFit/>
          </a:bodyPr>
          <a:lstStyle/>
          <a:p>
            <a:pPr lvl="0" algn="ctr"/>
            <a:r>
              <a:rPr lang="en-US" sz="2600" b="1" dirty="0">
                <a:solidFill>
                  <a:prstClr val="black"/>
                </a:solidFill>
                <a:latin typeface="Times New Roman" panose="02020603050405020304" pitchFamily="18" charset="0"/>
                <a:cs typeface="Times New Roman" panose="02020603050405020304" pitchFamily="18" charset="0"/>
              </a:rPr>
              <a:t>Thermodynamic </a:t>
            </a:r>
            <a:r>
              <a:rPr lang="en-US" sz="2600" b="1" dirty="0" smtClean="0">
                <a:solidFill>
                  <a:prstClr val="black"/>
                </a:solidFill>
                <a:latin typeface="Times New Roman" panose="02020603050405020304" pitchFamily="18" charset="0"/>
                <a:cs typeface="Times New Roman" panose="02020603050405020304" pitchFamily="18" charset="0"/>
              </a:rPr>
              <a:t>Equilibrium State</a:t>
            </a:r>
            <a:endParaRPr lang="en-US" sz="26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1406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496" y="0"/>
            <a:ext cx="9114504" cy="1969770"/>
          </a:xfrm>
          <a:prstGeom prst="rect">
            <a:avLst/>
          </a:prstGeom>
        </p:spPr>
        <p:txBody>
          <a:bodyPr wrap="square">
            <a:spAutoFit/>
          </a:bodyPr>
          <a:lstStyle/>
          <a:p>
            <a:pPr algn="ctr"/>
            <a:r>
              <a:rPr lang="en-US" sz="2600" b="1" dirty="0" smtClean="0">
                <a:solidFill>
                  <a:prstClr val="black"/>
                </a:solidFill>
                <a:latin typeface="Times New Roman" panose="02020603050405020304" pitchFamily="18" charset="0"/>
                <a:cs typeface="Times New Roman" panose="02020603050405020304" pitchFamily="18" charset="0"/>
              </a:rPr>
              <a:t>Thermodynamic Equilibrium</a:t>
            </a:r>
          </a:p>
          <a:p>
            <a:pPr marL="342900" indent="-342900" algn="just">
              <a:buFont typeface="Arial" panose="020B0604020202020204" pitchFamily="34" charset="0"/>
              <a:buChar char="•"/>
            </a:pPr>
            <a:r>
              <a:rPr lang="en-US" sz="2400" dirty="0" smtClean="0">
                <a:solidFill>
                  <a:prstClr val="black"/>
                </a:solidFill>
                <a:latin typeface="Times New Roman" panose="02020603050405020304" pitchFamily="18" charset="0"/>
                <a:cs typeface="Times New Roman" panose="02020603050405020304" pitchFamily="18" charset="0"/>
              </a:rPr>
              <a:t>Thermal </a:t>
            </a:r>
            <a:r>
              <a:rPr lang="en-US" sz="2400" dirty="0">
                <a:solidFill>
                  <a:prstClr val="black"/>
                </a:solidFill>
                <a:latin typeface="Times New Roman" panose="02020603050405020304" pitchFamily="18" charset="0"/>
                <a:cs typeface="Times New Roman" panose="02020603050405020304" pitchFamily="18" charset="0"/>
              </a:rPr>
              <a:t>equilibrium – Means that the individual parts or pieces of the </a:t>
            </a:r>
            <a:r>
              <a:rPr lang="en-US" sz="2400" dirty="0" smtClean="0">
                <a:solidFill>
                  <a:prstClr val="black"/>
                </a:solidFill>
                <a:latin typeface="Times New Roman" panose="02020603050405020304" pitchFamily="18" charset="0"/>
                <a:cs typeface="Times New Roman" panose="02020603050405020304" pitchFamily="18" charset="0"/>
              </a:rPr>
              <a:t>system would </a:t>
            </a:r>
            <a:r>
              <a:rPr lang="en-US" sz="2400" dirty="0">
                <a:solidFill>
                  <a:prstClr val="black"/>
                </a:solidFill>
                <a:latin typeface="Times New Roman" panose="02020603050405020304" pitchFamily="18" charset="0"/>
                <a:cs typeface="Times New Roman" panose="02020603050405020304" pitchFamily="18" charset="0"/>
              </a:rPr>
              <a:t>remain in the same state whether or not they were connected by </a:t>
            </a:r>
            <a:r>
              <a:rPr lang="en-US" sz="2400" dirty="0" smtClean="0">
                <a:solidFill>
                  <a:prstClr val="black"/>
                </a:solidFill>
                <a:latin typeface="Times New Roman" panose="02020603050405020304" pitchFamily="18" charset="0"/>
                <a:cs typeface="Times New Roman" panose="02020603050405020304" pitchFamily="18" charset="0"/>
              </a:rPr>
              <a:t>a thermally </a:t>
            </a:r>
            <a:r>
              <a:rPr lang="en-US" sz="2400" dirty="0">
                <a:solidFill>
                  <a:prstClr val="black"/>
                </a:solidFill>
                <a:latin typeface="Times New Roman" panose="02020603050405020304" pitchFamily="18" charset="0"/>
                <a:cs typeface="Times New Roman" panose="02020603050405020304" pitchFamily="18" charset="0"/>
              </a:rPr>
              <a:t>conducting wall. In practicality, this means that there are </a:t>
            </a:r>
            <a:r>
              <a:rPr lang="en-US" sz="2400" b="1" dirty="0" smtClean="0">
                <a:solidFill>
                  <a:srgbClr val="FF0000"/>
                </a:solidFill>
                <a:latin typeface="Times New Roman" panose="02020603050405020304" pitchFamily="18" charset="0"/>
                <a:cs typeface="Times New Roman" panose="02020603050405020304" pitchFamily="18" charset="0"/>
              </a:rPr>
              <a:t>no temperature </a:t>
            </a:r>
            <a:r>
              <a:rPr lang="en-US" sz="2400" b="1" dirty="0">
                <a:solidFill>
                  <a:srgbClr val="FF0000"/>
                </a:solidFill>
                <a:latin typeface="Times New Roman" panose="02020603050405020304" pitchFamily="18" charset="0"/>
                <a:cs typeface="Times New Roman" panose="02020603050405020304" pitchFamily="18" charset="0"/>
              </a:rPr>
              <a:t>gradients in the system</a:t>
            </a:r>
            <a:r>
              <a:rPr lang="en-US" sz="2400" dirty="0" smtClean="0">
                <a:solidFill>
                  <a:prstClr val="black"/>
                </a:solidFill>
                <a:latin typeface="Times New Roman" panose="02020603050405020304" pitchFamily="18" charset="0"/>
                <a:cs typeface="Times New Roman" panose="02020603050405020304" pitchFamily="18" charset="0"/>
              </a:rPr>
              <a:t>.</a:t>
            </a:r>
          </a:p>
        </p:txBody>
      </p:sp>
      <p:sp>
        <p:nvSpPr>
          <p:cNvPr id="2" name="AutoShape 2" descr="Image result for Thermal equilibrium&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6147" name="Picture 3" descr="C:\Users\sama\Desktop\محاضرات\thermo\Thermal-Equilibriu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8000" y="2032000"/>
            <a:ext cx="5588000" cy="279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88310" y="4960203"/>
            <a:ext cx="862709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400" dirty="0">
                <a:solidFill>
                  <a:prstClr val="black"/>
                </a:solidFill>
                <a:latin typeface="Times New Roman" panose="02020603050405020304" pitchFamily="18" charset="0"/>
                <a:cs typeface="Times New Roman" panose="02020603050405020304" pitchFamily="18" charset="0"/>
              </a:rPr>
              <a:t>A system is in thermodynamic equilibrium only if it is </a:t>
            </a:r>
            <a:r>
              <a:rPr lang="en-US" sz="2400" dirty="0" smtClean="0">
                <a:solidFill>
                  <a:prstClr val="black"/>
                </a:solidFill>
                <a:latin typeface="Times New Roman" panose="02020603050405020304" pitchFamily="18" charset="0"/>
                <a:cs typeface="Times New Roman" panose="02020603050405020304" pitchFamily="18" charset="0"/>
              </a:rPr>
              <a:t>in mechanical</a:t>
            </a:r>
            <a:r>
              <a:rPr lang="en-US" sz="2400" dirty="0">
                <a:solidFill>
                  <a:prstClr val="black"/>
                </a:solidFill>
                <a:latin typeface="Times New Roman" panose="02020603050405020304" pitchFamily="18" charset="0"/>
                <a:cs typeface="Times New Roman" panose="02020603050405020304" pitchFamily="18" charset="0"/>
              </a:rPr>
              <a:t>, material, and thermal equilibrium.</a:t>
            </a:r>
          </a:p>
        </p:txBody>
      </p:sp>
    </p:spTree>
    <p:extLst>
      <p:ext uri="{BB962C8B-B14F-4D97-AF65-F5344CB8AC3E}">
        <p14:creationId xmlns:p14="http://schemas.microsoft.com/office/powerpoint/2010/main" val="2163295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924800" cy="444500"/>
          </a:xfrm>
        </p:spPr>
        <p:txBody>
          <a:bodyPr>
            <a:noAutofit/>
          </a:bodyPr>
          <a:lstStyle/>
          <a:p>
            <a:r>
              <a:rPr lang="en-US" sz="2600" dirty="0">
                <a:latin typeface="Times New Roman" panose="02020603050405020304" pitchFamily="18" charset="0"/>
                <a:cs typeface="Times New Roman" panose="02020603050405020304" pitchFamily="18" charset="0"/>
              </a:rPr>
              <a:t>TRANSFORMATIONS</a:t>
            </a:r>
          </a:p>
        </p:txBody>
      </p:sp>
      <p:sp>
        <p:nvSpPr>
          <p:cNvPr id="4" name="Text Placeholder 3"/>
          <p:cNvSpPr>
            <a:spLocks noGrp="1"/>
          </p:cNvSpPr>
          <p:nvPr>
            <p:ph type="body" sz="half" idx="2"/>
          </p:nvPr>
        </p:nvSpPr>
        <p:spPr>
          <a:xfrm>
            <a:off x="457200" y="762000"/>
            <a:ext cx="8305800" cy="6096000"/>
          </a:xfrm>
        </p:spPr>
        <p:txBody>
          <a:bodyPr>
            <a:normAutofit/>
          </a:bodyPr>
          <a:lstStyle/>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Any change a system undergoes from one equilibrium state to another is known </a:t>
            </a:r>
            <a:r>
              <a:rPr lang="en-US" sz="2400" dirty="0" smtClean="0">
                <a:latin typeface="Times New Roman" panose="02020603050405020304" pitchFamily="18" charset="0"/>
                <a:cs typeface="Times New Roman" panose="02020603050405020304" pitchFamily="18" charset="0"/>
              </a:rPr>
              <a:t>as PROCESS</a:t>
            </a: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Series of states through which system passes during the process is known as its </a:t>
            </a:r>
            <a:r>
              <a:rPr lang="en-US" sz="2400" dirty="0" smtClean="0">
                <a:latin typeface="Times New Roman" panose="02020603050405020304" pitchFamily="18" charset="0"/>
                <a:cs typeface="Times New Roman" panose="02020603050405020304" pitchFamily="18" charset="0"/>
              </a:rPr>
              <a:t>PATH, and it can </a:t>
            </a:r>
            <a:r>
              <a:rPr lang="en-US" sz="2400" dirty="0">
                <a:latin typeface="Times New Roman" panose="02020603050405020304" pitchFamily="18" charset="0"/>
                <a:cs typeface="Times New Roman" panose="02020603050405020304" pitchFamily="18" charset="0"/>
              </a:rPr>
              <a:t>be </a:t>
            </a:r>
            <a:r>
              <a:rPr lang="en-US" sz="2400" dirty="0" smtClean="0">
                <a:latin typeface="Times New Roman" panose="02020603050405020304" pitchFamily="18" charset="0"/>
                <a:cs typeface="Times New Roman" panose="02020603050405020304" pitchFamily="18" charset="0"/>
              </a:rPr>
              <a:t>drawn based </a:t>
            </a:r>
            <a:r>
              <a:rPr lang="en-US" sz="2400" dirty="0">
                <a:latin typeface="Times New Roman" panose="02020603050405020304" pitchFamily="18" charset="0"/>
                <a:cs typeface="Times New Roman" panose="02020603050405020304" pitchFamily="18" charset="0"/>
              </a:rPr>
              <a:t>on the thermodynamic </a:t>
            </a:r>
            <a:r>
              <a:rPr lang="en-US" sz="2400" dirty="0" smtClean="0">
                <a:latin typeface="Times New Roman" panose="02020603050405020304" pitchFamily="18" charset="0"/>
                <a:cs typeface="Times New Roman" panose="02020603050405020304" pitchFamily="18" charset="0"/>
              </a:rPr>
              <a:t>coordinates.</a:t>
            </a:r>
          </a:p>
          <a:p>
            <a:pPr marL="342900" indent="-342900" algn="just">
              <a:buFont typeface="Wingdings" panose="05000000000000000000" pitchFamily="2" charset="2"/>
              <a:buChar char="q"/>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438275" y="2743200"/>
            <a:ext cx="6410325" cy="263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97177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8229</TotalTime>
  <Words>1387</Words>
  <Application>Microsoft Office PowerPoint</Application>
  <PresentationFormat>On-screen Show (4:3)</PresentationFormat>
  <Paragraphs>122</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This lecture including the following items</vt:lpstr>
      <vt:lpstr>Properties of System</vt:lpstr>
      <vt:lpstr>Properties of System</vt:lpstr>
      <vt:lpstr>PowerPoint Presentation</vt:lpstr>
      <vt:lpstr>PowerPoint Presentation</vt:lpstr>
      <vt:lpstr>PowerPoint Presentation</vt:lpstr>
      <vt:lpstr>TRANSFORMATIONS</vt:lpstr>
      <vt:lpstr>TRANSFORMATIONS</vt:lpstr>
      <vt:lpstr>TRANSFORMATIONS</vt:lpstr>
      <vt:lpstr>Reversible and Irreversible Process</vt:lpstr>
      <vt:lpstr>Reversible and Irreversible Process</vt:lpstr>
      <vt:lpstr>Irreversible Process</vt:lpstr>
      <vt:lpstr>Reversible and Irreversible Process</vt:lpstr>
      <vt:lpstr>Cyclic Process</vt:lpstr>
      <vt:lpstr>THE END OF LECTURE TWO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Atmospheric  Thermodynamics</dc:title>
  <dc:creator>L</dc:creator>
  <cp:lastModifiedBy>L</cp:lastModifiedBy>
  <cp:revision>58</cp:revision>
  <dcterms:created xsi:type="dcterms:W3CDTF">2019-10-20T07:48:39Z</dcterms:created>
  <dcterms:modified xsi:type="dcterms:W3CDTF">2021-10-31T06:24:17Z</dcterms:modified>
</cp:coreProperties>
</file>