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91" r:id="rId2"/>
    <p:sldId id="256" r:id="rId3"/>
    <p:sldId id="267" r:id="rId4"/>
    <p:sldId id="273" r:id="rId5"/>
    <p:sldId id="258" r:id="rId6"/>
    <p:sldId id="259" r:id="rId7"/>
    <p:sldId id="277" r:id="rId8"/>
    <p:sldId id="260" r:id="rId9"/>
    <p:sldId id="289" r:id="rId10"/>
    <p:sldId id="276" r:id="rId1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4853" autoAdjust="0"/>
    <p:restoredTop sz="94660"/>
  </p:normalViewPr>
  <p:slideViewPr>
    <p:cSldViewPr snapToGrid="0">
      <p:cViewPr varScale="1">
        <p:scale>
          <a:sx n="73" d="100"/>
          <a:sy n="73" d="100"/>
        </p:scale>
        <p:origin x="1032"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488F371-0629-42BC-88A1-222FF40305B5}" type="datetimeFigureOut">
              <a:rPr lang="en-US" smtClean="0"/>
              <a:t>10/31/2021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3F560B1-6DEA-4F92-B81F-FE6F6DE623E8}" type="slidenum">
              <a:rPr lang="en-US" smtClean="0"/>
              <a:t>‹#›</a:t>
            </a:fld>
            <a:endParaRPr lang="en-US"/>
          </a:p>
        </p:txBody>
      </p:sp>
    </p:spTree>
    <p:extLst>
      <p:ext uri="{BB962C8B-B14F-4D97-AF65-F5344CB8AC3E}">
        <p14:creationId xmlns:p14="http://schemas.microsoft.com/office/powerpoint/2010/main" val="289678110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488F371-0629-42BC-88A1-222FF40305B5}" type="datetimeFigureOut">
              <a:rPr lang="en-US" smtClean="0"/>
              <a:t>10/31/2021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3F560B1-6DEA-4F92-B81F-FE6F6DE623E8}" type="slidenum">
              <a:rPr lang="en-US" smtClean="0"/>
              <a:t>‹#›</a:t>
            </a:fld>
            <a:endParaRPr lang="en-US"/>
          </a:p>
        </p:txBody>
      </p:sp>
    </p:spTree>
    <p:extLst>
      <p:ext uri="{BB962C8B-B14F-4D97-AF65-F5344CB8AC3E}">
        <p14:creationId xmlns:p14="http://schemas.microsoft.com/office/powerpoint/2010/main" val="335222464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488F371-0629-42BC-88A1-222FF40305B5}" type="datetimeFigureOut">
              <a:rPr lang="en-US" smtClean="0"/>
              <a:t>10/31/2021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3F560B1-6DEA-4F92-B81F-FE6F6DE623E8}" type="slidenum">
              <a:rPr lang="en-US" smtClean="0"/>
              <a:t>‹#›</a:t>
            </a:fld>
            <a:endParaRPr lang="en-US"/>
          </a:p>
        </p:txBody>
      </p:sp>
    </p:spTree>
    <p:extLst>
      <p:ext uri="{BB962C8B-B14F-4D97-AF65-F5344CB8AC3E}">
        <p14:creationId xmlns:p14="http://schemas.microsoft.com/office/powerpoint/2010/main" val="30272292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488F371-0629-42BC-88A1-222FF40305B5}" type="datetimeFigureOut">
              <a:rPr lang="en-US" smtClean="0"/>
              <a:t>10/31/2021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3F560B1-6DEA-4F92-B81F-FE6F6DE623E8}" type="slidenum">
              <a:rPr lang="en-US" smtClean="0"/>
              <a:t>‹#›</a:t>
            </a:fld>
            <a:endParaRPr lang="en-US"/>
          </a:p>
        </p:txBody>
      </p:sp>
    </p:spTree>
    <p:extLst>
      <p:ext uri="{BB962C8B-B14F-4D97-AF65-F5344CB8AC3E}">
        <p14:creationId xmlns:p14="http://schemas.microsoft.com/office/powerpoint/2010/main" val="65975848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7488F371-0629-42BC-88A1-222FF40305B5}" type="datetimeFigureOut">
              <a:rPr lang="en-US" smtClean="0"/>
              <a:t>10/31/2021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3F560B1-6DEA-4F92-B81F-FE6F6DE623E8}" type="slidenum">
              <a:rPr lang="en-US" smtClean="0"/>
              <a:t>‹#›</a:t>
            </a:fld>
            <a:endParaRPr lang="en-US"/>
          </a:p>
        </p:txBody>
      </p:sp>
    </p:spTree>
    <p:extLst>
      <p:ext uri="{BB962C8B-B14F-4D97-AF65-F5344CB8AC3E}">
        <p14:creationId xmlns:p14="http://schemas.microsoft.com/office/powerpoint/2010/main" val="21272907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488F371-0629-42BC-88A1-222FF40305B5}" type="datetimeFigureOut">
              <a:rPr lang="en-US" smtClean="0"/>
              <a:t>10/31/2021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3F560B1-6DEA-4F92-B81F-FE6F6DE623E8}" type="slidenum">
              <a:rPr lang="en-US" smtClean="0"/>
              <a:t>‹#›</a:t>
            </a:fld>
            <a:endParaRPr lang="en-US"/>
          </a:p>
        </p:txBody>
      </p:sp>
    </p:spTree>
    <p:extLst>
      <p:ext uri="{BB962C8B-B14F-4D97-AF65-F5344CB8AC3E}">
        <p14:creationId xmlns:p14="http://schemas.microsoft.com/office/powerpoint/2010/main" val="144923745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488F371-0629-42BC-88A1-222FF40305B5}" type="datetimeFigureOut">
              <a:rPr lang="en-US" smtClean="0"/>
              <a:t>10/31/2021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3F560B1-6DEA-4F92-B81F-FE6F6DE623E8}" type="slidenum">
              <a:rPr lang="en-US" smtClean="0"/>
              <a:t>‹#›</a:t>
            </a:fld>
            <a:endParaRPr lang="en-US"/>
          </a:p>
        </p:txBody>
      </p:sp>
    </p:spTree>
    <p:extLst>
      <p:ext uri="{BB962C8B-B14F-4D97-AF65-F5344CB8AC3E}">
        <p14:creationId xmlns:p14="http://schemas.microsoft.com/office/powerpoint/2010/main" val="11961573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488F371-0629-42BC-88A1-222FF40305B5}" type="datetimeFigureOut">
              <a:rPr lang="en-US" smtClean="0"/>
              <a:t>10/31/2021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3F560B1-6DEA-4F92-B81F-FE6F6DE623E8}" type="slidenum">
              <a:rPr lang="en-US" smtClean="0"/>
              <a:t>‹#›</a:t>
            </a:fld>
            <a:endParaRPr lang="en-US"/>
          </a:p>
        </p:txBody>
      </p:sp>
    </p:spTree>
    <p:extLst>
      <p:ext uri="{BB962C8B-B14F-4D97-AF65-F5344CB8AC3E}">
        <p14:creationId xmlns:p14="http://schemas.microsoft.com/office/powerpoint/2010/main" val="419297072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488F371-0629-42BC-88A1-222FF40305B5}" type="datetimeFigureOut">
              <a:rPr lang="en-US" smtClean="0"/>
              <a:t>10/31/2021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3F560B1-6DEA-4F92-B81F-FE6F6DE623E8}" type="slidenum">
              <a:rPr lang="en-US" smtClean="0"/>
              <a:t>‹#›</a:t>
            </a:fld>
            <a:endParaRPr lang="en-US"/>
          </a:p>
        </p:txBody>
      </p:sp>
    </p:spTree>
    <p:extLst>
      <p:ext uri="{BB962C8B-B14F-4D97-AF65-F5344CB8AC3E}">
        <p14:creationId xmlns:p14="http://schemas.microsoft.com/office/powerpoint/2010/main" val="142259891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7488F371-0629-42BC-88A1-222FF40305B5}" type="datetimeFigureOut">
              <a:rPr lang="en-US" smtClean="0"/>
              <a:t>10/31/2021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3F560B1-6DEA-4F92-B81F-FE6F6DE623E8}" type="slidenum">
              <a:rPr lang="en-US" smtClean="0"/>
              <a:t>‹#›</a:t>
            </a:fld>
            <a:endParaRPr lang="en-US"/>
          </a:p>
        </p:txBody>
      </p:sp>
    </p:spTree>
    <p:extLst>
      <p:ext uri="{BB962C8B-B14F-4D97-AF65-F5344CB8AC3E}">
        <p14:creationId xmlns:p14="http://schemas.microsoft.com/office/powerpoint/2010/main" val="12215482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7488F371-0629-42BC-88A1-222FF40305B5}" type="datetimeFigureOut">
              <a:rPr lang="en-US" smtClean="0"/>
              <a:t>10/31/2021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3F560B1-6DEA-4F92-B81F-FE6F6DE623E8}" type="slidenum">
              <a:rPr lang="en-US" smtClean="0"/>
              <a:t>‹#›</a:t>
            </a:fld>
            <a:endParaRPr lang="en-US"/>
          </a:p>
        </p:txBody>
      </p:sp>
    </p:spTree>
    <p:extLst>
      <p:ext uri="{BB962C8B-B14F-4D97-AF65-F5344CB8AC3E}">
        <p14:creationId xmlns:p14="http://schemas.microsoft.com/office/powerpoint/2010/main" val="204216527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488F371-0629-42BC-88A1-222FF40305B5}" type="datetimeFigureOut">
              <a:rPr lang="en-US" smtClean="0"/>
              <a:t>10/31/2021</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3F560B1-6DEA-4F92-B81F-FE6F6DE623E8}" type="slidenum">
              <a:rPr lang="en-US" smtClean="0"/>
              <a:t>‹#›</a:t>
            </a:fld>
            <a:endParaRPr lang="en-US"/>
          </a:p>
        </p:txBody>
      </p:sp>
    </p:spTree>
    <p:extLst>
      <p:ext uri="{BB962C8B-B14F-4D97-AF65-F5344CB8AC3E}">
        <p14:creationId xmlns:p14="http://schemas.microsoft.com/office/powerpoint/2010/main" val="96154761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99892"/>
            <a:ext cx="12192000" cy="6858000"/>
          </a:xfrm>
          <a:prstGeom prst="rect">
            <a:avLst/>
          </a:prstGeom>
        </p:spPr>
      </p:pic>
      <p:sp>
        <p:nvSpPr>
          <p:cNvPr id="4" name="Rectangle 3"/>
          <p:cNvSpPr/>
          <p:nvPr/>
        </p:nvSpPr>
        <p:spPr>
          <a:xfrm>
            <a:off x="2837108" y="3440277"/>
            <a:ext cx="7374455" cy="1200329"/>
          </a:xfrm>
          <a:prstGeom prst="rect">
            <a:avLst/>
          </a:prstGeom>
        </p:spPr>
        <p:txBody>
          <a:bodyPr wrap="none">
            <a:spAutoFit/>
          </a:bodyPr>
          <a:lstStyle/>
          <a:p>
            <a:r>
              <a:rPr lang="en-US" sz="3200" dirty="0">
                <a:latin typeface="Times New Roman" panose="02020603050405020304" pitchFamily="18" charset="0"/>
                <a:cs typeface="Times New Roman" panose="02020603050405020304" pitchFamily="18" charset="0"/>
              </a:rPr>
              <a:t> </a:t>
            </a:r>
            <a:r>
              <a:rPr lang="en-US" sz="4000" b="1" i="1" dirty="0">
                <a:solidFill>
                  <a:srgbClr val="FF0000"/>
                </a:solidFill>
                <a:latin typeface="Times New Roman" panose="02020603050405020304" pitchFamily="18" charset="0"/>
                <a:cs typeface="Times New Roman" panose="02020603050405020304" pitchFamily="18" charset="0"/>
              </a:rPr>
              <a:t>Boundary Layer Characteristics</a:t>
            </a:r>
          </a:p>
          <a:p>
            <a:endParaRPr lang="en-US" sz="3200" dirty="0">
              <a:latin typeface="Times New Roman" panose="02020603050405020304" pitchFamily="18" charset="0"/>
              <a:cs typeface="Times New Roman" panose="02020603050405020304" pitchFamily="18" charset="0"/>
            </a:endParaRPr>
          </a:p>
        </p:txBody>
      </p:sp>
      <p:sp>
        <p:nvSpPr>
          <p:cNvPr id="5" name="Rectangle 4"/>
          <p:cNvSpPr/>
          <p:nvPr/>
        </p:nvSpPr>
        <p:spPr>
          <a:xfrm>
            <a:off x="4898024" y="5517271"/>
            <a:ext cx="2694777" cy="584775"/>
          </a:xfrm>
          <a:prstGeom prst="rect">
            <a:avLst/>
          </a:prstGeom>
        </p:spPr>
        <p:txBody>
          <a:bodyPr wrap="none">
            <a:spAutoFit/>
          </a:bodyPr>
          <a:lstStyle/>
          <a:p>
            <a:r>
              <a:rPr lang="en-US" b="1" u="sng" dirty="0">
                <a:latin typeface="Times New Roman" panose="02020603050405020304" pitchFamily="18" charset="0"/>
                <a:ea typeface="Calibri" panose="020F0502020204030204" pitchFamily="34" charset="0"/>
                <a:cs typeface="Arial" panose="020B0604020202020204" pitchFamily="34" charset="0"/>
              </a:rPr>
              <a:t> </a:t>
            </a:r>
            <a:r>
              <a:rPr lang="en-US" sz="3200" dirty="0" err="1" smtClean="0">
                <a:latin typeface="Times New Roman" panose="02020603050405020304" pitchFamily="18" charset="0"/>
                <a:ea typeface="Calibri" panose="020F0502020204030204" pitchFamily="34" charset="0"/>
                <a:cs typeface="Times New Roman" panose="02020603050405020304" pitchFamily="18" charset="0"/>
              </a:rPr>
              <a:t>Basim</a:t>
            </a:r>
            <a:r>
              <a:rPr lang="en-US" sz="3200" dirty="0" smtClean="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smtClean="0">
                <a:latin typeface="Times New Roman" panose="02020603050405020304" pitchFamily="18" charset="0"/>
                <a:ea typeface="Calibri" panose="020F0502020204030204" pitchFamily="34" charset="0"/>
                <a:cs typeface="Times New Roman" panose="02020603050405020304" pitchFamily="18" charset="0"/>
              </a:rPr>
              <a:t>Alknani</a:t>
            </a:r>
            <a:endParaRPr lang="en-US" sz="3200" dirty="0"/>
          </a:p>
        </p:txBody>
      </p:sp>
    </p:spTree>
    <p:extLst>
      <p:ext uri="{BB962C8B-B14F-4D97-AF65-F5344CB8AC3E}">
        <p14:creationId xmlns:p14="http://schemas.microsoft.com/office/powerpoint/2010/main" val="310972607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srcRect l="13991" t="20446" r="17638" b="9911"/>
          <a:stretch/>
        </p:blipFill>
        <p:spPr>
          <a:xfrm>
            <a:off x="0" y="0"/>
            <a:ext cx="12096205" cy="6361611"/>
          </a:xfrm>
          <a:prstGeom prst="rect">
            <a:avLst/>
          </a:prstGeom>
        </p:spPr>
      </p:pic>
    </p:spTree>
    <p:extLst>
      <p:ext uri="{BB962C8B-B14F-4D97-AF65-F5344CB8AC3E}">
        <p14:creationId xmlns:p14="http://schemas.microsoft.com/office/powerpoint/2010/main" val="218348144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82881" y="583977"/>
            <a:ext cx="11900263" cy="4093428"/>
          </a:xfrm>
          <a:prstGeom prst="rect">
            <a:avLst/>
          </a:prstGeom>
        </p:spPr>
        <p:txBody>
          <a:bodyPr wrap="square">
            <a:spAutoFit/>
          </a:bodyPr>
          <a:lstStyle/>
          <a:p>
            <a:pPr marL="342900" indent="-342900">
              <a:buFont typeface="Wingdings" panose="05000000000000000000" pitchFamily="2" charset="2"/>
              <a:buChar char="v"/>
            </a:pPr>
            <a:r>
              <a:rPr lang="en-US" sz="2000" dirty="0" smtClean="0">
                <a:latin typeface="Times New Roman" panose="02020603050405020304" pitchFamily="18" charset="0"/>
                <a:cs typeface="Times New Roman" panose="02020603050405020304" pitchFamily="18" charset="0"/>
              </a:rPr>
              <a:t>The earth's surface is a boundary on the domain of the atmosphere. Transport processes at this boundary modify the lowest 100 to 3000 m of the atmosphere, creating what is called </a:t>
            </a:r>
            <a:r>
              <a:rPr lang="en-US" sz="2000" b="1" u="sng" dirty="0" smtClean="0">
                <a:latin typeface="Times New Roman" panose="02020603050405020304" pitchFamily="18" charset="0"/>
                <a:cs typeface="Times New Roman" panose="02020603050405020304" pitchFamily="18" charset="0"/>
              </a:rPr>
              <a:t>the boundary layer  . </a:t>
            </a:r>
          </a:p>
          <a:p>
            <a:pPr marL="800100" lvl="1" indent="-342900">
              <a:buFont typeface="Wingdings" panose="05000000000000000000" pitchFamily="2" charset="2"/>
              <a:buChar char="v"/>
            </a:pPr>
            <a:r>
              <a:rPr lang="en-US" sz="2000" dirty="0" smtClean="0">
                <a:latin typeface="Times New Roman" panose="02020603050405020304" pitchFamily="18" charset="0"/>
                <a:cs typeface="Times New Roman" panose="02020603050405020304" pitchFamily="18" charset="0"/>
              </a:rPr>
              <a:t>The remainder of the air in the troposphere is loosely called the </a:t>
            </a:r>
            <a:r>
              <a:rPr lang="en-US" sz="2000" b="1" u="sng" dirty="0" smtClean="0">
                <a:latin typeface="Times New Roman" panose="02020603050405020304" pitchFamily="18" charset="0"/>
                <a:cs typeface="Times New Roman" panose="02020603050405020304" pitchFamily="18" charset="0"/>
              </a:rPr>
              <a:t>free atmosphere</a:t>
            </a:r>
            <a:r>
              <a:rPr lang="en-US" sz="2000" dirty="0" smtClean="0">
                <a:latin typeface="Times New Roman" panose="02020603050405020304" pitchFamily="18" charset="0"/>
                <a:cs typeface="Times New Roman" panose="02020603050405020304" pitchFamily="18" charset="0"/>
              </a:rPr>
              <a:t>. </a:t>
            </a:r>
          </a:p>
          <a:p>
            <a:pPr marL="342900" indent="-342900">
              <a:buFont typeface="Wingdings" panose="05000000000000000000" pitchFamily="2" charset="2"/>
              <a:buChar char="v"/>
            </a:pPr>
            <a:r>
              <a:rPr lang="en-US" sz="2000" dirty="0">
                <a:latin typeface="Times New Roman" panose="02020603050405020304" pitchFamily="18" charset="0"/>
                <a:cs typeface="Times New Roman" panose="02020603050405020304" pitchFamily="18" charset="0"/>
              </a:rPr>
              <a:t>The troposphere extends from the ground up to an average altitude of 11 km</a:t>
            </a:r>
            <a:r>
              <a:rPr lang="en-US" sz="2000" dirty="0" smtClean="0">
                <a:latin typeface="Times New Roman" panose="02020603050405020304" pitchFamily="18" charset="0"/>
                <a:cs typeface="Times New Roman" panose="02020603050405020304" pitchFamily="18" charset="0"/>
              </a:rPr>
              <a:t>,</a:t>
            </a:r>
          </a:p>
          <a:p>
            <a:pPr marL="342900" indent="-342900">
              <a:buFont typeface="Wingdings" panose="05000000000000000000" pitchFamily="2" charset="2"/>
              <a:buChar char="v"/>
            </a:pPr>
            <a:r>
              <a:rPr lang="en-US" sz="2000" dirty="0" smtClean="0">
                <a:latin typeface="Times New Roman" panose="02020603050405020304" pitchFamily="18" charset="0"/>
                <a:cs typeface="Times New Roman" panose="02020603050405020304" pitchFamily="18" charset="0"/>
              </a:rPr>
              <a:t> </a:t>
            </a:r>
            <a:r>
              <a:rPr lang="en-US" sz="2000" dirty="0">
                <a:latin typeface="Times New Roman" panose="02020603050405020304" pitchFamily="18" charset="0"/>
                <a:cs typeface="Times New Roman" panose="02020603050405020304" pitchFamily="18" charset="0"/>
              </a:rPr>
              <a:t>define the boundary layer as that part of the troposphere that is directly influenced by the presence of the earth's surface and responds to surface forcing with a timescale of about an hour or less. These </a:t>
            </a:r>
            <a:r>
              <a:rPr lang="en-US" sz="2000" dirty="0" smtClean="0">
                <a:latin typeface="Times New Roman" panose="02020603050405020304" pitchFamily="18" charset="0"/>
                <a:cs typeface="Times New Roman" panose="02020603050405020304" pitchFamily="18" charset="0"/>
              </a:rPr>
              <a:t>forces </a:t>
            </a:r>
            <a:r>
              <a:rPr lang="en-US" sz="2000" dirty="0">
                <a:latin typeface="Times New Roman" panose="02020603050405020304" pitchFamily="18" charset="0"/>
                <a:cs typeface="Times New Roman" panose="02020603050405020304" pitchFamily="18" charset="0"/>
              </a:rPr>
              <a:t>include frictional drag, evaporation and transpiration, heat transfer, pollutant emission, and terrain. The boundary layer thickness is quite variable in time and </a:t>
            </a:r>
            <a:r>
              <a:rPr lang="en-US" sz="2000" dirty="0" smtClean="0">
                <a:latin typeface="Times New Roman" panose="02020603050405020304" pitchFamily="18" charset="0"/>
                <a:cs typeface="Times New Roman" panose="02020603050405020304" pitchFamily="18" charset="0"/>
              </a:rPr>
              <a:t>space</a:t>
            </a:r>
            <a:r>
              <a:rPr lang="en-US" sz="2000" dirty="0">
                <a:latin typeface="Times New Roman" panose="02020603050405020304" pitchFamily="18" charset="0"/>
                <a:cs typeface="Times New Roman" panose="02020603050405020304" pitchFamily="18" charset="0"/>
              </a:rPr>
              <a:t>. Its maximum height </a:t>
            </a:r>
            <a:r>
              <a:rPr lang="en-US" sz="2000" dirty="0" smtClean="0">
                <a:latin typeface="Times New Roman" panose="02020603050405020304" pitchFamily="18" charset="0"/>
                <a:cs typeface="Times New Roman" panose="02020603050405020304" pitchFamily="18" charset="0"/>
              </a:rPr>
              <a:t>can reach </a:t>
            </a:r>
            <a:r>
              <a:rPr lang="en-US" sz="2000" dirty="0">
                <a:latin typeface="Times New Roman" panose="02020603050405020304" pitchFamily="18" charset="0"/>
                <a:cs typeface="Times New Roman" panose="02020603050405020304" pitchFamily="18" charset="0"/>
              </a:rPr>
              <a:t>3 km over deserts, dry fields and boreal forests. Over wetter surfaces the </a:t>
            </a:r>
            <a:r>
              <a:rPr lang="en-US" sz="2000" dirty="0" smtClean="0">
                <a:latin typeface="Times New Roman" panose="02020603050405020304" pitchFamily="18" charset="0"/>
                <a:cs typeface="Times New Roman" panose="02020603050405020304" pitchFamily="18" charset="0"/>
              </a:rPr>
              <a:t>PBL reaches </a:t>
            </a:r>
            <a:r>
              <a:rPr lang="en-US" sz="2000" dirty="0">
                <a:latin typeface="Times New Roman" panose="02020603050405020304" pitchFamily="18" charset="0"/>
                <a:cs typeface="Times New Roman" panose="02020603050405020304" pitchFamily="18" charset="0"/>
              </a:rPr>
              <a:t>about 1 to 2 km.</a:t>
            </a:r>
          </a:p>
          <a:p>
            <a:pPr marL="342900" indent="-342900">
              <a:buFont typeface="Wingdings" panose="05000000000000000000" pitchFamily="2" charset="2"/>
              <a:buChar char="v"/>
            </a:pPr>
            <a:r>
              <a:rPr lang="en-US" sz="2000" dirty="0" smtClean="0">
                <a:latin typeface="Times New Roman" panose="02020603050405020304" pitchFamily="18" charset="0"/>
                <a:cs typeface="Times New Roman" panose="02020603050405020304" pitchFamily="18" charset="0"/>
              </a:rPr>
              <a:t>Two </a:t>
            </a:r>
            <a:r>
              <a:rPr lang="en-US" sz="2000" dirty="0">
                <a:latin typeface="Times New Roman" panose="02020603050405020304" pitchFamily="18" charset="0"/>
                <a:cs typeface="Times New Roman" panose="02020603050405020304" pitchFamily="18" charset="0"/>
              </a:rPr>
              <a:t>types of clouds are often included in boundary-layer studies. One is the </a:t>
            </a:r>
            <a:r>
              <a:rPr lang="en-US" sz="2000" b="1" dirty="0">
                <a:latin typeface="Times New Roman" panose="02020603050405020304" pitchFamily="18" charset="0"/>
                <a:cs typeface="Times New Roman" panose="02020603050405020304" pitchFamily="18" charset="0"/>
              </a:rPr>
              <a:t>fair-weather cumulus </a:t>
            </a:r>
            <a:r>
              <a:rPr lang="en-US" sz="2000" b="1" dirty="0" smtClean="0">
                <a:latin typeface="Times New Roman" panose="02020603050405020304" pitchFamily="18" charset="0"/>
                <a:cs typeface="Times New Roman" panose="02020603050405020304" pitchFamily="18" charset="0"/>
              </a:rPr>
              <a:t>cloud </a:t>
            </a:r>
            <a:r>
              <a:rPr lang="en-US" sz="2000" dirty="0">
                <a:latin typeface="Times New Roman" panose="02020603050405020304" pitchFamily="18" charset="0"/>
                <a:cs typeface="Times New Roman" panose="02020603050405020304" pitchFamily="18" charset="0"/>
              </a:rPr>
              <a:t>and  </a:t>
            </a:r>
            <a:r>
              <a:rPr lang="en-US" sz="2000" dirty="0" smtClean="0">
                <a:latin typeface="Times New Roman" panose="02020603050405020304" pitchFamily="18" charset="0"/>
                <a:cs typeface="Times New Roman" panose="02020603050405020304" pitchFamily="18" charset="0"/>
              </a:rPr>
              <a:t>the </a:t>
            </a:r>
            <a:r>
              <a:rPr lang="en-US" sz="2000" dirty="0">
                <a:latin typeface="Times New Roman" panose="02020603050405020304" pitchFamily="18" charset="0"/>
                <a:cs typeface="Times New Roman" panose="02020603050405020304" pitchFamily="18" charset="0"/>
              </a:rPr>
              <a:t>other type is the </a:t>
            </a:r>
            <a:r>
              <a:rPr lang="en-US" sz="2000" b="1" dirty="0">
                <a:latin typeface="Times New Roman" panose="02020603050405020304" pitchFamily="18" charset="0"/>
                <a:cs typeface="Times New Roman" panose="02020603050405020304" pitchFamily="18" charset="0"/>
              </a:rPr>
              <a:t>stratocumulus cloud</a:t>
            </a:r>
            <a:r>
              <a:rPr lang="en-US" sz="2000" dirty="0">
                <a:latin typeface="Times New Roman" panose="02020603050405020304" pitchFamily="18" charset="0"/>
                <a:cs typeface="Times New Roman" panose="02020603050405020304" pitchFamily="18" charset="0"/>
              </a:rPr>
              <a:t>. </a:t>
            </a:r>
            <a:r>
              <a:rPr lang="en-US" sz="2000" dirty="0" smtClean="0">
                <a:latin typeface="Times New Roman" panose="02020603050405020304" pitchFamily="18" charset="0"/>
                <a:cs typeface="Times New Roman" panose="02020603050405020304" pitchFamily="18" charset="0"/>
              </a:rPr>
              <a:t> </a:t>
            </a:r>
            <a:endParaRPr lang="en-US" sz="2000" dirty="0">
              <a:latin typeface="Times New Roman" panose="02020603050405020304" pitchFamily="18" charset="0"/>
              <a:cs typeface="Times New Roman" panose="02020603050405020304" pitchFamily="18" charset="0"/>
            </a:endParaRPr>
          </a:p>
          <a:p>
            <a:pPr marL="342900" indent="-342900">
              <a:buFont typeface="Wingdings" panose="05000000000000000000" pitchFamily="2" charset="2"/>
              <a:buChar char="v"/>
            </a:pPr>
            <a:endParaRPr lang="en-US" sz="2000" dirty="0" smtClean="0">
              <a:latin typeface="Times New Roman" panose="02020603050405020304" pitchFamily="18" charset="0"/>
              <a:cs typeface="Times New Roman" panose="02020603050405020304" pitchFamily="18" charset="0"/>
            </a:endParaRPr>
          </a:p>
          <a:p>
            <a:pPr marL="342900" indent="-342900">
              <a:buFont typeface="Wingdings" panose="05000000000000000000" pitchFamily="2" charset="2"/>
              <a:buChar char="v"/>
            </a:pPr>
            <a:endParaRPr lang="en-US" sz="2000" dirty="0">
              <a:latin typeface="Times New Roman" panose="02020603050405020304" pitchFamily="18" charset="0"/>
              <a:cs typeface="Times New Roman" panose="02020603050405020304" pitchFamily="18" charset="0"/>
            </a:endParaRPr>
          </a:p>
        </p:txBody>
      </p:sp>
      <p:pic>
        <p:nvPicPr>
          <p:cNvPr id="5" name="Picture 4"/>
          <p:cNvPicPr>
            <a:picLocks noChangeAspect="1"/>
          </p:cNvPicPr>
          <p:nvPr/>
        </p:nvPicPr>
        <p:blipFill rotWithShape="1">
          <a:blip r:embed="rId2"/>
          <a:srcRect l="15002" t="20113" r="17780" b="17053"/>
          <a:stretch/>
        </p:blipFill>
        <p:spPr>
          <a:xfrm>
            <a:off x="313510" y="4127863"/>
            <a:ext cx="11769634" cy="2730137"/>
          </a:xfrm>
          <a:prstGeom prst="rect">
            <a:avLst/>
          </a:prstGeom>
        </p:spPr>
      </p:pic>
      <p:sp>
        <p:nvSpPr>
          <p:cNvPr id="6" name="Rectangle 5"/>
          <p:cNvSpPr/>
          <p:nvPr/>
        </p:nvSpPr>
        <p:spPr>
          <a:xfrm>
            <a:off x="3631474" y="122312"/>
            <a:ext cx="4553934" cy="461665"/>
          </a:xfrm>
          <a:prstGeom prst="rect">
            <a:avLst/>
          </a:prstGeom>
        </p:spPr>
        <p:txBody>
          <a:bodyPr wrap="square">
            <a:spAutoFit/>
          </a:bodyPr>
          <a:lstStyle/>
          <a:p>
            <a:r>
              <a:rPr lang="en-US" sz="2400" b="1" u="sng" dirty="0" smtClean="0">
                <a:latin typeface="Times New Roman" panose="02020603050405020304" pitchFamily="18" charset="0"/>
                <a:cs typeface="Times New Roman" panose="02020603050405020304" pitchFamily="18" charset="0"/>
              </a:rPr>
              <a:t>Boundary Layer Characteristics</a:t>
            </a:r>
            <a:endParaRPr lang="en-US" sz="2400" b="1" u="sng"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84426498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p:nvPr/>
        </p:nvPicPr>
        <p:blipFill rotWithShape="1">
          <a:blip r:embed="rId2"/>
          <a:srcRect l="16233" t="8508" r="15992" b="26786"/>
          <a:stretch/>
        </p:blipFill>
        <p:spPr bwMode="auto">
          <a:xfrm>
            <a:off x="0" y="0"/>
            <a:ext cx="12183035" cy="6858000"/>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26486570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48193" y="0"/>
            <a:ext cx="11508378" cy="3293209"/>
          </a:xfrm>
          <a:prstGeom prst="rect">
            <a:avLst/>
          </a:prstGeom>
        </p:spPr>
        <p:txBody>
          <a:bodyPr wrap="square">
            <a:spAutoFit/>
          </a:bodyPr>
          <a:lstStyle/>
          <a:p>
            <a:pPr algn="ctr"/>
            <a:r>
              <a:rPr lang="en-US" sz="2800" b="1" i="1" u="sng" dirty="0" smtClean="0"/>
              <a:t>Characteristics of ABL </a:t>
            </a:r>
          </a:p>
          <a:p>
            <a:r>
              <a:rPr lang="en-US" sz="2000" dirty="0" smtClean="0"/>
              <a:t>The </a:t>
            </a:r>
            <a:r>
              <a:rPr lang="en-US" sz="2000" dirty="0"/>
              <a:t>boundary layer </a:t>
            </a:r>
            <a:r>
              <a:rPr lang="en-US" sz="2000" dirty="0" smtClean="0"/>
              <a:t>,dynamically </a:t>
            </a:r>
            <a:r>
              <a:rPr lang="en-US" sz="2000" dirty="0"/>
              <a:t>distinct sublayers </a:t>
            </a:r>
            <a:endParaRPr lang="en-US" sz="2000" dirty="0" smtClean="0"/>
          </a:p>
          <a:p>
            <a:pPr marL="400050" indent="-400050">
              <a:buAutoNum type="romanLcParenR"/>
            </a:pPr>
            <a:r>
              <a:rPr lang="en-US" sz="2000" dirty="0" smtClean="0"/>
              <a:t>Interfacial </a:t>
            </a:r>
            <a:r>
              <a:rPr lang="en-US" sz="2000" dirty="0"/>
              <a:t>sublayer - in which molecular </a:t>
            </a:r>
            <a:r>
              <a:rPr lang="en-US" sz="2000" dirty="0" smtClean="0"/>
              <a:t>viscosity/diffusivity </a:t>
            </a:r>
            <a:r>
              <a:rPr lang="en-US" sz="2000" dirty="0"/>
              <a:t>dominate vertical fluxes </a:t>
            </a:r>
            <a:endParaRPr lang="en-US" sz="2000" dirty="0" smtClean="0"/>
          </a:p>
          <a:p>
            <a:pPr marL="400050" indent="-400050">
              <a:buAutoNum type="romanLcParenR"/>
            </a:pPr>
            <a:r>
              <a:rPr lang="en-US" sz="2000" dirty="0" smtClean="0"/>
              <a:t>Inertial </a:t>
            </a:r>
            <a:r>
              <a:rPr lang="en-US" sz="2000" dirty="0"/>
              <a:t>layer - in which turbulent fluid motions dominate the vertical fluxes, but the dominant scales of motion are still much less than the boundary layer depth. This is the layer in which most surface wind measurements are made. </a:t>
            </a:r>
            <a:r>
              <a:rPr lang="en-US" sz="2000" dirty="0" smtClean="0"/>
              <a:t>  • </a:t>
            </a:r>
            <a:r>
              <a:rPr lang="en-US" sz="2000" dirty="0"/>
              <a:t>Layers (</a:t>
            </a:r>
            <a:r>
              <a:rPr lang="en-US" sz="2000" dirty="0" err="1"/>
              <a:t>i</a:t>
            </a:r>
            <a:r>
              <a:rPr lang="en-US" sz="2000" dirty="0"/>
              <a:t>) + (ii) comprise the surface layer. </a:t>
            </a:r>
            <a:endParaRPr lang="en-US" sz="2000" dirty="0" smtClean="0"/>
          </a:p>
          <a:p>
            <a:r>
              <a:rPr lang="en-US" sz="2000" dirty="0" smtClean="0"/>
              <a:t> </a:t>
            </a:r>
            <a:r>
              <a:rPr lang="en-US" sz="2000" dirty="0"/>
              <a:t>iii) Outer layer - turbulent fluid motions </a:t>
            </a:r>
            <a:r>
              <a:rPr lang="en-US" sz="2000" dirty="0" smtClean="0"/>
              <a:t> </a:t>
            </a:r>
            <a:r>
              <a:rPr lang="en-US" sz="2000" dirty="0"/>
              <a:t>(‘large eddies</a:t>
            </a:r>
            <a:r>
              <a:rPr lang="en-US" sz="2000" dirty="0" smtClean="0"/>
              <a:t>’).</a:t>
            </a:r>
            <a:endParaRPr lang="ar-IQ" sz="2000" dirty="0" smtClean="0"/>
          </a:p>
          <a:p>
            <a:r>
              <a:rPr lang="en-US" sz="2000" dirty="0" smtClean="0"/>
              <a:t> </a:t>
            </a:r>
            <a:r>
              <a:rPr lang="en-US" sz="2000" dirty="0"/>
              <a:t>• At the top of the outer layer, the BL is often capped by an entrainment zone in which turbulent BL eddies are entraining non-turbulent free-atmospheric air. This entrainment zone is often associated with a stable layer or inversion. </a:t>
            </a:r>
            <a:endParaRPr lang="ar-IQ" sz="2000" dirty="0" smtClean="0"/>
          </a:p>
        </p:txBody>
      </p:sp>
      <p:pic>
        <p:nvPicPr>
          <p:cNvPr id="5" name="Picture 4"/>
          <p:cNvPicPr>
            <a:picLocks noChangeAspect="1"/>
          </p:cNvPicPr>
          <p:nvPr/>
        </p:nvPicPr>
        <p:blipFill rotWithShape="1">
          <a:blip r:embed="rId2"/>
          <a:srcRect l="27945" t="22411" r="28382" b="17232"/>
          <a:stretch/>
        </p:blipFill>
        <p:spPr>
          <a:xfrm>
            <a:off x="411480" y="3293209"/>
            <a:ext cx="11181804" cy="3564791"/>
          </a:xfrm>
          <a:prstGeom prst="rect">
            <a:avLst/>
          </a:prstGeom>
        </p:spPr>
      </p:pic>
    </p:spTree>
    <p:extLst>
      <p:ext uri="{BB962C8B-B14F-4D97-AF65-F5344CB8AC3E}">
        <p14:creationId xmlns:p14="http://schemas.microsoft.com/office/powerpoint/2010/main" val="157182711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22070" y="114273"/>
            <a:ext cx="11769634" cy="1631216"/>
          </a:xfrm>
          <a:prstGeom prst="rect">
            <a:avLst/>
          </a:prstGeom>
        </p:spPr>
        <p:txBody>
          <a:bodyPr wrap="square">
            <a:spAutoFit/>
          </a:bodyPr>
          <a:lstStyle/>
          <a:p>
            <a:pPr marL="342900" indent="-342900">
              <a:buFont typeface="Wingdings" panose="05000000000000000000" pitchFamily="2" charset="2"/>
              <a:buChar char="v"/>
            </a:pPr>
            <a:r>
              <a:rPr lang="en-US" sz="2000" dirty="0">
                <a:latin typeface="Times New Roman" panose="02020603050405020304" pitchFamily="18" charset="0"/>
                <a:cs typeface="Times New Roman" panose="02020603050405020304" pitchFamily="18" charset="0"/>
              </a:rPr>
              <a:t>For example, the variations temperature  in the lower troposphere are shown in Fig 1.2</a:t>
            </a:r>
            <a:r>
              <a:rPr lang="en-US" sz="2000" dirty="0" smtClean="0">
                <a:latin typeface="Times New Roman" panose="02020603050405020304" pitchFamily="18" charset="0"/>
                <a:cs typeface="Times New Roman" panose="02020603050405020304" pitchFamily="18" charset="0"/>
              </a:rPr>
              <a:t>. These time-histories were constructed from radiosonde soundings made every several hours near Lawton, Oklahoma.  It shows a diurnal variation in temperature near the ground this is not evident at greater altitudes. </a:t>
            </a:r>
            <a:r>
              <a:rPr lang="en-US" sz="2000" dirty="0">
                <a:latin typeface="Times New Roman" panose="02020603050405020304" pitchFamily="18" charset="0"/>
                <a:cs typeface="Times New Roman" panose="02020603050405020304" pitchFamily="18" charset="0"/>
              </a:rPr>
              <a:t>This diurnal variation is one of the main characteristics of the boundary layer over land. The free atmosphere shows little diurnal variation.</a:t>
            </a:r>
          </a:p>
        </p:txBody>
      </p:sp>
      <p:pic>
        <p:nvPicPr>
          <p:cNvPr id="6" name="Picture 5"/>
          <p:cNvPicPr>
            <a:picLocks noChangeAspect="1"/>
          </p:cNvPicPr>
          <p:nvPr/>
        </p:nvPicPr>
        <p:blipFill rotWithShape="1">
          <a:blip r:embed="rId2"/>
          <a:srcRect l="2143" t="12768" r="4989" b="8303"/>
          <a:stretch/>
        </p:blipFill>
        <p:spPr>
          <a:xfrm>
            <a:off x="91440" y="1620593"/>
            <a:ext cx="11900264" cy="2690149"/>
          </a:xfrm>
          <a:prstGeom prst="rect">
            <a:avLst/>
          </a:prstGeom>
        </p:spPr>
      </p:pic>
      <p:sp>
        <p:nvSpPr>
          <p:cNvPr id="7" name="Rectangle 6"/>
          <p:cNvSpPr/>
          <p:nvPr/>
        </p:nvSpPr>
        <p:spPr>
          <a:xfrm>
            <a:off x="222070" y="4597514"/>
            <a:ext cx="11769634" cy="1938992"/>
          </a:xfrm>
          <a:prstGeom prst="rect">
            <a:avLst/>
          </a:prstGeom>
        </p:spPr>
        <p:txBody>
          <a:bodyPr wrap="square">
            <a:spAutoFit/>
          </a:bodyPr>
          <a:lstStyle/>
          <a:p>
            <a:pPr marL="342900" indent="-342900">
              <a:buFont typeface="Wingdings" panose="05000000000000000000" pitchFamily="2" charset="2"/>
              <a:buChar char="v"/>
            </a:pPr>
            <a:r>
              <a:rPr lang="en-US" sz="2000" dirty="0" smtClean="0">
                <a:latin typeface="Times New Roman" panose="02020603050405020304" pitchFamily="18" charset="0"/>
                <a:cs typeface="Times New Roman" panose="02020603050405020304" pitchFamily="18" charset="0"/>
              </a:rPr>
              <a:t>This diurnal variation is not caused by direct forcing of solar radiation on the boundary layer. Little solar radiation is absorbed in the boundary layer; most are transmitted to the ground where typical </a:t>
            </a:r>
            <a:r>
              <a:rPr lang="en-US" sz="2000" dirty="0" err="1" smtClean="0">
                <a:latin typeface="Times New Roman" panose="02020603050405020304" pitchFamily="18" charset="0"/>
                <a:cs typeface="Times New Roman" panose="02020603050405020304" pitchFamily="18" charset="0"/>
              </a:rPr>
              <a:t>absorptivities</a:t>
            </a:r>
            <a:r>
              <a:rPr lang="en-US" sz="2000" dirty="0" smtClean="0">
                <a:latin typeface="Times New Roman" panose="02020603050405020304" pitchFamily="18" charset="0"/>
                <a:cs typeface="Times New Roman" panose="02020603050405020304" pitchFamily="18" charset="0"/>
              </a:rPr>
              <a:t> on the order of 90% result in absorption of much of the solar energy. It is the ground that warms and cools in response to the radiation, which in turn forces changes in the boundary layer via transport processes. Turbulence is one of the important transport processes, and is sometimes also used to define the boundary layer.</a:t>
            </a:r>
            <a:endParaRPr lang="en-US" sz="2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03790073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srcRect l="16902" t="10446" r="19145" b="7232"/>
          <a:stretch/>
        </p:blipFill>
        <p:spPr>
          <a:xfrm>
            <a:off x="0" y="0"/>
            <a:ext cx="12192000" cy="6857999"/>
          </a:xfrm>
          <a:prstGeom prst="rect">
            <a:avLst/>
          </a:prstGeom>
        </p:spPr>
      </p:pic>
    </p:spTree>
    <p:extLst>
      <p:ext uri="{BB962C8B-B14F-4D97-AF65-F5344CB8AC3E}">
        <p14:creationId xmlns:p14="http://schemas.microsoft.com/office/powerpoint/2010/main" val="23075645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48274" y="2022686"/>
            <a:ext cx="11746358" cy="4154984"/>
          </a:xfrm>
          <a:prstGeom prst="rect">
            <a:avLst/>
          </a:prstGeom>
        </p:spPr>
        <p:txBody>
          <a:bodyPr wrap="square">
            <a:spAutoFit/>
          </a:bodyPr>
          <a:lstStyle/>
          <a:p>
            <a:r>
              <a:rPr lang="en-US" sz="2400" b="1" dirty="0"/>
              <a:t>Specific applications </a:t>
            </a:r>
            <a:endParaRPr lang="ar-IQ" sz="2400" b="1" dirty="0"/>
          </a:p>
          <a:p>
            <a:pPr marL="400050" indent="-400050">
              <a:buAutoNum type="romanLcParenR"/>
            </a:pPr>
            <a:r>
              <a:rPr lang="en-US" sz="2000" dirty="0"/>
              <a:t>Climate simulation and NWP - parameterization of surface characteristics, air-surface exchange, BL thermodynamics fluxes and friction, and cloud. No climate model can succeed without some consideration of the boundary layer. In NWP models, a good boundary layer is critical to proper prediction of the diurnal cycle, of low-level winds and convergence, of effects of complex terrain, and of timing and location of convection. Coupling of atmospheric models to ocean, ice, land-surface models occurs through BL processes.</a:t>
            </a:r>
            <a:endParaRPr lang="ar-IQ" sz="2000" dirty="0"/>
          </a:p>
          <a:p>
            <a:pPr marL="400050" indent="-400050">
              <a:buAutoNum type="romanLcParenR"/>
            </a:pPr>
            <a:r>
              <a:rPr lang="en-US" sz="2000" dirty="0"/>
              <a:t> Air Pollution and Urban Meteorology - Pollutant dispersal, interaction of BL with mesoscale circulations. Urban heat island effects. Visibility.</a:t>
            </a:r>
            <a:endParaRPr lang="ar-IQ" sz="2000" dirty="0"/>
          </a:p>
          <a:p>
            <a:pPr marL="400050" indent="-400050">
              <a:buAutoNum type="romanLcParenR"/>
            </a:pPr>
            <a:r>
              <a:rPr lang="en-US" sz="2000" dirty="0"/>
              <a:t>  Agricultural meteorology - Prediction of frost, dew, evapotranspiration, soil temperature. </a:t>
            </a:r>
            <a:endParaRPr lang="ar-IQ" sz="2000" dirty="0"/>
          </a:p>
          <a:p>
            <a:pPr marL="400050" indent="-400050">
              <a:buAutoNum type="romanLcParenR"/>
            </a:pPr>
            <a:r>
              <a:rPr lang="en-US" sz="2000" dirty="0"/>
              <a:t> Aviation - Prediction of fog formation and dissipation, dangerous wind-shear conditions. </a:t>
            </a:r>
            <a:endParaRPr lang="ar-IQ" sz="2000" dirty="0"/>
          </a:p>
          <a:p>
            <a:pPr marL="400050" indent="-400050">
              <a:buAutoNum type="romanLcParenR"/>
            </a:pPr>
            <a:r>
              <a:rPr lang="en-US" sz="2000" dirty="0"/>
              <a:t> Remote Sensing - Satellite-based measurements of surface winds, </a:t>
            </a:r>
            <a:r>
              <a:rPr lang="en-US" sz="2000" dirty="0" smtClean="0"/>
              <a:t>temperature</a:t>
            </a:r>
            <a:r>
              <a:rPr lang="en-US" sz="2000" dirty="0"/>
              <a:t>, etc. </a:t>
            </a:r>
            <a:endParaRPr lang="ar-IQ" sz="2000" dirty="0"/>
          </a:p>
          <a:p>
            <a:pPr marL="400050" indent="-400050">
              <a:buAutoNum type="romanLcParenR"/>
            </a:pPr>
            <a:r>
              <a:rPr lang="en-US" sz="2000" dirty="0" smtClean="0"/>
              <a:t> </a:t>
            </a:r>
            <a:r>
              <a:rPr lang="en-US" sz="2000" dirty="0"/>
              <a:t>Military – electromagnetic wave transmission, visibility.</a:t>
            </a:r>
          </a:p>
        </p:txBody>
      </p:sp>
      <p:sp>
        <p:nvSpPr>
          <p:cNvPr id="5" name="Rectangle 4"/>
          <p:cNvSpPr/>
          <p:nvPr/>
        </p:nvSpPr>
        <p:spPr>
          <a:xfrm>
            <a:off x="445642" y="775454"/>
            <a:ext cx="11351622" cy="1015663"/>
          </a:xfrm>
          <a:prstGeom prst="rect">
            <a:avLst/>
          </a:prstGeom>
        </p:spPr>
        <p:txBody>
          <a:bodyPr wrap="square">
            <a:spAutoFit/>
          </a:bodyPr>
          <a:lstStyle/>
          <a:p>
            <a:r>
              <a:rPr lang="en-US" sz="2000" dirty="0"/>
              <a:t>The boundary layer is the part of the atmosphere in which we live and carry out most human activities. </a:t>
            </a:r>
          </a:p>
          <a:p>
            <a:r>
              <a:rPr lang="en-US" sz="2000" dirty="0"/>
              <a:t>Furthermore, almost all exchange of heat, moisture, momentum, aerosols, gasses, and pollutants occurs through the BL</a:t>
            </a:r>
          </a:p>
        </p:txBody>
      </p:sp>
      <p:sp>
        <p:nvSpPr>
          <p:cNvPr id="6" name="Rectangle 5"/>
          <p:cNvSpPr/>
          <p:nvPr/>
        </p:nvSpPr>
        <p:spPr>
          <a:xfrm>
            <a:off x="4155494" y="775454"/>
            <a:ext cx="184731" cy="400110"/>
          </a:xfrm>
          <a:prstGeom prst="rect">
            <a:avLst/>
          </a:prstGeom>
        </p:spPr>
        <p:txBody>
          <a:bodyPr wrap="none">
            <a:spAutoFit/>
          </a:bodyPr>
          <a:lstStyle/>
          <a:p>
            <a:endParaRPr lang="en-US" sz="2000" b="1" i="1" u="sng" dirty="0"/>
          </a:p>
        </p:txBody>
      </p:sp>
      <p:sp>
        <p:nvSpPr>
          <p:cNvPr id="2" name="Rectangle 1"/>
          <p:cNvSpPr/>
          <p:nvPr/>
        </p:nvSpPr>
        <p:spPr>
          <a:xfrm>
            <a:off x="3629672" y="174553"/>
            <a:ext cx="4738092" cy="461665"/>
          </a:xfrm>
          <a:prstGeom prst="rect">
            <a:avLst/>
          </a:prstGeom>
        </p:spPr>
        <p:txBody>
          <a:bodyPr wrap="none">
            <a:spAutoFit/>
          </a:bodyPr>
          <a:lstStyle/>
          <a:p>
            <a:r>
              <a:rPr lang="en-US" sz="2400" b="1" i="1" u="sng" dirty="0"/>
              <a:t>Applications and Relevance of </a:t>
            </a:r>
            <a:r>
              <a:rPr lang="en-US" sz="2400" b="1" i="1" u="sng" dirty="0" smtClean="0"/>
              <a:t>BLM</a:t>
            </a:r>
            <a:r>
              <a:rPr lang="ar-IQ" sz="2400" b="1" i="1" u="sng" dirty="0" smtClean="0"/>
              <a:t> </a:t>
            </a:r>
            <a:endParaRPr lang="en-US" sz="2400" b="1" i="1" u="sng" dirty="0"/>
          </a:p>
        </p:txBody>
      </p:sp>
    </p:spTree>
    <p:extLst>
      <p:ext uri="{BB962C8B-B14F-4D97-AF65-F5344CB8AC3E}">
        <p14:creationId xmlns:p14="http://schemas.microsoft.com/office/powerpoint/2010/main" val="9985875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56754" y="122124"/>
            <a:ext cx="11978640" cy="1631216"/>
          </a:xfrm>
          <a:prstGeom prst="rect">
            <a:avLst/>
          </a:prstGeom>
        </p:spPr>
        <p:txBody>
          <a:bodyPr wrap="square">
            <a:spAutoFit/>
          </a:bodyPr>
          <a:lstStyle/>
          <a:p>
            <a:pPr marL="342900" lvl="0" indent="-342900">
              <a:buFont typeface="Wingdings" panose="05000000000000000000" pitchFamily="2" charset="2"/>
              <a:buChar char="v"/>
            </a:pPr>
            <a:r>
              <a:rPr lang="en-US" sz="2000" b="1" i="1" u="sng" dirty="0">
                <a:solidFill>
                  <a:prstClr val="black"/>
                </a:solidFill>
                <a:latin typeface="Times New Roman" panose="02020603050405020304" pitchFamily="18" charset="0"/>
                <a:cs typeface="Times New Roman" panose="02020603050405020304" pitchFamily="18" charset="0"/>
              </a:rPr>
              <a:t>Wind and Flow </a:t>
            </a:r>
          </a:p>
          <a:p>
            <a:pPr lvl="0"/>
            <a:r>
              <a:rPr lang="en-US" sz="2000" dirty="0">
                <a:solidFill>
                  <a:prstClr val="black"/>
                </a:solidFill>
                <a:latin typeface="Times New Roman" panose="02020603050405020304" pitchFamily="18" charset="0"/>
                <a:cs typeface="Times New Roman" panose="02020603050405020304" pitchFamily="18" charset="0"/>
              </a:rPr>
              <a:t>Air flow, or wind. </a:t>
            </a:r>
            <a:r>
              <a:rPr lang="en-US" sz="2000" dirty="0" smtClean="0">
                <a:solidFill>
                  <a:prstClr val="black"/>
                </a:solidFill>
                <a:latin typeface="Times New Roman" panose="02020603050405020304" pitchFamily="18" charset="0"/>
                <a:cs typeface="Times New Roman" panose="02020603050405020304" pitchFamily="18" charset="0"/>
              </a:rPr>
              <a:t>It can </a:t>
            </a:r>
            <a:r>
              <a:rPr lang="en-US" sz="2000" dirty="0">
                <a:solidFill>
                  <a:prstClr val="black"/>
                </a:solidFill>
                <a:latin typeface="Times New Roman" panose="02020603050405020304" pitchFamily="18" charset="0"/>
                <a:cs typeface="Times New Roman" panose="02020603050405020304" pitchFamily="18" charset="0"/>
              </a:rPr>
              <a:t>be divided into three broad categories</a:t>
            </a:r>
            <a:r>
              <a:rPr lang="en-US" sz="2000" b="1" dirty="0">
                <a:solidFill>
                  <a:prstClr val="black"/>
                </a:solidFill>
                <a:latin typeface="Times New Roman" panose="02020603050405020304" pitchFamily="18" charset="0"/>
                <a:cs typeface="Times New Roman" panose="02020603050405020304" pitchFamily="18" charset="0"/>
              </a:rPr>
              <a:t>: mean wind, turbulence, and waves </a:t>
            </a:r>
            <a:r>
              <a:rPr lang="en-US" sz="2000" dirty="0">
                <a:solidFill>
                  <a:prstClr val="black"/>
                </a:solidFill>
                <a:latin typeface="Times New Roman" panose="02020603050405020304" pitchFamily="18" charset="0"/>
                <a:cs typeface="Times New Roman" panose="02020603050405020304" pitchFamily="18" charset="0"/>
              </a:rPr>
              <a:t>(Fig 1.3). </a:t>
            </a:r>
          </a:p>
          <a:p>
            <a:r>
              <a:rPr lang="en-US" sz="2000" dirty="0">
                <a:latin typeface="Times New Roman" panose="02020603050405020304" pitchFamily="18" charset="0"/>
                <a:cs typeface="Times New Roman" panose="02020603050405020304" pitchFamily="18" charset="0"/>
              </a:rPr>
              <a:t>Each can exist separately or in the presence of any of the others. Each can exist in the boundary layer, where transport of quantities such as moisture, heat, momentum and pollutants.  The transport process is horizontal by the mean wind, and vertical by turbulence.</a:t>
            </a:r>
            <a:endParaRPr lang="en-US" sz="2000" dirty="0" smtClean="0"/>
          </a:p>
        </p:txBody>
      </p:sp>
      <p:sp>
        <p:nvSpPr>
          <p:cNvPr id="5" name="Rectangle 4"/>
          <p:cNvSpPr/>
          <p:nvPr/>
        </p:nvSpPr>
        <p:spPr>
          <a:xfrm>
            <a:off x="156755" y="1610488"/>
            <a:ext cx="11678196" cy="2862322"/>
          </a:xfrm>
          <a:prstGeom prst="rect">
            <a:avLst/>
          </a:prstGeom>
        </p:spPr>
        <p:txBody>
          <a:bodyPr wrap="square">
            <a:spAutoFit/>
          </a:bodyPr>
          <a:lstStyle/>
          <a:p>
            <a:r>
              <a:rPr lang="en-US" sz="2000" b="1" u="sng" dirty="0" smtClean="0">
                <a:latin typeface="Times New Roman" panose="02020603050405020304" pitchFamily="18" charset="0"/>
                <a:cs typeface="Times New Roman" panose="02020603050405020304" pitchFamily="18" charset="0"/>
              </a:rPr>
              <a:t>Mean wind  </a:t>
            </a:r>
          </a:p>
          <a:p>
            <a:r>
              <a:rPr lang="en-US" sz="2000" dirty="0">
                <a:latin typeface="Times New Roman" panose="02020603050405020304" pitchFamily="18" charset="0"/>
                <a:cs typeface="Times New Roman" panose="02020603050405020304" pitchFamily="18" charset="0"/>
              </a:rPr>
              <a:t>mean wind is </a:t>
            </a:r>
            <a:r>
              <a:rPr lang="en-US" sz="2000" dirty="0" smtClean="0">
                <a:latin typeface="Times New Roman" panose="02020603050405020304" pitchFamily="18" charset="0"/>
                <a:cs typeface="Times New Roman" panose="02020603050405020304" pitchFamily="18" charset="0"/>
              </a:rPr>
              <a:t>responsible for very rapid horizontal transport, or advection. Friction causes the mean wind speed to be slowest near the ground. Vertical mean wind is much smaller, usually on the order of millimeters to centimeters per second. </a:t>
            </a:r>
          </a:p>
          <a:p>
            <a:r>
              <a:rPr lang="en-US" sz="2000" b="1" u="sng" dirty="0">
                <a:latin typeface="Times New Roman" panose="02020603050405020304" pitchFamily="18" charset="0"/>
                <a:cs typeface="Times New Roman" panose="02020603050405020304" pitchFamily="18" charset="0"/>
              </a:rPr>
              <a:t>Waves</a:t>
            </a:r>
            <a:r>
              <a:rPr lang="en-US" sz="2000" dirty="0">
                <a:latin typeface="Times New Roman" panose="02020603050405020304" pitchFamily="18" charset="0"/>
                <a:cs typeface="Times New Roman" panose="02020603050405020304" pitchFamily="18" charset="0"/>
              </a:rPr>
              <a:t>, </a:t>
            </a:r>
            <a:endParaRPr lang="en-US" sz="2000" dirty="0" smtClean="0">
              <a:latin typeface="Times New Roman" panose="02020603050405020304" pitchFamily="18" charset="0"/>
              <a:cs typeface="Times New Roman" panose="02020603050405020304" pitchFamily="18" charset="0"/>
            </a:endParaRPr>
          </a:p>
          <a:p>
            <a:r>
              <a:rPr lang="en-US" sz="2000" dirty="0">
                <a:latin typeface="Times New Roman" panose="02020603050405020304" pitchFamily="18" charset="0"/>
                <a:cs typeface="Times New Roman" panose="02020603050405020304" pitchFamily="18" charset="0"/>
              </a:rPr>
              <a:t> Frequently observed waves in the boundary layer at nighttime, transport little heat, humidity and pollutants. </a:t>
            </a:r>
          </a:p>
          <a:p>
            <a:r>
              <a:rPr lang="en-US" sz="2000" smtClean="0">
                <a:latin typeface="Times New Roman" panose="02020603050405020304" pitchFamily="18" charset="0"/>
                <a:cs typeface="Times New Roman" panose="02020603050405020304" pitchFamily="18" charset="0"/>
              </a:rPr>
              <a:t> </a:t>
            </a:r>
            <a:r>
              <a:rPr lang="en-US" sz="2000" dirty="0">
                <a:latin typeface="Times New Roman" panose="02020603050405020304" pitchFamily="18" charset="0"/>
                <a:cs typeface="Times New Roman" panose="02020603050405020304" pitchFamily="18" charset="0"/>
              </a:rPr>
              <a:t>These waves can be generated locally by mean-wind shears and by mean flow over obstacles. Thus, the wave phenomena can be associated with the turbulent transport of heat and pollutants, although waves without turbulence would not be as effective. </a:t>
            </a:r>
          </a:p>
        </p:txBody>
      </p:sp>
      <p:sp>
        <p:nvSpPr>
          <p:cNvPr id="6" name="Rectangle 5"/>
          <p:cNvSpPr/>
          <p:nvPr/>
        </p:nvSpPr>
        <p:spPr>
          <a:xfrm>
            <a:off x="156754" y="4620213"/>
            <a:ext cx="11678197" cy="1938992"/>
          </a:xfrm>
          <a:prstGeom prst="rect">
            <a:avLst/>
          </a:prstGeom>
        </p:spPr>
        <p:txBody>
          <a:bodyPr wrap="square">
            <a:spAutoFit/>
          </a:bodyPr>
          <a:lstStyle/>
          <a:p>
            <a:r>
              <a:rPr lang="en-US" sz="2000" b="1" u="sng" dirty="0" smtClean="0">
                <a:latin typeface="Times New Roman" panose="02020603050405020304" pitchFamily="18" charset="0"/>
                <a:cs typeface="Times New Roman" panose="02020603050405020304" pitchFamily="18" charset="0"/>
              </a:rPr>
              <a:t>Turbulence</a:t>
            </a:r>
            <a:r>
              <a:rPr lang="en-US" sz="2000" dirty="0" smtClean="0">
                <a:latin typeface="Times New Roman" panose="02020603050405020304" pitchFamily="18" charset="0"/>
                <a:cs typeface="Times New Roman" panose="02020603050405020304" pitchFamily="18" charset="0"/>
              </a:rPr>
              <a:t> </a:t>
            </a:r>
          </a:p>
          <a:p>
            <a:r>
              <a:rPr lang="en-US" sz="2000" dirty="0">
                <a:latin typeface="Times New Roman" panose="02020603050405020304" pitchFamily="18" charset="0"/>
                <a:cs typeface="Times New Roman" panose="02020603050405020304" pitchFamily="18" charset="0"/>
              </a:rPr>
              <a:t>The occurrence of high-frequency turbulence near the ground is one of the characteristics that makes the boundary layer different from the rest of the atmosphere. Outside the boundary layer, turbulence is found primarily in convective clouds, and near the jet stream where strong wind shears can create clear air turbulence (CAT). </a:t>
            </a:r>
            <a:r>
              <a:rPr lang="en-US" sz="2000" dirty="0" smtClean="0">
                <a:latin typeface="Times New Roman" panose="02020603050405020304" pitchFamily="18" charset="0"/>
                <a:cs typeface="Times New Roman" panose="02020603050405020304" pitchFamily="18" charset="0"/>
              </a:rPr>
              <a:t>The </a:t>
            </a:r>
            <a:r>
              <a:rPr lang="en-US" sz="2000" dirty="0">
                <a:latin typeface="Times New Roman" panose="02020603050405020304" pitchFamily="18" charset="0"/>
                <a:cs typeface="Times New Roman" panose="02020603050405020304" pitchFamily="18" charset="0"/>
              </a:rPr>
              <a:t>frequent lack of turbulence above the boundary layer means that the free atmosphere cannot respond to surface changes. </a:t>
            </a:r>
          </a:p>
        </p:txBody>
      </p:sp>
    </p:spTree>
    <p:extLst>
      <p:ext uri="{BB962C8B-B14F-4D97-AF65-F5344CB8AC3E}">
        <p14:creationId xmlns:p14="http://schemas.microsoft.com/office/powerpoint/2010/main" val="370783861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0" y="1"/>
            <a:ext cx="12192000" cy="6256420"/>
          </a:xfrm>
          <a:prstGeom prst="rect">
            <a:avLst/>
          </a:prstGeom>
        </p:spPr>
      </p:pic>
    </p:spTree>
    <p:extLst>
      <p:ext uri="{BB962C8B-B14F-4D97-AF65-F5344CB8AC3E}">
        <p14:creationId xmlns:p14="http://schemas.microsoft.com/office/powerpoint/2010/main" val="170665184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TM03457503[[fn=Quotable]]</Template>
  <TotalTime>2865</TotalTime>
  <Words>986</Words>
  <Application>Microsoft Office PowerPoint</Application>
  <PresentationFormat>Widescreen</PresentationFormat>
  <Paragraphs>36</Paragraphs>
  <Slides>10</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10</vt:i4>
      </vt:variant>
    </vt:vector>
  </HeadingPairs>
  <TitlesOfParts>
    <vt:vector size="16" baseType="lpstr">
      <vt:lpstr>Arial</vt:lpstr>
      <vt:lpstr>Calibri</vt:lpstr>
      <vt:lpstr>Calibri Light</vt:lpstr>
      <vt:lpstr>Times New Roman</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Windows User</dc:creator>
  <cp:lastModifiedBy>Windows User</cp:lastModifiedBy>
  <cp:revision>108</cp:revision>
  <dcterms:created xsi:type="dcterms:W3CDTF">2019-10-20T19:36:41Z</dcterms:created>
  <dcterms:modified xsi:type="dcterms:W3CDTF">2021-10-31T15:18:28Z</dcterms:modified>
</cp:coreProperties>
</file>