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2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F368391-841E-4728-B06A-ED3D5A9AAF07}" type="datetimeFigureOut">
              <a:rPr lang="ar-IQ" smtClean="0"/>
              <a:t>10/05/1442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72861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368391-841E-4728-B06A-ED3D5A9AAF07}" type="datetimeFigureOut">
              <a:rPr lang="ar-IQ" smtClean="0"/>
              <a:t>10/05/1442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311426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368391-841E-4728-B06A-ED3D5A9AAF07}" type="datetimeFigureOut">
              <a:rPr lang="ar-IQ" smtClean="0"/>
              <a:t>10/05/1442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358282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F368391-841E-4728-B06A-ED3D5A9AAF07}" type="datetimeFigureOut">
              <a:rPr lang="ar-IQ" smtClean="0"/>
              <a:t>10/05/1442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6775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68391-841E-4728-B06A-ED3D5A9AAF07}" type="datetimeFigureOut">
              <a:rPr lang="ar-IQ" smtClean="0"/>
              <a:t>10/05/1442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391054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F368391-841E-4728-B06A-ED3D5A9AAF07}" type="datetimeFigureOut">
              <a:rPr lang="ar-IQ" smtClean="0"/>
              <a:t>10/05/1442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397111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F368391-841E-4728-B06A-ED3D5A9AAF07}" type="datetimeFigureOut">
              <a:rPr lang="ar-IQ" smtClean="0"/>
              <a:t>10/05/1442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403645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F368391-841E-4728-B06A-ED3D5A9AAF07}" type="datetimeFigureOut">
              <a:rPr lang="ar-IQ" smtClean="0"/>
              <a:t>10/05/1442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35716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68391-841E-4728-B06A-ED3D5A9AAF07}" type="datetimeFigureOut">
              <a:rPr lang="ar-IQ" smtClean="0"/>
              <a:t>10/05/1442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13612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68391-841E-4728-B06A-ED3D5A9AAF07}" type="datetimeFigureOut">
              <a:rPr lang="ar-IQ" smtClean="0"/>
              <a:t>10/05/1442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297855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68391-841E-4728-B06A-ED3D5A9AAF07}" type="datetimeFigureOut">
              <a:rPr lang="ar-IQ" smtClean="0"/>
              <a:t>10/05/1442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33A615F-82F0-44A7-8EF1-FE7A5DFFA0A1}" type="slidenum">
              <a:rPr lang="ar-IQ" smtClean="0"/>
              <a:t>‹#›</a:t>
            </a:fld>
            <a:endParaRPr lang="ar-IQ"/>
          </a:p>
        </p:txBody>
      </p:sp>
    </p:spTree>
    <p:extLst>
      <p:ext uri="{BB962C8B-B14F-4D97-AF65-F5344CB8AC3E}">
        <p14:creationId xmlns:p14="http://schemas.microsoft.com/office/powerpoint/2010/main" val="244262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368391-841E-4728-B06A-ED3D5A9AAF07}" type="datetimeFigureOut">
              <a:rPr lang="ar-IQ" smtClean="0"/>
              <a:t>10/05/1442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3A615F-82F0-44A7-8EF1-FE7A5DFFA0A1}" type="slidenum">
              <a:rPr lang="ar-IQ" smtClean="0"/>
              <a:t>‹#›</a:t>
            </a:fld>
            <a:endParaRPr lang="ar-IQ"/>
          </a:p>
        </p:txBody>
      </p:sp>
    </p:spTree>
    <p:extLst>
      <p:ext uri="{BB962C8B-B14F-4D97-AF65-F5344CB8AC3E}">
        <p14:creationId xmlns:p14="http://schemas.microsoft.com/office/powerpoint/2010/main" val="360982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11560" y="548680"/>
            <a:ext cx="7772400" cy="2057400"/>
          </a:xfrm>
        </p:spPr>
        <p:txBody>
          <a:bodyPr>
            <a:normAutofit fontScale="90000"/>
          </a:bodyPr>
          <a:lstStyle/>
          <a:p>
            <a:pPr algn="l" rtl="0"/>
            <a:r>
              <a:rPr lang="en-US" sz="6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reflection blurRad="6350" stA="60000" endA="900" endPos="60000" dist="29997" dir="5400000" sy="-100000" algn="bl" rotWithShape="0"/>
                </a:effectLst>
              </a:rPr>
              <a:t>Molecular Biology</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r>
              <a:rPr lang="en-US" sz="31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Lec 2</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5" name="Subtitle 2"/>
          <p:cNvSpPr>
            <a:spLocks noGrp="1"/>
          </p:cNvSpPr>
          <p:nvPr>
            <p:ph type="subTitle" idx="1"/>
          </p:nvPr>
        </p:nvSpPr>
        <p:spPr>
          <a:xfrm>
            <a:off x="2699792" y="2924891"/>
            <a:ext cx="6444208" cy="17526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DNA &amp; RNA</a:t>
            </a:r>
          </a:p>
          <a:p>
            <a:pPr algn="ctr"/>
            <a:r>
              <a:rPr lang="en-US"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Basic structure and roles </a:t>
            </a:r>
          </a:p>
          <a:p>
            <a:pPr algn="ct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098" name="Picture 2" descr="C:\Users\alazzawi\Pictures\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68912">
            <a:off x="748991" y="901387"/>
            <a:ext cx="1398488" cy="709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21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8856" cy="634082"/>
          </a:xfrm>
          <a:solidFill>
            <a:schemeClr val="accent5">
              <a:lumMod val="40000"/>
              <a:lumOff val="60000"/>
            </a:schemeClr>
          </a:solidFill>
          <a:ln>
            <a:solidFill>
              <a:schemeClr val="accent1">
                <a:lumMod val="75000"/>
              </a:schemeClr>
            </a:solidFill>
          </a:ln>
        </p:spPr>
        <p:txBody>
          <a:bodyPr>
            <a:normAutofit fontScale="90000"/>
          </a:bodyPr>
          <a:lstStyle/>
          <a:p>
            <a:pPr algn="l"/>
            <a:r>
              <a:rPr lang="en-US" sz="3600" dirty="0">
                <a:solidFill>
                  <a:srgbClr val="0070C0"/>
                </a:solidFill>
                <a:effectLst>
                  <a:outerShdw blurRad="38100" dist="38100" dir="2700000" algn="tl">
                    <a:srgbClr val="000000">
                      <a:alpha val="43137"/>
                    </a:srgbClr>
                  </a:outerShdw>
                </a:effectLst>
                <a:latin typeface="Constantia"/>
                <a:ea typeface="+mn-ea"/>
              </a:rPr>
              <a:t>Nucleoside &amp; Nucleotide</a:t>
            </a:r>
            <a:endParaRPr lang="ar-IQ" sz="3600" dirty="0">
              <a:solidFill>
                <a:srgbClr val="0070C0"/>
              </a:solidFill>
              <a:effectLst>
                <a:outerShdw blurRad="38100" dist="38100" dir="2700000" algn="tl">
                  <a:srgbClr val="000000">
                    <a:alpha val="43137"/>
                  </a:srgbClr>
                </a:outerShdw>
              </a:effectLst>
              <a:latin typeface="Constantia"/>
              <a:ea typeface="+mn-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57554"/>
            <a:ext cx="5256584" cy="543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44208" y="341946"/>
            <a:ext cx="2390913" cy="1631216"/>
          </a:xfrm>
          <a:prstGeom prst="rect">
            <a:avLst/>
          </a:prstGeom>
          <a:solidFill>
            <a:srgbClr val="FFFF99"/>
          </a:solidFill>
          <a:ln>
            <a:solidFill>
              <a:srgbClr val="C00000"/>
            </a:solidFill>
          </a:ln>
        </p:spPr>
        <p:txBody>
          <a:bodyPr wrap="square">
            <a:spAutoFit/>
          </a:bodyPr>
          <a:lstStyle/>
          <a:p>
            <a:pPr lvl="0" algn="ctr" rtl="0"/>
            <a:r>
              <a:rPr lang="en-US" sz="2800" b="1" u="sng" dirty="0" smtClean="0">
                <a:effectLst>
                  <a:outerShdw blurRad="38100" dist="38100" dir="2700000" algn="tl">
                    <a:srgbClr val="000000">
                      <a:alpha val="43137"/>
                    </a:srgbClr>
                  </a:outerShdw>
                </a:effectLst>
                <a:ea typeface="Segoe UI Symbol" pitchFamily="34" charset="0"/>
                <a:cs typeface="Times New Roman"/>
              </a:rPr>
              <a:t>Nucleoside </a:t>
            </a:r>
            <a:endParaRPr lang="en-US" sz="2800" b="1" u="sng" dirty="0">
              <a:effectLst>
                <a:outerShdw blurRad="38100" dist="38100" dir="2700000" algn="tl">
                  <a:srgbClr val="000000">
                    <a:alpha val="43137"/>
                  </a:srgbClr>
                </a:outerShdw>
              </a:effectLst>
              <a:ea typeface="Segoe UI Symbol" pitchFamily="34" charset="0"/>
              <a:cs typeface="Times New Roman"/>
            </a:endParaRPr>
          </a:p>
          <a:p>
            <a:pPr lvl="0" algn="ctr" rtl="0"/>
            <a:r>
              <a:rPr lang="en-US" sz="2400" dirty="0" smtClean="0">
                <a:solidFill>
                  <a:srgbClr val="FF0000"/>
                </a:solidFill>
                <a:ea typeface="Segoe UI Symbol" pitchFamily="34" charset="0"/>
                <a:cs typeface="Times New Roman"/>
              </a:rPr>
              <a:t>Nitrogen base</a:t>
            </a:r>
          </a:p>
          <a:p>
            <a:pPr lvl="0" algn="ctr" rtl="0"/>
            <a:r>
              <a:rPr lang="en-US" sz="2400" dirty="0" smtClean="0">
                <a:solidFill>
                  <a:srgbClr val="FF0000"/>
                </a:solidFill>
                <a:ea typeface="Segoe UI Symbol" pitchFamily="34" charset="0"/>
                <a:cs typeface="Times New Roman"/>
              </a:rPr>
              <a:t>+</a:t>
            </a:r>
          </a:p>
          <a:p>
            <a:pPr lvl="0" algn="ctr" rtl="0"/>
            <a:r>
              <a:rPr lang="en-US" sz="2400" dirty="0" smtClean="0">
                <a:solidFill>
                  <a:srgbClr val="FF0000"/>
                </a:solidFill>
                <a:ea typeface="Segoe UI Symbol" pitchFamily="34" charset="0"/>
                <a:cs typeface="Times New Roman"/>
              </a:rPr>
              <a:t>Sugar </a:t>
            </a:r>
          </a:p>
        </p:txBody>
      </p:sp>
      <p:sp>
        <p:nvSpPr>
          <p:cNvPr id="6" name="Rectangle 5"/>
          <p:cNvSpPr/>
          <p:nvPr/>
        </p:nvSpPr>
        <p:spPr>
          <a:xfrm>
            <a:off x="6444208" y="2060848"/>
            <a:ext cx="2390913" cy="369332"/>
          </a:xfrm>
          <a:prstGeom prst="rect">
            <a:avLst/>
          </a:prstGeom>
          <a:solidFill>
            <a:srgbClr val="FFFF99"/>
          </a:solidFill>
          <a:ln>
            <a:solidFill>
              <a:srgbClr val="C00000"/>
            </a:solidFill>
          </a:ln>
        </p:spPr>
        <p:txBody>
          <a:bodyPr wrap="square">
            <a:spAutoFit/>
          </a:bodyPr>
          <a:lstStyle/>
          <a:p>
            <a:pPr lvl="0" algn="ctr" rtl="0"/>
            <a:r>
              <a:rPr lang="en-US" b="1" dirty="0">
                <a:ea typeface="Segoe UI Symbol" pitchFamily="34" charset="0"/>
                <a:cs typeface="Times New Roman"/>
              </a:rPr>
              <a:t>by N-</a:t>
            </a:r>
            <a:r>
              <a:rPr lang="el-GR" b="1" dirty="0">
                <a:ea typeface="Segoe UI Symbol" pitchFamily="34" charset="0"/>
                <a:cs typeface="Times New Roman"/>
              </a:rPr>
              <a:t>β</a:t>
            </a:r>
            <a:r>
              <a:rPr lang="en-US" b="1" dirty="0">
                <a:ea typeface="Segoe UI Symbol" pitchFamily="34" charset="0"/>
                <a:cs typeface="Times New Roman"/>
              </a:rPr>
              <a:t>- glycosidic </a:t>
            </a:r>
            <a:r>
              <a:rPr lang="en-US" b="1" dirty="0" smtClean="0">
                <a:ea typeface="Segoe UI Symbol" pitchFamily="34" charset="0"/>
                <a:cs typeface="Times New Roman"/>
              </a:rPr>
              <a:t>bond</a:t>
            </a:r>
            <a:endParaRPr lang="en-US" b="1" dirty="0">
              <a:ea typeface="Segoe UI Symbol" pitchFamily="34" charset="0"/>
              <a:cs typeface="Times New Roman"/>
            </a:endParaRPr>
          </a:p>
        </p:txBody>
      </p:sp>
      <p:sp>
        <p:nvSpPr>
          <p:cNvPr id="9" name="Rectangle 8"/>
          <p:cNvSpPr/>
          <p:nvPr/>
        </p:nvSpPr>
        <p:spPr>
          <a:xfrm>
            <a:off x="6444208" y="3215010"/>
            <a:ext cx="2390913" cy="2369880"/>
          </a:xfrm>
          <a:prstGeom prst="rect">
            <a:avLst/>
          </a:prstGeom>
          <a:solidFill>
            <a:srgbClr val="FFFF99"/>
          </a:solidFill>
          <a:ln>
            <a:solidFill>
              <a:srgbClr val="C00000"/>
            </a:solidFill>
          </a:ln>
        </p:spPr>
        <p:txBody>
          <a:bodyPr wrap="square">
            <a:spAutoFit/>
          </a:bodyPr>
          <a:lstStyle/>
          <a:p>
            <a:pPr lvl="0" algn="ctr" rtl="0"/>
            <a:r>
              <a:rPr lang="en-US" sz="2800" b="1" u="sng" dirty="0" smtClean="0">
                <a:effectLst>
                  <a:outerShdw blurRad="38100" dist="38100" dir="2700000" algn="tl">
                    <a:srgbClr val="000000">
                      <a:alpha val="43137"/>
                    </a:srgbClr>
                  </a:outerShdw>
                </a:effectLst>
                <a:ea typeface="Segoe UI Symbol" pitchFamily="34" charset="0"/>
                <a:cs typeface="Times New Roman"/>
              </a:rPr>
              <a:t>Nucleotide </a:t>
            </a:r>
            <a:endParaRPr lang="en-US" sz="2800" b="1" u="sng" dirty="0">
              <a:effectLst>
                <a:outerShdw blurRad="38100" dist="38100" dir="2700000" algn="tl">
                  <a:srgbClr val="000000">
                    <a:alpha val="43137"/>
                  </a:srgbClr>
                </a:outerShdw>
              </a:effectLst>
              <a:ea typeface="Segoe UI Symbol" pitchFamily="34" charset="0"/>
              <a:cs typeface="Times New Roman"/>
            </a:endParaRPr>
          </a:p>
          <a:p>
            <a:pPr lvl="0" algn="ctr" rtl="0"/>
            <a:r>
              <a:rPr lang="en-US" sz="2400" dirty="0" smtClean="0">
                <a:solidFill>
                  <a:srgbClr val="FF0000"/>
                </a:solidFill>
                <a:ea typeface="Segoe UI Symbol" pitchFamily="34" charset="0"/>
                <a:cs typeface="Times New Roman"/>
              </a:rPr>
              <a:t>Nitrogen base</a:t>
            </a:r>
          </a:p>
          <a:p>
            <a:pPr lvl="0" algn="ctr" rtl="0"/>
            <a:r>
              <a:rPr lang="en-US" sz="2400" dirty="0" smtClean="0">
                <a:solidFill>
                  <a:srgbClr val="FF0000"/>
                </a:solidFill>
                <a:ea typeface="Segoe UI Symbol" pitchFamily="34" charset="0"/>
                <a:cs typeface="Times New Roman"/>
              </a:rPr>
              <a:t>+</a:t>
            </a:r>
          </a:p>
          <a:p>
            <a:pPr lvl="0" algn="ctr" rtl="0"/>
            <a:r>
              <a:rPr lang="en-US" sz="2400" dirty="0" smtClean="0">
                <a:solidFill>
                  <a:srgbClr val="FF0000"/>
                </a:solidFill>
                <a:ea typeface="Segoe UI Symbol" pitchFamily="34" charset="0"/>
                <a:cs typeface="Times New Roman"/>
              </a:rPr>
              <a:t>Sugar </a:t>
            </a:r>
          </a:p>
          <a:p>
            <a:pPr lvl="0" algn="ctr" rtl="0"/>
            <a:r>
              <a:rPr lang="en-US" sz="2400" dirty="0" smtClean="0">
                <a:solidFill>
                  <a:srgbClr val="FF0000"/>
                </a:solidFill>
                <a:ea typeface="Segoe UI Symbol" pitchFamily="34" charset="0"/>
                <a:cs typeface="Times New Roman"/>
              </a:rPr>
              <a:t>+</a:t>
            </a:r>
          </a:p>
          <a:p>
            <a:pPr lvl="0" algn="ctr" rtl="0"/>
            <a:r>
              <a:rPr lang="en-US" sz="2400" dirty="0" smtClean="0">
                <a:solidFill>
                  <a:srgbClr val="FF0000"/>
                </a:solidFill>
                <a:ea typeface="Segoe UI Symbol" pitchFamily="34" charset="0"/>
                <a:cs typeface="Times New Roman"/>
              </a:rPr>
              <a:t>Phosphate group</a:t>
            </a:r>
          </a:p>
        </p:txBody>
      </p:sp>
      <p:sp>
        <p:nvSpPr>
          <p:cNvPr id="8" name="Rectangle 7"/>
          <p:cNvSpPr/>
          <p:nvPr/>
        </p:nvSpPr>
        <p:spPr>
          <a:xfrm>
            <a:off x="6429559" y="5651956"/>
            <a:ext cx="2390913" cy="369332"/>
          </a:xfrm>
          <a:prstGeom prst="rect">
            <a:avLst/>
          </a:prstGeom>
          <a:solidFill>
            <a:srgbClr val="FFFF99"/>
          </a:solidFill>
          <a:ln>
            <a:solidFill>
              <a:srgbClr val="C00000"/>
            </a:solidFill>
          </a:ln>
        </p:spPr>
        <p:txBody>
          <a:bodyPr wrap="square">
            <a:spAutoFit/>
          </a:bodyPr>
          <a:lstStyle/>
          <a:p>
            <a:pPr lvl="0" algn="ctr" rtl="0"/>
            <a:r>
              <a:rPr lang="en-US" b="1" dirty="0">
                <a:ea typeface="Segoe UI Symbol" pitchFamily="34" charset="0"/>
                <a:cs typeface="Times New Roman"/>
              </a:rPr>
              <a:t>by </a:t>
            </a:r>
            <a:r>
              <a:rPr lang="en-US" b="1" dirty="0" smtClean="0">
                <a:ea typeface="Segoe UI Symbol" pitchFamily="34" charset="0"/>
                <a:cs typeface="Times New Roman"/>
              </a:rPr>
              <a:t>phosphoester </a:t>
            </a:r>
            <a:r>
              <a:rPr lang="en-US" b="1" dirty="0">
                <a:ea typeface="Segoe UI Symbol" pitchFamily="34" charset="0"/>
                <a:cs typeface="Times New Roman"/>
              </a:rPr>
              <a:t>bond</a:t>
            </a:r>
          </a:p>
        </p:txBody>
      </p:sp>
    </p:spTree>
    <p:extLst>
      <p:ext uri="{BB962C8B-B14F-4D97-AF65-F5344CB8AC3E}">
        <p14:creationId xmlns:p14="http://schemas.microsoft.com/office/powerpoint/2010/main" val="2585096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lazzawi\Pictures\1514-1530020379880.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59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8336"/>
          </a:xfrm>
        </p:spPr>
        <p:txBody>
          <a:bodyPr>
            <a:noAutofit/>
          </a:bodyPr>
          <a:lstStyle/>
          <a:p>
            <a:pPr algn="l" rtl="0"/>
            <a:r>
              <a:rPr lang="en-US" sz="3200" dirty="0">
                <a:solidFill>
                  <a:srgbClr val="FF0000"/>
                </a:solidFill>
                <a:effectLst>
                  <a:outerShdw blurRad="38100" dist="38100" dir="2700000" algn="tl">
                    <a:srgbClr val="000000">
                      <a:alpha val="43137"/>
                    </a:srgbClr>
                  </a:outerShdw>
                </a:effectLst>
                <a:latin typeface="Constantia"/>
                <a:ea typeface="+mn-ea"/>
              </a:rPr>
              <a:t>Names of Nucleosides and Nucleotides</a:t>
            </a:r>
          </a:p>
        </p:txBody>
      </p:sp>
      <p:pic>
        <p:nvPicPr>
          <p:cNvPr id="922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6213" y="1268760"/>
            <a:ext cx="879157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5496" y="1700808"/>
            <a:ext cx="867395"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Oval 8"/>
          <p:cNvSpPr/>
          <p:nvPr/>
        </p:nvSpPr>
        <p:spPr>
          <a:xfrm>
            <a:off x="35496" y="4077072"/>
            <a:ext cx="867395"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004502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azzawi\Pictures\1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17133" y="184666"/>
            <a:ext cx="4919363" cy="6412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7384"/>
            <a:ext cx="3754760" cy="778098"/>
          </a:xfrm>
        </p:spPr>
        <p:txBody>
          <a:bodyPr>
            <a:normAutofit/>
          </a:bodyPr>
          <a:lstStyle/>
          <a:p>
            <a:pPr algn="l"/>
            <a:r>
              <a:rPr lang="en-US" sz="3200" dirty="0">
                <a:solidFill>
                  <a:srgbClr val="FF0000"/>
                </a:solidFill>
                <a:effectLst>
                  <a:outerShdw blurRad="38100" dist="38100" dir="2700000" algn="tl">
                    <a:srgbClr val="000000">
                      <a:alpha val="43137"/>
                    </a:srgbClr>
                  </a:outerShdw>
                </a:effectLst>
                <a:latin typeface="Constantia"/>
                <a:ea typeface="+mn-ea"/>
              </a:rPr>
              <a:t>Structure of DNA</a:t>
            </a:r>
            <a:endParaRPr lang="ar-IQ" sz="3200" dirty="0">
              <a:solidFill>
                <a:srgbClr val="FF0000"/>
              </a:solidFill>
              <a:effectLst>
                <a:outerShdw blurRad="38100" dist="38100" dir="2700000" algn="tl">
                  <a:srgbClr val="000000">
                    <a:alpha val="43137"/>
                  </a:srgbClr>
                </a:outerShdw>
              </a:effectLst>
              <a:latin typeface="Constantia"/>
              <a:ea typeface="+mn-ea"/>
            </a:endParaRPr>
          </a:p>
        </p:txBody>
      </p:sp>
      <p:sp>
        <p:nvSpPr>
          <p:cNvPr id="5" name="Rectangle 4"/>
          <p:cNvSpPr/>
          <p:nvPr/>
        </p:nvSpPr>
        <p:spPr>
          <a:xfrm>
            <a:off x="179513" y="1484784"/>
            <a:ext cx="4176464" cy="5262979"/>
          </a:xfrm>
          <a:prstGeom prst="rect">
            <a:avLst/>
          </a:prstGeom>
          <a:solidFill>
            <a:srgbClr val="FFFF99"/>
          </a:solidFill>
        </p:spPr>
        <p:txBody>
          <a:bodyPr wrap="square">
            <a:spAutoFit/>
          </a:bodyPr>
          <a:lstStyle/>
          <a:p>
            <a:pPr algn="just" rtl="0"/>
            <a:r>
              <a:rPr lang="en-US" sz="2400" dirty="0">
                <a:solidFill>
                  <a:srgbClr val="00B050"/>
                </a:solidFill>
                <a:effectLst>
                  <a:outerShdw blurRad="38100" dist="38100" dir="2700000" algn="tl">
                    <a:srgbClr val="000000">
                      <a:alpha val="43137"/>
                    </a:srgbClr>
                  </a:outerShdw>
                </a:effectLst>
              </a:rPr>
              <a:t>The primary DNA structure is a single strand and is formed when nucleotides are joined together through the </a:t>
            </a:r>
            <a:r>
              <a:rPr lang="en-US" sz="2400" dirty="0">
                <a:solidFill>
                  <a:srgbClr val="FF0000"/>
                </a:solidFill>
                <a:effectLst>
                  <a:outerShdw blurRad="38100" dist="38100" dir="2700000" algn="tl">
                    <a:srgbClr val="000000">
                      <a:alpha val="43137"/>
                    </a:srgbClr>
                  </a:outerShdw>
                </a:effectLst>
              </a:rPr>
              <a:t>phosphate group </a:t>
            </a:r>
            <a:r>
              <a:rPr lang="en-US" sz="2400" dirty="0">
                <a:solidFill>
                  <a:srgbClr val="00B050"/>
                </a:solidFill>
                <a:effectLst>
                  <a:outerShdw blurRad="38100" dist="38100" dir="2700000" algn="tl">
                    <a:srgbClr val="000000">
                      <a:alpha val="43137"/>
                    </a:srgbClr>
                  </a:outerShdw>
                </a:effectLst>
              </a:rPr>
              <a:t>of one nucleotide </a:t>
            </a:r>
            <a:r>
              <a:rPr lang="en-US" sz="2400" dirty="0" smtClean="0">
                <a:solidFill>
                  <a:srgbClr val="00B050"/>
                </a:solidFill>
                <a:effectLst>
                  <a:outerShdw blurRad="38100" dist="38100" dir="2700000" algn="tl">
                    <a:srgbClr val="000000">
                      <a:alpha val="43137"/>
                    </a:srgbClr>
                  </a:outerShdw>
                </a:effectLst>
              </a:rPr>
              <a:t>connecting to </a:t>
            </a:r>
            <a:r>
              <a:rPr lang="en-US" sz="2400" dirty="0">
                <a:solidFill>
                  <a:srgbClr val="00B050"/>
                </a:solidFill>
                <a:effectLst>
                  <a:outerShdw blurRad="38100" dist="38100" dir="2700000" algn="tl">
                    <a:srgbClr val="000000">
                      <a:alpha val="43137"/>
                    </a:srgbClr>
                  </a:outerShdw>
                </a:effectLst>
              </a:rPr>
              <a:t>the </a:t>
            </a:r>
            <a:r>
              <a:rPr lang="en-US" sz="2400" dirty="0">
                <a:solidFill>
                  <a:srgbClr val="FF0000"/>
                </a:solidFill>
                <a:effectLst>
                  <a:outerShdw blurRad="38100" dist="38100" dir="2700000" algn="tl">
                    <a:srgbClr val="000000">
                      <a:alpha val="43137"/>
                    </a:srgbClr>
                  </a:outerShdw>
                </a:effectLst>
              </a:rPr>
              <a:t>OH group </a:t>
            </a:r>
            <a:r>
              <a:rPr lang="en-US" sz="2400" dirty="0">
                <a:solidFill>
                  <a:srgbClr val="00B050"/>
                </a:solidFill>
                <a:effectLst>
                  <a:outerShdw blurRad="38100" dist="38100" dir="2700000" algn="tl">
                    <a:srgbClr val="000000">
                      <a:alpha val="43137"/>
                    </a:srgbClr>
                  </a:outerShdw>
                </a:effectLst>
              </a:rPr>
              <a:t>on the third carbon atom of the sugar unit of a second </a:t>
            </a:r>
            <a:r>
              <a:rPr lang="en-US" sz="2400" dirty="0" smtClean="0">
                <a:solidFill>
                  <a:srgbClr val="00B050"/>
                </a:solidFill>
                <a:effectLst>
                  <a:outerShdw blurRad="38100" dist="38100" dir="2700000" algn="tl">
                    <a:srgbClr val="000000">
                      <a:alpha val="43137"/>
                    </a:srgbClr>
                  </a:outerShdw>
                </a:effectLst>
              </a:rPr>
              <a:t>nucleotide, this </a:t>
            </a:r>
            <a:r>
              <a:rPr lang="en-US" sz="2400" dirty="0">
                <a:solidFill>
                  <a:srgbClr val="00B050"/>
                </a:solidFill>
                <a:effectLst>
                  <a:outerShdw blurRad="38100" dist="38100" dir="2700000" algn="tl">
                    <a:srgbClr val="000000">
                      <a:alpha val="43137"/>
                    </a:srgbClr>
                  </a:outerShdw>
                </a:effectLst>
              </a:rPr>
              <a:t>binding occurs via an ester bond. The second nucleotide joins to a third nucleotide, and the process is repeated to produce a long nucleic acid chain.</a:t>
            </a:r>
          </a:p>
        </p:txBody>
      </p:sp>
      <p:sp>
        <p:nvSpPr>
          <p:cNvPr id="6" name="Rectangle 5"/>
          <p:cNvSpPr/>
          <p:nvPr/>
        </p:nvSpPr>
        <p:spPr>
          <a:xfrm>
            <a:off x="179512" y="836712"/>
            <a:ext cx="4162357" cy="523220"/>
          </a:xfrm>
          <a:prstGeom prst="rect">
            <a:avLst/>
          </a:prstGeom>
        </p:spPr>
        <p:txBody>
          <a:bodyPr wrap="none">
            <a:spAutoFit/>
          </a:bodyPr>
          <a:lstStyle/>
          <a:p>
            <a:r>
              <a:rPr lang="en-US" sz="2800" dirty="0" smtClean="0">
                <a:solidFill>
                  <a:srgbClr val="0070C0"/>
                </a:solidFill>
                <a:effectLst>
                  <a:outerShdw blurRad="38100" dist="38100" dir="2700000" algn="tl">
                    <a:srgbClr val="000000">
                      <a:alpha val="43137"/>
                    </a:srgbClr>
                  </a:outerShdw>
                </a:effectLst>
                <a:latin typeface="Constantia"/>
                <a:cs typeface="+mj-cs"/>
              </a:rPr>
              <a:t>1: Primary </a:t>
            </a:r>
            <a:r>
              <a:rPr lang="en-US" sz="2800" dirty="0">
                <a:solidFill>
                  <a:srgbClr val="0070C0"/>
                </a:solidFill>
                <a:effectLst>
                  <a:outerShdw blurRad="38100" dist="38100" dir="2700000" algn="tl">
                    <a:srgbClr val="000000">
                      <a:alpha val="43137"/>
                    </a:srgbClr>
                  </a:outerShdw>
                </a:effectLst>
                <a:latin typeface="Constantia"/>
                <a:cs typeface="+mj-cs"/>
              </a:rPr>
              <a:t>DNA structure </a:t>
            </a:r>
            <a:endParaRPr lang="ar-IQ" sz="2800" dirty="0">
              <a:solidFill>
                <a:srgbClr val="0070C0"/>
              </a:solidFill>
              <a:effectLst>
                <a:outerShdw blurRad="38100" dist="38100" dir="2700000" algn="tl">
                  <a:srgbClr val="000000">
                    <a:alpha val="43137"/>
                  </a:srgbClr>
                </a:outerShdw>
              </a:effectLst>
              <a:latin typeface="Constantia"/>
              <a:cs typeface="+mj-cs"/>
            </a:endParaRPr>
          </a:p>
        </p:txBody>
      </p:sp>
    </p:spTree>
    <p:extLst>
      <p:ext uri="{BB962C8B-B14F-4D97-AF65-F5344CB8AC3E}">
        <p14:creationId xmlns:p14="http://schemas.microsoft.com/office/powerpoint/2010/main" val="159775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dinucleotide.gif"/>
          <p:cNvPicPr>
            <a:picLocks noGrp="1" noChangeAspect="1"/>
          </p:cNvPicPr>
          <p:nvPr>
            <p:ph idx="1"/>
          </p:nvPr>
        </p:nvPicPr>
        <p:blipFill>
          <a:blip r:embed="rId2"/>
          <a:stretch>
            <a:fillRect/>
          </a:stretch>
        </p:blipFill>
        <p:spPr>
          <a:xfrm>
            <a:off x="1043609" y="2564905"/>
            <a:ext cx="8064895" cy="4176464"/>
          </a:xfrm>
        </p:spPr>
      </p:pic>
      <p:sp>
        <p:nvSpPr>
          <p:cNvPr id="4" name="Title 1"/>
          <p:cNvSpPr txBox="1">
            <a:spLocks/>
          </p:cNvSpPr>
          <p:nvPr/>
        </p:nvSpPr>
        <p:spPr>
          <a:xfrm>
            <a:off x="755576" y="2420888"/>
            <a:ext cx="6912768" cy="3816424"/>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rtl="0"/>
            <a:endParaRPr lang="en-US" sz="2500" dirty="0">
              <a:solidFill>
                <a:srgbClr val="002060"/>
              </a:solidFill>
              <a:latin typeface="+mn-lt"/>
              <a:ea typeface="+mn-ea"/>
              <a:cs typeface="+mn-cs"/>
            </a:endParaRPr>
          </a:p>
        </p:txBody>
      </p:sp>
      <p:sp>
        <p:nvSpPr>
          <p:cNvPr id="5" name="Rectangle 4"/>
          <p:cNvSpPr/>
          <p:nvPr/>
        </p:nvSpPr>
        <p:spPr>
          <a:xfrm>
            <a:off x="135271" y="1700808"/>
            <a:ext cx="8757209" cy="1200329"/>
          </a:xfrm>
          <a:prstGeom prst="rect">
            <a:avLst/>
          </a:prstGeom>
          <a:solidFill>
            <a:schemeClr val="bg1"/>
          </a:solidFill>
        </p:spPr>
        <p:txBody>
          <a:bodyPr wrap="square">
            <a:spAutoFit/>
          </a:bodyPr>
          <a:lstStyle/>
          <a:p>
            <a:pPr lvl="0" algn="just" rtl="0"/>
            <a:r>
              <a:rPr lang="en-US" sz="2400" dirty="0" smtClean="0">
                <a:solidFill>
                  <a:srgbClr val="002060"/>
                </a:solidFill>
              </a:rPr>
              <a:t>The </a:t>
            </a:r>
            <a:r>
              <a:rPr lang="en-US" sz="2400" dirty="0">
                <a:solidFill>
                  <a:srgbClr val="002060"/>
                </a:solidFill>
              </a:rPr>
              <a:t>backbone of the chain consists of alternating phosphate and sugar units (2-deoxyribose in DNA and ribose in RNA). The purine and pyrimidine bases branch off this backbone</a:t>
            </a:r>
            <a:r>
              <a:rPr lang="en-US" sz="2400" dirty="0" smtClean="0">
                <a:solidFill>
                  <a:srgbClr val="002060"/>
                </a:solidFill>
              </a:rPr>
              <a:t>.</a:t>
            </a:r>
          </a:p>
        </p:txBody>
      </p:sp>
      <p:sp>
        <p:nvSpPr>
          <p:cNvPr id="6" name="Rectangle 5"/>
          <p:cNvSpPr/>
          <p:nvPr/>
        </p:nvSpPr>
        <p:spPr>
          <a:xfrm>
            <a:off x="181068" y="215930"/>
            <a:ext cx="8711412" cy="1569660"/>
          </a:xfrm>
          <a:prstGeom prst="rect">
            <a:avLst/>
          </a:prstGeom>
        </p:spPr>
        <p:txBody>
          <a:bodyPr wrap="square">
            <a:spAutoFit/>
          </a:bodyPr>
          <a:lstStyle/>
          <a:p>
            <a:pPr lvl="0" algn="just" rtl="0"/>
            <a:r>
              <a:rPr lang="en-US" sz="2400" dirty="0">
                <a:solidFill>
                  <a:srgbClr val="002060"/>
                </a:solidFill>
              </a:rPr>
              <a:t>Due to that processes of binding to create primary single strand of DNA, the two ends of the DNA strands were called 3́ OH free end and 5́ P end, and the </a:t>
            </a:r>
            <a:r>
              <a:rPr lang="en-US" sz="2400" dirty="0" smtClean="0">
                <a:solidFill>
                  <a:srgbClr val="002060"/>
                </a:solidFill>
              </a:rPr>
              <a:t>bond between two adjacent nucleotide </a:t>
            </a:r>
            <a:r>
              <a:rPr lang="en-US" sz="2400" dirty="0">
                <a:solidFill>
                  <a:srgbClr val="002060"/>
                </a:solidFill>
              </a:rPr>
              <a:t>is called 3́ 5́ phosphdiester bond . </a:t>
            </a:r>
          </a:p>
        </p:txBody>
      </p:sp>
      <p:sp>
        <p:nvSpPr>
          <p:cNvPr id="3" name="Title 2"/>
          <p:cNvSpPr>
            <a:spLocks noGrp="1"/>
          </p:cNvSpPr>
          <p:nvPr>
            <p:ph type="title"/>
          </p:nvPr>
        </p:nvSpPr>
        <p:spPr/>
        <p:txBody>
          <a:bodyPr/>
          <a:lstStyle/>
          <a:p>
            <a:endParaRPr lang="ar-IQ"/>
          </a:p>
        </p:txBody>
      </p:sp>
    </p:spTree>
    <p:extLst>
      <p:ext uri="{BB962C8B-B14F-4D97-AF65-F5344CB8AC3E}">
        <p14:creationId xmlns:p14="http://schemas.microsoft.com/office/powerpoint/2010/main" val="37485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052736"/>
            <a:ext cx="3538736" cy="5544616"/>
          </a:xfrm>
        </p:spPr>
        <p:txBody>
          <a:bodyPr>
            <a:normAutofit fontScale="90000"/>
          </a:bodyPr>
          <a:lstStyle/>
          <a:p>
            <a:pPr algn="just" rtl="0"/>
            <a:r>
              <a:rPr lang="en-US" sz="2800" dirty="0" smtClean="0">
                <a:solidFill>
                  <a:srgbClr val="00B050"/>
                </a:solidFill>
              </a:rPr>
              <a:t>The secondary structure of DNA represent by binding two single strand via two hydrogen bond between adenine and thymine (</a:t>
            </a:r>
            <a:r>
              <a:rPr lang="en-US" sz="2800" dirty="0" smtClean="0">
                <a:solidFill>
                  <a:srgbClr val="FF0000"/>
                </a:solidFill>
              </a:rPr>
              <a:t>A</a:t>
            </a:r>
            <a:r>
              <a:rPr lang="en-US" sz="2800" dirty="0" smtClean="0">
                <a:solidFill>
                  <a:srgbClr val="FF0000"/>
                </a:solidFill>
                <a:latin typeface="Times New Roman"/>
                <a:cs typeface="Times New Roman"/>
              </a:rPr>
              <a:t>=T</a:t>
            </a:r>
            <a:r>
              <a:rPr lang="en-US" sz="2800" dirty="0" smtClean="0">
                <a:solidFill>
                  <a:srgbClr val="00B050"/>
                </a:solidFill>
                <a:latin typeface="Times New Roman"/>
                <a:cs typeface="Times New Roman"/>
              </a:rPr>
              <a:t>)  and three</a:t>
            </a:r>
            <a:r>
              <a:rPr lang="en-US" sz="2800" dirty="0">
                <a:solidFill>
                  <a:srgbClr val="00B050"/>
                </a:solidFill>
              </a:rPr>
              <a:t> hydrogen </a:t>
            </a:r>
            <a:r>
              <a:rPr lang="en-US" sz="2800" dirty="0" smtClean="0">
                <a:solidFill>
                  <a:srgbClr val="00B050"/>
                </a:solidFill>
              </a:rPr>
              <a:t>bond between cytosine and guanine (</a:t>
            </a:r>
            <a:r>
              <a:rPr lang="en-US" sz="2800" dirty="0" smtClean="0">
                <a:solidFill>
                  <a:srgbClr val="FF0000"/>
                </a:solidFill>
                <a:latin typeface="Times New Roman"/>
                <a:cs typeface="Times New Roman"/>
              </a:rPr>
              <a:t>G≡C</a:t>
            </a:r>
            <a:r>
              <a:rPr lang="en-US" sz="2800" dirty="0" smtClean="0">
                <a:solidFill>
                  <a:srgbClr val="00B050"/>
                </a:solidFill>
                <a:latin typeface="Times New Roman"/>
                <a:cs typeface="Times New Roman"/>
              </a:rPr>
              <a:t>)</a:t>
            </a:r>
            <a:r>
              <a:rPr lang="en-US" sz="2800" dirty="0" smtClean="0">
                <a:solidFill>
                  <a:srgbClr val="00B050"/>
                </a:solidFill>
              </a:rPr>
              <a:t>.the two strand are anti parallel to each in opposite direction (3</a:t>
            </a:r>
            <a:r>
              <a:rPr lang="en-US" sz="2800" dirty="0" smtClean="0">
                <a:solidFill>
                  <a:srgbClr val="00B050"/>
                </a:solidFill>
                <a:latin typeface="Times New Roman"/>
                <a:cs typeface="Times New Roman"/>
              </a:rPr>
              <a:t>́ end of one strand face  the 5́  end of other strand) twisted together .</a:t>
            </a:r>
            <a:endParaRPr lang="en-US" sz="2800" dirty="0">
              <a:solidFill>
                <a:srgbClr val="00B050"/>
              </a:solidFill>
            </a:endParaRPr>
          </a:p>
        </p:txBody>
      </p:sp>
      <p:pic>
        <p:nvPicPr>
          <p:cNvPr id="3" name="Content Placeholder 4" descr="DNA_structure2.GIF"/>
          <p:cNvPicPr>
            <a:picLocks noGrp="1" noChangeAspect="1"/>
          </p:cNvPicPr>
          <p:nvPr>
            <p:ph idx="1"/>
          </p:nvPr>
        </p:nvPicPr>
        <p:blipFill>
          <a:blip r:embed="rId2"/>
          <a:stretch>
            <a:fillRect/>
          </a:stretch>
        </p:blipFill>
        <p:spPr>
          <a:xfrm>
            <a:off x="7997642" y="5949280"/>
            <a:ext cx="765358" cy="375320"/>
          </a:xfrm>
        </p:spPr>
      </p:pic>
      <p:sp>
        <p:nvSpPr>
          <p:cNvPr id="4" name="Rectangle 3"/>
          <p:cNvSpPr/>
          <p:nvPr/>
        </p:nvSpPr>
        <p:spPr>
          <a:xfrm>
            <a:off x="185291" y="332656"/>
            <a:ext cx="4674741" cy="523220"/>
          </a:xfrm>
          <a:prstGeom prst="rect">
            <a:avLst/>
          </a:prstGeom>
        </p:spPr>
        <p:txBody>
          <a:bodyPr wrap="none">
            <a:spAutoFit/>
          </a:bodyPr>
          <a:lstStyle/>
          <a:p>
            <a:r>
              <a:rPr lang="en-US" sz="2800" dirty="0" smtClean="0">
                <a:solidFill>
                  <a:srgbClr val="0070C0"/>
                </a:solidFill>
                <a:effectLst>
                  <a:outerShdw blurRad="38100" dist="38100" dir="2700000" algn="tl">
                    <a:srgbClr val="000000">
                      <a:alpha val="43137"/>
                    </a:srgbClr>
                  </a:outerShdw>
                </a:effectLst>
                <a:latin typeface="Constantia"/>
                <a:cs typeface="+mj-cs"/>
              </a:rPr>
              <a:t>2: Secondary  DNA </a:t>
            </a:r>
            <a:r>
              <a:rPr lang="en-US" sz="2800" dirty="0">
                <a:solidFill>
                  <a:srgbClr val="0070C0"/>
                </a:solidFill>
                <a:effectLst>
                  <a:outerShdw blurRad="38100" dist="38100" dir="2700000" algn="tl">
                    <a:srgbClr val="000000">
                      <a:alpha val="43137"/>
                    </a:srgbClr>
                  </a:outerShdw>
                </a:effectLst>
                <a:latin typeface="Constantia"/>
                <a:cs typeface="+mj-cs"/>
              </a:rPr>
              <a:t>structure </a:t>
            </a:r>
            <a:endParaRPr lang="ar-IQ" sz="2800" dirty="0">
              <a:solidFill>
                <a:srgbClr val="0070C0"/>
              </a:solidFill>
              <a:effectLst>
                <a:outerShdw blurRad="38100" dist="38100" dir="2700000" algn="tl">
                  <a:srgbClr val="000000">
                    <a:alpha val="43137"/>
                  </a:srgbClr>
                </a:outerShdw>
              </a:effectLst>
              <a:latin typeface="Constantia"/>
              <a:cs typeface="+mj-cs"/>
            </a:endParaRPr>
          </a:p>
        </p:txBody>
      </p:sp>
      <p:pic>
        <p:nvPicPr>
          <p:cNvPr id="5" name="Content Placeholder 3" descr="dnastructure.gif"/>
          <p:cNvPicPr>
            <a:picLocks noChangeAspect="1"/>
          </p:cNvPicPr>
          <p:nvPr/>
        </p:nvPicPr>
        <p:blipFill>
          <a:blip r:embed="rId3"/>
          <a:stretch>
            <a:fillRect/>
          </a:stretch>
        </p:blipFill>
        <p:spPr>
          <a:xfrm>
            <a:off x="3995936" y="980728"/>
            <a:ext cx="5097760" cy="5555301"/>
          </a:xfrm>
          <a:prstGeom prst="rect">
            <a:avLst/>
          </a:prstGeom>
        </p:spPr>
      </p:pic>
    </p:spTree>
    <p:extLst>
      <p:ext uri="{BB962C8B-B14F-4D97-AF65-F5344CB8AC3E}">
        <p14:creationId xmlns:p14="http://schemas.microsoft.com/office/powerpoint/2010/main" val="329705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azzawi\Pictures\74cb72ff0b709b62dc71705fe587e4f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5832"/>
            <a:ext cx="7560840" cy="700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88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88" y="950168"/>
            <a:ext cx="8229600" cy="5791200"/>
          </a:xfrm>
        </p:spPr>
        <p:txBody>
          <a:bodyPr>
            <a:normAutofit fontScale="85000" lnSpcReduction="20000"/>
          </a:bodyPr>
          <a:lstStyle/>
          <a:p>
            <a:pPr algn="just" rtl="0"/>
            <a:r>
              <a:rPr lang="en-US" dirty="0" smtClean="0">
                <a:solidFill>
                  <a:srgbClr val="00B050"/>
                </a:solidFill>
              </a:rPr>
              <a:t>DNA in </a:t>
            </a:r>
            <a:r>
              <a:rPr lang="en-US" i="1" dirty="0" smtClean="0">
                <a:solidFill>
                  <a:srgbClr val="00B050"/>
                </a:solidFill>
              </a:rPr>
              <a:t>E. coli </a:t>
            </a:r>
            <a:r>
              <a:rPr lang="en-US" dirty="0" smtClean="0">
                <a:solidFill>
                  <a:srgbClr val="00B050"/>
                </a:solidFill>
              </a:rPr>
              <a:t>bacteria is made up of </a:t>
            </a:r>
            <a:r>
              <a:rPr lang="en-US" dirty="0" smtClean="0">
                <a:solidFill>
                  <a:srgbClr val="FF0000"/>
                </a:solidFill>
              </a:rPr>
              <a:t>4 million </a:t>
            </a:r>
            <a:r>
              <a:rPr lang="en-US" dirty="0" smtClean="0">
                <a:solidFill>
                  <a:srgbClr val="00B050"/>
                </a:solidFill>
              </a:rPr>
              <a:t>base pairs and the whole genome is thus one millimeter long. The single-cell bacterium can copy its genome and divide into two cells once every 20 minutes.</a:t>
            </a:r>
          </a:p>
          <a:p>
            <a:pPr algn="just" rtl="0"/>
            <a:endParaRPr lang="en-US" dirty="0" smtClean="0">
              <a:solidFill>
                <a:srgbClr val="00B050"/>
              </a:solidFill>
            </a:endParaRPr>
          </a:p>
          <a:p>
            <a:pPr algn="just" rtl="0"/>
            <a:r>
              <a:rPr lang="en-US" dirty="0" smtClean="0">
                <a:solidFill>
                  <a:srgbClr val="00B050"/>
                </a:solidFill>
              </a:rPr>
              <a:t>The DNA of humans, on the other hand, is composed of approximately </a:t>
            </a:r>
            <a:r>
              <a:rPr lang="en-US" dirty="0" smtClean="0">
                <a:solidFill>
                  <a:srgbClr val="FF0000"/>
                </a:solidFill>
              </a:rPr>
              <a:t>3 billion </a:t>
            </a:r>
            <a:r>
              <a:rPr lang="en-US" dirty="0" smtClean="0">
                <a:solidFill>
                  <a:srgbClr val="00B050"/>
                </a:solidFill>
              </a:rPr>
              <a:t>base pairs, making up a total of almost a meter-long stretch of DNA in every cell in our bodies.</a:t>
            </a:r>
          </a:p>
          <a:p>
            <a:pPr algn="just" rtl="0"/>
            <a:endParaRPr lang="en-US" dirty="0" smtClean="0">
              <a:solidFill>
                <a:srgbClr val="00B050"/>
              </a:solidFill>
            </a:endParaRPr>
          </a:p>
          <a:p>
            <a:pPr algn="just" rtl="0"/>
            <a:r>
              <a:rPr lang="en-US" dirty="0" smtClean="0">
                <a:solidFill>
                  <a:srgbClr val="00B050"/>
                </a:solidFill>
              </a:rPr>
              <a:t>In order to fit, the DNA must be packaged in a very compact form. In </a:t>
            </a:r>
            <a:r>
              <a:rPr lang="en-US" i="1" dirty="0" smtClean="0">
                <a:solidFill>
                  <a:srgbClr val="00B050"/>
                </a:solidFill>
              </a:rPr>
              <a:t>E. coli </a:t>
            </a:r>
            <a:r>
              <a:rPr lang="en-US" dirty="0" smtClean="0">
                <a:solidFill>
                  <a:srgbClr val="00B050"/>
                </a:solidFill>
              </a:rPr>
              <a:t>the single circular DNA molecule is curled up in a condensed fashion, whereas the human DNA is packaged in 23 distinct chromosome pairs. Here the genetic material is tightly rolled up on structures called histones.</a:t>
            </a:r>
          </a:p>
          <a:p>
            <a:pPr algn="just" rtl="0"/>
            <a:endParaRPr lang="en-US" dirty="0">
              <a:solidFill>
                <a:srgbClr val="00B050"/>
              </a:solidFill>
            </a:endParaRPr>
          </a:p>
        </p:txBody>
      </p:sp>
      <p:sp>
        <p:nvSpPr>
          <p:cNvPr id="2" name="Round Diagonal Corner Rectangle 1"/>
          <p:cNvSpPr/>
          <p:nvPr/>
        </p:nvSpPr>
        <p:spPr>
          <a:xfrm rot="19949771">
            <a:off x="101402" y="386389"/>
            <a:ext cx="1442126" cy="541006"/>
          </a:xfrm>
          <a:prstGeom prst="round2DiagRect">
            <a:avLst>
              <a:gd name="adj1" fmla="val 16667"/>
              <a:gd name="adj2" fmla="val 50000"/>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i="1" dirty="0" smtClean="0">
                <a:solidFill>
                  <a:srgbClr val="FF0000"/>
                </a:solidFill>
                <a:effectLst>
                  <a:outerShdw blurRad="38100" dist="38100" dir="2700000" algn="tl">
                    <a:srgbClr val="000000">
                      <a:alpha val="43137"/>
                    </a:srgbClr>
                  </a:outerShdw>
                </a:effectLst>
              </a:rPr>
              <a:t>Hint…</a:t>
            </a:r>
            <a:endParaRPr lang="ar-IQ" sz="32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09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68016"/>
          </a:xfrm>
        </p:spPr>
        <p:txBody>
          <a:bodyPr>
            <a:normAutofit fontScale="90000"/>
          </a:bodyPr>
          <a:lstStyle/>
          <a:p>
            <a:pPr algn="just" rtl="0"/>
            <a:r>
              <a:rPr lang="en-US" sz="2800" dirty="0" smtClean="0">
                <a:solidFill>
                  <a:srgbClr val="00B050"/>
                </a:solidFill>
              </a:rPr>
              <a:t>The main difference between DNA and RNA is that the DNA is double strand while the latter is normally single strand, and thymine is replaced by Uracil in RNA, as well as the deoxyribose sugar in DNA comparing with ribose in RNA. </a:t>
            </a:r>
            <a:endParaRPr lang="en-US" sz="2800" dirty="0">
              <a:solidFill>
                <a:srgbClr val="00B050"/>
              </a:solidFill>
            </a:endParaRPr>
          </a:p>
        </p:txBody>
      </p:sp>
      <p:pic>
        <p:nvPicPr>
          <p:cNvPr id="4" name="Content Placeholder 3" descr="DNA VS RNA.jpg"/>
          <p:cNvPicPr>
            <a:picLocks noGrp="1" noChangeAspect="1"/>
          </p:cNvPicPr>
          <p:nvPr>
            <p:ph idx="1"/>
          </p:nvPr>
        </p:nvPicPr>
        <p:blipFill>
          <a:blip r:embed="rId2"/>
          <a:stretch>
            <a:fillRect/>
          </a:stretch>
        </p:blipFill>
        <p:spPr>
          <a:xfrm>
            <a:off x="539552" y="1988840"/>
            <a:ext cx="8136904" cy="4752528"/>
          </a:xfrm>
        </p:spPr>
      </p:pic>
    </p:spTree>
    <p:extLst>
      <p:ext uri="{BB962C8B-B14F-4D97-AF65-F5344CB8AC3E}">
        <p14:creationId xmlns:p14="http://schemas.microsoft.com/office/powerpoint/2010/main" val="346575391"/>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836712"/>
            <a:ext cx="3106688" cy="3672408"/>
          </a:xfrm>
          <a:solidFill>
            <a:schemeClr val="accent5">
              <a:lumMod val="20000"/>
              <a:lumOff val="80000"/>
            </a:schemeClr>
          </a:solidFill>
          <a:ln>
            <a:solidFill>
              <a:schemeClr val="accent4">
                <a:lumMod val="20000"/>
                <a:lumOff val="80000"/>
              </a:schemeClr>
            </a:solidFill>
          </a:ln>
        </p:spPr>
        <p:txBody>
          <a:bodyPr>
            <a:noAutofit/>
          </a:bodyPr>
          <a:lstStyle/>
          <a:p>
            <a:pPr algn="just" rtl="0"/>
            <a:r>
              <a:rPr lang="en-US" sz="2000" dirty="0" smtClean="0">
                <a:solidFill>
                  <a:srgbClr val="7030A0"/>
                </a:solidFill>
                <a:effectLst>
                  <a:outerShdw blurRad="38100" dist="38100" dir="2700000" algn="tl">
                    <a:srgbClr val="000000">
                      <a:alpha val="43137"/>
                    </a:srgbClr>
                  </a:outerShdw>
                </a:effectLst>
              </a:rPr>
              <a:t>Watson and Crick used stick-and-ball models to test their ideas on the possible structure of DNA. They depend on the structure shape proposed Rosalind Franklin and Maurice Wilkins, who were using X-ray diffraction to know the physical structure of the DNA molecule.</a:t>
            </a:r>
            <a:endParaRPr lang="en-US" sz="2000" dirty="0">
              <a:solidFill>
                <a:srgbClr val="7030A0"/>
              </a:solidFill>
              <a:effectLst>
                <a:outerShdw blurRad="38100" dist="38100" dir="2700000" algn="tl">
                  <a:srgbClr val="000000">
                    <a:alpha val="43137"/>
                  </a:srgbClr>
                </a:outerShdw>
              </a:effectLst>
            </a:endParaRPr>
          </a:p>
        </p:txBody>
      </p:sp>
      <p:pic>
        <p:nvPicPr>
          <p:cNvPr id="5" name="Picture 4" descr="FRANKLIN.jpeg"/>
          <p:cNvPicPr>
            <a:picLocks noChangeAspect="1"/>
          </p:cNvPicPr>
          <p:nvPr/>
        </p:nvPicPr>
        <p:blipFill>
          <a:blip r:embed="rId2"/>
          <a:stretch>
            <a:fillRect/>
          </a:stretch>
        </p:blipFill>
        <p:spPr>
          <a:xfrm>
            <a:off x="251520" y="4653137"/>
            <a:ext cx="3096344" cy="2088232"/>
          </a:xfrm>
          <a:prstGeom prst="rect">
            <a:avLst/>
          </a:prstGeom>
        </p:spPr>
      </p:pic>
      <p:sp>
        <p:nvSpPr>
          <p:cNvPr id="6" name="Rectangle 5"/>
          <p:cNvSpPr/>
          <p:nvPr/>
        </p:nvSpPr>
        <p:spPr>
          <a:xfrm>
            <a:off x="251520" y="160338"/>
            <a:ext cx="4104456" cy="584775"/>
          </a:xfrm>
          <a:prstGeom prst="rect">
            <a:avLst/>
          </a:prstGeom>
          <a:solidFill>
            <a:srgbClr val="FFFF99"/>
          </a:solidFill>
          <a:ln>
            <a:solidFill>
              <a:srgbClr val="FFC000"/>
            </a:solidFill>
          </a:ln>
        </p:spPr>
        <p:txBody>
          <a:bodyPr wrap="square">
            <a:spAutoFit/>
          </a:bodyPr>
          <a:lstStyle/>
          <a:p>
            <a:r>
              <a:rPr lang="en-US" sz="3200" dirty="0" smtClean="0">
                <a:solidFill>
                  <a:srgbClr val="FF0000"/>
                </a:solidFill>
                <a:cs typeface="+mj-cs"/>
              </a:rPr>
              <a:t>Watson and Crick DNA  </a:t>
            </a:r>
            <a:endParaRPr lang="ar-IQ" sz="3200" dirty="0">
              <a:solidFill>
                <a:srgbClr val="FF0000"/>
              </a:solidFill>
              <a:cs typeface="+mj-cs"/>
            </a:endParaRPr>
          </a:p>
        </p:txBody>
      </p:sp>
      <p:sp>
        <p:nvSpPr>
          <p:cNvPr id="7" name="AutoShape 2" descr="Watson and Crick - Stock Image - H400/0217 - Science Photo Library"/>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Title 1"/>
          <p:cNvSpPr txBox="1">
            <a:spLocks/>
          </p:cNvSpPr>
          <p:nvPr/>
        </p:nvSpPr>
        <p:spPr>
          <a:xfrm>
            <a:off x="3491880" y="836711"/>
            <a:ext cx="5431458" cy="5904657"/>
          </a:xfrm>
          <a:prstGeom prst="rect">
            <a:avLst/>
          </a:prstGeom>
          <a:solidFill>
            <a:schemeClr val="accent4">
              <a:lumMod val="20000"/>
              <a:lumOff val="80000"/>
            </a:schemeClr>
          </a:solidFill>
          <a:ln>
            <a:solidFill>
              <a:schemeClr val="accent4">
                <a:lumMod val="20000"/>
                <a:lumOff val="80000"/>
              </a:schemeClr>
            </a:solidFill>
          </a:ln>
        </p:spPr>
        <p:txBody>
          <a:bodyPr vert="horz" lIns="91440" tIns="45720" rIns="91440" bIns="45720" rtlCol="1" anchor="ctr">
            <a:normAutofit fontScale="900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rtl="0"/>
            <a:r>
              <a:rPr lang="en-US" sz="2700" dirty="0" smtClean="0">
                <a:solidFill>
                  <a:srgbClr val="7030A0"/>
                </a:solidFill>
              </a:rPr>
              <a:t>In addition, </a:t>
            </a:r>
            <a:r>
              <a:rPr lang="en-US" sz="2700" dirty="0">
                <a:solidFill>
                  <a:srgbClr val="7030A0"/>
                </a:solidFill>
              </a:rPr>
              <a:t>Watson and Crick </a:t>
            </a:r>
            <a:r>
              <a:rPr lang="en-US" sz="2700" dirty="0" smtClean="0">
                <a:solidFill>
                  <a:srgbClr val="7030A0"/>
                </a:solidFill>
              </a:rPr>
              <a:t>used another </a:t>
            </a:r>
            <a:r>
              <a:rPr lang="en-US" sz="2700" dirty="0">
                <a:solidFill>
                  <a:srgbClr val="7030A0"/>
                </a:solidFill>
              </a:rPr>
              <a:t>facts</a:t>
            </a:r>
            <a:r>
              <a:rPr lang="en-US" sz="2700" dirty="0" smtClean="0">
                <a:solidFill>
                  <a:srgbClr val="7030A0"/>
                </a:solidFill>
              </a:rPr>
              <a:t> to build their DNA structure </a:t>
            </a:r>
            <a:r>
              <a:rPr lang="en-US" sz="2700" dirty="0">
                <a:solidFill>
                  <a:srgbClr val="7030A0"/>
                </a:solidFill>
              </a:rPr>
              <a:t>model (double helix B</a:t>
            </a:r>
            <a:r>
              <a:rPr lang="en-US" sz="2700" dirty="0" smtClean="0">
                <a:solidFill>
                  <a:srgbClr val="7030A0"/>
                </a:solidFill>
              </a:rPr>
              <a:t>), such as:</a:t>
            </a:r>
          </a:p>
          <a:p>
            <a:pPr algn="just" rtl="0"/>
            <a:endParaRPr lang="en-US" sz="2800" dirty="0" smtClean="0">
              <a:solidFill>
                <a:srgbClr val="0070C0"/>
              </a:solidFill>
            </a:endParaRPr>
          </a:p>
          <a:p>
            <a:pPr marL="457200" indent="-457200" algn="just" rtl="0">
              <a:buFont typeface="Arial" pitchFamily="34" charset="0"/>
              <a:buChar char="•"/>
            </a:pPr>
            <a:r>
              <a:rPr lang="en-US" sz="2700" dirty="0">
                <a:solidFill>
                  <a:srgbClr val="7030A0"/>
                </a:solidFill>
              </a:rPr>
              <a:t>purines </a:t>
            </a:r>
            <a:r>
              <a:rPr lang="en-US" sz="2700" dirty="0">
                <a:solidFill>
                  <a:srgbClr val="FF0000"/>
                </a:solidFill>
              </a:rPr>
              <a:t>equal to </a:t>
            </a:r>
            <a:r>
              <a:rPr lang="en-US" sz="2700" dirty="0">
                <a:solidFill>
                  <a:srgbClr val="7030A0"/>
                </a:solidFill>
              </a:rPr>
              <a:t>pyrimidine bases within the anti parallel </a:t>
            </a:r>
            <a:r>
              <a:rPr lang="en-US" sz="2700" dirty="0" smtClean="0">
                <a:solidFill>
                  <a:srgbClr val="7030A0"/>
                </a:solidFill>
              </a:rPr>
              <a:t>strand.</a:t>
            </a:r>
          </a:p>
          <a:p>
            <a:pPr marL="457200" indent="-457200" algn="just" rtl="0">
              <a:buFont typeface="Arial" pitchFamily="34" charset="0"/>
              <a:buChar char="•"/>
            </a:pPr>
            <a:endParaRPr lang="en-US" sz="2800" dirty="0" smtClean="0">
              <a:solidFill>
                <a:srgbClr val="7030A0"/>
              </a:solidFill>
            </a:endParaRPr>
          </a:p>
          <a:p>
            <a:pPr marL="457200" indent="-457200" algn="just" rtl="0">
              <a:buFont typeface="Arial" pitchFamily="34" charset="0"/>
              <a:buChar char="•"/>
            </a:pPr>
            <a:r>
              <a:rPr lang="en-US" sz="2700" dirty="0" smtClean="0">
                <a:solidFill>
                  <a:srgbClr val="7030A0"/>
                </a:solidFill>
              </a:rPr>
              <a:t>The DNA double helix is stabilized primarily by </a:t>
            </a:r>
            <a:r>
              <a:rPr lang="en-US" sz="2700" dirty="0" smtClean="0">
                <a:solidFill>
                  <a:srgbClr val="FF0000"/>
                </a:solidFill>
              </a:rPr>
              <a:t>two forces</a:t>
            </a:r>
            <a:r>
              <a:rPr lang="en-US" sz="2700" dirty="0" smtClean="0">
                <a:solidFill>
                  <a:srgbClr val="7030A0"/>
                </a:solidFill>
              </a:rPr>
              <a:t>; hydrogen bonds and base-stacking </a:t>
            </a:r>
            <a:r>
              <a:rPr lang="en-US" sz="2700" dirty="0" smtClean="0">
                <a:solidFill>
                  <a:srgbClr val="7030A0"/>
                </a:solidFill>
              </a:rPr>
              <a:t>interactions.</a:t>
            </a:r>
            <a:endParaRPr lang="en-US" sz="2700" dirty="0" smtClean="0">
              <a:solidFill>
                <a:srgbClr val="7030A0"/>
              </a:solidFill>
            </a:endParaRPr>
          </a:p>
          <a:p>
            <a:pPr marL="457200" indent="-457200" algn="just" rtl="0">
              <a:buFont typeface="Arial" pitchFamily="34" charset="0"/>
              <a:buChar char="•"/>
            </a:pPr>
            <a:endParaRPr lang="en-US" sz="2800" dirty="0" smtClean="0">
              <a:solidFill>
                <a:srgbClr val="7030A0"/>
              </a:solidFill>
            </a:endParaRPr>
          </a:p>
          <a:p>
            <a:pPr marL="457200" indent="-457200" algn="just" rtl="0">
              <a:buFont typeface="Arial" pitchFamily="34" charset="0"/>
              <a:buChar char="•"/>
            </a:pPr>
            <a:r>
              <a:rPr lang="en-US" sz="2700" dirty="0" smtClean="0">
                <a:solidFill>
                  <a:srgbClr val="7030A0"/>
                </a:solidFill>
              </a:rPr>
              <a:t>It contain </a:t>
            </a:r>
            <a:r>
              <a:rPr lang="en-US" sz="2200" dirty="0">
                <a:solidFill>
                  <a:srgbClr val="7030A0"/>
                </a:solidFill>
              </a:rPr>
              <a:t>2</a:t>
            </a:r>
            <a:r>
              <a:rPr lang="en-US" sz="2700" dirty="0" smtClean="0">
                <a:solidFill>
                  <a:srgbClr val="7030A0"/>
                </a:solidFill>
              </a:rPr>
              <a:t> groove, the major groove, is </a:t>
            </a:r>
            <a:r>
              <a:rPr lang="en-US" sz="2200" dirty="0" smtClean="0">
                <a:solidFill>
                  <a:srgbClr val="FF0000"/>
                </a:solidFill>
              </a:rPr>
              <a:t>22</a:t>
            </a:r>
            <a:r>
              <a:rPr lang="en-US" sz="2700" dirty="0" smtClean="0">
                <a:solidFill>
                  <a:srgbClr val="FF0000"/>
                </a:solidFill>
              </a:rPr>
              <a:t> Å </a:t>
            </a:r>
            <a:r>
              <a:rPr lang="en-US" sz="2700" dirty="0" smtClean="0">
                <a:solidFill>
                  <a:srgbClr val="7030A0"/>
                </a:solidFill>
              </a:rPr>
              <a:t>wide and the minor groove, is </a:t>
            </a:r>
            <a:r>
              <a:rPr lang="en-US" sz="2200" dirty="0">
                <a:solidFill>
                  <a:srgbClr val="FF0000"/>
                </a:solidFill>
              </a:rPr>
              <a:t>12</a:t>
            </a:r>
            <a:r>
              <a:rPr lang="en-US" sz="2700" dirty="0" smtClean="0">
                <a:solidFill>
                  <a:srgbClr val="FF0000"/>
                </a:solidFill>
              </a:rPr>
              <a:t> Å</a:t>
            </a:r>
            <a:r>
              <a:rPr lang="en-US" sz="2700" dirty="0" smtClean="0">
                <a:solidFill>
                  <a:srgbClr val="7030A0"/>
                </a:solidFill>
              </a:rPr>
              <a:t> wide.</a:t>
            </a:r>
          </a:p>
          <a:p>
            <a:pPr marL="457200" indent="-457200" algn="just" rtl="0">
              <a:buFont typeface="Arial" pitchFamily="34" charset="0"/>
              <a:buChar char="•"/>
            </a:pPr>
            <a:endParaRPr lang="en-US" sz="2800" dirty="0" smtClean="0">
              <a:solidFill>
                <a:srgbClr val="7030A0"/>
              </a:solidFill>
            </a:endParaRPr>
          </a:p>
          <a:p>
            <a:pPr marL="457200" indent="-457200" algn="just" rtl="0">
              <a:buFont typeface="Arial" pitchFamily="34" charset="0"/>
              <a:buChar char="•"/>
            </a:pPr>
            <a:r>
              <a:rPr lang="en-US" sz="2700" dirty="0" smtClean="0">
                <a:solidFill>
                  <a:srgbClr val="7030A0"/>
                </a:solidFill>
              </a:rPr>
              <a:t>the backbone directed </a:t>
            </a:r>
            <a:r>
              <a:rPr lang="en-US" sz="2700" dirty="0" smtClean="0">
                <a:solidFill>
                  <a:srgbClr val="FF0000"/>
                </a:solidFill>
              </a:rPr>
              <a:t>outside</a:t>
            </a:r>
            <a:r>
              <a:rPr lang="en-US" sz="2700" dirty="0" smtClean="0">
                <a:solidFill>
                  <a:srgbClr val="7030A0"/>
                </a:solidFill>
              </a:rPr>
              <a:t> the helix while N.B oriented </a:t>
            </a:r>
            <a:r>
              <a:rPr lang="en-US" sz="2700" dirty="0" smtClean="0">
                <a:solidFill>
                  <a:srgbClr val="FF0000"/>
                </a:solidFill>
              </a:rPr>
              <a:t>inside </a:t>
            </a:r>
            <a:endParaRPr lang="en-US" sz="2700" dirty="0">
              <a:solidFill>
                <a:srgbClr val="FF0000"/>
              </a:solidFill>
            </a:endParaRPr>
          </a:p>
        </p:txBody>
      </p:sp>
    </p:spTree>
    <p:extLst>
      <p:ext uri="{BB962C8B-B14F-4D97-AF65-F5344CB8AC3E}">
        <p14:creationId xmlns:p14="http://schemas.microsoft.com/office/powerpoint/2010/main" val="2115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514" y="476672"/>
            <a:ext cx="8116942" cy="4265783"/>
          </a:xfrm>
          <a:prstGeom prst="rect">
            <a:avLst/>
          </a:prstGeom>
        </p:spPr>
        <p:txBody>
          <a:bodyPr wrap="square">
            <a:spAutoFit/>
          </a:bodyPr>
          <a:lstStyle/>
          <a:p>
            <a:pPr marL="274320" lvl="0" indent="-274320" algn="l" rtl="0">
              <a:spcBef>
                <a:spcPct val="20000"/>
              </a:spcBef>
              <a:buClr>
                <a:srgbClr val="9BBB59"/>
              </a:buClr>
              <a:buSzPct val="95000"/>
            </a:pPr>
            <a:r>
              <a:rPr lang="en-US" sz="3200" dirty="0" smtClean="0">
                <a:solidFill>
                  <a:srgbClr val="FF0000"/>
                </a:solidFill>
                <a:effectLst>
                  <a:outerShdw blurRad="38100" dist="38100" dir="2700000" algn="tl">
                    <a:srgbClr val="000000">
                      <a:alpha val="43137"/>
                    </a:srgbClr>
                  </a:outerShdw>
                </a:effectLst>
                <a:latin typeface="Constantia"/>
                <a:cs typeface="+mj-cs"/>
              </a:rPr>
              <a:t>The </a:t>
            </a:r>
            <a:r>
              <a:rPr lang="en-US" sz="3200" dirty="0">
                <a:solidFill>
                  <a:srgbClr val="FF0000"/>
                </a:solidFill>
                <a:effectLst>
                  <a:outerShdw blurRad="38100" dist="38100" dir="2700000" algn="tl">
                    <a:srgbClr val="000000">
                      <a:alpha val="43137"/>
                    </a:srgbClr>
                  </a:outerShdw>
                </a:effectLst>
                <a:latin typeface="Constantia"/>
                <a:cs typeface="+mj-cs"/>
              </a:rPr>
              <a:t>Nucleic</a:t>
            </a:r>
            <a:r>
              <a:rPr lang="en-US" sz="3200" dirty="0" smtClean="0">
                <a:solidFill>
                  <a:srgbClr val="FF0000"/>
                </a:solidFill>
                <a:effectLst>
                  <a:outerShdw blurRad="38100" dist="38100" dir="2700000" algn="tl">
                    <a:srgbClr val="000000">
                      <a:alpha val="43137"/>
                    </a:srgbClr>
                  </a:outerShdw>
                </a:effectLst>
                <a:latin typeface="Constantia"/>
                <a:cs typeface="+mj-cs"/>
              </a:rPr>
              <a:t> Acids (DNA &amp; RNA):</a:t>
            </a:r>
          </a:p>
          <a:p>
            <a:pPr marL="274320" lvl="0" indent="-274320" algn="l" rtl="0">
              <a:spcBef>
                <a:spcPct val="20000"/>
              </a:spcBef>
              <a:buClr>
                <a:srgbClr val="9BBB59"/>
              </a:buClr>
              <a:buSzPct val="95000"/>
            </a:pPr>
            <a:endParaRPr lang="en-US" sz="2400" dirty="0">
              <a:solidFill>
                <a:srgbClr val="FF0000"/>
              </a:solidFill>
              <a:latin typeface="Constantia"/>
              <a:cs typeface="+mj-cs"/>
            </a:endParaRPr>
          </a:p>
          <a:p>
            <a:pPr lvl="0" algn="just" rtl="0">
              <a:spcBef>
                <a:spcPct val="20000"/>
              </a:spcBef>
              <a:buClr>
                <a:srgbClr val="9BBB59"/>
              </a:buClr>
              <a:buSzPct val="95000"/>
            </a:pPr>
            <a:r>
              <a:rPr lang="en-US" sz="2400" dirty="0">
                <a:solidFill>
                  <a:srgbClr val="FF0000"/>
                </a:solidFill>
                <a:latin typeface="Constantia"/>
                <a:cs typeface="+mj-cs"/>
              </a:rPr>
              <a:t>DNA</a:t>
            </a:r>
            <a:r>
              <a:rPr lang="en-US" sz="2400" dirty="0">
                <a:solidFill>
                  <a:srgbClr val="0070C0"/>
                </a:solidFill>
                <a:latin typeface="Constantia"/>
                <a:cs typeface="+mj-cs"/>
              </a:rPr>
              <a:t> </a:t>
            </a:r>
            <a:r>
              <a:rPr lang="en-US" sz="2400" dirty="0" smtClean="0">
                <a:solidFill>
                  <a:srgbClr val="0070C0"/>
                </a:solidFill>
                <a:latin typeface="Constantia"/>
                <a:cs typeface="+mj-cs"/>
              </a:rPr>
              <a:t>(</a:t>
            </a:r>
            <a:r>
              <a:rPr lang="en-US" sz="2400" dirty="0" smtClean="0">
                <a:solidFill>
                  <a:srgbClr val="0070C0"/>
                </a:solidFill>
                <a:cs typeface="+mj-cs"/>
              </a:rPr>
              <a:t>Deoxyribonucleic acid</a:t>
            </a:r>
            <a:r>
              <a:rPr lang="en-US" sz="2400" dirty="0" smtClean="0">
                <a:solidFill>
                  <a:srgbClr val="0070C0"/>
                </a:solidFill>
                <a:latin typeface="Constantia"/>
                <a:cs typeface="+mj-cs"/>
              </a:rPr>
              <a:t>) is </a:t>
            </a:r>
            <a:r>
              <a:rPr lang="en-US" sz="2400" dirty="0">
                <a:solidFill>
                  <a:srgbClr val="0070C0"/>
                </a:solidFill>
                <a:latin typeface="Constantia"/>
                <a:cs typeface="+mj-cs"/>
              </a:rPr>
              <a:t>the most important molecule in living cells and contains all the information that the cell need to live and to propagate itself. </a:t>
            </a:r>
            <a:r>
              <a:rPr lang="en-US" sz="2400" dirty="0" smtClean="0">
                <a:solidFill>
                  <a:srgbClr val="0070C0"/>
                </a:solidFill>
                <a:cs typeface="+mj-cs"/>
              </a:rPr>
              <a:t>With </a:t>
            </a:r>
            <a:r>
              <a:rPr lang="en-US" sz="2400" dirty="0">
                <a:solidFill>
                  <a:srgbClr val="FF0000"/>
                </a:solidFill>
                <a:cs typeface="+mj-cs"/>
              </a:rPr>
              <a:t>RNA</a:t>
            </a:r>
            <a:r>
              <a:rPr lang="en-US" sz="2400" dirty="0">
                <a:solidFill>
                  <a:srgbClr val="0070C0"/>
                </a:solidFill>
                <a:cs typeface="+mj-cs"/>
              </a:rPr>
              <a:t> </a:t>
            </a:r>
            <a:r>
              <a:rPr lang="en-US" sz="2400" dirty="0" smtClean="0">
                <a:solidFill>
                  <a:srgbClr val="0070C0"/>
                </a:solidFill>
                <a:cs typeface="+mj-cs"/>
              </a:rPr>
              <a:t>(Ribonucleic acid)they </a:t>
            </a:r>
            <a:r>
              <a:rPr lang="en-US" sz="2400" dirty="0">
                <a:solidFill>
                  <a:srgbClr val="0070C0"/>
                </a:solidFill>
                <a:cs typeface="+mj-cs"/>
              </a:rPr>
              <a:t>maintain the cell through gene expression. </a:t>
            </a:r>
            <a:endParaRPr lang="en-US" sz="2400" dirty="0" smtClean="0">
              <a:solidFill>
                <a:srgbClr val="0070C0"/>
              </a:solidFill>
              <a:cs typeface="+mj-cs"/>
            </a:endParaRPr>
          </a:p>
          <a:p>
            <a:pPr lvl="0" algn="just" rtl="0">
              <a:spcBef>
                <a:spcPct val="20000"/>
              </a:spcBef>
              <a:buClr>
                <a:srgbClr val="9BBB59"/>
              </a:buClr>
              <a:buSzPct val="95000"/>
            </a:pPr>
            <a:endParaRPr lang="en-US" sz="900" dirty="0">
              <a:solidFill>
                <a:srgbClr val="0070C0"/>
              </a:solidFill>
              <a:cs typeface="+mj-cs"/>
            </a:endParaRPr>
          </a:p>
          <a:p>
            <a:pPr lvl="0" algn="just" rtl="0">
              <a:spcBef>
                <a:spcPct val="20000"/>
              </a:spcBef>
              <a:buClr>
                <a:srgbClr val="9BBB59"/>
              </a:buClr>
              <a:buSzPct val="95000"/>
            </a:pPr>
            <a:r>
              <a:rPr lang="en-US" sz="2400" dirty="0" smtClean="0">
                <a:solidFill>
                  <a:srgbClr val="0070C0"/>
                </a:solidFill>
                <a:cs typeface="+mj-cs"/>
              </a:rPr>
              <a:t>Nearly </a:t>
            </a:r>
            <a:r>
              <a:rPr lang="en-US" sz="2400" dirty="0">
                <a:solidFill>
                  <a:srgbClr val="0070C0"/>
                </a:solidFill>
                <a:cs typeface="+mj-cs"/>
              </a:rPr>
              <a:t>all of the DNA present in eukaryotic cells can be found in </a:t>
            </a:r>
            <a:r>
              <a:rPr lang="en-US" sz="2400" dirty="0" smtClean="0">
                <a:solidFill>
                  <a:srgbClr val="0070C0"/>
                </a:solidFill>
                <a:cs typeface="+mj-cs"/>
              </a:rPr>
              <a:t>the cell nucleus (chromosomes), </a:t>
            </a:r>
            <a:r>
              <a:rPr lang="en-US" sz="2400" dirty="0">
                <a:solidFill>
                  <a:srgbClr val="0070C0"/>
                </a:solidFill>
                <a:cs typeface="+mj-cs"/>
              </a:rPr>
              <a:t>but </a:t>
            </a:r>
            <a:r>
              <a:rPr lang="en-US" sz="2400" dirty="0" smtClean="0">
                <a:solidFill>
                  <a:srgbClr val="0070C0"/>
                </a:solidFill>
                <a:cs typeface="+mj-cs"/>
              </a:rPr>
              <a:t>also there are other amounts are present out of chromosomes. While the in prokaryotic cell (such as bacteria), DNA is found in cytoplasm.  </a:t>
            </a:r>
            <a:endParaRPr lang="en-US" sz="2400" dirty="0">
              <a:solidFill>
                <a:srgbClr val="0070C0"/>
              </a:solidFill>
              <a:cs typeface="+mj-cs"/>
            </a:endParaRPr>
          </a:p>
        </p:txBody>
      </p:sp>
      <p:sp>
        <p:nvSpPr>
          <p:cNvPr id="6" name="Title 5"/>
          <p:cNvSpPr>
            <a:spLocks noGrp="1"/>
          </p:cNvSpPr>
          <p:nvPr>
            <p:ph type="title"/>
          </p:nvPr>
        </p:nvSpPr>
        <p:spPr>
          <a:xfrm>
            <a:off x="251520" y="5301208"/>
            <a:ext cx="4608513" cy="1143000"/>
          </a:xfrm>
        </p:spPr>
        <p:txBody>
          <a:bodyPr/>
          <a:lstStyle/>
          <a:p>
            <a:r>
              <a:rPr lang="en-US" sz="2400" dirty="0">
                <a:solidFill>
                  <a:srgbClr val="FF0000"/>
                </a:solidFill>
                <a:latin typeface="Constantia"/>
                <a:ea typeface="+mn-ea"/>
              </a:rPr>
              <a:t>Types of </a:t>
            </a:r>
            <a:r>
              <a:rPr lang="en-US" sz="2400" dirty="0">
                <a:solidFill>
                  <a:srgbClr val="7030A0"/>
                </a:solidFill>
              </a:rPr>
              <a:t>extra </a:t>
            </a:r>
            <a:r>
              <a:rPr lang="en-US" sz="2400" dirty="0" smtClean="0">
                <a:solidFill>
                  <a:srgbClr val="FF0000"/>
                </a:solidFill>
                <a:latin typeface="Constantia"/>
                <a:ea typeface="+mn-ea"/>
              </a:rPr>
              <a:t>-chromosomal </a:t>
            </a:r>
            <a:r>
              <a:rPr lang="en-US" sz="2400" dirty="0">
                <a:solidFill>
                  <a:srgbClr val="FF0000"/>
                </a:solidFill>
                <a:latin typeface="Constantia"/>
                <a:ea typeface="+mn-ea"/>
              </a:rPr>
              <a:t>DNA</a:t>
            </a:r>
            <a:endParaRPr lang="ar-IQ" sz="2400" dirty="0">
              <a:solidFill>
                <a:srgbClr val="FF0000"/>
              </a:solidFill>
              <a:latin typeface="Constantia"/>
              <a:ea typeface="+mn-ea"/>
            </a:endParaRPr>
          </a:p>
        </p:txBody>
      </p:sp>
      <p:cxnSp>
        <p:nvCxnSpPr>
          <p:cNvPr id="9" name="Straight Arrow Connector 8"/>
          <p:cNvCxnSpPr>
            <a:stCxn id="6" idx="3"/>
          </p:cNvCxnSpPr>
          <p:nvPr/>
        </p:nvCxnSpPr>
        <p:spPr>
          <a:xfrm flipV="1">
            <a:off x="4860033" y="5373216"/>
            <a:ext cx="576063" cy="499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a:off x="4860033" y="5872708"/>
            <a:ext cx="5760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4860033" y="5872708"/>
            <a:ext cx="576063" cy="508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940152" y="5157192"/>
            <a:ext cx="1800200"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dirty="0" smtClean="0">
                <a:solidFill>
                  <a:srgbClr val="0070C0"/>
                </a:solidFill>
                <a:effectLst>
                  <a:outerShdw blurRad="38100" dist="38100" dir="2700000" algn="tl">
                    <a:srgbClr val="000000">
                      <a:alpha val="43137"/>
                    </a:srgbClr>
                  </a:outerShdw>
                </a:effectLst>
              </a:rPr>
              <a:t>Plasmid DNA</a:t>
            </a:r>
            <a:endParaRPr lang="ar-IQ" sz="2400" dirty="0">
              <a:solidFill>
                <a:srgbClr val="0070C0"/>
              </a:solidFill>
              <a:effectLst>
                <a:outerShdw blurRad="38100" dist="38100" dir="2700000" algn="tl">
                  <a:srgbClr val="000000">
                    <a:alpha val="43137"/>
                  </a:srgbClr>
                </a:outerShdw>
              </a:effectLst>
            </a:endParaRPr>
          </a:p>
        </p:txBody>
      </p:sp>
      <p:sp>
        <p:nvSpPr>
          <p:cNvPr id="15" name="Rectangle 14"/>
          <p:cNvSpPr/>
          <p:nvPr/>
        </p:nvSpPr>
        <p:spPr>
          <a:xfrm>
            <a:off x="5940152" y="6160076"/>
            <a:ext cx="2664296" cy="3983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dirty="0" smtClean="0">
                <a:solidFill>
                  <a:srgbClr val="0070C0"/>
                </a:solidFill>
                <a:effectLst>
                  <a:outerShdw blurRad="38100" dist="38100" dir="2700000" algn="tl">
                    <a:srgbClr val="000000">
                      <a:alpha val="43137"/>
                    </a:srgbClr>
                  </a:outerShdw>
                </a:effectLst>
              </a:rPr>
              <a:t>Mitochondrial DNA</a:t>
            </a:r>
            <a:endParaRPr lang="ar-IQ" sz="2400" dirty="0">
              <a:solidFill>
                <a:srgbClr val="0070C0"/>
              </a:solidFill>
              <a:effectLst>
                <a:outerShdw blurRad="38100" dist="38100" dir="2700000" algn="tl">
                  <a:srgbClr val="000000">
                    <a:alpha val="43137"/>
                  </a:srgbClr>
                </a:outerShdw>
              </a:effectLst>
            </a:endParaRPr>
          </a:p>
        </p:txBody>
      </p:sp>
      <p:sp>
        <p:nvSpPr>
          <p:cNvPr id="16" name="Rectangle 15"/>
          <p:cNvSpPr/>
          <p:nvPr/>
        </p:nvSpPr>
        <p:spPr>
          <a:xfrm>
            <a:off x="5940152" y="5661248"/>
            <a:ext cx="2664296"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dirty="0" smtClean="0">
                <a:solidFill>
                  <a:srgbClr val="0070C0"/>
                </a:solidFill>
                <a:effectLst>
                  <a:outerShdw blurRad="38100" dist="38100" dir="2700000" algn="tl">
                    <a:srgbClr val="000000">
                      <a:alpha val="43137"/>
                    </a:srgbClr>
                  </a:outerShdw>
                </a:effectLst>
              </a:rPr>
              <a:t>Chloroplast DNA</a:t>
            </a:r>
            <a:endParaRPr lang="ar-IQ" sz="2400" dirty="0">
              <a:solidFill>
                <a:srgbClr val="0070C0"/>
              </a:solidFill>
              <a:effectLst>
                <a:outerShdw blurRad="38100" dist="38100" dir="2700000" algn="tl">
                  <a:srgbClr val="000000">
                    <a:alpha val="43137"/>
                  </a:srgbClr>
                </a:outerShdw>
              </a:effectLst>
            </a:endParaRPr>
          </a:p>
        </p:txBody>
      </p:sp>
      <p:sp>
        <p:nvSpPr>
          <p:cNvPr id="17" name="Rectangle 16"/>
          <p:cNvSpPr/>
          <p:nvPr/>
        </p:nvSpPr>
        <p:spPr>
          <a:xfrm>
            <a:off x="5508104" y="5157192"/>
            <a:ext cx="360040"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dirty="0" smtClean="0">
                <a:solidFill>
                  <a:srgbClr val="0070C0"/>
                </a:solidFill>
                <a:effectLst>
                  <a:outerShdw blurRad="38100" dist="38100" dir="2700000" algn="tl">
                    <a:srgbClr val="000000">
                      <a:alpha val="43137"/>
                    </a:srgbClr>
                  </a:outerShdw>
                </a:effectLst>
              </a:rPr>
              <a:t>1</a:t>
            </a:r>
            <a:endParaRPr lang="ar-IQ" sz="2400" dirty="0">
              <a:solidFill>
                <a:srgbClr val="0070C0"/>
              </a:solidFill>
              <a:effectLst>
                <a:outerShdw blurRad="38100" dist="38100" dir="2700000" algn="tl">
                  <a:srgbClr val="000000">
                    <a:alpha val="43137"/>
                  </a:srgbClr>
                </a:outerShdw>
              </a:effectLst>
            </a:endParaRPr>
          </a:p>
        </p:txBody>
      </p:sp>
      <p:sp>
        <p:nvSpPr>
          <p:cNvPr id="18" name="Rectangle 17"/>
          <p:cNvSpPr/>
          <p:nvPr/>
        </p:nvSpPr>
        <p:spPr>
          <a:xfrm>
            <a:off x="5508104" y="5661248"/>
            <a:ext cx="360040"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dirty="0">
                <a:solidFill>
                  <a:srgbClr val="0070C0"/>
                </a:solidFill>
                <a:effectLst>
                  <a:outerShdw blurRad="38100" dist="38100" dir="2700000" algn="tl">
                    <a:srgbClr val="000000">
                      <a:alpha val="43137"/>
                    </a:srgbClr>
                  </a:outerShdw>
                </a:effectLst>
              </a:rPr>
              <a:t>2</a:t>
            </a:r>
            <a:endParaRPr lang="ar-IQ" sz="2400" dirty="0">
              <a:solidFill>
                <a:srgbClr val="0070C0"/>
              </a:solidFill>
              <a:effectLst>
                <a:outerShdw blurRad="38100" dist="38100" dir="2700000" algn="tl">
                  <a:srgbClr val="000000">
                    <a:alpha val="43137"/>
                  </a:srgbClr>
                </a:outerShdw>
              </a:effectLst>
            </a:endParaRPr>
          </a:p>
        </p:txBody>
      </p:sp>
      <p:sp>
        <p:nvSpPr>
          <p:cNvPr id="19" name="Rectangle 18"/>
          <p:cNvSpPr/>
          <p:nvPr/>
        </p:nvSpPr>
        <p:spPr>
          <a:xfrm>
            <a:off x="5508104" y="6165304"/>
            <a:ext cx="360040"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dirty="0">
                <a:solidFill>
                  <a:srgbClr val="0070C0"/>
                </a:solidFill>
                <a:effectLst>
                  <a:outerShdw blurRad="38100" dist="38100" dir="2700000" algn="tl">
                    <a:srgbClr val="000000">
                      <a:alpha val="43137"/>
                    </a:srgbClr>
                  </a:outerShdw>
                </a:effectLst>
              </a:rPr>
              <a:t>3</a:t>
            </a:r>
            <a:endParaRPr lang="ar-IQ" sz="2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089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azzawi\Pictures\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104456" cy="45365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323945"/>
            <a:ext cx="4104456" cy="584775"/>
          </a:xfrm>
          <a:prstGeom prst="rect">
            <a:avLst/>
          </a:prstGeom>
          <a:solidFill>
            <a:srgbClr val="FFFF99"/>
          </a:solidFill>
          <a:ln>
            <a:noFill/>
          </a:ln>
        </p:spPr>
        <p:txBody>
          <a:bodyPr wrap="square">
            <a:spAutoFit/>
          </a:bodyPr>
          <a:lstStyle/>
          <a:p>
            <a:r>
              <a:rPr lang="en-US" sz="3200" b="1" dirty="0" smtClean="0">
                <a:solidFill>
                  <a:srgbClr val="FF0000"/>
                </a:solidFill>
                <a:effectLst>
                  <a:outerShdw blurRad="38100" dist="38100" dir="2700000" algn="tl">
                    <a:srgbClr val="000000">
                      <a:alpha val="43137"/>
                    </a:srgbClr>
                  </a:outerShdw>
                </a:effectLst>
                <a:cs typeface="+mj-cs"/>
              </a:rPr>
              <a:t>Watson and Crick DNA </a:t>
            </a:r>
            <a:endParaRPr lang="ar-IQ" sz="3200" b="1" dirty="0">
              <a:solidFill>
                <a:srgbClr val="FF0000"/>
              </a:solidFill>
              <a:effectLst>
                <a:outerShdw blurRad="38100" dist="38100" dir="2700000" algn="tl">
                  <a:srgbClr val="000000">
                    <a:alpha val="43137"/>
                  </a:srgbClr>
                </a:outerShdw>
              </a:effectLst>
              <a:cs typeface="+mj-cs"/>
            </a:endParaRPr>
          </a:p>
        </p:txBody>
      </p:sp>
      <p:pic>
        <p:nvPicPr>
          <p:cNvPr id="3075" name="Picture 3" descr="C:\Users\alazzawi\Picture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0868"/>
            <a:ext cx="4286250" cy="64164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116033"/>
            <a:ext cx="4320480" cy="584775"/>
          </a:xfrm>
          <a:prstGeom prst="rect">
            <a:avLst/>
          </a:prstGeom>
          <a:solidFill>
            <a:schemeClr val="accent5">
              <a:lumMod val="40000"/>
              <a:lumOff val="60000"/>
            </a:schemeClr>
          </a:solidFill>
          <a:ln>
            <a:solidFill>
              <a:srgbClr val="0070C0"/>
            </a:solidFill>
          </a:ln>
        </p:spPr>
        <p:txBody>
          <a:bodyPr wrap="square">
            <a:spAutoFit/>
          </a:bodyPr>
          <a:lstStyle/>
          <a:p>
            <a:pPr algn="l" rtl="0"/>
            <a:r>
              <a:rPr lang="ar-IQ" sz="3200" dirty="0">
                <a:solidFill>
                  <a:srgbClr val="0070C0"/>
                </a:solidFill>
                <a:effectLst>
                  <a:outerShdw blurRad="38100" dist="38100" dir="2700000" algn="tl">
                    <a:srgbClr val="000000">
                      <a:alpha val="43137"/>
                    </a:srgbClr>
                  </a:outerShdw>
                </a:effectLst>
                <a:cs typeface="+mj-cs"/>
              </a:rPr>
              <a:t>The double helix of DNA </a:t>
            </a:r>
          </a:p>
        </p:txBody>
      </p:sp>
    </p:spTree>
    <p:extLst>
      <p:ext uri="{BB962C8B-B14F-4D97-AF65-F5344CB8AC3E}">
        <p14:creationId xmlns:p14="http://schemas.microsoft.com/office/powerpoint/2010/main" val="257015576"/>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4448"/>
            <a:ext cx="6624736" cy="523220"/>
          </a:xfrm>
          <a:prstGeom prst="rect">
            <a:avLst/>
          </a:prstGeom>
          <a:solidFill>
            <a:schemeClr val="accent2">
              <a:lumMod val="20000"/>
              <a:lumOff val="80000"/>
            </a:schemeClr>
          </a:solidFill>
        </p:spPr>
        <p:txBody>
          <a:bodyPr wrap="square">
            <a:spAutoFit/>
          </a:bodyPr>
          <a:lstStyle/>
          <a:p>
            <a:pPr algn="l" rtl="0"/>
            <a:r>
              <a:rPr lang="ar-IQ" sz="280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The DNA </a:t>
            </a:r>
            <a:r>
              <a:rPr lang="ar-IQ" sz="280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double </a:t>
            </a:r>
            <a:r>
              <a:rPr lang="ar-IQ" sz="280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helix </a:t>
            </a:r>
            <a:r>
              <a:rPr lang="ar-IQ" sz="280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has </a:t>
            </a:r>
            <a:r>
              <a:rPr lang="en-US" sz="280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many f</a:t>
            </a:r>
            <a:r>
              <a:rPr lang="ar-IQ" sz="280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eatures</a:t>
            </a:r>
            <a:endParaRPr lang="ar-IQ" sz="28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79512" y="836712"/>
            <a:ext cx="8640960" cy="400110"/>
          </a:xfrm>
          <a:prstGeom prst="rect">
            <a:avLst/>
          </a:prstGeom>
          <a:solidFill>
            <a:srgbClr val="FFFF00">
              <a:alpha val="41000"/>
            </a:srgbClr>
          </a:solidFill>
          <a:ln>
            <a:solidFill>
              <a:srgbClr val="FFFF99"/>
            </a:solidFill>
          </a:ln>
        </p:spPr>
        <p:txBody>
          <a:bodyPr wrap="square">
            <a:spAutoFit/>
          </a:bodyPr>
          <a:lstStyle/>
          <a:p>
            <a:pPr algn="just" rtl="0"/>
            <a:r>
              <a:rPr lang="ar-IQ" sz="2000" dirty="0">
                <a:solidFill>
                  <a:srgbClr val="002060"/>
                </a:solidFill>
                <a:latin typeface="Times New Roman" pitchFamily="18" charset="0"/>
                <a:ea typeface="+mj-ea"/>
                <a:cs typeface="Times New Roman" pitchFamily="18" charset="0"/>
              </a:rPr>
              <a:t>The backbone of each consists of </a:t>
            </a:r>
            <a:r>
              <a:rPr lang="en-US" sz="2000" dirty="0" smtClean="0">
                <a:solidFill>
                  <a:srgbClr val="002060"/>
                </a:solidFill>
                <a:latin typeface="Times New Roman" pitchFamily="18" charset="0"/>
                <a:ea typeface="+mj-ea"/>
                <a:cs typeface="Times New Roman" pitchFamily="18" charset="0"/>
              </a:rPr>
              <a:t>alternating deoxyribose and phosphate groups. </a:t>
            </a:r>
            <a:endParaRPr lang="ar-IQ" sz="2000" dirty="0">
              <a:solidFill>
                <a:srgbClr val="002060"/>
              </a:solidFill>
            </a:endParaRPr>
          </a:p>
        </p:txBody>
      </p:sp>
      <p:sp>
        <p:nvSpPr>
          <p:cNvPr id="4" name="Rectangle 3"/>
          <p:cNvSpPr/>
          <p:nvPr/>
        </p:nvSpPr>
        <p:spPr>
          <a:xfrm>
            <a:off x="174394" y="2161322"/>
            <a:ext cx="8646078" cy="707886"/>
          </a:xfrm>
          <a:prstGeom prst="rect">
            <a:avLst/>
          </a:prstGeom>
          <a:solidFill>
            <a:srgbClr val="FFFF00">
              <a:alpha val="41000"/>
            </a:srgbClr>
          </a:solidFill>
          <a:ln>
            <a:solidFill>
              <a:srgbClr val="FFFF99"/>
            </a:solidFill>
          </a:ln>
        </p:spPr>
        <p:txBody>
          <a:bodyPr wrap="square">
            <a:spAutoFit/>
          </a:bodyPr>
          <a:lstStyle/>
          <a:p>
            <a:pPr algn="just" rtl="0"/>
            <a:r>
              <a:rPr lang="ar-IQ" sz="2000" dirty="0">
                <a:solidFill>
                  <a:srgbClr val="002060"/>
                </a:solidFill>
                <a:latin typeface="Times New Roman" pitchFamily="18" charset="0"/>
                <a:ea typeface="+mj-ea"/>
                <a:cs typeface="Times New Roman" pitchFamily="18" charset="0"/>
              </a:rPr>
              <a:t>The two strands are "antiparallel"; that is, one strand runs </a:t>
            </a:r>
            <a:r>
              <a:rPr lang="en-US" sz="2000" dirty="0">
                <a:solidFill>
                  <a:srgbClr val="002060"/>
                </a:solidFill>
                <a:latin typeface="Times New Roman" pitchFamily="18" charset="0"/>
                <a:ea typeface="+mj-ea"/>
                <a:cs typeface="Times New Roman" pitchFamily="18" charset="0"/>
              </a:rPr>
              <a:t>5</a:t>
            </a:r>
            <a:r>
              <a:rPr lang="ar-IQ" sz="2000" dirty="0">
                <a:solidFill>
                  <a:srgbClr val="002060"/>
                </a:solidFill>
                <a:latin typeface="Times New Roman" pitchFamily="18" charset="0"/>
                <a:ea typeface="+mj-ea"/>
                <a:cs typeface="Times New Roman" pitchFamily="18" charset="0"/>
              </a:rPr>
              <a:t>′  to </a:t>
            </a:r>
            <a:r>
              <a:rPr lang="en-US" sz="2000" dirty="0">
                <a:solidFill>
                  <a:srgbClr val="002060"/>
                </a:solidFill>
                <a:latin typeface="Times New Roman" pitchFamily="18" charset="0"/>
                <a:ea typeface="+mj-ea"/>
                <a:cs typeface="Times New Roman" pitchFamily="18" charset="0"/>
              </a:rPr>
              <a:t>3</a:t>
            </a:r>
            <a:r>
              <a:rPr lang="ar-IQ" sz="2000" dirty="0">
                <a:solidFill>
                  <a:srgbClr val="002060"/>
                </a:solidFill>
                <a:latin typeface="Times New Roman" pitchFamily="18" charset="0"/>
                <a:ea typeface="+mj-ea"/>
                <a:cs typeface="Times New Roman" pitchFamily="18" charset="0"/>
              </a:rPr>
              <a:t>′  while the other runs </a:t>
            </a:r>
            <a:r>
              <a:rPr lang="en-US" sz="2000" dirty="0">
                <a:solidFill>
                  <a:srgbClr val="002060"/>
                </a:solidFill>
                <a:latin typeface="Times New Roman" pitchFamily="18" charset="0"/>
                <a:ea typeface="+mj-ea"/>
                <a:cs typeface="Times New Roman" pitchFamily="18" charset="0"/>
              </a:rPr>
              <a:t>3</a:t>
            </a:r>
            <a:r>
              <a:rPr lang="ar-IQ" sz="2000" dirty="0">
                <a:solidFill>
                  <a:srgbClr val="002060"/>
                </a:solidFill>
                <a:latin typeface="Times New Roman" pitchFamily="18" charset="0"/>
                <a:ea typeface="+mj-ea"/>
                <a:cs typeface="Times New Roman" pitchFamily="18" charset="0"/>
              </a:rPr>
              <a:t>′  to</a:t>
            </a:r>
            <a:r>
              <a:rPr lang="en-US" sz="2000" dirty="0">
                <a:solidFill>
                  <a:srgbClr val="002060"/>
                </a:solidFill>
                <a:latin typeface="Times New Roman" pitchFamily="18" charset="0"/>
                <a:ea typeface="+mj-ea"/>
                <a:cs typeface="Times New Roman" pitchFamily="18" charset="0"/>
              </a:rPr>
              <a:t>   5 </a:t>
            </a:r>
            <a:r>
              <a:rPr lang="ar-IQ" sz="2000" dirty="0">
                <a:solidFill>
                  <a:srgbClr val="002060"/>
                </a:solidFill>
                <a:latin typeface="Times New Roman" pitchFamily="18" charset="0"/>
                <a:ea typeface="+mj-ea"/>
                <a:cs typeface="Times New Roman" pitchFamily="18" charset="0"/>
              </a:rPr>
              <a:t>′</a:t>
            </a:r>
          </a:p>
        </p:txBody>
      </p:sp>
      <p:sp>
        <p:nvSpPr>
          <p:cNvPr id="5" name="Rectangle 4"/>
          <p:cNvSpPr/>
          <p:nvPr/>
        </p:nvSpPr>
        <p:spPr>
          <a:xfrm>
            <a:off x="179512" y="1340768"/>
            <a:ext cx="8640960" cy="707886"/>
          </a:xfrm>
          <a:prstGeom prst="rect">
            <a:avLst/>
          </a:prstGeom>
          <a:solidFill>
            <a:srgbClr val="FFFF00">
              <a:alpha val="41000"/>
            </a:srgbClr>
          </a:solidFill>
          <a:ln>
            <a:solidFill>
              <a:srgbClr val="FFFF99"/>
            </a:solidFill>
          </a:ln>
        </p:spPr>
        <p:txBody>
          <a:bodyPr wrap="square">
            <a:spAutoFit/>
          </a:bodyPr>
          <a:lstStyle/>
          <a:p>
            <a:pPr algn="just" rtl="0"/>
            <a:r>
              <a:rPr lang="ar-IQ" sz="2000" dirty="0">
                <a:solidFill>
                  <a:srgbClr val="002060"/>
                </a:solidFill>
                <a:latin typeface="Times New Roman" pitchFamily="18" charset="0"/>
                <a:ea typeface="+mj-ea"/>
                <a:cs typeface="Times New Roman" pitchFamily="18" charset="0"/>
              </a:rPr>
              <a:t>The phosphate group bonded to the </a:t>
            </a:r>
            <a:r>
              <a:rPr lang="en-US" sz="2000" dirty="0">
                <a:solidFill>
                  <a:srgbClr val="002060"/>
                </a:solidFill>
                <a:latin typeface="Times New Roman" pitchFamily="18" charset="0"/>
                <a:ea typeface="+mj-ea"/>
                <a:cs typeface="Times New Roman" pitchFamily="18" charset="0"/>
              </a:rPr>
              <a:t>5</a:t>
            </a:r>
            <a:r>
              <a:rPr lang="ar-IQ" sz="2000" dirty="0">
                <a:solidFill>
                  <a:srgbClr val="002060"/>
                </a:solidFill>
                <a:latin typeface="Times New Roman" pitchFamily="18" charset="0"/>
                <a:ea typeface="+mj-ea"/>
                <a:cs typeface="Times New Roman" pitchFamily="18" charset="0"/>
              </a:rPr>
              <a:t>' carbon atom of one deoxyribose is bonded to the </a:t>
            </a:r>
            <a:r>
              <a:rPr lang="en-US" sz="2000" dirty="0">
                <a:solidFill>
                  <a:srgbClr val="002060"/>
                </a:solidFill>
                <a:latin typeface="Times New Roman" pitchFamily="18" charset="0"/>
                <a:ea typeface="+mj-ea"/>
                <a:cs typeface="Times New Roman" pitchFamily="18" charset="0"/>
              </a:rPr>
              <a:t>3</a:t>
            </a:r>
            <a:r>
              <a:rPr lang="ar-IQ" sz="2000" dirty="0">
                <a:solidFill>
                  <a:srgbClr val="002060"/>
                </a:solidFill>
                <a:latin typeface="Times New Roman" pitchFamily="18" charset="0"/>
                <a:ea typeface="+mj-ea"/>
                <a:cs typeface="Times New Roman" pitchFamily="18" charset="0"/>
              </a:rPr>
              <a:t>' carbon of the next</a:t>
            </a:r>
          </a:p>
        </p:txBody>
      </p:sp>
      <p:sp>
        <p:nvSpPr>
          <p:cNvPr id="6" name="Rectangle 5"/>
          <p:cNvSpPr/>
          <p:nvPr/>
        </p:nvSpPr>
        <p:spPr>
          <a:xfrm>
            <a:off x="179512" y="2982438"/>
            <a:ext cx="8640960" cy="1015663"/>
          </a:xfrm>
          <a:prstGeom prst="rect">
            <a:avLst/>
          </a:prstGeom>
          <a:solidFill>
            <a:srgbClr val="FFFF00">
              <a:alpha val="41000"/>
            </a:srgbClr>
          </a:solidFill>
          <a:ln>
            <a:solidFill>
              <a:srgbClr val="FFFF99"/>
            </a:solidFill>
          </a:ln>
        </p:spPr>
        <p:txBody>
          <a:bodyPr wrap="square">
            <a:spAutoFit/>
          </a:bodyPr>
          <a:lstStyle/>
          <a:p>
            <a:pPr algn="just" rtl="0"/>
            <a:r>
              <a:rPr lang="ar-IQ" sz="2000" dirty="0" smtClean="0">
                <a:solidFill>
                  <a:srgbClr val="002060"/>
                </a:solidFill>
                <a:latin typeface="Times New Roman" pitchFamily="18" charset="0"/>
                <a:ea typeface="+mj-ea"/>
                <a:cs typeface="Times New Roman" pitchFamily="18" charset="0"/>
              </a:rPr>
              <a:t>The</a:t>
            </a:r>
            <a:r>
              <a:rPr lang="en-US" sz="2000" dirty="0" smtClean="0">
                <a:solidFill>
                  <a:srgbClr val="002060"/>
                </a:solidFill>
                <a:latin typeface="Times New Roman" pitchFamily="18" charset="0"/>
                <a:ea typeface="+mj-ea"/>
                <a:cs typeface="Times New Roman" pitchFamily="18" charset="0"/>
              </a:rPr>
              <a:t> </a:t>
            </a:r>
            <a:r>
              <a:rPr lang="en-US" sz="2000" dirty="0" smtClean="0">
                <a:solidFill>
                  <a:srgbClr val="FF0000"/>
                </a:solidFill>
                <a:latin typeface="Times New Roman" pitchFamily="18" charset="0"/>
                <a:ea typeface="+mj-ea"/>
                <a:cs typeface="Times New Roman" pitchFamily="18" charset="0"/>
              </a:rPr>
              <a:t>purine</a:t>
            </a:r>
            <a:r>
              <a:rPr lang="en-US" sz="2000" dirty="0" smtClean="0">
                <a:solidFill>
                  <a:srgbClr val="002060"/>
                </a:solidFill>
                <a:latin typeface="Times New Roman" pitchFamily="18" charset="0"/>
                <a:ea typeface="+mj-ea"/>
                <a:cs typeface="Times New Roman" pitchFamily="18" charset="0"/>
              </a:rPr>
              <a:t> and </a:t>
            </a:r>
            <a:r>
              <a:rPr lang="en-US" sz="2000" dirty="0" smtClean="0">
                <a:solidFill>
                  <a:srgbClr val="FF0000"/>
                </a:solidFill>
                <a:latin typeface="Times New Roman" pitchFamily="18" charset="0"/>
                <a:ea typeface="+mj-ea"/>
                <a:cs typeface="Times New Roman" pitchFamily="18" charset="0"/>
              </a:rPr>
              <a:t>pyrimidine</a:t>
            </a:r>
            <a:r>
              <a:rPr lang="ar-IQ" sz="2000" dirty="0">
                <a:solidFill>
                  <a:srgbClr val="002060"/>
                </a:solidFill>
                <a:latin typeface="Times New Roman" pitchFamily="18" charset="0"/>
                <a:ea typeface="+mj-ea"/>
                <a:cs typeface="Times New Roman" pitchFamily="18" charset="0"/>
              </a:rPr>
              <a:t> attached to each </a:t>
            </a:r>
            <a:r>
              <a:rPr lang="en-US" sz="2000" dirty="0" smtClean="0">
                <a:solidFill>
                  <a:srgbClr val="002060"/>
                </a:solidFill>
                <a:latin typeface="Times New Roman" pitchFamily="18" charset="0"/>
                <a:ea typeface="+mj-ea"/>
                <a:cs typeface="Times New Roman" pitchFamily="18" charset="0"/>
              </a:rPr>
              <a:t>other </a:t>
            </a:r>
            <a:r>
              <a:rPr lang="en-US" sz="2000" dirty="0">
                <a:solidFill>
                  <a:srgbClr val="002060"/>
                </a:solidFill>
                <a:latin typeface="Times New Roman" pitchFamily="18" charset="0"/>
                <a:ea typeface="+mj-ea"/>
                <a:cs typeface="Times New Roman" pitchFamily="18" charset="0"/>
              </a:rPr>
              <a:t> </a:t>
            </a:r>
            <a:r>
              <a:rPr lang="en-US" sz="2000" dirty="0" smtClean="0">
                <a:solidFill>
                  <a:srgbClr val="002060"/>
                </a:solidFill>
                <a:latin typeface="Times New Roman" pitchFamily="18" charset="0"/>
                <a:ea typeface="+mj-ea"/>
                <a:cs typeface="Times New Roman" pitchFamily="18" charset="0"/>
              </a:rPr>
              <a:t>according to </a:t>
            </a:r>
            <a:r>
              <a:rPr lang="en-US" sz="2000" dirty="0" smtClean="0">
                <a:solidFill>
                  <a:srgbClr val="FF0000"/>
                </a:solidFill>
                <a:latin typeface="Times New Roman" pitchFamily="18" charset="0"/>
                <a:ea typeface="+mj-ea"/>
                <a:cs typeface="Times New Roman" pitchFamily="18" charset="0"/>
              </a:rPr>
              <a:t>complementary base pair</a:t>
            </a:r>
            <a:r>
              <a:rPr lang="en-US" sz="2000" dirty="0" smtClean="0">
                <a:solidFill>
                  <a:srgbClr val="002060"/>
                </a:solidFill>
                <a:latin typeface="Times New Roman" pitchFamily="18" charset="0"/>
                <a:ea typeface="+mj-ea"/>
                <a:cs typeface="Times New Roman" pitchFamily="18" charset="0"/>
              </a:rPr>
              <a:t> (each adenine bind with thymine via two hydrogen bonds &amp; each cytosine bind with guanine via three hydrogen bonds) </a:t>
            </a:r>
            <a:r>
              <a:rPr lang="ar-IQ" sz="2000" dirty="0" smtClean="0">
                <a:solidFill>
                  <a:srgbClr val="002060"/>
                </a:solidFill>
                <a:latin typeface="Times New Roman" pitchFamily="18" charset="0"/>
                <a:ea typeface="+mj-ea"/>
                <a:cs typeface="Times New Roman" pitchFamily="18" charset="0"/>
              </a:rPr>
              <a:t>.</a:t>
            </a:r>
            <a:endParaRPr lang="ar-IQ" sz="2000" dirty="0">
              <a:solidFill>
                <a:srgbClr val="002060"/>
              </a:solidFill>
              <a:latin typeface="Times New Roman" pitchFamily="18" charset="0"/>
              <a:ea typeface="+mj-ea"/>
              <a:cs typeface="Times New Roman" pitchFamily="18" charset="0"/>
            </a:endParaRPr>
          </a:p>
        </p:txBody>
      </p:sp>
      <p:sp>
        <p:nvSpPr>
          <p:cNvPr id="7" name="Rectangle 6"/>
          <p:cNvSpPr/>
          <p:nvPr/>
        </p:nvSpPr>
        <p:spPr>
          <a:xfrm>
            <a:off x="174394" y="5085184"/>
            <a:ext cx="8646078" cy="707886"/>
          </a:xfrm>
          <a:prstGeom prst="rect">
            <a:avLst/>
          </a:prstGeom>
          <a:solidFill>
            <a:srgbClr val="FFFF00">
              <a:alpha val="41000"/>
            </a:srgbClr>
          </a:solidFill>
          <a:ln>
            <a:solidFill>
              <a:srgbClr val="FFFF99"/>
            </a:solidFill>
          </a:ln>
        </p:spPr>
        <p:txBody>
          <a:bodyPr wrap="square">
            <a:spAutoFit/>
          </a:bodyPr>
          <a:lstStyle/>
          <a:p>
            <a:pPr algn="just" rtl="0"/>
            <a:r>
              <a:rPr lang="en-US" sz="2000" dirty="0">
                <a:solidFill>
                  <a:srgbClr val="002060"/>
                </a:solidFill>
                <a:latin typeface="Times New Roman" pitchFamily="18" charset="0"/>
                <a:ea typeface="+mj-ea"/>
                <a:cs typeface="Times New Roman" pitchFamily="18" charset="0"/>
              </a:rPr>
              <a:t>The double helix makes a complete turn in just over 10 nucleotide </a:t>
            </a:r>
            <a:r>
              <a:rPr lang="en-US" sz="2000" dirty="0" smtClean="0">
                <a:solidFill>
                  <a:srgbClr val="002060"/>
                </a:solidFill>
                <a:latin typeface="Times New Roman" pitchFamily="18" charset="0"/>
                <a:ea typeface="+mj-ea"/>
                <a:cs typeface="Times New Roman" pitchFamily="18" charset="0"/>
              </a:rPr>
              <a:t>pairs, and the distance of each one turn is 34</a:t>
            </a:r>
            <a:r>
              <a:rPr lang="en-US" sz="2000" dirty="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Å.</a:t>
            </a:r>
            <a:r>
              <a:rPr lang="en-US" sz="2000" dirty="0" smtClean="0">
                <a:solidFill>
                  <a:srgbClr val="002060"/>
                </a:solidFill>
                <a:latin typeface="Times New Roman" pitchFamily="18" charset="0"/>
                <a:ea typeface="+mj-ea"/>
                <a:cs typeface="Times New Roman" pitchFamily="18" charset="0"/>
              </a:rPr>
              <a:t> </a:t>
            </a:r>
            <a:endParaRPr lang="ar-IQ" sz="2000" dirty="0">
              <a:solidFill>
                <a:srgbClr val="002060"/>
              </a:solidFill>
              <a:latin typeface="Times New Roman" pitchFamily="18" charset="0"/>
              <a:ea typeface="+mj-ea"/>
              <a:cs typeface="Times New Roman" pitchFamily="18" charset="0"/>
            </a:endParaRPr>
          </a:p>
        </p:txBody>
      </p:sp>
      <p:sp>
        <p:nvSpPr>
          <p:cNvPr id="10" name="Rectangle 9"/>
          <p:cNvSpPr/>
          <p:nvPr/>
        </p:nvSpPr>
        <p:spPr>
          <a:xfrm>
            <a:off x="174394" y="4077072"/>
            <a:ext cx="7277926" cy="400110"/>
          </a:xfrm>
          <a:prstGeom prst="rect">
            <a:avLst/>
          </a:prstGeom>
          <a:solidFill>
            <a:srgbClr val="FFFF00">
              <a:alpha val="41000"/>
            </a:srgbClr>
          </a:solidFill>
          <a:ln>
            <a:solidFill>
              <a:srgbClr val="FFFF99"/>
            </a:solidFill>
          </a:ln>
        </p:spPr>
        <p:txBody>
          <a:bodyPr wrap="square">
            <a:spAutoFit/>
          </a:bodyPr>
          <a:lstStyle/>
          <a:p>
            <a:pPr algn="just" rtl="0"/>
            <a:r>
              <a:rPr lang="en-US" sz="2000" dirty="0">
                <a:solidFill>
                  <a:srgbClr val="002060"/>
                </a:solidFill>
                <a:latin typeface="Times New Roman" pitchFamily="18" charset="0"/>
                <a:ea typeface="+mj-ea"/>
                <a:cs typeface="Times New Roman" pitchFamily="18" charset="0"/>
              </a:rPr>
              <a:t>The </a:t>
            </a:r>
            <a:r>
              <a:rPr lang="en-US" sz="2000" dirty="0" smtClean="0">
                <a:solidFill>
                  <a:srgbClr val="002060"/>
                </a:solidFill>
                <a:latin typeface="Times New Roman" pitchFamily="18" charset="0"/>
                <a:ea typeface="+mj-ea"/>
                <a:cs typeface="Times New Roman" pitchFamily="18" charset="0"/>
              </a:rPr>
              <a:t>length of helix could be any measure, but its diameter is </a:t>
            </a:r>
            <a:r>
              <a:rPr lang="en-US" sz="2000" dirty="0">
                <a:solidFill>
                  <a:srgbClr val="002060"/>
                </a:solidFill>
                <a:latin typeface="Times New Roman" pitchFamily="18" charset="0"/>
                <a:ea typeface="+mj-ea"/>
                <a:cs typeface="Times New Roman" pitchFamily="18" charset="0"/>
              </a:rPr>
              <a:t>20 Å</a:t>
            </a:r>
            <a:r>
              <a:rPr lang="en-US" sz="2000" dirty="0" smtClean="0">
                <a:solidFill>
                  <a:srgbClr val="002060"/>
                </a:solidFill>
                <a:latin typeface="Times New Roman" pitchFamily="18" charset="0"/>
                <a:ea typeface="+mj-ea"/>
                <a:cs typeface="Times New Roman" pitchFamily="18" charset="0"/>
              </a:rPr>
              <a:t>.</a:t>
            </a:r>
            <a:endParaRPr lang="ar-IQ" sz="2000" dirty="0">
              <a:solidFill>
                <a:srgbClr val="002060"/>
              </a:solidFill>
              <a:latin typeface="Times New Roman" pitchFamily="18" charset="0"/>
              <a:ea typeface="+mj-ea"/>
              <a:cs typeface="Times New Roman" pitchFamily="18" charset="0"/>
            </a:endParaRPr>
          </a:p>
        </p:txBody>
      </p:sp>
      <p:sp>
        <p:nvSpPr>
          <p:cNvPr id="11" name="Rectangle 10"/>
          <p:cNvSpPr/>
          <p:nvPr/>
        </p:nvSpPr>
        <p:spPr>
          <a:xfrm>
            <a:off x="179512" y="5889466"/>
            <a:ext cx="8646078" cy="400110"/>
          </a:xfrm>
          <a:prstGeom prst="rect">
            <a:avLst/>
          </a:prstGeom>
          <a:solidFill>
            <a:srgbClr val="FFFF00">
              <a:alpha val="41000"/>
            </a:srgbClr>
          </a:solidFill>
          <a:ln>
            <a:solidFill>
              <a:srgbClr val="FFFF99"/>
            </a:solidFill>
          </a:ln>
        </p:spPr>
        <p:txBody>
          <a:bodyPr wrap="square">
            <a:spAutoFit/>
          </a:bodyPr>
          <a:lstStyle/>
          <a:p>
            <a:pPr algn="just" rtl="0"/>
            <a:r>
              <a:rPr lang="en-US" sz="2000" dirty="0" smtClean="0">
                <a:solidFill>
                  <a:srgbClr val="002060"/>
                </a:solidFill>
                <a:latin typeface="Times New Roman" pitchFamily="18" charset="0"/>
                <a:ea typeface="+mj-ea"/>
                <a:cs typeface="Times New Roman" pitchFamily="18" charset="0"/>
              </a:rPr>
              <a:t>The double helix of DNA has two grooves; major and minor. </a:t>
            </a:r>
            <a:endParaRPr lang="ar-IQ" sz="2000" dirty="0">
              <a:solidFill>
                <a:srgbClr val="00206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67552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5126"/>
            <a:ext cx="4762872" cy="562074"/>
          </a:xfrm>
        </p:spPr>
        <p:txBody>
          <a:bodyPr>
            <a:noAutofit/>
          </a:bodyPr>
          <a:lstStyle/>
          <a:p>
            <a:pPr algn="l"/>
            <a:r>
              <a:rPr lang="en-US" sz="3200" dirty="0" smtClean="0">
                <a:effectLst>
                  <a:outerShdw blurRad="38100" dist="38100" dir="2700000" algn="tl">
                    <a:srgbClr val="000000">
                      <a:alpha val="43137"/>
                    </a:srgbClr>
                  </a:outerShdw>
                </a:effectLst>
              </a:rPr>
              <a:t>The DNA three forms</a:t>
            </a:r>
            <a:endParaRPr lang="ar-IQ" sz="3200" dirty="0">
              <a:effectLst>
                <a:outerShdw blurRad="38100" dist="38100" dir="2700000" algn="tl">
                  <a:srgbClr val="000000">
                    <a:alpha val="43137"/>
                  </a:srgbClr>
                </a:outerShdw>
              </a:effectLst>
            </a:endParaRPr>
          </a:p>
        </p:txBody>
      </p:sp>
      <p:sp>
        <p:nvSpPr>
          <p:cNvPr id="4" name="Rectangle 3"/>
          <p:cNvSpPr/>
          <p:nvPr/>
        </p:nvSpPr>
        <p:spPr>
          <a:xfrm>
            <a:off x="827584" y="819771"/>
            <a:ext cx="6984776" cy="1631216"/>
          </a:xfrm>
          <a:prstGeom prst="rect">
            <a:avLst/>
          </a:prstGeom>
        </p:spPr>
        <p:txBody>
          <a:bodyPr wrap="square">
            <a:spAutoFit/>
          </a:bodyPr>
          <a:lstStyle/>
          <a:p>
            <a:pPr marL="342900" indent="-342900" algn="l" rtl="0">
              <a:buFont typeface="Courier New" pitchFamily="49" charset="0"/>
              <a:buChar char="o"/>
            </a:pPr>
            <a:r>
              <a:rPr lang="en-US" sz="2000" dirty="0" smtClean="0">
                <a:solidFill>
                  <a:srgbClr val="7030A0"/>
                </a:solidFill>
                <a:effectLst>
                  <a:outerShdw blurRad="38100" dist="38100" dir="2700000" algn="tl">
                    <a:srgbClr val="000000">
                      <a:alpha val="43137"/>
                    </a:srgbClr>
                  </a:outerShdw>
                </a:effectLst>
              </a:rPr>
              <a:t>Helix has right handed sense. </a:t>
            </a:r>
          </a:p>
          <a:p>
            <a:pPr marL="342900" indent="-342900" algn="l" rtl="0">
              <a:buFont typeface="Courier New" pitchFamily="49" charset="0"/>
              <a:buChar char="o"/>
            </a:pPr>
            <a:r>
              <a:rPr lang="en-US" sz="2000" dirty="0" smtClean="0">
                <a:solidFill>
                  <a:srgbClr val="7030A0"/>
                </a:solidFill>
                <a:effectLst>
                  <a:outerShdw blurRad="38100" dist="38100" dir="2700000" algn="tl">
                    <a:srgbClr val="000000">
                      <a:alpha val="43137"/>
                    </a:srgbClr>
                  </a:outerShdw>
                </a:effectLst>
              </a:rPr>
              <a:t>Most </a:t>
            </a:r>
            <a:r>
              <a:rPr lang="en-US" sz="2000" dirty="0">
                <a:solidFill>
                  <a:srgbClr val="7030A0"/>
                </a:solidFill>
                <a:effectLst>
                  <a:outerShdw blurRad="38100" dist="38100" dir="2700000" algn="tl">
                    <a:srgbClr val="000000">
                      <a:alpha val="43137"/>
                    </a:srgbClr>
                  </a:outerShdw>
                </a:effectLst>
              </a:rPr>
              <a:t>common DNA conformation in </a:t>
            </a:r>
            <a:r>
              <a:rPr lang="en-US" sz="2000" dirty="0" smtClean="0">
                <a:solidFill>
                  <a:srgbClr val="7030A0"/>
                </a:solidFill>
                <a:effectLst>
                  <a:outerShdw blurRad="38100" dist="38100" dir="2700000" algn="tl">
                    <a:srgbClr val="000000">
                      <a:alpha val="43137"/>
                    </a:srgbClr>
                  </a:outerShdw>
                </a:effectLst>
              </a:rPr>
              <a:t>vivo.</a:t>
            </a:r>
            <a:endParaRPr lang="en-US" sz="2000" dirty="0">
              <a:solidFill>
                <a:srgbClr val="7030A0"/>
              </a:solidFill>
              <a:effectLst>
                <a:outerShdw blurRad="38100" dist="38100" dir="2700000" algn="tl">
                  <a:srgbClr val="000000">
                    <a:alpha val="43137"/>
                  </a:srgbClr>
                </a:outerShdw>
              </a:effectLst>
            </a:endParaRPr>
          </a:p>
          <a:p>
            <a:pPr marL="342900" indent="-342900" algn="l" rtl="0">
              <a:buFont typeface="Courier New" pitchFamily="49" charset="0"/>
              <a:buChar char="o"/>
            </a:pPr>
            <a:r>
              <a:rPr lang="en-US" sz="2000" dirty="0">
                <a:solidFill>
                  <a:srgbClr val="7030A0"/>
                </a:solidFill>
                <a:effectLst>
                  <a:outerShdw blurRad="38100" dist="38100" dir="2700000" algn="tl">
                    <a:srgbClr val="000000">
                      <a:alpha val="43137"/>
                    </a:srgbClr>
                  </a:outerShdw>
                </a:effectLst>
              </a:rPr>
              <a:t>Narrower, more elongated helix than A</a:t>
            </a:r>
            <a:r>
              <a:rPr lang="en-US" sz="2000" dirty="0" smtClean="0">
                <a:solidFill>
                  <a:srgbClr val="7030A0"/>
                </a:solidFill>
                <a:effectLst>
                  <a:outerShdw blurRad="38100" dist="38100" dir="2700000" algn="tl">
                    <a:srgbClr val="000000">
                      <a:alpha val="43137"/>
                    </a:srgbClr>
                  </a:outerShdw>
                </a:effectLst>
              </a:rPr>
              <a:t>.</a:t>
            </a:r>
            <a:endParaRPr lang="en-US" sz="2000" dirty="0">
              <a:solidFill>
                <a:srgbClr val="7030A0"/>
              </a:solidFill>
              <a:effectLst>
                <a:outerShdw blurRad="38100" dist="38100" dir="2700000" algn="tl">
                  <a:srgbClr val="000000">
                    <a:alpha val="43137"/>
                  </a:srgbClr>
                </a:outerShdw>
              </a:effectLst>
            </a:endParaRPr>
          </a:p>
          <a:p>
            <a:pPr marL="342900" indent="-342900" algn="l" rtl="0">
              <a:buFont typeface="Courier New" pitchFamily="49" charset="0"/>
              <a:buChar char="o"/>
            </a:pPr>
            <a:r>
              <a:rPr lang="en-US" sz="2000" dirty="0">
                <a:solidFill>
                  <a:srgbClr val="7030A0"/>
                </a:solidFill>
                <a:effectLst>
                  <a:outerShdw blurRad="38100" dist="38100" dir="2700000" algn="tl">
                    <a:srgbClr val="000000">
                      <a:alpha val="43137"/>
                    </a:srgbClr>
                  </a:outerShdw>
                </a:effectLst>
              </a:rPr>
              <a:t>Wide major </a:t>
            </a:r>
            <a:r>
              <a:rPr lang="en-US" sz="2000" dirty="0" smtClean="0">
                <a:solidFill>
                  <a:srgbClr val="7030A0"/>
                </a:solidFill>
                <a:effectLst>
                  <a:outerShdw blurRad="38100" dist="38100" dir="2700000" algn="tl">
                    <a:srgbClr val="000000">
                      <a:alpha val="43137"/>
                    </a:srgbClr>
                  </a:outerShdw>
                </a:effectLst>
              </a:rPr>
              <a:t>groove &amp; narrow </a:t>
            </a:r>
            <a:r>
              <a:rPr lang="en-US" sz="2000" dirty="0">
                <a:solidFill>
                  <a:srgbClr val="7030A0"/>
                </a:solidFill>
                <a:effectLst>
                  <a:outerShdw blurRad="38100" dist="38100" dir="2700000" algn="tl">
                    <a:srgbClr val="000000">
                      <a:alpha val="43137"/>
                    </a:srgbClr>
                  </a:outerShdw>
                </a:effectLst>
              </a:rPr>
              <a:t>minor </a:t>
            </a:r>
            <a:r>
              <a:rPr lang="en-US" sz="2000" dirty="0" smtClean="0">
                <a:solidFill>
                  <a:srgbClr val="7030A0"/>
                </a:solidFill>
                <a:effectLst>
                  <a:outerShdw blurRad="38100" dist="38100" dir="2700000" algn="tl">
                    <a:srgbClr val="000000">
                      <a:alpha val="43137"/>
                    </a:srgbClr>
                  </a:outerShdw>
                </a:effectLst>
              </a:rPr>
              <a:t>groove. </a:t>
            </a:r>
            <a:endParaRPr lang="en-US" sz="2000" dirty="0">
              <a:solidFill>
                <a:srgbClr val="7030A0"/>
              </a:solidFill>
              <a:effectLst>
                <a:outerShdw blurRad="38100" dist="38100" dir="2700000" algn="tl">
                  <a:srgbClr val="000000">
                    <a:alpha val="43137"/>
                  </a:srgbClr>
                </a:outerShdw>
              </a:effectLst>
            </a:endParaRPr>
          </a:p>
          <a:p>
            <a:pPr marL="342900" indent="-342900" algn="l" rtl="0">
              <a:buFont typeface="Courier New" pitchFamily="49" charset="0"/>
              <a:buChar char="o"/>
            </a:pPr>
            <a:r>
              <a:rPr lang="en-US" sz="2000" dirty="0">
                <a:solidFill>
                  <a:srgbClr val="7030A0"/>
                </a:solidFill>
                <a:effectLst>
                  <a:outerShdw blurRad="38100" dist="38100" dir="2700000" algn="tl">
                    <a:srgbClr val="000000">
                      <a:alpha val="43137"/>
                    </a:srgbClr>
                  </a:outerShdw>
                </a:effectLst>
              </a:rPr>
              <a:t>Favored conformation at high water concentrations </a:t>
            </a:r>
            <a:endParaRPr lang="en-US" sz="2000" dirty="0" smtClean="0">
              <a:solidFill>
                <a:srgbClr val="7030A0"/>
              </a:solidFill>
              <a:effectLst>
                <a:outerShdw blurRad="38100" dist="38100" dir="2700000" algn="tl">
                  <a:srgbClr val="000000">
                    <a:alpha val="43137"/>
                  </a:srgbClr>
                </a:outerShdw>
              </a:effectLst>
            </a:endParaRPr>
          </a:p>
        </p:txBody>
      </p:sp>
      <p:sp>
        <p:nvSpPr>
          <p:cNvPr id="5" name="Rectangle 4"/>
          <p:cNvSpPr/>
          <p:nvPr/>
        </p:nvSpPr>
        <p:spPr>
          <a:xfrm>
            <a:off x="821454" y="2780928"/>
            <a:ext cx="7927009" cy="1631216"/>
          </a:xfrm>
          <a:prstGeom prst="rect">
            <a:avLst/>
          </a:prstGeom>
        </p:spPr>
        <p:txBody>
          <a:bodyPr wrap="square">
            <a:spAutoFit/>
          </a:bodyPr>
          <a:lstStyle/>
          <a:p>
            <a:pPr marL="342900" indent="-342900" algn="l" rtl="0">
              <a:buFont typeface="Courier New" pitchFamily="49" charset="0"/>
              <a:buChar char="o"/>
            </a:pPr>
            <a:r>
              <a:rPr lang="en-US" sz="2000" dirty="0">
                <a:solidFill>
                  <a:srgbClr val="FF0000"/>
                </a:solidFill>
                <a:effectLst>
                  <a:outerShdw blurRad="38100" dist="38100" dir="2700000" algn="tl">
                    <a:srgbClr val="000000">
                      <a:alpha val="43137"/>
                    </a:srgbClr>
                  </a:outerShdw>
                </a:effectLst>
              </a:rPr>
              <a:t>Helix has right handed sense. </a:t>
            </a:r>
          </a:p>
          <a:p>
            <a:pPr marL="342900" indent="-342900" algn="l" rtl="0">
              <a:buFont typeface="Courier New" pitchFamily="49" charset="0"/>
              <a:buChar char="o"/>
            </a:pPr>
            <a:r>
              <a:rPr lang="en-US" sz="2000" dirty="0" smtClean="0">
                <a:solidFill>
                  <a:srgbClr val="FF0000"/>
                </a:solidFill>
                <a:effectLst>
                  <a:outerShdw blurRad="38100" dist="38100" dir="2700000" algn="tl">
                    <a:srgbClr val="000000">
                      <a:alpha val="43137"/>
                    </a:srgbClr>
                  </a:outerShdw>
                </a:effectLst>
              </a:rPr>
              <a:t>Most </a:t>
            </a:r>
            <a:r>
              <a:rPr lang="en-US" sz="2000" dirty="0">
                <a:solidFill>
                  <a:srgbClr val="FF0000"/>
                </a:solidFill>
                <a:effectLst>
                  <a:outerShdw blurRad="38100" dist="38100" dir="2700000" algn="tl">
                    <a:srgbClr val="000000">
                      <a:alpha val="43137"/>
                    </a:srgbClr>
                  </a:outerShdw>
                </a:effectLst>
              </a:rPr>
              <a:t>RNA and RNA-DNA duplex in this form</a:t>
            </a:r>
          </a:p>
          <a:p>
            <a:pPr marL="342900" indent="-342900" algn="l" rtl="0">
              <a:buFont typeface="Courier New" pitchFamily="49" charset="0"/>
              <a:buChar char="o"/>
            </a:pPr>
            <a:r>
              <a:rPr lang="en-US" sz="2000" dirty="0">
                <a:solidFill>
                  <a:srgbClr val="FF0000"/>
                </a:solidFill>
                <a:effectLst>
                  <a:outerShdw blurRad="38100" dist="38100" dir="2700000" algn="tl">
                    <a:srgbClr val="000000">
                      <a:alpha val="43137"/>
                    </a:srgbClr>
                  </a:outerShdw>
                </a:effectLst>
              </a:rPr>
              <a:t>shorter, wider helix than B.</a:t>
            </a:r>
          </a:p>
          <a:p>
            <a:pPr marL="342900" indent="-342900" algn="l" rtl="0">
              <a:buFont typeface="Courier New" pitchFamily="49" charset="0"/>
              <a:buChar char="o"/>
            </a:pPr>
            <a:r>
              <a:rPr lang="en-US" sz="2000" dirty="0">
                <a:solidFill>
                  <a:srgbClr val="FF0000"/>
                </a:solidFill>
                <a:effectLst>
                  <a:outerShdw blurRad="38100" dist="38100" dir="2700000" algn="tl">
                    <a:srgbClr val="000000">
                      <a:alpha val="43137"/>
                    </a:srgbClr>
                  </a:outerShdw>
                </a:effectLst>
              </a:rPr>
              <a:t>Narrow major groove &amp; wide minor groove.</a:t>
            </a:r>
          </a:p>
          <a:p>
            <a:pPr marL="342900" indent="-342900" algn="l" rtl="0">
              <a:buFont typeface="Courier New" pitchFamily="49" charset="0"/>
              <a:buChar char="o"/>
            </a:pPr>
            <a:r>
              <a:rPr lang="en-US" sz="2000" dirty="0">
                <a:solidFill>
                  <a:srgbClr val="FF0000"/>
                </a:solidFill>
                <a:effectLst>
                  <a:outerShdw blurRad="38100" dist="38100" dir="2700000" algn="tl">
                    <a:srgbClr val="000000">
                      <a:alpha val="43137"/>
                    </a:srgbClr>
                  </a:outerShdw>
                </a:effectLst>
              </a:rPr>
              <a:t>favored conformation at low water concentrations</a:t>
            </a:r>
          </a:p>
        </p:txBody>
      </p:sp>
      <p:sp>
        <p:nvSpPr>
          <p:cNvPr id="7" name="Rectangle 6"/>
          <p:cNvSpPr/>
          <p:nvPr/>
        </p:nvSpPr>
        <p:spPr>
          <a:xfrm rot="16200000">
            <a:off x="-174382" y="1449021"/>
            <a:ext cx="1398251" cy="461665"/>
          </a:xfrm>
          <a:prstGeom prst="rect">
            <a:avLst/>
          </a:prstGeom>
          <a:solidFill>
            <a:srgbClr val="FFFF00"/>
          </a:solidFill>
          <a:ln>
            <a:solidFill>
              <a:srgbClr val="FFC000"/>
            </a:solidFill>
          </a:ln>
          <a:effectLst>
            <a:glow rad="101600">
              <a:schemeClr val="accent4">
                <a:satMod val="175000"/>
                <a:alpha val="40000"/>
              </a:schemeClr>
            </a:glow>
          </a:effectLst>
        </p:spPr>
        <p:txBody>
          <a:bodyPr wrap="square">
            <a:spAutoFit/>
          </a:bodyPr>
          <a:lstStyle/>
          <a:p>
            <a:pPr lvl="0" algn="ctr" rtl="0"/>
            <a:r>
              <a:rPr lang="en-US" sz="2400" b="1" dirty="0">
                <a:solidFill>
                  <a:srgbClr val="7030A0"/>
                </a:solidFill>
                <a:effectLst>
                  <a:outerShdw blurRad="38100" dist="38100" dir="2700000" algn="tl">
                    <a:srgbClr val="000000">
                      <a:alpha val="43137"/>
                    </a:srgbClr>
                  </a:outerShdw>
                </a:effectLst>
              </a:rPr>
              <a:t>B-form</a:t>
            </a:r>
          </a:p>
        </p:txBody>
      </p:sp>
      <p:sp>
        <p:nvSpPr>
          <p:cNvPr id="8" name="Rectangle 7"/>
          <p:cNvSpPr/>
          <p:nvPr/>
        </p:nvSpPr>
        <p:spPr>
          <a:xfrm rot="16200000">
            <a:off x="-174383" y="3365703"/>
            <a:ext cx="1398251" cy="461665"/>
          </a:xfrm>
          <a:prstGeom prst="rect">
            <a:avLst/>
          </a:prstGeom>
          <a:solidFill>
            <a:srgbClr val="FFFF00"/>
          </a:solidFill>
          <a:ln>
            <a:solidFill>
              <a:srgbClr val="FFC000"/>
            </a:solidFill>
          </a:ln>
          <a:effectLst>
            <a:glow rad="101600">
              <a:schemeClr val="accent2">
                <a:satMod val="175000"/>
                <a:alpha val="40000"/>
              </a:schemeClr>
            </a:glow>
          </a:effectLst>
        </p:spPr>
        <p:txBody>
          <a:bodyPr wrap="square">
            <a:spAutoFit/>
          </a:bodyPr>
          <a:lstStyle/>
          <a:p>
            <a:pPr lvl="0" algn="ctr" rtl="0"/>
            <a:r>
              <a:rPr lang="en-US" sz="2400" b="1" dirty="0" smtClean="0">
                <a:ln>
                  <a:solidFill>
                    <a:srgbClr val="C00000"/>
                  </a:solidFill>
                </a:ln>
                <a:solidFill>
                  <a:srgbClr val="FF0000"/>
                </a:solidFill>
                <a:effectLst>
                  <a:outerShdw blurRad="38100" dist="38100" dir="2700000" algn="tl">
                    <a:srgbClr val="000000">
                      <a:alpha val="43137"/>
                    </a:srgbClr>
                  </a:outerShdw>
                </a:effectLst>
              </a:rPr>
              <a:t>A-form</a:t>
            </a:r>
            <a:endParaRPr lang="en-US" sz="2400" dirty="0">
              <a:ln>
                <a:solidFill>
                  <a:srgbClr val="C00000"/>
                </a:solidFill>
              </a:ln>
              <a:solidFill>
                <a:srgbClr val="FF0000"/>
              </a:solidFill>
              <a:effectLst>
                <a:outerShdw blurRad="38100" dist="38100" dir="2700000" algn="tl">
                  <a:srgbClr val="000000">
                    <a:alpha val="43137"/>
                  </a:srgbClr>
                </a:outerShdw>
              </a:effectLst>
            </a:endParaRPr>
          </a:p>
        </p:txBody>
      </p:sp>
      <p:sp>
        <p:nvSpPr>
          <p:cNvPr id="11" name="Rectangle 10"/>
          <p:cNvSpPr/>
          <p:nvPr/>
        </p:nvSpPr>
        <p:spPr>
          <a:xfrm rot="16200000">
            <a:off x="-174382" y="5474755"/>
            <a:ext cx="1398251" cy="461665"/>
          </a:xfrm>
          <a:prstGeom prst="rect">
            <a:avLst/>
          </a:prstGeom>
          <a:solidFill>
            <a:srgbClr val="FFFF00"/>
          </a:solidFill>
          <a:ln>
            <a:solidFill>
              <a:srgbClr val="FFC000"/>
            </a:solidFill>
          </a:ln>
          <a:effectLst>
            <a:glow rad="139700">
              <a:schemeClr val="accent1">
                <a:satMod val="175000"/>
                <a:alpha val="40000"/>
              </a:schemeClr>
            </a:glow>
          </a:effectLst>
        </p:spPr>
        <p:txBody>
          <a:bodyPr wrap="square">
            <a:spAutoFit/>
          </a:bodyPr>
          <a:lstStyle/>
          <a:p>
            <a:pPr lvl="0" algn="ctr" rtl="0"/>
            <a:r>
              <a:rPr lang="en-US" sz="2400" b="1" dirty="0">
                <a:solidFill>
                  <a:srgbClr val="0070C0"/>
                </a:solidFill>
                <a:effectLst>
                  <a:outerShdw blurRad="38100" dist="38100" dir="2700000" algn="tl">
                    <a:srgbClr val="000000">
                      <a:alpha val="43137"/>
                    </a:srgbClr>
                  </a:outerShdw>
                </a:effectLst>
              </a:rPr>
              <a:t>Z-form</a:t>
            </a:r>
          </a:p>
        </p:txBody>
      </p:sp>
      <p:sp>
        <p:nvSpPr>
          <p:cNvPr id="12" name="Rectangle 11"/>
          <p:cNvSpPr/>
          <p:nvPr/>
        </p:nvSpPr>
        <p:spPr>
          <a:xfrm>
            <a:off x="785194" y="4889980"/>
            <a:ext cx="7920880" cy="1631216"/>
          </a:xfrm>
          <a:prstGeom prst="rect">
            <a:avLst/>
          </a:prstGeom>
        </p:spPr>
        <p:txBody>
          <a:bodyPr wrap="square">
            <a:spAutoFit/>
          </a:bodyPr>
          <a:lstStyle/>
          <a:p>
            <a:pPr marL="342900" indent="-342900" algn="l" rtl="0">
              <a:buFont typeface="Courier New" pitchFamily="49" charset="0"/>
              <a:buChar char="o"/>
            </a:pPr>
            <a:r>
              <a:rPr lang="en-US" sz="2000" dirty="0">
                <a:solidFill>
                  <a:srgbClr val="0070C0"/>
                </a:solidFill>
                <a:effectLst>
                  <a:outerShdw blurRad="38100" dist="38100" dir="2700000" algn="tl">
                    <a:srgbClr val="000000">
                      <a:alpha val="43137"/>
                    </a:srgbClr>
                  </a:outerShdw>
                </a:effectLst>
              </a:rPr>
              <a:t>Helix has left-handed sense</a:t>
            </a:r>
          </a:p>
          <a:p>
            <a:pPr marL="342900" indent="-342900" algn="l" rtl="0">
              <a:buFont typeface="Courier New" pitchFamily="49" charset="0"/>
              <a:buChar char="o"/>
            </a:pPr>
            <a:r>
              <a:rPr lang="en-US" sz="2000" dirty="0">
                <a:solidFill>
                  <a:srgbClr val="0070C0"/>
                </a:solidFill>
                <a:effectLst>
                  <a:outerShdw blurRad="38100" dist="38100" dir="2700000" algn="tl">
                    <a:srgbClr val="000000">
                      <a:alpha val="43137"/>
                    </a:srgbClr>
                  </a:outerShdw>
                </a:effectLst>
              </a:rPr>
              <a:t>Can be formed in vivo, but function remains obscure.</a:t>
            </a:r>
          </a:p>
          <a:p>
            <a:pPr marL="342900" indent="-342900" algn="l" rtl="0">
              <a:buFont typeface="Courier New" pitchFamily="49" charset="0"/>
              <a:buChar char="o"/>
            </a:pPr>
            <a:r>
              <a:rPr lang="en-US" sz="2000" dirty="0">
                <a:solidFill>
                  <a:srgbClr val="0070C0"/>
                </a:solidFill>
                <a:effectLst>
                  <a:outerShdw blurRad="38100" dist="38100" dir="2700000" algn="tl">
                    <a:srgbClr val="000000">
                      <a:alpha val="43137"/>
                    </a:srgbClr>
                  </a:outerShdw>
                </a:effectLst>
              </a:rPr>
              <a:t>Narrower, more elongated helix than A or B.</a:t>
            </a:r>
          </a:p>
          <a:p>
            <a:pPr marL="342900" indent="-342900" algn="l" rtl="0">
              <a:buFont typeface="Courier New" pitchFamily="49" charset="0"/>
              <a:buChar char="o"/>
            </a:pPr>
            <a:r>
              <a:rPr lang="en-US" sz="2000" dirty="0">
                <a:solidFill>
                  <a:srgbClr val="0070C0"/>
                </a:solidFill>
                <a:effectLst>
                  <a:outerShdw blurRad="38100" dist="38100" dir="2700000" algn="tl">
                    <a:srgbClr val="000000">
                      <a:alpha val="43137"/>
                    </a:srgbClr>
                  </a:outerShdw>
                </a:effectLst>
              </a:rPr>
              <a:t>Major groove is not really groove and narrow minor groove.</a:t>
            </a:r>
          </a:p>
          <a:p>
            <a:pPr marL="342900" indent="-342900" algn="l" rtl="0">
              <a:buFont typeface="Courier New" pitchFamily="49" charset="0"/>
              <a:buChar char="o"/>
            </a:pPr>
            <a:r>
              <a:rPr lang="en-US" sz="2000" dirty="0">
                <a:solidFill>
                  <a:srgbClr val="0070C0"/>
                </a:solidFill>
                <a:effectLst>
                  <a:outerShdw blurRad="38100" dist="38100" dir="2700000" algn="tl">
                    <a:srgbClr val="000000">
                      <a:alpha val="43137"/>
                    </a:srgbClr>
                  </a:outerShdw>
                </a:effectLst>
              </a:rPr>
              <a:t>favored by high salt concentrations. </a:t>
            </a:r>
          </a:p>
        </p:txBody>
      </p:sp>
    </p:spTree>
    <p:extLst>
      <p:ext uri="{BB962C8B-B14F-4D97-AF65-F5344CB8AC3E}">
        <p14:creationId xmlns:p14="http://schemas.microsoft.com/office/powerpoint/2010/main" val="2607815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600" dirty="0" smtClean="0">
                <a:solidFill>
                  <a:srgbClr val="FF0000"/>
                </a:solidFill>
                <a:effectLst>
                  <a:outerShdw blurRad="38100" dist="38100" dir="2700000" algn="tl">
                    <a:srgbClr val="000000">
                      <a:alpha val="43137"/>
                    </a:srgbClr>
                  </a:outerShdw>
                </a:effectLst>
              </a:rPr>
              <a:t>DNA forms</a:t>
            </a:r>
            <a:endParaRPr lang="ar-IQ" sz="3600" dirty="0">
              <a:solidFill>
                <a:srgbClr val="FF0000"/>
              </a:solidFill>
              <a:effectLst>
                <a:outerShdw blurRad="38100" dist="38100" dir="2700000" algn="tl">
                  <a:srgbClr val="000000">
                    <a:alpha val="43137"/>
                  </a:srgbClr>
                </a:outerShdw>
              </a:effectLst>
            </a:endParaRPr>
          </a:p>
        </p:txBody>
      </p:sp>
      <p:pic>
        <p:nvPicPr>
          <p:cNvPr id="1026" name="Picture 2" descr="C:\Users\alazzawi\Pictures\09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3551" y="1052736"/>
            <a:ext cx="7486841"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5805264"/>
            <a:ext cx="129614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rgbClr val="002060"/>
                </a:solidFill>
                <a:effectLst>
                  <a:outerShdw blurRad="38100" dist="38100" dir="2700000" algn="tl">
                    <a:srgbClr val="000000">
                      <a:alpha val="43137"/>
                    </a:srgbClr>
                  </a:outerShdw>
                </a:effectLst>
                <a:cs typeface="+mj-cs"/>
              </a:rPr>
              <a:t>A-DNA</a:t>
            </a:r>
            <a:endParaRPr lang="ar-IQ" sz="2400" dirty="0">
              <a:solidFill>
                <a:srgbClr val="002060"/>
              </a:solidFill>
              <a:effectLst>
                <a:outerShdw blurRad="38100" dist="38100" dir="2700000" algn="tl">
                  <a:srgbClr val="000000">
                    <a:alpha val="43137"/>
                  </a:srgbClr>
                </a:outerShdw>
              </a:effectLst>
              <a:cs typeface="+mj-cs"/>
            </a:endParaRPr>
          </a:p>
        </p:txBody>
      </p:sp>
      <p:sp>
        <p:nvSpPr>
          <p:cNvPr id="6" name="Rectangle 5"/>
          <p:cNvSpPr/>
          <p:nvPr/>
        </p:nvSpPr>
        <p:spPr>
          <a:xfrm>
            <a:off x="3851920" y="5805264"/>
            <a:ext cx="129614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rgbClr val="002060"/>
                </a:solidFill>
                <a:effectLst>
                  <a:outerShdw blurRad="38100" dist="38100" dir="2700000" algn="tl">
                    <a:srgbClr val="000000">
                      <a:alpha val="43137"/>
                    </a:srgbClr>
                  </a:outerShdw>
                </a:effectLst>
                <a:cs typeface="+mj-cs"/>
              </a:rPr>
              <a:t>B-DNA</a:t>
            </a:r>
            <a:endParaRPr lang="ar-IQ" sz="2400" dirty="0">
              <a:solidFill>
                <a:srgbClr val="002060"/>
              </a:solidFill>
              <a:effectLst>
                <a:outerShdw blurRad="38100" dist="38100" dir="2700000" algn="tl">
                  <a:srgbClr val="000000">
                    <a:alpha val="43137"/>
                  </a:srgbClr>
                </a:outerShdw>
              </a:effectLst>
              <a:cs typeface="+mj-cs"/>
            </a:endParaRPr>
          </a:p>
        </p:txBody>
      </p:sp>
      <p:sp>
        <p:nvSpPr>
          <p:cNvPr id="7" name="Rectangle 6"/>
          <p:cNvSpPr/>
          <p:nvPr/>
        </p:nvSpPr>
        <p:spPr>
          <a:xfrm>
            <a:off x="6444208" y="5805264"/>
            <a:ext cx="129614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solidFill>
                  <a:srgbClr val="002060"/>
                </a:solidFill>
                <a:effectLst>
                  <a:outerShdw blurRad="38100" dist="38100" dir="2700000" algn="tl">
                    <a:srgbClr val="000000">
                      <a:alpha val="43137"/>
                    </a:srgbClr>
                  </a:outerShdw>
                </a:effectLst>
                <a:cs typeface="+mj-cs"/>
              </a:rPr>
              <a:t>Z-DNA</a:t>
            </a:r>
            <a:endParaRPr lang="ar-IQ" sz="2400" dirty="0">
              <a:solidFill>
                <a:srgbClr val="002060"/>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514030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128640" y="1771491"/>
            <a:ext cx="5268710" cy="2520280"/>
          </a:xfrm>
        </p:spPr>
        <p:txBody>
          <a:bodyPr>
            <a:noAutofit/>
          </a:bodyPr>
          <a:lstStyle/>
          <a:p>
            <a:pPr marL="0" indent="0" algn="just" rtl="0">
              <a:buNone/>
            </a:pPr>
            <a:r>
              <a:rPr lang="en-US" sz="2400" dirty="0" smtClean="0">
                <a:solidFill>
                  <a:srgbClr val="00B050"/>
                </a:solidFill>
                <a:effectLst>
                  <a:outerShdw blurRad="38100" dist="38100" dir="2700000" algn="tl">
                    <a:srgbClr val="000000">
                      <a:alpha val="43137"/>
                    </a:srgbClr>
                  </a:outerShdw>
                </a:effectLst>
              </a:rPr>
              <a:t>   </a:t>
            </a:r>
            <a:endParaRPr lang="en-US" sz="2400" b="1" dirty="0" smtClean="0">
              <a:solidFill>
                <a:srgbClr val="00B050"/>
              </a:solidFill>
              <a:effectLst>
                <a:outerShdw blurRad="38100" dist="38100" dir="2700000" algn="tl">
                  <a:srgbClr val="000000">
                    <a:alpha val="43137"/>
                  </a:srgbClr>
                </a:outerShdw>
              </a:effectLst>
            </a:endParaRPr>
          </a:p>
          <a:p>
            <a:pPr marL="0" indent="0" algn="just" rtl="0">
              <a:buNone/>
            </a:pPr>
            <a:r>
              <a:rPr lang="en-US" sz="2400" dirty="0" smtClean="0">
                <a:solidFill>
                  <a:srgbClr val="00B050"/>
                </a:solidFill>
                <a:effectLst>
                  <a:outerShdw blurRad="38100" dist="38100" dir="2700000" algn="tl">
                    <a:srgbClr val="000000">
                      <a:alpha val="43137"/>
                    </a:srgbClr>
                  </a:outerShdw>
                </a:effectLst>
              </a:rPr>
              <a:t> </a:t>
            </a:r>
          </a:p>
          <a:p>
            <a:pPr marL="0" indent="0" algn="just" rtl="0">
              <a:buNone/>
            </a:pPr>
            <a:endParaRPr lang="en-US" sz="2400" dirty="0" smtClean="0">
              <a:solidFill>
                <a:srgbClr val="00B050"/>
              </a:solidFill>
              <a:effectLst>
                <a:outerShdw blurRad="38100" dist="38100" dir="2700000" algn="tl">
                  <a:srgbClr val="000000">
                    <a:alpha val="43137"/>
                  </a:srgbClr>
                </a:outerShdw>
              </a:effectLst>
            </a:endParaRPr>
          </a:p>
          <a:p>
            <a:pPr marL="0" indent="0" algn="just" rtl="0">
              <a:buNone/>
            </a:pPr>
            <a:endParaRPr lang="en-US" sz="2400" dirty="0">
              <a:solidFill>
                <a:srgbClr val="00B050"/>
              </a:solidFill>
              <a:effectLst>
                <a:outerShdw blurRad="38100" dist="38100" dir="2700000" algn="tl">
                  <a:srgbClr val="000000">
                    <a:alpha val="43137"/>
                  </a:srgbClr>
                </a:outerShdw>
              </a:effectLst>
            </a:endParaRPr>
          </a:p>
        </p:txBody>
      </p:sp>
      <p:sp>
        <p:nvSpPr>
          <p:cNvPr id="3" name="Rectangle 2"/>
          <p:cNvSpPr/>
          <p:nvPr/>
        </p:nvSpPr>
        <p:spPr>
          <a:xfrm>
            <a:off x="409574" y="332656"/>
            <a:ext cx="3370337" cy="5847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rtl="0"/>
            <a:r>
              <a:rPr lang="en-US" sz="3200" b="1" dirty="0" smtClean="0">
                <a:ln>
                  <a:solidFill>
                    <a:schemeClr val="accent3">
                      <a:lumMod val="50000"/>
                    </a:schemeClr>
                  </a:solidFill>
                </a:ln>
                <a:solidFill>
                  <a:schemeClr val="accent3"/>
                </a:solidFill>
              </a:rPr>
              <a:t>1: Plasmid DNA. </a:t>
            </a:r>
            <a:endParaRPr lang="ar-IQ" b="1" dirty="0">
              <a:ln>
                <a:solidFill>
                  <a:schemeClr val="accent3">
                    <a:lumMod val="50000"/>
                  </a:schemeClr>
                </a:solidFill>
              </a:ln>
              <a:solidFill>
                <a:schemeClr val="accent3"/>
              </a:solidFill>
            </a:endParaRPr>
          </a:p>
        </p:txBody>
      </p:sp>
      <p:pic>
        <p:nvPicPr>
          <p:cNvPr id="2050" name="Picture 2" descr="C:\Users\alazzawi\Pictures\plasm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770" y="980728"/>
            <a:ext cx="2973710" cy="2533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4140369"/>
            <a:ext cx="4104456" cy="5847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rtl="0"/>
            <a:r>
              <a:rPr lang="en-US" sz="3200" b="1" dirty="0">
                <a:ln>
                  <a:solidFill>
                    <a:schemeClr val="accent3">
                      <a:lumMod val="50000"/>
                    </a:schemeClr>
                  </a:solidFill>
                </a:ln>
                <a:solidFill>
                  <a:schemeClr val="accent3"/>
                </a:solidFill>
              </a:rPr>
              <a:t>2: Chloroplast DNA. </a:t>
            </a:r>
            <a:endParaRPr lang="ar-IQ" sz="3200" b="1" dirty="0">
              <a:ln>
                <a:solidFill>
                  <a:schemeClr val="accent3">
                    <a:lumMod val="50000"/>
                  </a:schemeClr>
                </a:solidFill>
              </a:ln>
              <a:solidFill>
                <a:schemeClr val="accent3"/>
              </a:solidFill>
            </a:endParaRPr>
          </a:p>
        </p:txBody>
      </p:sp>
      <p:sp>
        <p:nvSpPr>
          <p:cNvPr id="6" name="Rectangle 5"/>
          <p:cNvSpPr/>
          <p:nvPr/>
        </p:nvSpPr>
        <p:spPr>
          <a:xfrm>
            <a:off x="409574" y="4725144"/>
            <a:ext cx="4572000" cy="830997"/>
          </a:xfrm>
          <a:prstGeom prst="rect">
            <a:avLst/>
          </a:prstGeom>
        </p:spPr>
        <p:txBody>
          <a:bodyPr>
            <a:spAutoFit/>
          </a:bodyPr>
          <a:lstStyle/>
          <a:p>
            <a:pPr algn="just" rtl="0"/>
            <a:r>
              <a:rPr lang="en-US" sz="2400" dirty="0">
                <a:solidFill>
                  <a:srgbClr val="00B050"/>
                </a:solidFill>
                <a:effectLst>
                  <a:outerShdw blurRad="38100" dist="38100" dir="2700000" algn="tl">
                    <a:srgbClr val="000000">
                      <a:alpha val="43137"/>
                    </a:srgbClr>
                  </a:outerShdw>
                </a:effectLst>
              </a:rPr>
              <a:t>It is present inside chloroplast  responsible for its activity. </a:t>
            </a:r>
          </a:p>
        </p:txBody>
      </p:sp>
      <p:pic>
        <p:nvPicPr>
          <p:cNvPr id="7" name="Picture 2" descr="C:\Users\alazzawi\Pictures\Chloroplast DNA - Wikipedia_files\550px-Chloroplast_DNA_blan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726332"/>
            <a:ext cx="3451313" cy="29430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1093391"/>
            <a:ext cx="5066704" cy="2308324"/>
          </a:xfrm>
          <a:prstGeom prst="rect">
            <a:avLst/>
          </a:prstGeom>
        </p:spPr>
        <p:txBody>
          <a:bodyPr wrap="square">
            <a:spAutoFit/>
          </a:bodyPr>
          <a:lstStyle/>
          <a:p>
            <a:pPr lvl="0" algn="just" rtl="0">
              <a:spcBef>
                <a:spcPct val="20000"/>
              </a:spcBef>
            </a:pPr>
            <a:r>
              <a:rPr lang="en-US" sz="2400" dirty="0">
                <a:solidFill>
                  <a:srgbClr val="00B050"/>
                </a:solidFill>
                <a:effectLst>
                  <a:outerShdw blurRad="38100" dist="38100" dir="2700000" algn="tl">
                    <a:srgbClr val="000000">
                      <a:alpha val="43137"/>
                    </a:srgbClr>
                  </a:outerShdw>
                </a:effectLst>
              </a:rPr>
              <a:t>It is a double stranded super helix DNA (extra chromosomal genetic material) usually found in bacterial cytoplasm. Plasmid are not confined to bacteria but they have been isolated from yeast, protozoa and plants</a:t>
            </a:r>
          </a:p>
        </p:txBody>
      </p:sp>
    </p:spTree>
    <p:extLst>
      <p:ext uri="{BB962C8B-B14F-4D97-AF65-F5344CB8AC3E}">
        <p14:creationId xmlns:p14="http://schemas.microsoft.com/office/powerpoint/2010/main" val="65336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574" y="1124744"/>
            <a:ext cx="8050858" cy="1938992"/>
          </a:xfrm>
          <a:prstGeom prst="rect">
            <a:avLst/>
          </a:prstGeom>
        </p:spPr>
        <p:txBody>
          <a:bodyPr wrap="square">
            <a:spAutoFit/>
          </a:bodyPr>
          <a:lstStyle/>
          <a:p>
            <a:pPr algn="just" rtl="0"/>
            <a:r>
              <a:rPr lang="en-US" sz="2400" dirty="0">
                <a:solidFill>
                  <a:srgbClr val="00B050"/>
                </a:solidFill>
              </a:rPr>
              <a:t>It is </a:t>
            </a:r>
            <a:r>
              <a:rPr lang="en-US" sz="2400" dirty="0" smtClean="0">
                <a:solidFill>
                  <a:srgbClr val="00B050"/>
                </a:solidFill>
              </a:rPr>
              <a:t>the DNA located in organelles</a:t>
            </a:r>
            <a:r>
              <a:rPr lang="en-US" sz="2400" dirty="0">
                <a:solidFill>
                  <a:srgbClr val="00B050"/>
                </a:solidFill>
              </a:rPr>
              <a:t> </a:t>
            </a:r>
            <a:r>
              <a:rPr lang="en-US" sz="2400" dirty="0" smtClean="0">
                <a:solidFill>
                  <a:srgbClr val="00B050"/>
                </a:solidFill>
              </a:rPr>
              <a:t>called mitochondria, which found in eukaryotic cells and acts in convert </a:t>
            </a:r>
            <a:r>
              <a:rPr lang="en-US" sz="2400" dirty="0">
                <a:solidFill>
                  <a:srgbClr val="00B050"/>
                </a:solidFill>
              </a:rPr>
              <a:t>chemical energy from food into a form that cells can </a:t>
            </a:r>
            <a:r>
              <a:rPr lang="en-US" sz="2400" dirty="0" smtClean="0">
                <a:solidFill>
                  <a:srgbClr val="00B050"/>
                </a:solidFill>
              </a:rPr>
              <a:t>use which is adenosine triphosphate</a:t>
            </a:r>
            <a:r>
              <a:rPr lang="en-US" sz="2400" dirty="0">
                <a:solidFill>
                  <a:srgbClr val="00B050"/>
                </a:solidFill>
              </a:rPr>
              <a:t> (</a:t>
            </a:r>
            <a:r>
              <a:rPr lang="en-US" sz="2400" dirty="0">
                <a:solidFill>
                  <a:srgbClr val="FF0000"/>
                </a:solidFill>
              </a:rPr>
              <a:t>ATP</a:t>
            </a:r>
            <a:r>
              <a:rPr lang="en-US" sz="2400" dirty="0">
                <a:solidFill>
                  <a:srgbClr val="00B050"/>
                </a:solidFill>
              </a:rPr>
              <a:t>). </a:t>
            </a:r>
            <a:endParaRPr lang="en-US" sz="2400" dirty="0" smtClean="0">
              <a:solidFill>
                <a:srgbClr val="00B050"/>
              </a:solidFill>
            </a:endParaRPr>
          </a:p>
          <a:p>
            <a:pPr algn="just" rtl="0"/>
            <a:endParaRPr lang="en-US" sz="2400" dirty="0">
              <a:solidFill>
                <a:srgbClr val="00B050"/>
              </a:solidFill>
            </a:endParaRPr>
          </a:p>
        </p:txBody>
      </p:sp>
      <p:sp>
        <p:nvSpPr>
          <p:cNvPr id="3" name="Rectangle 2"/>
          <p:cNvSpPr/>
          <p:nvPr/>
        </p:nvSpPr>
        <p:spPr>
          <a:xfrm>
            <a:off x="409574" y="332656"/>
            <a:ext cx="7042746" cy="5847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rtl="0"/>
            <a:r>
              <a:rPr lang="en-US" sz="3200" b="1" dirty="0" smtClean="0">
                <a:ln>
                  <a:solidFill>
                    <a:schemeClr val="accent3">
                      <a:lumMod val="50000"/>
                    </a:schemeClr>
                  </a:solidFill>
                </a:ln>
                <a:solidFill>
                  <a:schemeClr val="accent3"/>
                </a:solidFill>
              </a:rPr>
              <a:t>3: Mitochondrial DNA </a:t>
            </a:r>
            <a:r>
              <a:rPr lang="en-US" sz="2800" b="1" dirty="0" smtClean="0">
                <a:ln>
                  <a:solidFill>
                    <a:schemeClr val="accent3">
                      <a:lumMod val="50000"/>
                    </a:schemeClr>
                  </a:solidFill>
                </a:ln>
                <a:solidFill>
                  <a:schemeClr val="accent3"/>
                </a:solidFill>
              </a:rPr>
              <a:t>(myDNA or mDNA)</a:t>
            </a:r>
            <a:r>
              <a:rPr lang="en-US" sz="3200" b="1" dirty="0" smtClean="0">
                <a:ln>
                  <a:solidFill>
                    <a:schemeClr val="accent3">
                      <a:lumMod val="50000"/>
                    </a:schemeClr>
                  </a:solidFill>
                </a:ln>
                <a:solidFill>
                  <a:schemeClr val="accent3"/>
                </a:solidFill>
              </a:rPr>
              <a:t>. </a:t>
            </a:r>
            <a:endParaRPr lang="ar-IQ" b="1" dirty="0">
              <a:ln>
                <a:solidFill>
                  <a:schemeClr val="accent3">
                    <a:lumMod val="50000"/>
                  </a:schemeClr>
                </a:solidFill>
              </a:ln>
              <a:solidFill>
                <a:schemeClr val="accent3"/>
              </a:solidFill>
            </a:endParaRPr>
          </a:p>
        </p:txBody>
      </p:sp>
      <p:pic>
        <p:nvPicPr>
          <p:cNvPr id="3074" name="Picture 2" descr="C:\Users\alazzawi\Pictures\Mitochondrial_DNA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564904"/>
            <a:ext cx="4005403" cy="3751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575" y="2875586"/>
            <a:ext cx="4306441" cy="1569660"/>
          </a:xfrm>
          <a:prstGeom prst="rect">
            <a:avLst/>
          </a:prstGeom>
        </p:spPr>
        <p:txBody>
          <a:bodyPr wrap="square">
            <a:spAutoFit/>
          </a:bodyPr>
          <a:lstStyle/>
          <a:p>
            <a:pPr lvl="0" algn="just" rtl="0"/>
            <a:r>
              <a:rPr lang="en-US" sz="2400" dirty="0">
                <a:solidFill>
                  <a:srgbClr val="00B050"/>
                </a:solidFill>
              </a:rPr>
              <a:t>In humans, mitochondrial DNA can be assessed as the smallest chromosome coding for </a:t>
            </a:r>
            <a:r>
              <a:rPr lang="en-US" sz="2400" dirty="0">
                <a:solidFill>
                  <a:srgbClr val="FF0000"/>
                </a:solidFill>
              </a:rPr>
              <a:t>only 37 </a:t>
            </a:r>
            <a:r>
              <a:rPr lang="en-US" sz="2400" dirty="0" smtClean="0">
                <a:solidFill>
                  <a:srgbClr val="FF0000"/>
                </a:solidFill>
              </a:rPr>
              <a:t>genes</a:t>
            </a:r>
            <a:r>
              <a:rPr lang="en-US" sz="2400" dirty="0" smtClean="0">
                <a:solidFill>
                  <a:srgbClr val="00B050"/>
                </a:solidFill>
              </a:rPr>
              <a:t>.  </a:t>
            </a:r>
            <a:endParaRPr lang="ar-IQ" sz="2400" dirty="0">
              <a:solidFill>
                <a:srgbClr val="00B050"/>
              </a:solidFill>
            </a:endParaRPr>
          </a:p>
        </p:txBody>
      </p:sp>
    </p:spTree>
    <p:extLst>
      <p:ext uri="{BB962C8B-B14F-4D97-AF65-F5344CB8AC3E}">
        <p14:creationId xmlns:p14="http://schemas.microsoft.com/office/powerpoint/2010/main" val="65336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04800"/>
            <a:ext cx="8229600" cy="533400"/>
          </a:xfrm>
        </p:spPr>
        <p:txBody>
          <a:bodyPr>
            <a:noAutofit/>
          </a:bodyPr>
          <a:lstStyle/>
          <a:p>
            <a:pPr algn="l" rtl="0"/>
            <a:r>
              <a:rPr lang="en-US" sz="3200" dirty="0">
                <a:solidFill>
                  <a:srgbClr val="FF0000"/>
                </a:solidFill>
                <a:effectLst>
                  <a:outerShdw blurRad="38100" dist="38100" dir="2700000" algn="tl">
                    <a:srgbClr val="000000">
                      <a:alpha val="43137"/>
                    </a:srgbClr>
                  </a:outerShdw>
                </a:effectLst>
                <a:latin typeface="Constantia"/>
                <a:ea typeface="+mn-ea"/>
              </a:rPr>
              <a:t>Basic </a:t>
            </a:r>
            <a:r>
              <a:rPr lang="en-US" sz="3200" dirty="0" smtClean="0">
                <a:solidFill>
                  <a:srgbClr val="FF0000"/>
                </a:solidFill>
                <a:effectLst>
                  <a:outerShdw blurRad="38100" dist="38100" dir="2700000" algn="tl">
                    <a:srgbClr val="000000">
                      <a:alpha val="43137"/>
                    </a:srgbClr>
                  </a:outerShdw>
                </a:effectLst>
                <a:latin typeface="Constantia"/>
                <a:ea typeface="+mn-ea"/>
              </a:rPr>
              <a:t>Structure </a:t>
            </a:r>
            <a:r>
              <a:rPr lang="en-US" sz="3200" dirty="0">
                <a:solidFill>
                  <a:srgbClr val="FF0000"/>
                </a:solidFill>
                <a:effectLst>
                  <a:outerShdw blurRad="38100" dist="38100" dir="2700000" algn="tl">
                    <a:srgbClr val="000000">
                      <a:alpha val="43137"/>
                    </a:srgbClr>
                  </a:outerShdw>
                </a:effectLst>
                <a:latin typeface="Constantia"/>
                <a:ea typeface="+mn-ea"/>
              </a:rPr>
              <a:t>of </a:t>
            </a:r>
            <a:r>
              <a:rPr lang="en-US" sz="3200" dirty="0" smtClean="0">
                <a:solidFill>
                  <a:srgbClr val="FF0000"/>
                </a:solidFill>
                <a:effectLst>
                  <a:outerShdw blurRad="38100" dist="38100" dir="2700000" algn="tl">
                    <a:srgbClr val="000000">
                      <a:alpha val="43137"/>
                    </a:srgbClr>
                  </a:outerShdw>
                </a:effectLst>
                <a:latin typeface="Constantia"/>
                <a:ea typeface="+mn-ea"/>
              </a:rPr>
              <a:t>Nucleic Acids.</a:t>
            </a:r>
            <a:endParaRPr lang="en-US" sz="3200" dirty="0">
              <a:solidFill>
                <a:srgbClr val="FF0000"/>
              </a:solidFill>
              <a:effectLst>
                <a:outerShdw blurRad="38100" dist="38100" dir="2700000" algn="tl">
                  <a:srgbClr val="000000">
                    <a:alpha val="43137"/>
                  </a:srgbClr>
                </a:outerShdw>
              </a:effectLst>
              <a:latin typeface="Constantia"/>
              <a:ea typeface="+mn-ea"/>
            </a:endParaRPr>
          </a:p>
        </p:txBody>
      </p:sp>
      <p:sp>
        <p:nvSpPr>
          <p:cNvPr id="5" name="Rectangle 4"/>
          <p:cNvSpPr/>
          <p:nvPr/>
        </p:nvSpPr>
        <p:spPr>
          <a:xfrm>
            <a:off x="179512" y="1052736"/>
            <a:ext cx="8424936" cy="1200329"/>
          </a:xfrm>
          <a:prstGeom prst="rect">
            <a:avLst/>
          </a:prstGeom>
        </p:spPr>
        <p:txBody>
          <a:bodyPr wrap="square">
            <a:spAutoFit/>
          </a:bodyPr>
          <a:lstStyle/>
          <a:p>
            <a:pPr marL="342900" lvl="0" indent="-342900" algn="just" rtl="0">
              <a:spcBef>
                <a:spcPct val="20000"/>
              </a:spcBef>
            </a:pPr>
            <a:r>
              <a:rPr lang="en-US" sz="2400" dirty="0" smtClean="0">
                <a:solidFill>
                  <a:prstClr val="black"/>
                </a:solidFill>
                <a:effectLst>
                  <a:outerShdw blurRad="38100" dist="38100" dir="2700000" algn="tl">
                    <a:srgbClr val="000000">
                      <a:alpha val="43137"/>
                    </a:srgbClr>
                  </a:outerShdw>
                </a:effectLst>
              </a:rPr>
              <a:t>     A </a:t>
            </a:r>
            <a:r>
              <a:rPr lang="en-US" sz="2400" dirty="0">
                <a:solidFill>
                  <a:prstClr val="black"/>
                </a:solidFill>
                <a:effectLst>
                  <a:outerShdw blurRad="38100" dist="38100" dir="2700000" algn="tl">
                    <a:srgbClr val="000000">
                      <a:alpha val="43137"/>
                    </a:srgbClr>
                  </a:outerShdw>
                </a:effectLst>
              </a:rPr>
              <a:t>Nucleic Acid is a polymer consisting from </a:t>
            </a:r>
            <a:r>
              <a:rPr lang="en-US" sz="2400" dirty="0">
                <a:solidFill>
                  <a:srgbClr val="FF0000"/>
                </a:solidFill>
                <a:effectLst>
                  <a:outerShdw blurRad="38100" dist="38100" dir="2700000" algn="tl">
                    <a:srgbClr val="000000">
                      <a:alpha val="43137"/>
                    </a:srgbClr>
                  </a:outerShdw>
                </a:effectLst>
              </a:rPr>
              <a:t>nucleotides</a:t>
            </a:r>
            <a:r>
              <a:rPr lang="en-US" sz="2400" dirty="0">
                <a:solidFill>
                  <a:prstClr val="black"/>
                </a:solidFill>
                <a:effectLst>
                  <a:outerShdw blurRad="38100" dist="38100" dir="2700000" algn="tl">
                    <a:srgbClr val="000000">
                      <a:alpha val="43137"/>
                    </a:srgbClr>
                  </a:outerShdw>
                </a:effectLst>
              </a:rPr>
              <a:t> (the main structural units in nucleic acid) each nucleotide has the 3 following components:</a:t>
            </a:r>
          </a:p>
        </p:txBody>
      </p:sp>
      <p:sp>
        <p:nvSpPr>
          <p:cNvPr id="8" name="Content Placeholder 7"/>
          <p:cNvSpPr>
            <a:spLocks noGrp="1"/>
          </p:cNvSpPr>
          <p:nvPr>
            <p:ph idx="1"/>
          </p:nvPr>
        </p:nvSpPr>
        <p:spPr>
          <a:xfrm>
            <a:off x="179512" y="2599936"/>
            <a:ext cx="3497560" cy="608931"/>
          </a:xfrm>
          <a:solidFill>
            <a:schemeClr val="accent5">
              <a:lumMod val="20000"/>
              <a:lumOff val="80000"/>
            </a:schemeClr>
          </a:solidFill>
        </p:spPr>
        <p:txBody>
          <a:bodyPr>
            <a:normAutofit/>
          </a:bodyPr>
          <a:lstStyle/>
          <a:p>
            <a:pPr marL="0" indent="0" algn="ctr" rtl="0">
              <a:buNone/>
            </a:pPr>
            <a:r>
              <a:rPr lang="en-US" dirty="0" smtClean="0">
                <a:solidFill>
                  <a:srgbClr val="FF0000"/>
                </a:solidFill>
                <a:effectLst>
                  <a:outerShdw blurRad="38100" dist="38100" dir="2700000" algn="tl">
                    <a:srgbClr val="000000">
                      <a:alpha val="43137"/>
                    </a:srgbClr>
                  </a:outerShdw>
                </a:effectLst>
              </a:rPr>
              <a:t>The Nucleotide</a:t>
            </a:r>
            <a:endParaRPr lang="ar-IQ" dirty="0"/>
          </a:p>
        </p:txBody>
      </p:sp>
      <p:sp>
        <p:nvSpPr>
          <p:cNvPr id="16" name="Content Placeholder 7"/>
          <p:cNvSpPr txBox="1">
            <a:spLocks/>
          </p:cNvSpPr>
          <p:nvPr/>
        </p:nvSpPr>
        <p:spPr>
          <a:xfrm>
            <a:off x="611560" y="3254054"/>
            <a:ext cx="3065512" cy="1016329"/>
          </a:xfrm>
          <a:prstGeom prst="rect">
            <a:avLst/>
          </a:prstGeom>
          <a:solidFill>
            <a:schemeClr val="accent5">
              <a:lumMod val="20000"/>
              <a:lumOff val="80000"/>
            </a:schemeClr>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Font typeface="Arial" pitchFamily="34" charset="0"/>
              <a:buNone/>
            </a:pPr>
            <a:r>
              <a:rPr lang="en-US" sz="2400" b="1" dirty="0" smtClean="0">
                <a:solidFill>
                  <a:srgbClr val="002060"/>
                </a:solidFill>
              </a:rPr>
              <a:t>Ribose </a:t>
            </a:r>
          </a:p>
          <a:p>
            <a:pPr marL="0" indent="0" algn="ctr" rtl="0">
              <a:buFont typeface="Arial" pitchFamily="34" charset="0"/>
              <a:buNone/>
            </a:pPr>
            <a:r>
              <a:rPr lang="en-US" sz="2400" b="1" dirty="0" smtClean="0">
                <a:solidFill>
                  <a:srgbClr val="002060"/>
                </a:solidFill>
              </a:rPr>
              <a:t>(five carbon sugar)</a:t>
            </a:r>
            <a:endParaRPr lang="ar-IQ" sz="2400" b="1" dirty="0">
              <a:solidFill>
                <a:srgbClr val="002060"/>
              </a:solidFill>
            </a:endParaRPr>
          </a:p>
        </p:txBody>
      </p:sp>
      <p:sp>
        <p:nvSpPr>
          <p:cNvPr id="18" name="Content Placeholder 7"/>
          <p:cNvSpPr txBox="1">
            <a:spLocks/>
          </p:cNvSpPr>
          <p:nvPr/>
        </p:nvSpPr>
        <p:spPr>
          <a:xfrm>
            <a:off x="611560" y="4331418"/>
            <a:ext cx="3065512" cy="1016329"/>
          </a:xfrm>
          <a:prstGeom prst="rect">
            <a:avLst/>
          </a:prstGeom>
          <a:solidFill>
            <a:schemeClr val="accent5">
              <a:lumMod val="20000"/>
              <a:lumOff val="80000"/>
            </a:schemeClr>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Font typeface="Arial" pitchFamily="34" charset="0"/>
              <a:buNone/>
            </a:pPr>
            <a:r>
              <a:rPr lang="en-US" sz="2400" b="1" dirty="0" smtClean="0">
                <a:solidFill>
                  <a:srgbClr val="002060"/>
                </a:solidFill>
              </a:rPr>
              <a:t>Nitrogen base</a:t>
            </a:r>
          </a:p>
          <a:p>
            <a:pPr marL="0" indent="0" algn="ctr" rtl="0">
              <a:buFont typeface="Arial" pitchFamily="34" charset="0"/>
              <a:buNone/>
            </a:pPr>
            <a:r>
              <a:rPr lang="en-US" sz="2400" b="1" dirty="0" smtClean="0">
                <a:solidFill>
                  <a:srgbClr val="002060"/>
                </a:solidFill>
              </a:rPr>
              <a:t>Purines &amp; Pyrimidine </a:t>
            </a:r>
            <a:endParaRPr lang="ar-IQ" sz="2400" b="1" dirty="0">
              <a:solidFill>
                <a:srgbClr val="002060"/>
              </a:solidFill>
            </a:endParaRPr>
          </a:p>
        </p:txBody>
      </p:sp>
      <p:sp>
        <p:nvSpPr>
          <p:cNvPr id="20" name="Content Placeholder 7"/>
          <p:cNvSpPr txBox="1">
            <a:spLocks/>
          </p:cNvSpPr>
          <p:nvPr/>
        </p:nvSpPr>
        <p:spPr>
          <a:xfrm>
            <a:off x="611560" y="5433671"/>
            <a:ext cx="3065512" cy="584281"/>
          </a:xfrm>
          <a:prstGeom prst="rect">
            <a:avLst/>
          </a:prstGeom>
          <a:solidFill>
            <a:schemeClr val="accent5">
              <a:lumMod val="20000"/>
              <a:lumOff val="80000"/>
            </a:schemeClr>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Font typeface="Arial" pitchFamily="34" charset="0"/>
              <a:buNone/>
            </a:pPr>
            <a:r>
              <a:rPr lang="en-US" sz="2400" b="1" dirty="0" smtClean="0">
                <a:solidFill>
                  <a:srgbClr val="002060"/>
                </a:solidFill>
              </a:rPr>
              <a:t>Phosphate group </a:t>
            </a:r>
            <a:endParaRPr lang="ar-IQ" sz="2400" b="1" dirty="0">
              <a:solidFill>
                <a:srgbClr val="00206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761" y="2636912"/>
            <a:ext cx="4179341" cy="339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9512" y="3254054"/>
            <a:ext cx="360040" cy="1016329"/>
          </a:xfrm>
          <a:prstGeom prst="rect">
            <a:avLst/>
          </a:prstGeom>
          <a:solidFill>
            <a:schemeClr val="accent5">
              <a:lumMod val="20000"/>
              <a:lumOff val="80000"/>
            </a:schemeClr>
          </a:solidFill>
        </p:spPr>
        <p:txBody>
          <a:bodyPr vert="horz" lIns="91440" tIns="45720" rIns="91440" bIns="45720" rtlCol="1">
            <a:noAutofit/>
          </a:bodyPr>
          <a:lstStyle/>
          <a:p>
            <a:pPr algn="ctr" rtl="0">
              <a:spcBef>
                <a:spcPct val="20000"/>
              </a:spcBef>
              <a:buFont typeface="Arial" pitchFamily="34" charset="0"/>
              <a:buNone/>
            </a:pPr>
            <a:endParaRPr lang="en-US" sz="1200" b="1" dirty="0" smtClean="0">
              <a:solidFill>
                <a:srgbClr val="002060"/>
              </a:solidFill>
            </a:endParaRPr>
          </a:p>
          <a:p>
            <a:pPr algn="ctr" rtl="0">
              <a:spcBef>
                <a:spcPct val="20000"/>
              </a:spcBef>
              <a:buFont typeface="Arial" pitchFamily="34" charset="0"/>
              <a:buNone/>
            </a:pPr>
            <a:r>
              <a:rPr lang="en-US" sz="2400" b="1" dirty="0" smtClean="0">
                <a:solidFill>
                  <a:srgbClr val="002060"/>
                </a:solidFill>
              </a:rPr>
              <a:t>1</a:t>
            </a:r>
            <a:endParaRPr lang="ar-IQ" sz="2400" b="1" dirty="0">
              <a:solidFill>
                <a:srgbClr val="002060"/>
              </a:solidFill>
            </a:endParaRPr>
          </a:p>
        </p:txBody>
      </p:sp>
      <p:sp>
        <p:nvSpPr>
          <p:cNvPr id="31" name="Rectangle 30"/>
          <p:cNvSpPr/>
          <p:nvPr/>
        </p:nvSpPr>
        <p:spPr>
          <a:xfrm>
            <a:off x="179512" y="4356887"/>
            <a:ext cx="360040" cy="1016329"/>
          </a:xfrm>
          <a:prstGeom prst="rect">
            <a:avLst/>
          </a:prstGeom>
          <a:solidFill>
            <a:schemeClr val="accent5">
              <a:lumMod val="20000"/>
              <a:lumOff val="80000"/>
            </a:schemeClr>
          </a:solidFill>
        </p:spPr>
        <p:txBody>
          <a:bodyPr vert="horz" lIns="91440" tIns="45720" rIns="91440" bIns="45720" rtlCol="1">
            <a:noAutofit/>
          </a:bodyPr>
          <a:lstStyle/>
          <a:p>
            <a:pPr algn="ctr" rtl="0">
              <a:spcBef>
                <a:spcPct val="20000"/>
              </a:spcBef>
              <a:buFont typeface="Arial" pitchFamily="34" charset="0"/>
              <a:buNone/>
            </a:pPr>
            <a:endParaRPr lang="en-US" sz="1200" b="1" dirty="0" smtClean="0">
              <a:solidFill>
                <a:srgbClr val="002060"/>
              </a:solidFill>
            </a:endParaRPr>
          </a:p>
          <a:p>
            <a:pPr algn="ctr" rtl="0">
              <a:spcBef>
                <a:spcPct val="20000"/>
              </a:spcBef>
              <a:buFont typeface="Arial" pitchFamily="34" charset="0"/>
              <a:buNone/>
            </a:pPr>
            <a:r>
              <a:rPr lang="en-US" sz="2400" b="1" dirty="0" smtClean="0">
                <a:solidFill>
                  <a:srgbClr val="002060"/>
                </a:solidFill>
              </a:rPr>
              <a:t>2</a:t>
            </a:r>
            <a:endParaRPr lang="ar-IQ" sz="2400" b="1" dirty="0">
              <a:solidFill>
                <a:srgbClr val="002060"/>
              </a:solidFill>
            </a:endParaRPr>
          </a:p>
        </p:txBody>
      </p:sp>
      <p:sp>
        <p:nvSpPr>
          <p:cNvPr id="32" name="Rectangle 31"/>
          <p:cNvSpPr/>
          <p:nvPr/>
        </p:nvSpPr>
        <p:spPr>
          <a:xfrm>
            <a:off x="179512" y="5445225"/>
            <a:ext cx="360040" cy="508164"/>
          </a:xfrm>
          <a:prstGeom prst="rect">
            <a:avLst/>
          </a:prstGeom>
          <a:solidFill>
            <a:schemeClr val="accent5">
              <a:lumMod val="20000"/>
              <a:lumOff val="80000"/>
            </a:schemeClr>
          </a:solidFill>
        </p:spPr>
        <p:txBody>
          <a:bodyPr vert="horz" lIns="91440" tIns="45720" rIns="91440" bIns="45720" rtlCol="1">
            <a:noAutofit/>
          </a:bodyPr>
          <a:lstStyle/>
          <a:p>
            <a:pPr algn="ctr" rtl="0">
              <a:spcBef>
                <a:spcPct val="20000"/>
              </a:spcBef>
              <a:buFont typeface="Arial" pitchFamily="34" charset="0"/>
              <a:buNone/>
            </a:pPr>
            <a:r>
              <a:rPr lang="en-US" sz="2400" b="1" dirty="0" smtClean="0">
                <a:solidFill>
                  <a:srgbClr val="002060"/>
                </a:solidFill>
              </a:rPr>
              <a:t>3</a:t>
            </a:r>
            <a:endParaRPr lang="ar-IQ" sz="2400" b="1" dirty="0">
              <a:solidFill>
                <a:srgbClr val="002060"/>
              </a:solidFill>
            </a:endParaRPr>
          </a:p>
        </p:txBody>
      </p:sp>
    </p:spTree>
    <p:extLst>
      <p:ext uri="{BB962C8B-B14F-4D97-AF65-F5344CB8AC3E}">
        <p14:creationId xmlns:p14="http://schemas.microsoft.com/office/powerpoint/2010/main" val="76992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786408" y="404665"/>
            <a:ext cx="3641576" cy="508164"/>
          </a:xfrm>
          <a:prstGeom prst="rect">
            <a:avLst/>
          </a:prstGeom>
          <a:solidFill>
            <a:schemeClr val="accent5">
              <a:lumMod val="20000"/>
              <a:lumOff val="80000"/>
            </a:schemeClr>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Font typeface="Arial" pitchFamily="34" charset="0"/>
              <a:buNone/>
            </a:pPr>
            <a:r>
              <a:rPr lang="en-US" sz="2400" b="1" dirty="0" smtClean="0">
                <a:solidFill>
                  <a:srgbClr val="002060"/>
                </a:solidFill>
              </a:rPr>
              <a:t>Ribose (five carbon sugar)</a:t>
            </a:r>
            <a:endParaRPr lang="ar-IQ" sz="2400" b="1" dirty="0">
              <a:solidFill>
                <a:srgbClr val="002060"/>
              </a:solidFill>
            </a:endParaRPr>
          </a:p>
        </p:txBody>
      </p:sp>
      <p:sp>
        <p:nvSpPr>
          <p:cNvPr id="4" name="Rectangle 3"/>
          <p:cNvSpPr/>
          <p:nvPr/>
        </p:nvSpPr>
        <p:spPr>
          <a:xfrm>
            <a:off x="354360" y="404664"/>
            <a:ext cx="360040" cy="508165"/>
          </a:xfrm>
          <a:prstGeom prst="rect">
            <a:avLst/>
          </a:prstGeom>
          <a:solidFill>
            <a:schemeClr val="accent5">
              <a:lumMod val="20000"/>
              <a:lumOff val="80000"/>
            </a:schemeClr>
          </a:solidFill>
        </p:spPr>
        <p:txBody>
          <a:bodyPr vert="horz" lIns="91440" tIns="45720" rIns="91440" bIns="45720" rtlCol="1">
            <a:noAutofit/>
          </a:bodyPr>
          <a:lstStyle/>
          <a:p>
            <a:pPr algn="ctr" rtl="0">
              <a:spcBef>
                <a:spcPct val="20000"/>
              </a:spcBef>
              <a:buFont typeface="Arial" pitchFamily="34" charset="0"/>
              <a:buNone/>
            </a:pPr>
            <a:r>
              <a:rPr lang="en-US" sz="2400" b="1" dirty="0" smtClean="0">
                <a:solidFill>
                  <a:srgbClr val="002060"/>
                </a:solidFill>
              </a:rPr>
              <a:t>1</a:t>
            </a:r>
            <a:endParaRPr lang="en-US" sz="1200" b="1" dirty="0" smtClean="0">
              <a:solidFill>
                <a:srgbClr val="002060"/>
              </a:solidFill>
            </a:endParaRPr>
          </a:p>
        </p:txBody>
      </p:sp>
      <p:sp>
        <p:nvSpPr>
          <p:cNvPr id="5" name="Rectangle 4"/>
          <p:cNvSpPr/>
          <p:nvPr/>
        </p:nvSpPr>
        <p:spPr>
          <a:xfrm>
            <a:off x="346472" y="1052736"/>
            <a:ext cx="8257976" cy="1569660"/>
          </a:xfrm>
          <a:prstGeom prst="rect">
            <a:avLst/>
          </a:prstGeom>
        </p:spPr>
        <p:txBody>
          <a:bodyPr wrap="square">
            <a:spAutoFit/>
          </a:bodyPr>
          <a:lstStyle/>
          <a:p>
            <a:pPr algn="just" rtl="0"/>
            <a:r>
              <a:rPr lang="en-US" sz="2400" dirty="0" smtClean="0">
                <a:solidFill>
                  <a:srgbClr val="002060"/>
                </a:solidFill>
              </a:rPr>
              <a:t>Both ribose </a:t>
            </a:r>
            <a:r>
              <a:rPr lang="en-US" sz="2400" dirty="0">
                <a:solidFill>
                  <a:srgbClr val="002060"/>
                </a:solidFill>
              </a:rPr>
              <a:t>and deoxyribose </a:t>
            </a:r>
            <a:r>
              <a:rPr lang="en-US" sz="2400" dirty="0" smtClean="0">
                <a:solidFill>
                  <a:srgbClr val="002060"/>
                </a:solidFill>
              </a:rPr>
              <a:t>sugar are </a:t>
            </a:r>
            <a:r>
              <a:rPr lang="en-US" sz="2400" dirty="0">
                <a:solidFill>
                  <a:srgbClr val="002060"/>
                </a:solidFill>
              </a:rPr>
              <a:t>essential components of nucleotides, and are found </a:t>
            </a:r>
            <a:r>
              <a:rPr lang="en-US" sz="2400" dirty="0" smtClean="0">
                <a:solidFill>
                  <a:srgbClr val="002060"/>
                </a:solidFill>
              </a:rPr>
              <a:t>in both </a:t>
            </a:r>
            <a:r>
              <a:rPr lang="en-US" sz="2400" dirty="0">
                <a:solidFill>
                  <a:srgbClr val="002060"/>
                </a:solidFill>
              </a:rPr>
              <a:t>RNA and DNA, respectively</a:t>
            </a:r>
            <a:r>
              <a:rPr lang="en-US" sz="2400" dirty="0" smtClean="0">
                <a:solidFill>
                  <a:srgbClr val="002060"/>
                </a:solidFill>
              </a:rPr>
              <a:t>. The </a:t>
            </a:r>
            <a:r>
              <a:rPr lang="en-US" sz="2400" dirty="0">
                <a:solidFill>
                  <a:srgbClr val="002060"/>
                </a:solidFill>
              </a:rPr>
              <a:t>sugars found in nucleic acids are pentose sugars (has five carbon atoms). </a:t>
            </a:r>
          </a:p>
        </p:txBody>
      </p:sp>
      <p:pic>
        <p:nvPicPr>
          <p:cNvPr id="5122" name="Picture 2" descr="C:\Users\alazzawi\Pictures\Deoxyribose-and-Ribos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38420"/>
            <a:ext cx="5011936" cy="3470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2838420"/>
            <a:ext cx="3528392" cy="3046988"/>
          </a:xfrm>
          <a:prstGeom prst="rect">
            <a:avLst/>
          </a:prstGeom>
          <a:solidFill>
            <a:schemeClr val="accent4">
              <a:lumMod val="20000"/>
              <a:lumOff val="80000"/>
            </a:schemeClr>
          </a:solidFill>
        </p:spPr>
        <p:txBody>
          <a:bodyPr wrap="square">
            <a:spAutoFit/>
          </a:bodyPr>
          <a:lstStyle/>
          <a:p>
            <a:pPr algn="just" rtl="0"/>
            <a:r>
              <a:rPr lang="en-US" sz="2400" dirty="0">
                <a:solidFill>
                  <a:srgbClr val="FF0000"/>
                </a:solidFill>
              </a:rPr>
              <a:t>Ribose</a:t>
            </a:r>
            <a:r>
              <a:rPr lang="en-US" sz="2400" dirty="0">
                <a:solidFill>
                  <a:srgbClr val="002060"/>
                </a:solidFill>
              </a:rPr>
              <a:t>, found in </a:t>
            </a:r>
            <a:r>
              <a:rPr lang="en-US" sz="2400" u="sng" dirty="0">
                <a:solidFill>
                  <a:srgbClr val="002060"/>
                </a:solidFill>
                <a:effectLst>
                  <a:outerShdw blurRad="38100" dist="38100" dir="2700000" algn="tl">
                    <a:srgbClr val="000000">
                      <a:alpha val="43137"/>
                    </a:srgbClr>
                  </a:outerShdw>
                </a:effectLst>
              </a:rPr>
              <a:t>RNA</a:t>
            </a:r>
            <a:r>
              <a:rPr lang="en-US" sz="2400" dirty="0">
                <a:solidFill>
                  <a:srgbClr val="002060"/>
                </a:solidFill>
              </a:rPr>
              <a:t>, is a "normal" sugar, with one oxygen atom attached to each carbon atom, while </a:t>
            </a:r>
            <a:r>
              <a:rPr lang="en-US" sz="2400" dirty="0">
                <a:solidFill>
                  <a:srgbClr val="FF0000"/>
                </a:solidFill>
              </a:rPr>
              <a:t>Deoxyribose</a:t>
            </a:r>
            <a:r>
              <a:rPr lang="en-US" sz="2400" dirty="0">
                <a:solidFill>
                  <a:srgbClr val="002060"/>
                </a:solidFill>
              </a:rPr>
              <a:t>, found in </a:t>
            </a:r>
            <a:r>
              <a:rPr lang="en-US" sz="2400" u="sng" dirty="0">
                <a:solidFill>
                  <a:srgbClr val="002060"/>
                </a:solidFill>
                <a:effectLst>
                  <a:outerShdw blurRad="38100" dist="38100" dir="2700000" algn="tl">
                    <a:srgbClr val="000000">
                      <a:alpha val="43137"/>
                    </a:srgbClr>
                  </a:outerShdw>
                </a:effectLst>
              </a:rPr>
              <a:t>DNA</a:t>
            </a:r>
            <a:r>
              <a:rPr lang="en-US" sz="2400" dirty="0">
                <a:solidFill>
                  <a:srgbClr val="002060"/>
                </a:solidFill>
              </a:rPr>
              <a:t>, is a modified sugar, lacking one oxygen atom (hence the name "deoxy"). </a:t>
            </a:r>
          </a:p>
        </p:txBody>
      </p:sp>
    </p:spTree>
    <p:extLst>
      <p:ext uri="{BB962C8B-B14F-4D97-AF65-F5344CB8AC3E}">
        <p14:creationId xmlns:p14="http://schemas.microsoft.com/office/powerpoint/2010/main" val="65336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786408" y="260649"/>
            <a:ext cx="1985392" cy="508164"/>
          </a:xfrm>
          <a:prstGeom prst="rect">
            <a:avLst/>
          </a:prstGeom>
          <a:solidFill>
            <a:schemeClr val="accent5">
              <a:lumMod val="20000"/>
              <a:lumOff val="80000"/>
            </a:schemeClr>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2400" b="1" dirty="0" smtClean="0">
                <a:solidFill>
                  <a:srgbClr val="002060"/>
                </a:solidFill>
              </a:rPr>
              <a:t>Nitrogen base</a:t>
            </a:r>
            <a:endParaRPr lang="ar-IQ" sz="2400" b="1" dirty="0">
              <a:solidFill>
                <a:srgbClr val="002060"/>
              </a:solidFill>
            </a:endParaRPr>
          </a:p>
        </p:txBody>
      </p:sp>
      <p:sp>
        <p:nvSpPr>
          <p:cNvPr id="4" name="Rectangle 3"/>
          <p:cNvSpPr/>
          <p:nvPr/>
        </p:nvSpPr>
        <p:spPr>
          <a:xfrm>
            <a:off x="354360" y="260648"/>
            <a:ext cx="360040" cy="508165"/>
          </a:xfrm>
          <a:prstGeom prst="rect">
            <a:avLst/>
          </a:prstGeom>
          <a:solidFill>
            <a:schemeClr val="accent5">
              <a:lumMod val="20000"/>
              <a:lumOff val="80000"/>
            </a:schemeClr>
          </a:solidFill>
        </p:spPr>
        <p:txBody>
          <a:bodyPr vert="horz" lIns="91440" tIns="45720" rIns="91440" bIns="45720" rtlCol="1">
            <a:noAutofit/>
          </a:bodyPr>
          <a:lstStyle/>
          <a:p>
            <a:pPr algn="ctr" rtl="0">
              <a:spcBef>
                <a:spcPct val="20000"/>
              </a:spcBef>
              <a:buFont typeface="Arial" pitchFamily="34" charset="0"/>
              <a:buNone/>
            </a:pPr>
            <a:r>
              <a:rPr lang="en-US" sz="2400" b="1" dirty="0" smtClean="0">
                <a:solidFill>
                  <a:srgbClr val="002060"/>
                </a:solidFill>
              </a:rPr>
              <a:t>2</a:t>
            </a:r>
            <a:endParaRPr lang="en-US" sz="1200" b="1" dirty="0" smtClean="0">
              <a:solidFill>
                <a:srgbClr val="002060"/>
              </a:solidFill>
            </a:endParaRPr>
          </a:p>
        </p:txBody>
      </p:sp>
      <p:sp>
        <p:nvSpPr>
          <p:cNvPr id="7" name="Rectangle 6"/>
          <p:cNvSpPr/>
          <p:nvPr/>
        </p:nvSpPr>
        <p:spPr>
          <a:xfrm>
            <a:off x="354360" y="823352"/>
            <a:ext cx="8538120" cy="2677656"/>
          </a:xfrm>
          <a:prstGeom prst="rect">
            <a:avLst/>
          </a:prstGeom>
        </p:spPr>
        <p:txBody>
          <a:bodyPr wrap="square">
            <a:spAutoFit/>
          </a:bodyPr>
          <a:lstStyle/>
          <a:p>
            <a:pPr algn="just" rtl="0"/>
            <a:r>
              <a:rPr lang="en-US" sz="2400" dirty="0">
                <a:solidFill>
                  <a:srgbClr val="002060"/>
                </a:solidFill>
              </a:rPr>
              <a:t>A nitrogenous base is an organic molecule that contains the element nitrogen and play an important role as building blocks of both DNA and RNA. Nitrogenous bases are typically </a:t>
            </a:r>
            <a:r>
              <a:rPr lang="en-US" sz="2400" dirty="0" smtClean="0">
                <a:solidFill>
                  <a:srgbClr val="002060"/>
                </a:solidFill>
              </a:rPr>
              <a:t>classified into two groups; </a:t>
            </a:r>
            <a:r>
              <a:rPr lang="en-US" sz="2400" b="1" dirty="0" smtClean="0">
                <a:solidFill>
                  <a:srgbClr val="FF0000"/>
                </a:solidFill>
              </a:rPr>
              <a:t>pyrimidines</a:t>
            </a:r>
            <a:r>
              <a:rPr lang="en-US" sz="2400" dirty="0" smtClean="0">
                <a:solidFill>
                  <a:srgbClr val="002060"/>
                </a:solidFill>
              </a:rPr>
              <a:t> </a:t>
            </a:r>
            <a:r>
              <a:rPr lang="en-US" sz="2400" dirty="0">
                <a:solidFill>
                  <a:srgbClr val="002060"/>
                </a:solidFill>
              </a:rPr>
              <a:t> </a:t>
            </a:r>
            <a:r>
              <a:rPr lang="en-US" sz="2400" dirty="0" smtClean="0">
                <a:solidFill>
                  <a:srgbClr val="002060"/>
                </a:solidFill>
              </a:rPr>
              <a:t>(which consist of one ring and </a:t>
            </a:r>
            <a:r>
              <a:rPr lang="en-US" sz="2400" dirty="0">
                <a:solidFill>
                  <a:srgbClr val="002060"/>
                </a:solidFill>
              </a:rPr>
              <a:t>contains cytosine </a:t>
            </a:r>
            <a:r>
              <a:rPr lang="en-US" sz="2400" b="1" dirty="0">
                <a:solidFill>
                  <a:srgbClr val="FF0000"/>
                </a:solidFill>
              </a:rPr>
              <a:t>C</a:t>
            </a:r>
            <a:r>
              <a:rPr lang="en-US" sz="2400" dirty="0">
                <a:solidFill>
                  <a:srgbClr val="002060"/>
                </a:solidFill>
              </a:rPr>
              <a:t>, thymine </a:t>
            </a:r>
            <a:r>
              <a:rPr lang="en-US" sz="2400" b="1" dirty="0">
                <a:solidFill>
                  <a:srgbClr val="FF0000"/>
                </a:solidFill>
              </a:rPr>
              <a:t>T</a:t>
            </a:r>
            <a:r>
              <a:rPr lang="en-US" sz="2400" dirty="0">
                <a:solidFill>
                  <a:srgbClr val="002060"/>
                </a:solidFill>
              </a:rPr>
              <a:t> and uracil </a:t>
            </a:r>
            <a:r>
              <a:rPr lang="en-US" sz="2400" b="1" dirty="0">
                <a:solidFill>
                  <a:srgbClr val="FF0000"/>
                </a:solidFill>
              </a:rPr>
              <a:t>U</a:t>
            </a:r>
            <a:r>
              <a:rPr lang="en-US" sz="2400" b="1" dirty="0">
                <a:solidFill>
                  <a:srgbClr val="002060"/>
                </a:solidFill>
              </a:rPr>
              <a:t> </a:t>
            </a:r>
            <a:r>
              <a:rPr lang="en-US" sz="2400" dirty="0" smtClean="0">
                <a:solidFill>
                  <a:srgbClr val="002060"/>
                </a:solidFill>
              </a:rPr>
              <a:t>) and</a:t>
            </a:r>
            <a:r>
              <a:rPr lang="en-US" sz="2400" dirty="0">
                <a:solidFill>
                  <a:srgbClr val="002060"/>
                </a:solidFill>
              </a:rPr>
              <a:t> </a:t>
            </a:r>
            <a:r>
              <a:rPr lang="en-US" sz="2400" b="1" dirty="0" smtClean="0">
                <a:solidFill>
                  <a:srgbClr val="FF0000"/>
                </a:solidFill>
              </a:rPr>
              <a:t>purines</a:t>
            </a:r>
            <a:r>
              <a:rPr lang="en-US" sz="2400" dirty="0" smtClean="0">
                <a:solidFill>
                  <a:srgbClr val="002060"/>
                </a:solidFill>
              </a:rPr>
              <a:t> (which consist of </a:t>
            </a:r>
            <a:r>
              <a:rPr lang="en-US" sz="2400" dirty="0">
                <a:solidFill>
                  <a:srgbClr val="002060"/>
                </a:solidFill>
              </a:rPr>
              <a:t>two ring and contains adenine </a:t>
            </a:r>
            <a:r>
              <a:rPr lang="en-US" sz="2400" b="1" dirty="0">
                <a:solidFill>
                  <a:srgbClr val="FF0000"/>
                </a:solidFill>
              </a:rPr>
              <a:t>A</a:t>
            </a:r>
            <a:r>
              <a:rPr lang="en-US" sz="2400" dirty="0">
                <a:solidFill>
                  <a:srgbClr val="002060"/>
                </a:solidFill>
              </a:rPr>
              <a:t> and guanine </a:t>
            </a:r>
            <a:r>
              <a:rPr lang="en-US" sz="2400" b="1" dirty="0">
                <a:solidFill>
                  <a:srgbClr val="FF0000"/>
                </a:solidFill>
              </a:rPr>
              <a:t>G</a:t>
            </a:r>
            <a:r>
              <a:rPr lang="en-US" sz="2400" dirty="0">
                <a:solidFill>
                  <a:srgbClr val="002060"/>
                </a:solidFill>
              </a:rPr>
              <a:t> </a:t>
            </a:r>
            <a:r>
              <a:rPr lang="en-US" sz="2400" dirty="0" smtClean="0">
                <a:solidFill>
                  <a:srgbClr val="002060"/>
                </a:solidFill>
              </a:rPr>
              <a:t>). Uracil is found only in RNA, while thymine is found only in DNA. </a:t>
            </a:r>
            <a:endParaRPr lang="ar-IQ" sz="2400" dirty="0">
              <a:solidFill>
                <a:srgbClr val="002060"/>
              </a:solidFill>
            </a:endParaRPr>
          </a:p>
        </p:txBody>
      </p:sp>
      <p:pic>
        <p:nvPicPr>
          <p:cNvPr id="1026" name="Picture 2" descr="C:\Users\alazzawi\Pictures\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76383"/>
            <a:ext cx="8382000" cy="307835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81000" y="5946388"/>
            <a:ext cx="1886744" cy="5354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rgbClr val="FF0000"/>
                </a:solidFill>
                <a:effectLst>
                  <a:outerShdw blurRad="38100" dist="38100" dir="2700000" algn="tl">
                    <a:srgbClr val="000000">
                      <a:alpha val="43137"/>
                    </a:srgbClr>
                  </a:outerShdw>
                </a:effectLst>
              </a:rPr>
              <a:t>Found in DNA &amp; RNA</a:t>
            </a:r>
            <a:endParaRPr lang="ar-IQ" sz="1400" dirty="0">
              <a:solidFill>
                <a:srgbClr val="FF0000"/>
              </a:solidFill>
              <a:effectLst>
                <a:outerShdw blurRad="38100" dist="38100" dir="2700000" algn="tl">
                  <a:srgbClr val="000000">
                    <a:alpha val="43137"/>
                  </a:srgbClr>
                </a:outerShdw>
              </a:effectLst>
            </a:endParaRPr>
          </a:p>
        </p:txBody>
      </p:sp>
      <p:sp>
        <p:nvSpPr>
          <p:cNvPr id="9" name="Rounded Rectangle 8"/>
          <p:cNvSpPr/>
          <p:nvPr/>
        </p:nvSpPr>
        <p:spPr>
          <a:xfrm>
            <a:off x="2123728" y="5946388"/>
            <a:ext cx="1886744" cy="5354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rgbClr val="FF0000"/>
                </a:solidFill>
                <a:effectLst>
                  <a:outerShdw blurRad="38100" dist="38100" dir="2700000" algn="tl">
                    <a:srgbClr val="000000">
                      <a:alpha val="43137"/>
                    </a:srgbClr>
                  </a:outerShdw>
                </a:effectLst>
              </a:rPr>
              <a:t>Found in DNA &amp; RNA</a:t>
            </a:r>
            <a:endParaRPr lang="ar-IQ" sz="1400" dirty="0">
              <a:solidFill>
                <a:srgbClr val="FF0000"/>
              </a:solidFill>
              <a:effectLst>
                <a:outerShdw blurRad="38100" dist="38100" dir="2700000" algn="tl">
                  <a:srgbClr val="000000">
                    <a:alpha val="43137"/>
                  </a:srgbClr>
                </a:outerShdw>
              </a:effectLst>
            </a:endParaRPr>
          </a:p>
        </p:txBody>
      </p:sp>
      <p:sp>
        <p:nvSpPr>
          <p:cNvPr id="10" name="Rounded Rectangle 9"/>
          <p:cNvSpPr/>
          <p:nvPr/>
        </p:nvSpPr>
        <p:spPr>
          <a:xfrm>
            <a:off x="3909392" y="5946388"/>
            <a:ext cx="1886744" cy="5354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rgbClr val="FF0000"/>
                </a:solidFill>
                <a:effectLst>
                  <a:outerShdw blurRad="38100" dist="38100" dir="2700000" algn="tl">
                    <a:srgbClr val="000000">
                      <a:alpha val="43137"/>
                    </a:srgbClr>
                  </a:outerShdw>
                </a:effectLst>
              </a:rPr>
              <a:t>Found in DNA &amp; RNA</a:t>
            </a:r>
            <a:endParaRPr lang="ar-IQ" sz="1400" dirty="0">
              <a:solidFill>
                <a:srgbClr val="FF0000"/>
              </a:solidFill>
              <a:effectLst>
                <a:outerShdw blurRad="38100" dist="38100" dir="2700000" algn="tl">
                  <a:srgbClr val="000000">
                    <a:alpha val="43137"/>
                  </a:srgbClr>
                </a:outerShdw>
              </a:effectLst>
            </a:endParaRPr>
          </a:p>
        </p:txBody>
      </p:sp>
      <p:sp>
        <p:nvSpPr>
          <p:cNvPr id="11" name="Rounded Rectangle 10"/>
          <p:cNvSpPr/>
          <p:nvPr/>
        </p:nvSpPr>
        <p:spPr>
          <a:xfrm>
            <a:off x="5508104" y="5949280"/>
            <a:ext cx="1598712" cy="5354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rgbClr val="FF0000"/>
                </a:solidFill>
                <a:effectLst>
                  <a:outerShdw blurRad="38100" dist="38100" dir="2700000" algn="tl">
                    <a:srgbClr val="000000">
                      <a:alpha val="43137"/>
                    </a:srgbClr>
                  </a:outerShdw>
                </a:effectLst>
              </a:rPr>
              <a:t>Found in DNA</a:t>
            </a:r>
            <a:endParaRPr lang="ar-IQ" sz="1400" dirty="0">
              <a:solidFill>
                <a:srgbClr val="FF0000"/>
              </a:solidFill>
              <a:effectLst>
                <a:outerShdw blurRad="38100" dist="38100" dir="2700000" algn="tl">
                  <a:srgbClr val="000000">
                    <a:alpha val="43137"/>
                  </a:srgbClr>
                </a:outerShdw>
              </a:effectLst>
            </a:endParaRPr>
          </a:p>
        </p:txBody>
      </p:sp>
      <p:sp>
        <p:nvSpPr>
          <p:cNvPr id="12" name="Rounded Rectangle 11"/>
          <p:cNvSpPr/>
          <p:nvPr/>
        </p:nvSpPr>
        <p:spPr>
          <a:xfrm>
            <a:off x="7308304" y="5949280"/>
            <a:ext cx="1368152" cy="5354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rgbClr val="FF0000"/>
                </a:solidFill>
                <a:effectLst>
                  <a:outerShdw blurRad="38100" dist="38100" dir="2700000" algn="tl">
                    <a:srgbClr val="000000">
                      <a:alpha val="43137"/>
                    </a:srgbClr>
                  </a:outerShdw>
                </a:effectLst>
              </a:rPr>
              <a:t>Found in RNA</a:t>
            </a:r>
            <a:endParaRPr lang="ar-IQ" sz="1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108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360" y="1124744"/>
            <a:ext cx="7818040" cy="1569660"/>
          </a:xfrm>
          <a:prstGeom prst="rect">
            <a:avLst/>
          </a:prstGeom>
        </p:spPr>
        <p:txBody>
          <a:bodyPr wrap="square">
            <a:spAutoFit/>
          </a:bodyPr>
          <a:lstStyle/>
          <a:p>
            <a:pPr algn="just" rtl="0"/>
            <a:r>
              <a:rPr lang="en-US" sz="2400" dirty="0">
                <a:solidFill>
                  <a:prstClr val="black"/>
                </a:solidFill>
              </a:rPr>
              <a:t>A phosphate group (phosphoric acid) attached to the 5 carbon atom of the sugar by a </a:t>
            </a:r>
            <a:r>
              <a:rPr lang="en-US" sz="2400" dirty="0">
                <a:solidFill>
                  <a:srgbClr val="FF0000"/>
                </a:solidFill>
              </a:rPr>
              <a:t>phosphoester </a:t>
            </a:r>
            <a:r>
              <a:rPr lang="en-US" sz="2400" dirty="0" smtClean="0">
                <a:solidFill>
                  <a:srgbClr val="FF0000"/>
                </a:solidFill>
              </a:rPr>
              <a:t>bond</a:t>
            </a:r>
            <a:r>
              <a:rPr lang="en-US" sz="2400" dirty="0" smtClean="0">
                <a:solidFill>
                  <a:prstClr val="black"/>
                </a:solidFill>
              </a:rPr>
              <a:t>, </a:t>
            </a:r>
            <a:r>
              <a:rPr lang="en-US" sz="2400" dirty="0">
                <a:solidFill>
                  <a:prstClr val="black"/>
                </a:solidFill>
              </a:rPr>
              <a:t>this phosphate group is responsible for the strong negative charge of nucleic acid </a:t>
            </a:r>
            <a:endParaRPr lang="ar-IQ" sz="2400" dirty="0"/>
          </a:p>
        </p:txBody>
      </p:sp>
      <p:sp>
        <p:nvSpPr>
          <p:cNvPr id="7" name="Content Placeholder 7"/>
          <p:cNvSpPr txBox="1">
            <a:spLocks/>
          </p:cNvSpPr>
          <p:nvPr/>
        </p:nvSpPr>
        <p:spPr>
          <a:xfrm>
            <a:off x="786408" y="260649"/>
            <a:ext cx="2345432" cy="508164"/>
          </a:xfrm>
          <a:prstGeom prst="rect">
            <a:avLst/>
          </a:prstGeom>
          <a:solidFill>
            <a:schemeClr val="accent5">
              <a:lumMod val="20000"/>
              <a:lumOff val="80000"/>
            </a:schemeClr>
          </a:solidFill>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2400" b="1" dirty="0" smtClean="0">
                <a:solidFill>
                  <a:srgbClr val="002060"/>
                </a:solidFill>
              </a:rPr>
              <a:t>Phosphate group</a:t>
            </a:r>
            <a:endParaRPr lang="ar-IQ" sz="2400" b="1" dirty="0">
              <a:solidFill>
                <a:srgbClr val="002060"/>
              </a:solidFill>
            </a:endParaRPr>
          </a:p>
        </p:txBody>
      </p:sp>
      <p:sp>
        <p:nvSpPr>
          <p:cNvPr id="8" name="Rectangle 7"/>
          <p:cNvSpPr/>
          <p:nvPr/>
        </p:nvSpPr>
        <p:spPr>
          <a:xfrm>
            <a:off x="354360" y="260648"/>
            <a:ext cx="360040" cy="508165"/>
          </a:xfrm>
          <a:prstGeom prst="rect">
            <a:avLst/>
          </a:prstGeom>
          <a:solidFill>
            <a:schemeClr val="accent5">
              <a:lumMod val="20000"/>
              <a:lumOff val="80000"/>
            </a:schemeClr>
          </a:solidFill>
        </p:spPr>
        <p:txBody>
          <a:bodyPr vert="horz" lIns="91440" tIns="45720" rIns="91440" bIns="45720" rtlCol="1">
            <a:noAutofit/>
          </a:bodyPr>
          <a:lstStyle/>
          <a:p>
            <a:pPr algn="ctr" rtl="0">
              <a:spcBef>
                <a:spcPct val="20000"/>
              </a:spcBef>
              <a:buFont typeface="Arial" pitchFamily="34" charset="0"/>
              <a:buNone/>
            </a:pPr>
            <a:r>
              <a:rPr lang="en-US" sz="2400" b="1" dirty="0" smtClean="0">
                <a:solidFill>
                  <a:srgbClr val="002060"/>
                </a:solidFill>
              </a:rPr>
              <a:t>3</a:t>
            </a:r>
            <a:endParaRPr lang="en-US" sz="1200" b="1" dirty="0" smtClean="0">
              <a:solidFill>
                <a:srgbClr val="002060"/>
              </a:solidFill>
            </a:endParaRPr>
          </a:p>
        </p:txBody>
      </p:sp>
      <p:pic>
        <p:nvPicPr>
          <p:cNvPr id="11" name="Picture 2" descr="C:\Users\alazzawi\Pictures\dna_r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47" y="3068960"/>
            <a:ext cx="753715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62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alazzawi\Pictures\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89" y="1772816"/>
            <a:ext cx="8331539"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4803" y="692696"/>
            <a:ext cx="4100074" cy="720080"/>
          </a:xfrm>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prst="riblet"/>
          </a:sp3d>
        </p:spPr>
        <p:style>
          <a:lnRef idx="0">
            <a:schemeClr val="accent5"/>
          </a:lnRef>
          <a:fillRef idx="3">
            <a:schemeClr val="accent5"/>
          </a:fillRef>
          <a:effectRef idx="3">
            <a:schemeClr val="accent5"/>
          </a:effectRef>
          <a:fontRef idx="minor">
            <a:schemeClr val="lt1"/>
          </a:fontRef>
        </p:style>
        <p:txBody>
          <a:bodyPr>
            <a:normAutofit/>
          </a:bodyPr>
          <a:lstStyle/>
          <a:p>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Nucleotide structure</a:t>
            </a:r>
            <a:endParaRPr lang="ar-IQ"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pSp>
        <p:nvGrpSpPr>
          <p:cNvPr id="9" name="Group 8"/>
          <p:cNvGrpSpPr/>
          <p:nvPr/>
        </p:nvGrpSpPr>
        <p:grpSpPr>
          <a:xfrm>
            <a:off x="4337429" y="4393570"/>
            <a:ext cx="1948249" cy="1368152"/>
            <a:chOff x="4351943" y="3284984"/>
            <a:chExt cx="1948249" cy="1368152"/>
          </a:xfrm>
        </p:grpSpPr>
        <p:sp>
          <p:nvSpPr>
            <p:cNvPr id="4" name="Rounded Rectangle 3"/>
            <p:cNvSpPr/>
            <p:nvPr/>
          </p:nvSpPr>
          <p:spPr>
            <a:xfrm>
              <a:off x="6012160" y="3862423"/>
              <a:ext cx="28803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FF0000"/>
                  </a:solidFill>
                </a:rPr>
                <a:t>1</a:t>
              </a:r>
              <a:endParaRPr lang="ar-IQ" b="1" dirty="0">
                <a:solidFill>
                  <a:srgbClr val="FF0000"/>
                </a:solidFill>
              </a:endParaRPr>
            </a:p>
          </p:txBody>
        </p:sp>
        <p:sp>
          <p:nvSpPr>
            <p:cNvPr id="5" name="Rounded Rectangle 4"/>
            <p:cNvSpPr/>
            <p:nvPr/>
          </p:nvSpPr>
          <p:spPr>
            <a:xfrm>
              <a:off x="5508104" y="4365104"/>
              <a:ext cx="28803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FF0000"/>
                  </a:solidFill>
                </a:rPr>
                <a:t>2</a:t>
              </a:r>
              <a:endParaRPr lang="ar-IQ" b="1" dirty="0">
                <a:solidFill>
                  <a:srgbClr val="FF0000"/>
                </a:solidFill>
              </a:endParaRPr>
            </a:p>
          </p:txBody>
        </p:sp>
        <p:sp>
          <p:nvSpPr>
            <p:cNvPr id="6" name="Rounded Rectangle 5"/>
            <p:cNvSpPr/>
            <p:nvPr/>
          </p:nvSpPr>
          <p:spPr>
            <a:xfrm>
              <a:off x="4639975" y="4365104"/>
              <a:ext cx="238043"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3</a:t>
              </a:r>
              <a:endParaRPr lang="ar-IQ" b="1" dirty="0">
                <a:solidFill>
                  <a:srgbClr val="FF0000"/>
                </a:solidFill>
              </a:endParaRPr>
            </a:p>
          </p:txBody>
        </p:sp>
        <p:sp>
          <p:nvSpPr>
            <p:cNvPr id="7" name="Rounded Rectangle 6"/>
            <p:cNvSpPr/>
            <p:nvPr/>
          </p:nvSpPr>
          <p:spPr>
            <a:xfrm>
              <a:off x="4351943" y="3865984"/>
              <a:ext cx="28803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FF0000"/>
                  </a:solidFill>
                </a:rPr>
                <a:t>4</a:t>
              </a:r>
              <a:endParaRPr lang="ar-IQ" b="1" dirty="0">
                <a:solidFill>
                  <a:srgbClr val="FF0000"/>
                </a:solidFill>
              </a:endParaRPr>
            </a:p>
          </p:txBody>
        </p:sp>
        <p:sp>
          <p:nvSpPr>
            <p:cNvPr id="8" name="Rounded Rectangle 7"/>
            <p:cNvSpPr/>
            <p:nvPr/>
          </p:nvSpPr>
          <p:spPr>
            <a:xfrm>
              <a:off x="4355976" y="3284984"/>
              <a:ext cx="28803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5</a:t>
              </a:r>
              <a:endParaRPr lang="ar-IQ" b="1" dirty="0">
                <a:solidFill>
                  <a:srgbClr val="FF0000"/>
                </a:solidFill>
              </a:endParaRPr>
            </a:p>
          </p:txBody>
        </p:sp>
      </p:grpSp>
    </p:spTree>
    <p:extLst>
      <p:ext uri="{BB962C8B-B14F-4D97-AF65-F5344CB8AC3E}">
        <p14:creationId xmlns:p14="http://schemas.microsoft.com/office/powerpoint/2010/main" val="272328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TotalTime>
  <Words>1253</Words>
  <Application>Microsoft Office PowerPoint</Application>
  <PresentationFormat>On-screen Show (4:3)</PresentationFormat>
  <Paragraphs>130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Constantia</vt:lpstr>
      <vt:lpstr>Courier New</vt:lpstr>
      <vt:lpstr>Segoe UI Symbol</vt:lpstr>
      <vt:lpstr>Times New Roman</vt:lpstr>
      <vt:lpstr>Office Theme</vt:lpstr>
      <vt:lpstr>Molecular Biology                                                            Lec 2  </vt:lpstr>
      <vt:lpstr>Types of extra -chromosomal DNA</vt:lpstr>
      <vt:lpstr>PowerPoint Presentation</vt:lpstr>
      <vt:lpstr>PowerPoint Presentation</vt:lpstr>
      <vt:lpstr>Basic Structure of Nucleic Acids.</vt:lpstr>
      <vt:lpstr>PowerPoint Presentation</vt:lpstr>
      <vt:lpstr>PowerPoint Presentation</vt:lpstr>
      <vt:lpstr>PowerPoint Presentation</vt:lpstr>
      <vt:lpstr>Nucleotide structure</vt:lpstr>
      <vt:lpstr>Nucleoside &amp; Nucleotide</vt:lpstr>
      <vt:lpstr>PowerPoint Presentation</vt:lpstr>
      <vt:lpstr>Names of Nucleosides and Nucleotides</vt:lpstr>
      <vt:lpstr>Structure of DNA</vt:lpstr>
      <vt:lpstr>PowerPoint Presentation</vt:lpstr>
      <vt:lpstr>The secondary structure of DNA represent by binding two single strand via two hydrogen bond between adenine and thymine (A=T)  and three hydrogen bond between cytosine and guanine (G≡C).the two strand are anti parallel to each in opposite direction (3́ end of one strand face  the 5́  end of other strand) twisted together .</vt:lpstr>
      <vt:lpstr>PowerPoint Presentation</vt:lpstr>
      <vt:lpstr>PowerPoint Presentation</vt:lpstr>
      <vt:lpstr>The main difference between DNA and RNA is that the DNA is double strand while the latter is normally single strand, and thymine is replaced by Uracil in RNA, as well as the deoxyribose sugar in DNA comparing with ribose in RNA. </vt:lpstr>
      <vt:lpstr>Watson and Crick used stick-and-ball models to test their ideas on the possible structure of DNA. They depend on the structure shape proposed Rosalind Franklin and Maurice Wilkins, who were using X-ray diffraction to know the physical structure of the DNA molecule.</vt:lpstr>
      <vt:lpstr>PowerPoint Presentation</vt:lpstr>
      <vt:lpstr>PowerPoint Presentation</vt:lpstr>
      <vt:lpstr>The DNA three forms</vt:lpstr>
      <vt:lpstr>DNA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Lec 2  </dc:title>
  <dc:creator>hp</dc:creator>
  <cp:lastModifiedBy>hp</cp:lastModifiedBy>
  <cp:revision>9</cp:revision>
  <dcterms:modified xsi:type="dcterms:W3CDTF">2020-12-24T13:48:35Z</dcterms:modified>
</cp:coreProperties>
</file>