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6" r:id="rId2"/>
    <p:sldId id="261" r:id="rId3"/>
    <p:sldId id="263" r:id="rId4"/>
    <p:sldId id="265" r:id="rId5"/>
    <p:sldId id="266" r:id="rId6"/>
    <p:sldId id="268" r:id="rId7"/>
    <p:sldId id="283" r:id="rId8"/>
    <p:sldId id="271" r:id="rId9"/>
    <p:sldId id="269" r:id="rId10"/>
    <p:sldId id="272" r:id="rId11"/>
    <p:sldId id="273" r:id="rId12"/>
    <p:sldId id="274" r:id="rId13"/>
    <p:sldId id="276" r:id="rId14"/>
    <p:sldId id="277" r:id="rId15"/>
    <p:sldId id="280" r:id="rId16"/>
    <p:sldId id="28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522" y="-149"/>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9D43DE-BDFE-4A59-B2E8-868B29DE2630}" type="datetimeFigureOut">
              <a:rPr lang="en-US" smtClean="0"/>
              <a:pPr/>
              <a:t>10/14/2021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71FBC4-0262-4342-AB80-FE9EDF9A4751}" type="slidenum">
              <a:rPr lang="en-US" smtClean="0"/>
              <a:pPr/>
              <a:t>‹#›</a:t>
            </a:fld>
            <a:endParaRPr lang="en-US"/>
          </a:p>
        </p:txBody>
      </p:sp>
    </p:spTree>
    <p:extLst>
      <p:ext uri="{BB962C8B-B14F-4D97-AF65-F5344CB8AC3E}">
        <p14:creationId xmlns:p14="http://schemas.microsoft.com/office/powerpoint/2010/main" val="233682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2142F6-AAA2-4983-A0C2-8BA19D768F91}" type="datetimeFigureOut">
              <a:rPr lang="en-US" smtClean="0"/>
              <a:pPr/>
              <a:t>10/14/2021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41545C-7A43-4F41-A5BA-CC49DC09723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2142F6-AAA2-4983-A0C2-8BA19D768F91}" type="datetimeFigureOut">
              <a:rPr lang="en-US" smtClean="0"/>
              <a:pPr/>
              <a:t>10/14/2021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41545C-7A43-4F41-A5BA-CC49DC09723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2142F6-AAA2-4983-A0C2-8BA19D768F91}" type="datetimeFigureOut">
              <a:rPr lang="en-US" smtClean="0"/>
              <a:pPr/>
              <a:t>10/14/2021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41545C-7A43-4F41-A5BA-CC49DC09723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2142F6-AAA2-4983-A0C2-8BA19D768F91}" type="datetimeFigureOut">
              <a:rPr lang="en-US" smtClean="0"/>
              <a:pPr/>
              <a:t>10/14/2021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41545C-7A43-4F41-A5BA-CC49DC09723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2142F6-AAA2-4983-A0C2-8BA19D768F91}" type="datetimeFigureOut">
              <a:rPr lang="en-US" smtClean="0"/>
              <a:pPr/>
              <a:t>10/14/2021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41545C-7A43-4F41-A5BA-CC49DC09723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2142F6-AAA2-4983-A0C2-8BA19D768F91}" type="datetimeFigureOut">
              <a:rPr lang="en-US" smtClean="0"/>
              <a:pPr/>
              <a:t>10/14/2021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41545C-7A43-4F41-A5BA-CC49DC09723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2142F6-AAA2-4983-A0C2-8BA19D768F91}" type="datetimeFigureOut">
              <a:rPr lang="en-US" smtClean="0"/>
              <a:pPr/>
              <a:t>10/14/2021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41545C-7A43-4F41-A5BA-CC49DC09723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2142F6-AAA2-4983-A0C2-8BA19D768F91}" type="datetimeFigureOut">
              <a:rPr lang="en-US" smtClean="0"/>
              <a:pPr/>
              <a:t>10/14/2021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41545C-7A43-4F41-A5BA-CC49DC09723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142F6-AAA2-4983-A0C2-8BA19D768F91}" type="datetimeFigureOut">
              <a:rPr lang="en-US" smtClean="0"/>
              <a:pPr/>
              <a:t>10/14/2021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41545C-7A43-4F41-A5BA-CC49DC09723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2142F6-AAA2-4983-A0C2-8BA19D768F91}" type="datetimeFigureOut">
              <a:rPr lang="en-US" smtClean="0"/>
              <a:pPr/>
              <a:t>10/14/2021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41545C-7A43-4F41-A5BA-CC49DC09723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2142F6-AAA2-4983-A0C2-8BA19D768F91}" type="datetimeFigureOut">
              <a:rPr lang="en-US" smtClean="0"/>
              <a:pPr/>
              <a:t>10/14/2021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41545C-7A43-4F41-A5BA-CC49DC09723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2142F6-AAA2-4983-A0C2-8BA19D768F91}" type="datetimeFigureOut">
              <a:rPr lang="en-US" smtClean="0"/>
              <a:pPr/>
              <a:t>10/14/2021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41545C-7A43-4F41-A5BA-CC49DC09723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www.wikipedia.org/wiki/Methionine" TargetMode="External"/><Relationship Id="rId3" Type="http://schemas.openxmlformats.org/officeDocument/2006/relationships/hyperlink" Target="http://www.wikipedia.org/wiki/Phosphorus" TargetMode="External"/><Relationship Id="rId7" Type="http://schemas.openxmlformats.org/officeDocument/2006/relationships/hyperlink" Target="http://www.wikipedia.org/wiki/Cysteine" TargetMode="External"/><Relationship Id="rId2" Type="http://schemas.openxmlformats.org/officeDocument/2006/relationships/hyperlink" Target="http://www.wikipedia.org/wiki/Radioactive" TargetMode="External"/><Relationship Id="rId1" Type="http://schemas.openxmlformats.org/officeDocument/2006/relationships/slideLayout" Target="../slideLayouts/slideLayout2.xml"/><Relationship Id="rId6" Type="http://schemas.openxmlformats.org/officeDocument/2006/relationships/hyperlink" Target="http://www.wikipedia.org/wiki/Sulfur" TargetMode="External"/><Relationship Id="rId5" Type="http://schemas.openxmlformats.org/officeDocument/2006/relationships/hyperlink" Target="http://www.wikipedia.org/wiki/E._coli" TargetMode="External"/><Relationship Id="rId4" Type="http://schemas.openxmlformats.org/officeDocument/2006/relationships/hyperlink" Target="http://www.wikipedia.org/wiki/Amino_acid" TargetMode="External"/><Relationship Id="rId9" Type="http://schemas.openxmlformats.org/officeDocument/2006/relationships/hyperlink" Target="http://www.wikipedia.org/wiki/Centrifuge"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en.wikipedia.org/wiki/Molecule" TargetMode="External"/><Relationship Id="rId2" Type="http://schemas.openxmlformats.org/officeDocument/2006/relationships/hyperlink" Target="http://en.wikipedia.org/wiki/DNA"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5.xml.rels><?xml version="1.0" encoding="UTF-8" standalone="yes"?>
<Relationships xmlns="http://schemas.openxmlformats.org/package/2006/relationships"><Relationship Id="rId3" Type="http://schemas.openxmlformats.org/officeDocument/2006/relationships/hyperlink" Target="http://en.wikipedia.org/wiki/Molecular_biology" TargetMode="External"/><Relationship Id="rId2" Type="http://schemas.openxmlformats.org/officeDocument/2006/relationships/hyperlink" Target="http://en.wikipedia.org/wiki/Biochemistry" TargetMode="External"/><Relationship Id="rId1" Type="http://schemas.openxmlformats.org/officeDocument/2006/relationships/slideLayout" Target="../slideLayouts/slideLayout2.xml"/><Relationship Id="rId6" Type="http://schemas.openxmlformats.org/officeDocument/2006/relationships/hyperlink" Target="http://en.wikipedia.org/wiki/Forensics" TargetMode="External"/><Relationship Id="rId5" Type="http://schemas.openxmlformats.org/officeDocument/2006/relationships/hyperlink" Target="http://en.wikipedia.org/wiki/Medicine" TargetMode="External"/><Relationship Id="rId4" Type="http://schemas.openxmlformats.org/officeDocument/2006/relationships/hyperlink" Target="http://en.wikipedia.org/wiki/Genetic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White_blood_cell" TargetMode="External"/><Relationship Id="rId2" Type="http://schemas.openxmlformats.org/officeDocument/2006/relationships/hyperlink" Target="http://en.wikipedia.org/wiki/Nucleic_aci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en.wikipedia.org/wiki/Immune_system" TargetMode="External"/><Relationship Id="rId3" Type="http://schemas.openxmlformats.org/officeDocument/2006/relationships/hyperlink" Target="http://en.wikipedia.org/wiki/Transformation_(genetics)" TargetMode="External"/><Relationship Id="rId7" Type="http://schemas.openxmlformats.org/officeDocument/2006/relationships/hyperlink" Target="http://en.wikipedia.org/wiki/Polysaccharide" TargetMode="External"/><Relationship Id="rId2" Type="http://schemas.openxmlformats.org/officeDocument/2006/relationships/hyperlink" Target="http://en.wikipedia.org/wiki/Frederick_Griffith" TargetMode="External"/><Relationship Id="rId1" Type="http://schemas.openxmlformats.org/officeDocument/2006/relationships/slideLayout" Target="../slideLayouts/slideLayout2.xml"/><Relationship Id="rId6" Type="http://schemas.openxmlformats.org/officeDocument/2006/relationships/hyperlink" Target="http://en.wikipedia.org/wiki/Mouse" TargetMode="External"/><Relationship Id="rId5" Type="http://schemas.openxmlformats.org/officeDocument/2006/relationships/hyperlink" Target="http://en.wikipedia.org/wiki/Streptococcus_pneumoniae" TargetMode="External"/><Relationship Id="rId4" Type="http://schemas.openxmlformats.org/officeDocument/2006/relationships/hyperlink" Target="http://en.wikipedia.org/wiki/Strain_(biology)" TargetMode="External"/><Relationship Id="rId9"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www.scoopweb.com/Streptococcus_pneumoniae" TargetMode="External"/><Relationship Id="rId3" Type="http://schemas.openxmlformats.org/officeDocument/2006/relationships/hyperlink" Target="http://www.scoopweb.com/Oswald_Avery" TargetMode="External"/><Relationship Id="rId7" Type="http://schemas.openxmlformats.org/officeDocument/2006/relationships/hyperlink" Target="http://www.scoopweb.com/Bacterial_transformation" TargetMode="External"/><Relationship Id="rId2" Type="http://schemas.openxmlformats.org/officeDocument/2006/relationships/hyperlink" Target="http://www.scoopweb.com/Griffith's_experiment" TargetMode="External"/><Relationship Id="rId1" Type="http://schemas.openxmlformats.org/officeDocument/2006/relationships/slideLayout" Target="../slideLayouts/slideLayout2.xml"/><Relationship Id="rId6" Type="http://schemas.openxmlformats.org/officeDocument/2006/relationships/hyperlink" Target="http://www.scoopweb.com/DNA" TargetMode="External"/><Relationship Id="rId5" Type="http://schemas.openxmlformats.org/officeDocument/2006/relationships/hyperlink" Target="http://www.scoopweb.com/Maclyn_McCarty" TargetMode="External"/><Relationship Id="rId4" Type="http://schemas.openxmlformats.org/officeDocument/2006/relationships/hyperlink" Target="http://www.scoopweb.com/Colin_Munro_MacLeod" TargetMode="External"/><Relationship Id="rId9" Type="http://schemas.openxmlformats.org/officeDocument/2006/relationships/hyperlink" Target="http://www.scoopweb.com/Virulen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39736"/>
            <a:ext cx="8382000" cy="2913063"/>
          </a:xfrm>
        </p:spPr>
        <p:txBody>
          <a:bodyPr>
            <a:normAutofit fontScale="90000"/>
          </a:bodyPr>
          <a:lstStyle/>
          <a:p>
            <a:pPr algn="l"/>
            <a:r>
              <a:rPr lang="en-US" sz="4000" b="1" dirty="0">
                <a:solidFill>
                  <a:srgbClr val="00B0F0"/>
                </a:solidFill>
                <a:effectLst>
                  <a:outerShdw blurRad="38100" dist="38100" dir="2700000" algn="tl">
                    <a:srgbClr val="000000">
                      <a:alpha val="43137"/>
                    </a:srgbClr>
                  </a:outerShdw>
                </a:effectLst>
              </a:rPr>
              <a:t>M</a:t>
            </a:r>
            <a:r>
              <a:rPr lang="en-US" sz="4000" b="1" dirty="0" smtClean="0">
                <a:solidFill>
                  <a:srgbClr val="00B0F0"/>
                </a:solidFill>
                <a:effectLst>
                  <a:outerShdw blurRad="38100" dist="38100" dir="2700000" algn="tl">
                    <a:srgbClr val="000000">
                      <a:alpha val="43137"/>
                    </a:srgbClr>
                  </a:outerShdw>
                </a:effectLst>
              </a:rPr>
              <a:t>olecular biology</a:t>
            </a:r>
            <a:br>
              <a:rPr lang="en-US" sz="4000" b="1" dirty="0" smtClean="0">
                <a:solidFill>
                  <a:srgbClr val="00B0F0"/>
                </a:solidFill>
                <a:effectLst>
                  <a:outerShdw blurRad="38100" dist="38100" dir="2700000" algn="tl">
                    <a:srgbClr val="000000">
                      <a:alpha val="43137"/>
                    </a:srgbClr>
                  </a:outerShdw>
                </a:effectLst>
              </a:rPr>
            </a:br>
            <a:r>
              <a:rPr lang="en-US" b="1" dirty="0" smtClean="0">
                <a:solidFill>
                  <a:srgbClr val="FF0000"/>
                </a:solidFill>
                <a:effectLst>
                  <a:outerShdw blurRad="38100" dist="38100" dir="2700000" algn="tl">
                    <a:srgbClr val="000000">
                      <a:alpha val="43137"/>
                    </a:srgbClr>
                  </a:outerShdw>
                </a:effectLst>
              </a:rPr>
              <a:t/>
            </a:r>
            <a:br>
              <a:rPr lang="en-US" b="1" dirty="0" smtClean="0">
                <a:solidFill>
                  <a:srgbClr val="FF0000"/>
                </a:solidFill>
                <a:effectLst>
                  <a:outerShdw blurRad="38100" dist="38100" dir="2700000" algn="tl">
                    <a:srgbClr val="000000">
                      <a:alpha val="43137"/>
                    </a:srgbClr>
                  </a:outerShdw>
                </a:effectLst>
              </a:rPr>
            </a:br>
            <a:r>
              <a:rPr lang="en-US" b="1" dirty="0" smtClean="0">
                <a:solidFill>
                  <a:srgbClr val="FF0000"/>
                </a:solidFill>
                <a:effectLst>
                  <a:outerShdw blurRad="38100" dist="38100" dir="2700000" algn="tl">
                    <a:srgbClr val="000000">
                      <a:alpha val="43137"/>
                    </a:srgbClr>
                  </a:outerShdw>
                </a:effectLst>
              </a:rPr>
              <a:t/>
            </a:r>
            <a:br>
              <a:rPr lang="en-US" b="1" dirty="0" smtClean="0">
                <a:solidFill>
                  <a:srgbClr val="FF0000"/>
                </a:solidFill>
                <a:effectLst>
                  <a:outerShdw blurRad="38100" dist="38100" dir="2700000" algn="tl">
                    <a:srgbClr val="000000">
                      <a:alpha val="43137"/>
                    </a:srgbClr>
                  </a:outerShdw>
                </a:effectLst>
              </a:rPr>
            </a:br>
            <a:r>
              <a:rPr lang="en-US" sz="5300" b="1" dirty="0" smtClean="0">
                <a:solidFill>
                  <a:srgbClr val="FF0000"/>
                </a:solidFill>
                <a:effectLst>
                  <a:outerShdw blurRad="38100" dist="38100" dir="2700000" algn="tl">
                    <a:srgbClr val="000000">
                      <a:alpha val="43137"/>
                    </a:srgbClr>
                  </a:outerShdw>
                </a:effectLst>
              </a:rPr>
              <a:t>   Introduction </a:t>
            </a:r>
            <a:r>
              <a:rPr lang="en-US" sz="5300" b="1" dirty="0" smtClean="0">
                <a:solidFill>
                  <a:srgbClr val="FF0000"/>
                </a:solidFill>
                <a:effectLst>
                  <a:outerShdw blurRad="38100" dist="38100" dir="2700000" algn="tl">
                    <a:srgbClr val="000000">
                      <a:alpha val="43137"/>
                    </a:srgbClr>
                  </a:outerShdw>
                </a:effectLst>
              </a:rPr>
              <a:t>and brief history </a:t>
            </a:r>
            <a:endParaRPr lang="en-US"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457200" y="5257800"/>
            <a:ext cx="7620000" cy="1524000"/>
          </a:xfrm>
        </p:spPr>
        <p:txBody>
          <a:bodyPr>
            <a:normAutofit/>
          </a:bodyPr>
          <a:lstStyle/>
          <a:p>
            <a:pPr algn="l"/>
            <a:r>
              <a:rPr lang="en-US" sz="1600" dirty="0" smtClean="0">
                <a:solidFill>
                  <a:schemeClr val="tx1"/>
                </a:solidFill>
              </a:rPr>
              <a:t>References :</a:t>
            </a:r>
          </a:p>
          <a:p>
            <a:pPr algn="l"/>
            <a:r>
              <a:rPr lang="en-US" sz="1600" dirty="0" smtClean="0">
                <a:solidFill>
                  <a:schemeClr val="tx1"/>
                </a:solidFill>
              </a:rPr>
              <a:t>1-Essential of molecular biology by George M. </a:t>
            </a:r>
            <a:r>
              <a:rPr lang="en-US" sz="1600" dirty="0" err="1" smtClean="0">
                <a:solidFill>
                  <a:schemeClr val="tx1"/>
                </a:solidFill>
              </a:rPr>
              <a:t>Malacinski</a:t>
            </a:r>
            <a:r>
              <a:rPr lang="en-US" sz="1600" dirty="0" smtClean="0">
                <a:solidFill>
                  <a:schemeClr val="tx1"/>
                </a:solidFill>
              </a:rPr>
              <a:t>  4</a:t>
            </a:r>
            <a:r>
              <a:rPr lang="en-US" sz="1600" baseline="30000" dirty="0" smtClean="0">
                <a:solidFill>
                  <a:schemeClr val="tx1"/>
                </a:solidFill>
              </a:rPr>
              <a:t>th</a:t>
            </a:r>
            <a:r>
              <a:rPr lang="en-US" sz="1600" dirty="0" smtClean="0">
                <a:solidFill>
                  <a:schemeClr val="tx1"/>
                </a:solidFill>
              </a:rPr>
              <a:t> edition</a:t>
            </a:r>
          </a:p>
          <a:p>
            <a:pPr algn="just"/>
            <a:r>
              <a:rPr lang="en-US" sz="1600" dirty="0" smtClean="0">
                <a:solidFill>
                  <a:schemeClr val="tx1"/>
                </a:solidFill>
              </a:rPr>
              <a:t>2-Second references: Molecular biology (principles and practice)</a:t>
            </a:r>
          </a:p>
          <a:p>
            <a:pPr algn="just"/>
            <a:r>
              <a:rPr lang="en-US" sz="1600" dirty="0" smtClean="0">
                <a:solidFill>
                  <a:schemeClr val="tx1"/>
                </a:solidFill>
              </a:rPr>
              <a:t> </a:t>
            </a:r>
          </a:p>
          <a:p>
            <a:endParaRPr lang="en-US" sz="1600" dirty="0" smtClean="0">
              <a:solidFill>
                <a:schemeClr val="tx1"/>
              </a:solidFill>
            </a:endParaRPr>
          </a:p>
          <a:p>
            <a:endParaRPr lang="en-US" sz="1600" dirty="0">
              <a:solidFill>
                <a:schemeClr val="tx1"/>
              </a:solidFill>
            </a:endParaRPr>
          </a:p>
        </p:txBody>
      </p:sp>
      <p:sp>
        <p:nvSpPr>
          <p:cNvPr id="4" name="Rectangle 3"/>
          <p:cNvSpPr/>
          <p:nvPr/>
        </p:nvSpPr>
        <p:spPr>
          <a:xfrm>
            <a:off x="7239000" y="224294"/>
            <a:ext cx="2286000" cy="523220"/>
          </a:xfrm>
          <a:prstGeom prst="rect">
            <a:avLst/>
          </a:prstGeom>
        </p:spPr>
        <p:txBody>
          <a:bodyPr>
            <a:spAutoFit/>
          </a:bodyPr>
          <a:lstStyle/>
          <a:p>
            <a:r>
              <a:rPr lang="en-US" sz="2800" b="1" dirty="0" smtClean="0">
                <a:solidFill>
                  <a:srgbClr val="92D050"/>
                </a:solidFill>
                <a:effectLst>
                  <a:outerShdw blurRad="38100" dist="38100" dir="2700000" algn="tl">
                    <a:srgbClr val="000000">
                      <a:alpha val="43137"/>
                    </a:srgbClr>
                  </a:outerShdw>
                </a:effectLst>
                <a:ea typeface="+mj-ea"/>
                <a:cs typeface="+mj-cs"/>
              </a:rPr>
              <a:t>first </a:t>
            </a:r>
            <a:r>
              <a:rPr lang="en-US" sz="2800" b="1" dirty="0">
                <a:solidFill>
                  <a:srgbClr val="92D050"/>
                </a:solidFill>
                <a:effectLst>
                  <a:outerShdw blurRad="38100" dist="38100" dir="2700000" algn="tl">
                    <a:srgbClr val="000000">
                      <a:alpha val="43137"/>
                    </a:srgbClr>
                  </a:outerShdw>
                </a:effectLst>
                <a:ea typeface="+mj-ea"/>
                <a:cs typeface="+mj-cs"/>
              </a:rPr>
              <a:t>lecture </a:t>
            </a:r>
            <a:endParaRPr lang="en-US" dirty="0">
              <a:solidFill>
                <a:srgbClr val="92D05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Autofit/>
          </a:bodyPr>
          <a:lstStyle/>
          <a:p>
            <a:pPr algn="just"/>
            <a:r>
              <a:rPr lang="en-US" sz="2800" dirty="0" smtClean="0">
                <a:solidFill>
                  <a:srgbClr val="C00000"/>
                </a:solidFill>
              </a:rPr>
              <a:t>Hershey–Chase experiments  to prove that the DNA IS the genetic material </a:t>
            </a:r>
            <a:r>
              <a:rPr lang="en-US" sz="2800" dirty="0" smtClean="0">
                <a:solidFill>
                  <a:srgbClr val="C00000"/>
                </a:solidFill>
                <a:effectLst>
                  <a:outerShdw blurRad="38100" dist="38100" dir="2700000" algn="tl">
                    <a:srgbClr val="000000">
                      <a:alpha val="43137"/>
                    </a:srgbClr>
                  </a:outerShdw>
                </a:effectLst>
              </a:rPr>
              <a:t>using virus (phage) model  </a:t>
            </a:r>
            <a:r>
              <a:rPr lang="en-US" sz="2800" b="1" dirty="0" smtClean="0">
                <a:solidFill>
                  <a:srgbClr val="FF0000"/>
                </a:solidFill>
                <a:effectLst>
                  <a:outerShdw blurRad="38100" dist="38100" dir="2700000" algn="tl">
                    <a:srgbClr val="000000">
                      <a:alpha val="43137"/>
                    </a:srgbClr>
                  </a:outerShdw>
                </a:effectLst>
              </a:rPr>
              <a:t/>
            </a:r>
            <a:br>
              <a:rPr lang="en-US" sz="2800" b="1" dirty="0" smtClean="0">
                <a:solidFill>
                  <a:srgbClr val="FF0000"/>
                </a:solidFill>
                <a:effectLst>
                  <a:outerShdw blurRad="38100" dist="38100" dir="2700000" algn="tl">
                    <a:srgbClr val="000000">
                      <a:alpha val="43137"/>
                    </a:srgbClr>
                  </a:outerShdw>
                </a:effectLst>
              </a:rPr>
            </a:br>
            <a:endParaRPr lang="en-US" sz="2800"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685800"/>
            <a:ext cx="9144000" cy="6172200"/>
          </a:xfrm>
        </p:spPr>
        <p:txBody>
          <a:bodyPr/>
          <a:lstStyle/>
          <a:p>
            <a:pPr rtl="1">
              <a:buNone/>
            </a:pPr>
            <a:r>
              <a:rPr lang="en-US" sz="2400" b="1" dirty="0" smtClean="0"/>
              <a:t>Alfred Hershey and Martha Chase</a:t>
            </a:r>
            <a:r>
              <a:rPr lang="en-US" sz="2400" dirty="0" smtClean="0"/>
              <a:t> (1952)confirming that DNA was the genetic material using </a:t>
            </a:r>
            <a:r>
              <a:rPr lang="en-US" sz="2400" dirty="0" smtClean="0">
                <a:solidFill>
                  <a:srgbClr val="FF0000"/>
                </a:solidFill>
              </a:rPr>
              <a:t>T2 phage virus</a:t>
            </a:r>
          </a:p>
          <a:p>
            <a:pPr algn="just">
              <a:buNone/>
            </a:pPr>
            <a:r>
              <a:rPr lang="en-US" sz="2400" dirty="0" smtClean="0"/>
              <a:t>The phage consists of a protein shell(capsule) containing its genetic material(DNA). The phage infects a bacterium by attaching to its outer membrane by tail fiber then  injecting its genetic material  leaving its empty shell attached to the bacterium.</a:t>
            </a:r>
          </a:p>
          <a:p>
            <a:pPr>
              <a:buNone/>
            </a:pPr>
            <a:endParaRPr lang="en-US" dirty="0"/>
          </a:p>
        </p:txBody>
      </p:sp>
      <p:pic>
        <p:nvPicPr>
          <p:cNvPr id="4" name="Content Placeholder 3" descr="1952_The_Hershey-Chase_blender_experiment_uic.edu.jpg"/>
          <p:cNvPicPr>
            <a:picLocks noChangeAspect="1"/>
          </p:cNvPicPr>
          <p:nvPr/>
        </p:nvPicPr>
        <p:blipFill>
          <a:blip r:embed="rId2" cstate="print">
            <a:lum bright="-10000" contrast="40000"/>
          </a:blip>
          <a:stretch>
            <a:fillRect/>
          </a:stretch>
        </p:blipFill>
        <p:spPr>
          <a:xfrm>
            <a:off x="381000" y="3429000"/>
            <a:ext cx="4572000" cy="3186545"/>
          </a:xfrm>
          <a:prstGeom prst="roundRect">
            <a:avLst/>
          </a:prstGeom>
          <a:ln w="88900" cap="sq" cmpd="thickThin">
            <a:solidFill>
              <a:schemeClr val="accent4">
                <a:lumMod val="75000"/>
              </a:schemeClr>
            </a:solidFill>
            <a:prstDash val="solid"/>
            <a:miter lim="800000"/>
          </a:ln>
          <a:effectLst>
            <a:innerShdw blurRad="63500" dist="50800" dir="8100000">
              <a:prstClr val="black">
                <a:alpha val="50000"/>
              </a:prstClr>
            </a:innerShdw>
          </a:effectLst>
        </p:spPr>
      </p:pic>
      <p:pic>
        <p:nvPicPr>
          <p:cNvPr id="5" name="Content Placeholder 3" descr="virus.gif"/>
          <p:cNvPicPr>
            <a:picLocks noChangeAspect="1"/>
          </p:cNvPicPr>
          <p:nvPr/>
        </p:nvPicPr>
        <p:blipFill>
          <a:blip r:embed="rId3" cstate="print">
            <a:lum bright="-20000" contrast="40000"/>
          </a:blip>
          <a:stretch>
            <a:fillRect/>
          </a:stretch>
        </p:blipFill>
        <p:spPr>
          <a:xfrm>
            <a:off x="5257800" y="3048000"/>
            <a:ext cx="3505200" cy="3581400"/>
          </a:xfrm>
          <a:prstGeom prst="rect">
            <a:avLst/>
          </a:prstGeom>
          <a:ln w="38100" cap="sq">
            <a:solidFill>
              <a:srgbClr val="B40C58"/>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0" y="0"/>
            <a:ext cx="9144000" cy="6858000"/>
          </a:xfrm>
        </p:spPr>
        <p:txBody>
          <a:bodyPr>
            <a:normAutofit fontScale="77500" lnSpcReduction="20000"/>
          </a:bodyPr>
          <a:lstStyle/>
          <a:p>
            <a:pPr algn="just">
              <a:buNone/>
            </a:pPr>
            <a:r>
              <a:rPr lang="en-US" dirty="0" smtClean="0">
                <a:solidFill>
                  <a:srgbClr val="C00000"/>
                </a:solidFill>
              </a:rPr>
              <a:t>ERPIREMENT</a:t>
            </a:r>
            <a:r>
              <a:rPr lang="en-US" dirty="0" smtClean="0">
                <a:solidFill>
                  <a:schemeClr val="accent3">
                    <a:lumMod val="60000"/>
                    <a:lumOff val="40000"/>
                  </a:schemeClr>
                </a:solidFill>
              </a:rPr>
              <a:t>:</a:t>
            </a:r>
          </a:p>
          <a:p>
            <a:pPr algn="just"/>
            <a:r>
              <a:rPr lang="en-US" dirty="0" smtClean="0"/>
              <a:t>They depend on the differences between protein &amp;DNA chemical structure (DNA contains  :C, H,O,N and P while protein :C,H.O.N,S)</a:t>
            </a:r>
          </a:p>
          <a:p>
            <a:pPr algn="just"/>
            <a:r>
              <a:rPr lang="en-US" dirty="0" smtClean="0"/>
              <a:t>In their first set of experiments, </a:t>
            </a:r>
            <a:r>
              <a:rPr lang="en-US" dirty="0" smtClean="0">
                <a:solidFill>
                  <a:srgbClr val="C00000"/>
                </a:solidFill>
              </a:rPr>
              <a:t>Hershey and Chase </a:t>
            </a:r>
            <a:r>
              <a:rPr lang="en-US" dirty="0" smtClean="0"/>
              <a:t>labeled the DNA of phages with </a:t>
            </a:r>
            <a:r>
              <a:rPr lang="en-US" dirty="0" smtClean="0">
                <a:solidFill>
                  <a:srgbClr val="C00000"/>
                </a:solidFill>
                <a:hlinkClick r:id="rId2" tooltip="Radioactive"/>
              </a:rPr>
              <a:t>radioactive</a:t>
            </a:r>
            <a:r>
              <a:rPr lang="en-US" dirty="0" smtClean="0">
                <a:solidFill>
                  <a:srgbClr val="C00000"/>
                </a:solidFill>
              </a:rPr>
              <a:t>  </a:t>
            </a:r>
            <a:r>
              <a:rPr lang="en-US" dirty="0" smtClean="0">
                <a:solidFill>
                  <a:srgbClr val="C00000"/>
                </a:solidFill>
                <a:hlinkClick r:id="rId3" tooltip="Phosphorus"/>
              </a:rPr>
              <a:t>Phosphorus</a:t>
            </a:r>
            <a:r>
              <a:rPr lang="en-US" dirty="0" smtClean="0">
                <a:solidFill>
                  <a:schemeClr val="accent3">
                    <a:lumMod val="75000"/>
                  </a:schemeClr>
                </a:solidFill>
              </a:rPr>
              <a:t>- P</a:t>
            </a:r>
            <a:r>
              <a:rPr lang="en-US" dirty="0" smtClean="0">
                <a:solidFill>
                  <a:srgbClr val="C00000"/>
                </a:solidFill>
              </a:rPr>
              <a:t>32</a:t>
            </a:r>
            <a:r>
              <a:rPr lang="en-US" dirty="0" smtClean="0"/>
              <a:t> (the element phosphorus is present in DNA but not present in any of the 20 </a:t>
            </a:r>
            <a:r>
              <a:rPr lang="en-US" dirty="0" smtClean="0">
                <a:hlinkClick r:id="rId4" tooltip="Amino acid"/>
              </a:rPr>
              <a:t>amino acids</a:t>
            </a:r>
            <a:r>
              <a:rPr lang="en-US" dirty="0" smtClean="0"/>
              <a:t> from which proteins are made). They allowed the phages to infect </a:t>
            </a:r>
            <a:r>
              <a:rPr lang="en-US" i="1" dirty="0" smtClean="0">
                <a:hlinkClick r:id="rId5" tooltip="E. coli"/>
              </a:rPr>
              <a:t>E. coli</a:t>
            </a:r>
            <a:r>
              <a:rPr lang="en-US" dirty="0" smtClean="0"/>
              <a:t>, and through several elegant experiments were able to observe the transfer of P32 labeled phage DNA into the cytoplasm of the bacterium</a:t>
            </a:r>
          </a:p>
          <a:p>
            <a:pPr algn="just"/>
            <a:r>
              <a:rPr lang="en-US" dirty="0" smtClean="0"/>
              <a:t>In their second set of experiments, they labeled the phages with radioactive </a:t>
            </a:r>
            <a:r>
              <a:rPr lang="en-US" dirty="0" smtClean="0">
                <a:solidFill>
                  <a:srgbClr val="FF0000"/>
                </a:solidFill>
                <a:hlinkClick r:id="rId6" tooltip="Sulfur"/>
              </a:rPr>
              <a:t>Sulfur</a:t>
            </a:r>
            <a:r>
              <a:rPr lang="en-US" dirty="0" smtClean="0">
                <a:solidFill>
                  <a:srgbClr val="FF0000"/>
                </a:solidFill>
              </a:rPr>
              <a:t>-35</a:t>
            </a:r>
            <a:r>
              <a:rPr lang="en-US" dirty="0" smtClean="0"/>
              <a:t> (Sulfur is present in the amino acids </a:t>
            </a:r>
            <a:r>
              <a:rPr lang="en-US" dirty="0" err="1" smtClean="0">
                <a:hlinkClick r:id="rId7" tooltip="Cysteine"/>
              </a:rPr>
              <a:t>cysteine</a:t>
            </a:r>
            <a:r>
              <a:rPr lang="en-US" dirty="0" smtClean="0"/>
              <a:t> and </a:t>
            </a:r>
            <a:r>
              <a:rPr lang="en-US" dirty="0" err="1" smtClean="0">
                <a:hlinkClick r:id="rId8" tooltip="Methionine"/>
              </a:rPr>
              <a:t>methionine</a:t>
            </a:r>
            <a:r>
              <a:rPr lang="en-US" dirty="0" smtClean="0"/>
              <a:t>, but not in DNA). Following infection of </a:t>
            </a:r>
            <a:r>
              <a:rPr lang="en-US" i="1" dirty="0" smtClean="0">
                <a:hlinkClick r:id="rId5" tooltip="E. coli"/>
              </a:rPr>
              <a:t>E. coli</a:t>
            </a:r>
            <a:r>
              <a:rPr lang="en-US" dirty="0" smtClean="0"/>
              <a:t> they then sheared the viral protein shells off of infected cells using a high-speed blender and separated the cells and viral coats by using a </a:t>
            </a:r>
            <a:r>
              <a:rPr lang="en-US" dirty="0" smtClean="0">
                <a:hlinkClick r:id="rId9" tooltip="Centrifuge"/>
              </a:rPr>
              <a:t>centrifuge</a:t>
            </a:r>
            <a:r>
              <a:rPr lang="en-US" dirty="0" smtClean="0"/>
              <a:t>.</a:t>
            </a:r>
          </a:p>
          <a:p>
            <a:pPr algn="just"/>
            <a:r>
              <a:rPr lang="en-US" dirty="0" smtClean="0"/>
              <a:t> After separation, the radioactive </a:t>
            </a:r>
            <a:r>
              <a:rPr lang="en-US" dirty="0" smtClean="0">
                <a:solidFill>
                  <a:srgbClr val="FF0000"/>
                </a:solidFill>
              </a:rPr>
              <a:t>S35 </a:t>
            </a:r>
            <a:r>
              <a:rPr lang="en-US" dirty="0" smtClean="0"/>
              <a:t>tracer was observed in the protein shells, but not in the infected bacteria, supporting the hypothesis </a:t>
            </a:r>
            <a:r>
              <a:rPr lang="en-US" dirty="0" smtClean="0">
                <a:solidFill>
                  <a:srgbClr val="FF0000"/>
                </a:solidFill>
              </a:rPr>
              <a:t>that the genetic material which infects the bacteria was DNA and not protein.</a:t>
            </a:r>
          </a:p>
          <a:p>
            <a:pPr algn="just"/>
            <a:endParaRPr lang="en-US" dirty="0" smtClean="0"/>
          </a:p>
          <a:p>
            <a:pPr marL="0" indent="0" algn="just">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dow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dow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down)">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ersheychaseexpt.JP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33400"/>
          </a:xfrm>
        </p:spPr>
        <p:txBody>
          <a:bodyPr>
            <a:normAutofit fontScale="90000"/>
          </a:bodyPr>
          <a:lstStyle/>
          <a:p>
            <a:pPr algn="just"/>
            <a:r>
              <a:rPr lang="en-US" sz="3200" dirty="0" smtClean="0">
                <a:solidFill>
                  <a:srgbClr val="B40C58"/>
                </a:solidFill>
              </a:rPr>
              <a:t>Another  important findings in molecular biology science </a:t>
            </a:r>
            <a:endParaRPr lang="en-US" sz="3200" dirty="0"/>
          </a:p>
        </p:txBody>
      </p:sp>
      <p:sp>
        <p:nvSpPr>
          <p:cNvPr id="3" name="Content Placeholder 2"/>
          <p:cNvSpPr>
            <a:spLocks noGrp="1"/>
          </p:cNvSpPr>
          <p:nvPr>
            <p:ph idx="1"/>
          </p:nvPr>
        </p:nvSpPr>
        <p:spPr>
          <a:xfrm>
            <a:off x="0" y="533400"/>
            <a:ext cx="9144000" cy="6324600"/>
          </a:xfrm>
        </p:spPr>
        <p:txBody>
          <a:bodyPr>
            <a:normAutofit fontScale="92500" lnSpcReduction="10000"/>
          </a:bodyPr>
          <a:lstStyle/>
          <a:p>
            <a:pPr algn="just"/>
            <a:r>
              <a:rPr lang="en-US" dirty="0" smtClean="0"/>
              <a:t>1950  </a:t>
            </a:r>
            <a:r>
              <a:rPr lang="en-US" b="1" dirty="0" smtClean="0">
                <a:solidFill>
                  <a:srgbClr val="C00000"/>
                </a:solidFill>
                <a:effectLst>
                  <a:outerShdw blurRad="38100" dist="38100" dir="2700000" algn="tl">
                    <a:srgbClr val="000000">
                      <a:alpha val="43137"/>
                    </a:srgbClr>
                  </a:outerShdw>
                </a:effectLst>
              </a:rPr>
              <a:t>Rosalind franklin&amp; Maurice Wilkins </a:t>
            </a:r>
            <a:r>
              <a:rPr lang="en-US" dirty="0" smtClean="0"/>
              <a:t>(using  X-ray crystallographic equipment to determine the 3 dimensional structure of the DNA or protein, according to this,  A- DNA &amp;   B- DNA were described. </a:t>
            </a:r>
          </a:p>
          <a:p>
            <a:pPr algn="just"/>
            <a:r>
              <a:rPr lang="en-US" dirty="0" smtClean="0">
                <a:solidFill>
                  <a:srgbClr val="C00000"/>
                </a:solidFill>
              </a:rPr>
              <a:t> (1953)James Watson &amp;Francis Crick discovered </a:t>
            </a:r>
            <a:r>
              <a:rPr lang="en-US" dirty="0" smtClean="0"/>
              <a:t> </a:t>
            </a:r>
            <a:r>
              <a:rPr lang="en-US" dirty="0" smtClean="0">
                <a:hlinkClick r:id="rId2" tooltip="DNA"/>
              </a:rPr>
              <a:t>DNA</a:t>
            </a:r>
            <a:r>
              <a:rPr lang="en-US" dirty="0" smtClean="0"/>
              <a:t> </a:t>
            </a:r>
            <a:r>
              <a:rPr lang="en-US" dirty="0" smtClean="0">
                <a:hlinkClick r:id="rId3" tooltip="Molecule"/>
              </a:rPr>
              <a:t>molecule</a:t>
            </a:r>
            <a:r>
              <a:rPr lang="en-US" dirty="0" smtClean="0"/>
              <a:t> (will be discussed latter ) depending on </a:t>
            </a:r>
            <a:r>
              <a:rPr lang="en-US" dirty="0" smtClean="0">
                <a:solidFill>
                  <a:srgbClr val="C00000"/>
                </a:solidFill>
                <a:effectLst>
                  <a:outerShdw blurRad="38100" dist="38100" dir="2700000" algn="tl">
                    <a:srgbClr val="000000">
                      <a:alpha val="43137"/>
                    </a:srgbClr>
                  </a:outerShdw>
                </a:effectLst>
              </a:rPr>
              <a:t>franklin Wilkins</a:t>
            </a:r>
            <a:r>
              <a:rPr lang="en-US" dirty="0" smtClean="0"/>
              <a:t> X-ray model.</a:t>
            </a:r>
          </a:p>
          <a:p>
            <a:pPr algn="just"/>
            <a:r>
              <a:rPr lang="en-US" dirty="0" smtClean="0">
                <a:solidFill>
                  <a:srgbClr val="C00000"/>
                </a:solidFill>
              </a:rPr>
              <a:t>This was one of the most significant scientific discoveries of the 20th century</a:t>
            </a:r>
          </a:p>
          <a:p>
            <a:pPr algn="just"/>
            <a:r>
              <a:rPr lang="en-US" dirty="0" smtClean="0"/>
              <a:t>Francis Crick in 1958 established the theory of  </a:t>
            </a:r>
            <a:r>
              <a:rPr lang="en-US" b="1" dirty="0" smtClean="0"/>
              <a:t>central dogma of molecular biology</a:t>
            </a:r>
            <a:r>
              <a:rPr lang="en-US" dirty="0" smtClean="0"/>
              <a:t>  that is to say the genetic information follow from </a:t>
            </a:r>
          </a:p>
          <a:p>
            <a:pPr algn="just">
              <a:buNone/>
            </a:pPr>
            <a:r>
              <a:rPr lang="en-US" dirty="0" smtClean="0"/>
              <a:t>                                        DNA</a:t>
            </a:r>
            <a:r>
              <a:rPr lang="en-US" dirty="0" smtClean="0">
                <a:latin typeface="Times New Roman"/>
                <a:cs typeface="Times New Roman"/>
              </a:rPr>
              <a:t>→RNA→PROTEIN </a:t>
            </a:r>
            <a:endParaRPr lang="en-US" dirty="0" smtClean="0"/>
          </a:p>
          <a:p>
            <a:pPr algn="just"/>
            <a:endParaRPr lang="en-US" dirty="0"/>
          </a:p>
        </p:txBody>
      </p:sp>
    </p:spTree>
  </p:cSld>
  <p:clrMapOvr>
    <a:masterClrMapping/>
  </p:clrMapOvr>
  <p:transition>
    <p:comb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watson-crick-dna.jpg"/>
          <p:cNvPicPr>
            <a:picLocks noGrp="1" noChangeAspect="1"/>
          </p:cNvPicPr>
          <p:nvPr>
            <p:ph idx="1"/>
          </p:nvPr>
        </p:nvPicPr>
        <p:blipFill>
          <a:blip r:embed="rId2" cstate="print"/>
          <a:stretch>
            <a:fillRect/>
          </a:stretch>
        </p:blipFill>
        <p:spPr>
          <a:xfrm>
            <a:off x="228600" y="3276600"/>
            <a:ext cx="3810000" cy="2895600"/>
          </a:xfrm>
        </p:spPr>
      </p:pic>
      <p:pic>
        <p:nvPicPr>
          <p:cNvPr id="5" name="Picture 4" descr="rosalind franklin.jpg"/>
          <p:cNvPicPr>
            <a:picLocks noChangeAspect="1"/>
          </p:cNvPicPr>
          <p:nvPr/>
        </p:nvPicPr>
        <p:blipFill>
          <a:blip r:embed="rId3" cstate="print"/>
          <a:stretch>
            <a:fillRect/>
          </a:stretch>
        </p:blipFill>
        <p:spPr>
          <a:xfrm>
            <a:off x="533400" y="0"/>
            <a:ext cx="3276600" cy="2819401"/>
          </a:xfrm>
          <a:prstGeom prst="rect">
            <a:avLst/>
          </a:prstGeom>
        </p:spPr>
      </p:pic>
      <p:pic>
        <p:nvPicPr>
          <p:cNvPr id="6" name="Picture 5" descr="Maurice wilkins.jpg"/>
          <p:cNvPicPr>
            <a:picLocks noChangeAspect="1"/>
          </p:cNvPicPr>
          <p:nvPr/>
        </p:nvPicPr>
        <p:blipFill>
          <a:blip r:embed="rId4" cstate="print"/>
          <a:stretch>
            <a:fillRect/>
          </a:stretch>
        </p:blipFill>
        <p:spPr>
          <a:xfrm>
            <a:off x="5715000" y="228600"/>
            <a:ext cx="2990850" cy="2762250"/>
          </a:xfrm>
          <a:prstGeom prst="rect">
            <a:avLst/>
          </a:prstGeom>
        </p:spPr>
      </p:pic>
      <p:sp>
        <p:nvSpPr>
          <p:cNvPr id="9" name="TextBox 8"/>
          <p:cNvSpPr txBox="1"/>
          <p:nvPr/>
        </p:nvSpPr>
        <p:spPr>
          <a:xfrm>
            <a:off x="381000" y="2895600"/>
            <a:ext cx="2667000" cy="369332"/>
          </a:xfrm>
          <a:prstGeom prst="rect">
            <a:avLst/>
          </a:prstGeom>
          <a:noFill/>
        </p:spPr>
        <p:txBody>
          <a:bodyPr wrap="square" rtlCol="0">
            <a:spAutoFit/>
          </a:bodyPr>
          <a:lstStyle/>
          <a:p>
            <a:r>
              <a:rPr lang="en-US" dirty="0" smtClean="0"/>
              <a:t>Rosalind </a:t>
            </a:r>
            <a:r>
              <a:rPr lang="en-US" dirty="0" err="1" smtClean="0"/>
              <a:t>franklin</a:t>
            </a:r>
            <a:r>
              <a:rPr lang="en-US" dirty="0" smtClean="0"/>
              <a:t>  1950</a:t>
            </a:r>
            <a:endParaRPr lang="en-US" dirty="0"/>
          </a:p>
        </p:txBody>
      </p:sp>
      <p:sp>
        <p:nvSpPr>
          <p:cNvPr id="10" name="TextBox 9"/>
          <p:cNvSpPr txBox="1"/>
          <p:nvPr/>
        </p:nvSpPr>
        <p:spPr>
          <a:xfrm>
            <a:off x="6477000" y="3048000"/>
            <a:ext cx="2286000" cy="381000"/>
          </a:xfrm>
          <a:prstGeom prst="rect">
            <a:avLst/>
          </a:prstGeom>
          <a:noFill/>
        </p:spPr>
        <p:txBody>
          <a:bodyPr wrap="square" rtlCol="0">
            <a:spAutoFit/>
          </a:bodyPr>
          <a:lstStyle/>
          <a:p>
            <a:r>
              <a:rPr lang="en-US" dirty="0" smtClean="0"/>
              <a:t>Maurice Wilkins 1950</a:t>
            </a:r>
            <a:endParaRPr lang="en-US" dirty="0"/>
          </a:p>
        </p:txBody>
      </p:sp>
      <p:sp>
        <p:nvSpPr>
          <p:cNvPr id="12" name="TextBox 11"/>
          <p:cNvSpPr txBox="1"/>
          <p:nvPr/>
        </p:nvSpPr>
        <p:spPr>
          <a:xfrm>
            <a:off x="0" y="6211669"/>
            <a:ext cx="4267200" cy="369332"/>
          </a:xfrm>
          <a:prstGeom prst="rect">
            <a:avLst/>
          </a:prstGeom>
          <a:noFill/>
        </p:spPr>
        <p:txBody>
          <a:bodyPr wrap="square" rtlCol="0">
            <a:spAutoFit/>
          </a:bodyPr>
          <a:lstStyle/>
          <a:p>
            <a:pPr algn="just"/>
            <a:r>
              <a:rPr lang="en-US" dirty="0" smtClean="0">
                <a:solidFill>
                  <a:srgbClr val="C00000"/>
                </a:solidFill>
              </a:rPr>
              <a:t>James Watson(USA)&amp;Francis Crick\UK 1953</a:t>
            </a:r>
            <a:endParaRPr lang="en-US" dirty="0"/>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a:bodyPr>
          <a:lstStyle/>
          <a:p>
            <a:pPr algn="just"/>
            <a:r>
              <a:rPr lang="en-US" b="1" dirty="0" smtClean="0"/>
              <a:t>1977 Frederick Sanger </a:t>
            </a:r>
            <a:r>
              <a:rPr lang="en-US" b="1" dirty="0"/>
              <a:t>and 1980 </a:t>
            </a:r>
            <a:r>
              <a:rPr lang="en-US" b="1" dirty="0" err="1" smtClean="0"/>
              <a:t>Maxam</a:t>
            </a:r>
            <a:r>
              <a:rPr lang="en-US" b="1" dirty="0"/>
              <a:t> </a:t>
            </a:r>
            <a:r>
              <a:rPr lang="en-US" b="1" dirty="0" smtClean="0"/>
              <a:t>and Gilbert: </a:t>
            </a:r>
            <a:r>
              <a:rPr lang="en-US" dirty="0" smtClean="0"/>
              <a:t>are  a scientists who was work on the determination of base sequences in nucleic acids". </a:t>
            </a:r>
          </a:p>
          <a:p>
            <a:pPr algn="just"/>
            <a:r>
              <a:rPr lang="en-US" sz="3400" b="1" dirty="0" smtClean="0">
                <a:solidFill>
                  <a:schemeClr val="tx1"/>
                </a:solidFill>
              </a:rPr>
              <a:t>1983 </a:t>
            </a:r>
            <a:r>
              <a:rPr lang="en-US" sz="3400" b="1" dirty="0" err="1" smtClean="0">
                <a:solidFill>
                  <a:schemeClr val="tx1"/>
                </a:solidFill>
              </a:rPr>
              <a:t>Kary</a:t>
            </a:r>
            <a:r>
              <a:rPr lang="en-US" sz="3400" b="1" dirty="0" smtClean="0">
                <a:solidFill>
                  <a:schemeClr val="tx1"/>
                </a:solidFill>
              </a:rPr>
              <a:t>  Mullis  </a:t>
            </a:r>
            <a:r>
              <a:rPr lang="en-US" dirty="0" smtClean="0">
                <a:solidFill>
                  <a:schemeClr val="tx1"/>
                </a:solidFill>
              </a:rPr>
              <a:t>American chemist  start synthesis a  desired DNA sequence and to copy it using polymerase chain reaction ( PCR Technique discussed latter ), a technique which would allow a small strand of DNA to be copied almost an infinite number of times. This has created revolutions in </a:t>
            </a:r>
            <a:r>
              <a:rPr lang="en-US" dirty="0" smtClean="0">
                <a:solidFill>
                  <a:schemeClr val="tx1"/>
                </a:solidFill>
                <a:hlinkClick r:id="rId2" tooltip="Biochemistry"/>
              </a:rPr>
              <a:t>biochemistry</a:t>
            </a:r>
            <a:r>
              <a:rPr lang="en-US" dirty="0" smtClean="0">
                <a:solidFill>
                  <a:schemeClr val="tx1"/>
                </a:solidFill>
              </a:rPr>
              <a:t>, </a:t>
            </a:r>
            <a:r>
              <a:rPr lang="en-US" dirty="0" smtClean="0">
                <a:solidFill>
                  <a:schemeClr val="tx1"/>
                </a:solidFill>
                <a:hlinkClick r:id="rId3" tooltip="Molecular biology"/>
              </a:rPr>
              <a:t>molecular biology</a:t>
            </a:r>
            <a:r>
              <a:rPr lang="en-US" dirty="0" smtClean="0">
                <a:solidFill>
                  <a:schemeClr val="tx1"/>
                </a:solidFill>
              </a:rPr>
              <a:t>, </a:t>
            </a:r>
            <a:r>
              <a:rPr lang="en-US" dirty="0" smtClean="0">
                <a:solidFill>
                  <a:schemeClr val="tx1"/>
                </a:solidFill>
                <a:hlinkClick r:id="rId4" tooltip="Genetics"/>
              </a:rPr>
              <a:t>genetics</a:t>
            </a:r>
            <a:r>
              <a:rPr lang="en-US" dirty="0" smtClean="0">
                <a:solidFill>
                  <a:schemeClr val="tx1"/>
                </a:solidFill>
              </a:rPr>
              <a:t>, </a:t>
            </a:r>
            <a:r>
              <a:rPr lang="en-US" dirty="0" smtClean="0">
                <a:solidFill>
                  <a:schemeClr val="tx1"/>
                </a:solidFill>
                <a:hlinkClick r:id="rId5" tooltip="Medicine"/>
              </a:rPr>
              <a:t>medicine</a:t>
            </a:r>
            <a:r>
              <a:rPr lang="en-US" dirty="0" smtClean="0">
                <a:solidFill>
                  <a:schemeClr val="tx1"/>
                </a:solidFill>
              </a:rPr>
              <a:t> and </a:t>
            </a:r>
            <a:r>
              <a:rPr lang="en-US" dirty="0" smtClean="0">
                <a:solidFill>
                  <a:schemeClr val="tx1"/>
                </a:solidFill>
                <a:hlinkClick r:id="rId6" tooltip="Forensics"/>
              </a:rPr>
              <a:t>forensics</a:t>
            </a:r>
            <a:r>
              <a:rPr lang="en-US" dirty="0" smtClean="0">
                <a:solidFill>
                  <a:schemeClr val="tx1"/>
                </a:solidFill>
              </a:rPr>
              <a:t>.  </a:t>
            </a:r>
          </a:p>
        </p:txBody>
      </p:sp>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8"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33400"/>
          </a:xfrm>
        </p:spPr>
        <p:txBody>
          <a:bodyPr>
            <a:noAutofit/>
          </a:bodyPr>
          <a:lstStyle/>
          <a:p>
            <a:pPr algn="l"/>
            <a:r>
              <a:rPr lang="en-US" sz="2800" dirty="0" smtClean="0">
                <a:solidFill>
                  <a:srgbClr val="B40C58"/>
                </a:solidFill>
              </a:rPr>
              <a:t>biological system as experimental models</a:t>
            </a:r>
            <a:endParaRPr lang="en-US" sz="2800" dirty="0"/>
          </a:p>
        </p:txBody>
      </p:sp>
      <p:sp>
        <p:nvSpPr>
          <p:cNvPr id="3" name="Content Placeholder 2"/>
          <p:cNvSpPr>
            <a:spLocks noGrp="1"/>
          </p:cNvSpPr>
          <p:nvPr>
            <p:ph idx="1"/>
          </p:nvPr>
        </p:nvSpPr>
        <p:spPr>
          <a:xfrm>
            <a:off x="0" y="457200"/>
            <a:ext cx="9144000" cy="6400800"/>
          </a:xfrm>
        </p:spPr>
        <p:txBody>
          <a:bodyPr>
            <a:normAutofit fontScale="70000" lnSpcReduction="20000"/>
          </a:bodyPr>
          <a:lstStyle/>
          <a:p>
            <a:pPr algn="just">
              <a:buClr>
                <a:srgbClr val="C00000"/>
              </a:buClr>
            </a:pPr>
            <a:r>
              <a:rPr lang="en-US" sz="3000" b="1" dirty="0" smtClean="0">
                <a:solidFill>
                  <a:srgbClr val="C00000"/>
                </a:solidFill>
              </a:rPr>
              <a:t>Bacteria</a:t>
            </a:r>
            <a:r>
              <a:rPr lang="en-US" dirty="0" smtClean="0"/>
              <a:t> :Prokaryotes unicellular free living cells. only one single chromosome not enclosed inside nucleus but it is free within the cytoplasm called nucleoid .the </a:t>
            </a:r>
            <a:r>
              <a:rPr lang="en-US" i="1" dirty="0" smtClean="0">
                <a:solidFill>
                  <a:srgbClr val="FF0000"/>
                </a:solidFill>
              </a:rPr>
              <a:t>Escherichia</a:t>
            </a:r>
            <a:r>
              <a:rPr lang="en-US" dirty="0" smtClean="0">
                <a:solidFill>
                  <a:srgbClr val="FF0000"/>
                </a:solidFill>
              </a:rPr>
              <a:t> </a:t>
            </a:r>
            <a:r>
              <a:rPr lang="en-US" i="1" dirty="0" smtClean="0">
                <a:solidFill>
                  <a:srgbClr val="FF0000"/>
                </a:solidFill>
              </a:rPr>
              <a:t>coli(E.coli) </a:t>
            </a:r>
            <a:r>
              <a:rPr lang="en-US" dirty="0" smtClean="0"/>
              <a:t>represent </a:t>
            </a:r>
            <a:r>
              <a:rPr lang="en-US" dirty="0" smtClean="0">
                <a:solidFill>
                  <a:srgbClr val="FF0000"/>
                </a:solidFill>
              </a:rPr>
              <a:t>the best model </a:t>
            </a:r>
            <a:r>
              <a:rPr lang="en-US" dirty="0" smtClean="0"/>
              <a:t>to be used for many reason like </a:t>
            </a:r>
            <a:r>
              <a:rPr lang="en-US" dirty="0" smtClean="0">
                <a:solidFill>
                  <a:schemeClr val="accent1"/>
                </a:solidFill>
              </a:rPr>
              <a:t>easily to be cultured </a:t>
            </a:r>
            <a:r>
              <a:rPr lang="en-US" dirty="0" smtClean="0"/>
              <a:t>, </a:t>
            </a:r>
            <a:r>
              <a:rPr lang="en-US" dirty="0" smtClean="0">
                <a:solidFill>
                  <a:schemeClr val="accent1"/>
                </a:solidFill>
              </a:rPr>
              <a:t>relatively simple in their needs </a:t>
            </a:r>
            <a:r>
              <a:rPr lang="en-US" dirty="0" smtClean="0"/>
              <a:t>, </a:t>
            </a:r>
            <a:r>
              <a:rPr lang="en-US" dirty="0" smtClean="0">
                <a:solidFill>
                  <a:schemeClr val="accent1"/>
                </a:solidFill>
              </a:rPr>
              <a:t>short generation time (20 min for </a:t>
            </a:r>
            <a:r>
              <a:rPr lang="en-US" i="1" dirty="0" smtClean="0">
                <a:solidFill>
                  <a:schemeClr val="accent1"/>
                </a:solidFill>
              </a:rPr>
              <a:t>E.coli</a:t>
            </a:r>
            <a:r>
              <a:rPr lang="en-US" i="1" dirty="0" smtClean="0"/>
              <a:t>),</a:t>
            </a:r>
            <a:r>
              <a:rPr lang="en-US" dirty="0" smtClean="0">
                <a:solidFill>
                  <a:schemeClr val="accent1"/>
                </a:solidFill>
              </a:rPr>
              <a:t>best growth temperature 37cº </a:t>
            </a:r>
            <a:r>
              <a:rPr lang="en-US" dirty="0" smtClean="0"/>
              <a:t>so it complete DNA replication ,RNA transcription and Protein synthesis within few minutes</a:t>
            </a:r>
          </a:p>
          <a:p>
            <a:pPr algn="just"/>
            <a:r>
              <a:rPr lang="en-US" sz="3000" b="1" dirty="0" err="1" smtClean="0">
                <a:solidFill>
                  <a:srgbClr val="C00000"/>
                </a:solidFill>
              </a:rPr>
              <a:t>Bacteriophage</a:t>
            </a:r>
            <a:r>
              <a:rPr lang="en-US" b="1" dirty="0" smtClean="0">
                <a:solidFill>
                  <a:srgbClr val="C00000"/>
                </a:solidFill>
              </a:rPr>
              <a:t> </a:t>
            </a:r>
            <a:r>
              <a:rPr lang="en-US" dirty="0" smtClean="0"/>
              <a:t>: they represent the </a:t>
            </a:r>
            <a:r>
              <a:rPr lang="en-US" dirty="0" smtClean="0">
                <a:solidFill>
                  <a:schemeClr val="accent1"/>
                </a:solidFill>
              </a:rPr>
              <a:t>simplest form of life </a:t>
            </a:r>
            <a:r>
              <a:rPr lang="en-US" dirty="0" smtClean="0"/>
              <a:t>These infect the bacteria(there are animal ,plant human viruses) .unlike the bacteria, they are not free living (completely inert )once they enter the host they start  replication depending on the machines of the host cell .it now used as </a:t>
            </a:r>
            <a:r>
              <a:rPr lang="en-US" dirty="0" smtClean="0">
                <a:solidFill>
                  <a:schemeClr val="accent1"/>
                </a:solidFill>
              </a:rPr>
              <a:t>cloning vector </a:t>
            </a:r>
          </a:p>
          <a:p>
            <a:pPr algn="just"/>
            <a:r>
              <a:rPr lang="en-US" dirty="0" smtClean="0"/>
              <a:t> </a:t>
            </a:r>
            <a:r>
              <a:rPr lang="en-US" dirty="0" smtClean="0">
                <a:ln w="11430">
                  <a:solidFill>
                    <a:srgbClr val="C00000"/>
                  </a:solidFill>
                </a:ln>
              </a:rPr>
              <a:t>Yeast: </a:t>
            </a:r>
            <a:r>
              <a:rPr lang="en-US" dirty="0" smtClean="0">
                <a:ln w="1905"/>
              </a:rPr>
              <a:t>another  experimental model but for </a:t>
            </a:r>
            <a:r>
              <a:rPr lang="en-US" dirty="0" smtClean="0">
                <a:ln w="1905"/>
                <a:solidFill>
                  <a:schemeClr val="accent1"/>
                </a:solidFill>
              </a:rPr>
              <a:t>Eukaryotic cell </a:t>
            </a:r>
            <a:r>
              <a:rPr lang="en-US" dirty="0" smtClean="0">
                <a:ln w="1905"/>
              </a:rPr>
              <a:t>thus it contains chromosomes within a </a:t>
            </a:r>
            <a:r>
              <a:rPr lang="en-US" dirty="0" smtClean="0">
                <a:ln w="1905"/>
                <a:solidFill>
                  <a:schemeClr val="accent1"/>
                </a:solidFill>
              </a:rPr>
              <a:t>true nucleus </a:t>
            </a:r>
            <a:r>
              <a:rPr lang="en-US" dirty="0" smtClean="0">
                <a:ln w="1905"/>
              </a:rPr>
              <a:t>surrounded with nuclear membrane .great deal of early biochemical research was carried out specially </a:t>
            </a:r>
            <a:r>
              <a:rPr lang="en-US" dirty="0" smtClean="0">
                <a:ln w="1905"/>
                <a:solidFill>
                  <a:schemeClr val="accent1"/>
                </a:solidFill>
              </a:rPr>
              <a:t>fermentation  process </a:t>
            </a:r>
            <a:r>
              <a:rPr lang="en-US" dirty="0" smtClean="0">
                <a:ln w="1905"/>
              </a:rPr>
              <a:t>..now for molecular biologist, </a:t>
            </a:r>
            <a:r>
              <a:rPr lang="en-US" dirty="0" smtClean="0">
                <a:ln w="1905"/>
                <a:solidFill>
                  <a:schemeClr val="accent1"/>
                </a:solidFill>
              </a:rPr>
              <a:t>mutant strains of yeast </a:t>
            </a:r>
            <a:r>
              <a:rPr lang="en-US" dirty="0" smtClean="0">
                <a:ln w="1905"/>
              </a:rPr>
              <a:t>often used to discover genes that control </a:t>
            </a:r>
            <a:r>
              <a:rPr lang="en-US" dirty="0" smtClean="0">
                <a:ln w="1905"/>
                <a:solidFill>
                  <a:schemeClr val="accent1"/>
                </a:solidFill>
              </a:rPr>
              <a:t>growth ,division ,and cell behavior</a:t>
            </a:r>
            <a:r>
              <a:rPr lang="en-US" dirty="0" smtClean="0">
                <a:ln w="11430"/>
                <a:solidFill>
                  <a:schemeClr val="accent1"/>
                </a:solidFill>
              </a:rPr>
              <a:t>. </a:t>
            </a:r>
          </a:p>
          <a:p>
            <a:pPr algn="just"/>
            <a:r>
              <a:rPr lang="en-US" b="1" dirty="0" smtClean="0">
                <a:ln w="11430"/>
                <a:solidFill>
                  <a:srgbClr val="C00000"/>
                </a:solidFill>
              </a:rPr>
              <a:t>Animal and plant  cell : </a:t>
            </a:r>
            <a:r>
              <a:rPr lang="en-US" dirty="0" smtClean="0">
                <a:ln w="11430"/>
              </a:rPr>
              <a:t> also could be used as a model in genetic experiments  </a:t>
            </a:r>
          </a:p>
          <a:p>
            <a:pPr>
              <a:buNone/>
            </a:pPr>
            <a:endParaRPr lang="en-US" dirty="0"/>
          </a:p>
        </p:txBody>
      </p:sp>
    </p:spTree>
  </p:cSld>
  <p:clrMapOvr>
    <a:masterClrMapping/>
  </p:clrMapOvr>
  <p:transition>
    <p:strip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just">
              <a:buNone/>
            </a:pPr>
            <a:r>
              <a:rPr lang="en-US" sz="2400" b="1" i="1" dirty="0" smtClean="0">
                <a:solidFill>
                  <a:srgbClr val="C00000"/>
                </a:solidFill>
              </a:rPr>
              <a:t>Definition of molecular biology :</a:t>
            </a:r>
          </a:p>
          <a:p>
            <a:pPr algn="just">
              <a:buNone/>
            </a:pPr>
            <a:r>
              <a:rPr lang="en-US" sz="2400" b="1" dirty="0" smtClean="0"/>
              <a:t>It is the science  deals with macromolecules and  to understand the five basic behaviors patterns(</a:t>
            </a:r>
            <a:r>
              <a:rPr lang="en-US" sz="2400" b="1" dirty="0" smtClean="0">
                <a:solidFill>
                  <a:srgbClr val="C00000"/>
                </a:solidFill>
              </a:rPr>
              <a:t>growth , division , specialization ,movement and interaction)</a:t>
            </a:r>
            <a:r>
              <a:rPr lang="en-US" sz="2400" b="1" dirty="0" smtClean="0"/>
              <a:t>in terms of the fine molecules responsible for them including (</a:t>
            </a:r>
            <a:r>
              <a:rPr lang="en-US" sz="2400" b="1" dirty="0" smtClean="0">
                <a:solidFill>
                  <a:srgbClr val="FF0000"/>
                </a:solidFill>
              </a:rPr>
              <a:t>DNA ,RNA and Protein)</a:t>
            </a:r>
            <a:endParaRPr lang="en-US" sz="2400" b="1" dirty="0" smtClean="0">
              <a:solidFill>
                <a:srgbClr val="0070C0"/>
              </a:solidFill>
            </a:endParaRPr>
          </a:p>
          <a:p>
            <a:pPr algn="just">
              <a:lnSpc>
                <a:spcPct val="170000"/>
              </a:lnSpc>
              <a:buClr>
                <a:srgbClr val="480CB4"/>
              </a:buClr>
            </a:pPr>
            <a:r>
              <a:rPr lang="en-US" sz="2400" b="1" dirty="0" smtClean="0">
                <a:solidFill>
                  <a:srgbClr val="0070C0"/>
                </a:solidFill>
              </a:rPr>
              <a:t>  </a:t>
            </a:r>
            <a:r>
              <a:rPr lang="en-US" sz="2400" b="1" dirty="0" err="1" smtClean="0">
                <a:solidFill>
                  <a:srgbClr val="C00000"/>
                </a:solidFill>
              </a:rPr>
              <a:t>Freidrich</a:t>
            </a:r>
            <a:r>
              <a:rPr lang="en-US" sz="2400" b="1" dirty="0" smtClean="0">
                <a:solidFill>
                  <a:srgbClr val="C00000"/>
                </a:solidFill>
              </a:rPr>
              <a:t> </a:t>
            </a:r>
            <a:r>
              <a:rPr lang="en-US" sz="2400" b="1" dirty="0" err="1" smtClean="0">
                <a:solidFill>
                  <a:srgbClr val="C00000"/>
                </a:solidFill>
              </a:rPr>
              <a:t>Miescher</a:t>
            </a:r>
            <a:r>
              <a:rPr lang="en-US" sz="2400" b="1" dirty="0" smtClean="0">
                <a:solidFill>
                  <a:srgbClr val="C00000"/>
                </a:solidFill>
              </a:rPr>
              <a:t> (1869) : </a:t>
            </a:r>
            <a:r>
              <a:rPr lang="en-US" sz="2400" b="1" dirty="0" smtClean="0"/>
              <a:t>He was the first researcher who isolate and identify </a:t>
            </a:r>
            <a:r>
              <a:rPr lang="en-US" sz="2400" b="1" dirty="0" smtClean="0">
                <a:hlinkClick r:id="rId2" tooltip="Nucleic acid"/>
              </a:rPr>
              <a:t>nucleic acid</a:t>
            </a:r>
            <a:r>
              <a:rPr lang="en-US" sz="2400" b="1" dirty="0" smtClean="0"/>
              <a:t>. It was a phosphate-rich chemicals, which he called </a:t>
            </a:r>
            <a:r>
              <a:rPr lang="en-US" sz="2400" b="1" i="1" dirty="0" err="1" smtClean="0"/>
              <a:t>nuclein</a:t>
            </a:r>
            <a:r>
              <a:rPr lang="en-US" sz="2400" b="1" dirty="0" smtClean="0"/>
              <a:t> (now </a:t>
            </a:r>
            <a:r>
              <a:rPr lang="en-US" sz="2400" b="1" dirty="0" smtClean="0">
                <a:hlinkClick r:id="rId2" tooltip="Nucleic acid"/>
              </a:rPr>
              <a:t>nucleic acids</a:t>
            </a:r>
            <a:r>
              <a:rPr lang="en-US" sz="2400" b="1" dirty="0" smtClean="0"/>
              <a:t>), from the nuclei of </a:t>
            </a:r>
            <a:r>
              <a:rPr lang="en-US" sz="2400" b="1" dirty="0" smtClean="0">
                <a:hlinkClick r:id="rId3" tooltip="White blood cell"/>
              </a:rPr>
              <a:t>white blood cells</a:t>
            </a:r>
            <a:r>
              <a:rPr lang="en-US" sz="2400" b="1" dirty="0" smtClean="0"/>
              <a:t> without knowing it responsibility about </a:t>
            </a:r>
            <a:r>
              <a:rPr lang="en-US" sz="2400" b="1" dirty="0" smtClean="0">
                <a:solidFill>
                  <a:srgbClr val="C00000"/>
                </a:solidFill>
              </a:rPr>
              <a:t>inheritance.</a:t>
            </a:r>
            <a:r>
              <a:rPr lang="en-US" sz="2400" b="1" dirty="0" smtClean="0"/>
              <a:t>  </a:t>
            </a:r>
            <a:endParaRPr lang="en-US" sz="2400" b="1" dirty="0" smtClean="0">
              <a:solidFill>
                <a:srgbClr val="0070C0"/>
              </a:solidFill>
            </a:endParaRPr>
          </a:p>
          <a:p>
            <a:pPr algn="just">
              <a:lnSpc>
                <a:spcPct val="170000"/>
              </a:lnSpc>
              <a:buClr>
                <a:srgbClr val="480CB4"/>
              </a:buClr>
              <a:buNone/>
            </a:pPr>
            <a:r>
              <a:rPr lang="en-US" sz="2400" b="1" dirty="0" smtClean="0"/>
              <a:t> </a:t>
            </a:r>
          </a:p>
          <a:p>
            <a:pPr algn="just">
              <a:lnSpc>
                <a:spcPct val="170000"/>
              </a:lnSpc>
              <a:buClr>
                <a:srgbClr val="480CB4"/>
              </a:buClr>
              <a:buNone/>
            </a:pPr>
            <a:endParaRPr lang="en-US" sz="1800" b="1" dirty="0" smtClean="0"/>
          </a:p>
          <a:p>
            <a:endParaRPr lang="en-US" sz="1800" dirty="0"/>
          </a:p>
        </p:txBody>
      </p:sp>
    </p:spTree>
  </p:cSld>
  <p:clrMapOvr>
    <a:masterClrMapping/>
  </p:clrMapOvr>
  <p:transition>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sz="2400" dirty="0" smtClean="0">
                <a:solidFill>
                  <a:srgbClr val="480CB4"/>
                </a:solidFill>
              </a:rPr>
              <a:t>Griffith</a:t>
            </a:r>
            <a:r>
              <a:rPr lang="en-US" sz="2400" dirty="0" smtClean="0">
                <a:solidFill>
                  <a:srgbClr val="480CB4"/>
                </a:solidFill>
                <a:latin typeface="Times New Roman"/>
                <a:cs typeface="Times New Roman"/>
              </a:rPr>
              <a:t>´s experiment to identify  the genetic material(bacterial model) </a:t>
            </a:r>
            <a:endParaRPr lang="en-US" sz="2400" dirty="0"/>
          </a:p>
        </p:txBody>
      </p:sp>
      <p:sp>
        <p:nvSpPr>
          <p:cNvPr id="3" name="Content Placeholder 2"/>
          <p:cNvSpPr>
            <a:spLocks noGrp="1"/>
          </p:cNvSpPr>
          <p:nvPr>
            <p:ph idx="1"/>
          </p:nvPr>
        </p:nvSpPr>
        <p:spPr>
          <a:xfrm>
            <a:off x="0" y="609600"/>
            <a:ext cx="9144000" cy="3962400"/>
          </a:xfrm>
        </p:spPr>
        <p:txBody>
          <a:bodyPr>
            <a:normAutofit fontScale="77500" lnSpcReduction="20000"/>
          </a:bodyPr>
          <a:lstStyle/>
          <a:p>
            <a:pPr algn="just"/>
            <a:r>
              <a:rPr lang="en-US" b="1" dirty="0" smtClean="0"/>
              <a:t>Griffith's experiment</a:t>
            </a:r>
            <a:r>
              <a:rPr lang="en-US" dirty="0" smtClean="0"/>
              <a:t>, reported in 1928-29 by </a:t>
            </a:r>
            <a:r>
              <a:rPr lang="en-US" dirty="0" smtClean="0">
                <a:hlinkClick r:id="rId2" tooltip="Frederick Griffith"/>
              </a:rPr>
              <a:t>Frederick Griffith</a:t>
            </a:r>
            <a:r>
              <a:rPr lang="en-US" dirty="0" smtClean="0"/>
              <a:t> was one of the first experiments suggesting that bacteria are capable of transferring genetic information through a process known as </a:t>
            </a:r>
            <a:r>
              <a:rPr lang="en-US" dirty="0" smtClean="0">
                <a:hlinkClick r:id="rId3" tooltip="Transformation (genetics)"/>
              </a:rPr>
              <a:t>transformation</a:t>
            </a:r>
            <a:r>
              <a:rPr lang="en-US" dirty="0" smtClean="0"/>
              <a:t> but he didn't realized the nature of the genetic materials </a:t>
            </a:r>
          </a:p>
          <a:p>
            <a:pPr algn="just"/>
            <a:r>
              <a:rPr lang="en-US" dirty="0" smtClean="0"/>
              <a:t>Griffith used two </a:t>
            </a:r>
            <a:r>
              <a:rPr lang="en-US" dirty="0" smtClean="0">
                <a:hlinkClick r:id="rId4" tooltip="Strain (biology)"/>
              </a:rPr>
              <a:t>strains</a:t>
            </a:r>
            <a:r>
              <a:rPr lang="en-US" dirty="0" smtClean="0"/>
              <a:t> of pneumococcus (</a:t>
            </a:r>
            <a:r>
              <a:rPr lang="en-US" i="1" dirty="0" smtClean="0">
                <a:hlinkClick r:id="rId5" tooltip="Streptococcus pneumoniae"/>
              </a:rPr>
              <a:t>Streptococcus pneumoniae</a:t>
            </a:r>
            <a:r>
              <a:rPr lang="en-US" dirty="0" smtClean="0"/>
              <a:t>)which is Gram positive bacteria  infect </a:t>
            </a:r>
            <a:r>
              <a:rPr lang="en-US" dirty="0" smtClean="0">
                <a:hlinkClick r:id="rId6" tooltip="Mouse"/>
              </a:rPr>
              <a:t>mice</a:t>
            </a:r>
            <a:r>
              <a:rPr lang="en-US" dirty="0" smtClean="0"/>
              <a:t> – a type </a:t>
            </a:r>
            <a:r>
              <a:rPr lang="en-US" dirty="0" smtClean="0">
                <a:solidFill>
                  <a:srgbClr val="C00000"/>
                </a:solidFill>
              </a:rPr>
              <a:t>III-S (</a:t>
            </a:r>
            <a:r>
              <a:rPr lang="en-US" dirty="0" smtClean="0">
                <a:solidFill>
                  <a:srgbClr val="480CB4"/>
                </a:solidFill>
              </a:rPr>
              <a:t>smooth</a:t>
            </a:r>
            <a:r>
              <a:rPr lang="en-US" dirty="0" smtClean="0">
                <a:solidFill>
                  <a:srgbClr val="C00000"/>
                </a:solidFill>
              </a:rPr>
              <a:t>) </a:t>
            </a:r>
            <a:r>
              <a:rPr lang="en-US" dirty="0" smtClean="0"/>
              <a:t>and type </a:t>
            </a:r>
            <a:r>
              <a:rPr lang="en-US" dirty="0" smtClean="0">
                <a:solidFill>
                  <a:srgbClr val="C00000"/>
                </a:solidFill>
              </a:rPr>
              <a:t>II-R (</a:t>
            </a:r>
            <a:r>
              <a:rPr lang="en-US" dirty="0" smtClean="0">
                <a:solidFill>
                  <a:srgbClr val="480CB4"/>
                </a:solidFill>
              </a:rPr>
              <a:t>rough</a:t>
            </a:r>
            <a:r>
              <a:rPr lang="en-US" dirty="0" smtClean="0">
                <a:solidFill>
                  <a:srgbClr val="C00000"/>
                </a:solidFill>
              </a:rPr>
              <a:t>) strain. </a:t>
            </a:r>
            <a:r>
              <a:rPr lang="en-US" dirty="0" smtClean="0"/>
              <a:t>The</a:t>
            </a:r>
            <a:r>
              <a:rPr lang="en-US" dirty="0" smtClean="0">
                <a:solidFill>
                  <a:srgbClr val="C00000"/>
                </a:solidFill>
              </a:rPr>
              <a:t> </a:t>
            </a:r>
            <a:r>
              <a:rPr lang="en-US" dirty="0" smtClean="0"/>
              <a:t>III-S strain covers itself with a </a:t>
            </a:r>
            <a:r>
              <a:rPr lang="en-US" dirty="0" smtClean="0">
                <a:hlinkClick r:id="rId7" tooltip="Polysaccharide"/>
              </a:rPr>
              <a:t>polysaccharide</a:t>
            </a:r>
            <a:r>
              <a:rPr lang="en-US" dirty="0" smtClean="0"/>
              <a:t> capsule that protects it from the host's </a:t>
            </a:r>
            <a:r>
              <a:rPr lang="en-US" dirty="0" smtClean="0">
                <a:hlinkClick r:id="rId8" tooltip="Immune system"/>
              </a:rPr>
              <a:t>immune system</a:t>
            </a:r>
            <a:r>
              <a:rPr lang="en-US" dirty="0" smtClean="0"/>
              <a:t>, resulting in the </a:t>
            </a:r>
            <a:r>
              <a:rPr lang="en-US" dirty="0" smtClean="0">
                <a:solidFill>
                  <a:srgbClr val="C00000"/>
                </a:solidFill>
              </a:rPr>
              <a:t>death of the host</a:t>
            </a:r>
            <a:r>
              <a:rPr lang="en-US" dirty="0" smtClean="0"/>
              <a:t>, while the II-R strain doesn't have that protective capsule and is defeated by the host's immune system. </a:t>
            </a:r>
          </a:p>
          <a:p>
            <a:endParaRPr lang="en-US" dirty="0"/>
          </a:p>
        </p:txBody>
      </p:sp>
      <p:pic>
        <p:nvPicPr>
          <p:cNvPr id="4" name="Content Placeholder 5" descr="ch1f2a.jpg"/>
          <p:cNvPicPr>
            <a:picLocks noChangeAspect="1"/>
          </p:cNvPicPr>
          <p:nvPr/>
        </p:nvPicPr>
        <p:blipFill>
          <a:blip r:embed="rId9" cstate="print"/>
          <a:stretch>
            <a:fillRect/>
          </a:stretch>
        </p:blipFill>
        <p:spPr>
          <a:xfrm>
            <a:off x="2209800" y="4495800"/>
            <a:ext cx="5029200" cy="2362200"/>
          </a:xfrm>
          <a:prstGeom prst="rect">
            <a:avLst/>
          </a:prstGeom>
        </p:spPr>
      </p:pic>
    </p:spTree>
  </p:cSld>
  <p:clrMapOvr>
    <a:masterClrMapping/>
  </p:clrMapOvr>
  <p:transition>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29600" cy="1600200"/>
          </a:xfrm>
        </p:spPr>
        <p:txBody>
          <a:bodyPr>
            <a:normAutofit fontScale="90000"/>
          </a:bodyPr>
          <a:lstStyle/>
          <a:p>
            <a:pPr algn="l"/>
            <a:r>
              <a:rPr lang="en-US" b="0" dirty="0" smtClean="0">
                <a:solidFill>
                  <a:srgbClr val="FF0000"/>
                </a:solidFill>
              </a:rPr>
              <a:t>Griffith's experiment discovering </a:t>
            </a:r>
            <a:r>
              <a:rPr lang="en-US" b="0" dirty="0" err="1" smtClean="0">
                <a:solidFill>
                  <a:srgbClr val="FF0000"/>
                </a:solidFill>
              </a:rPr>
              <a:t>the"transforming</a:t>
            </a:r>
            <a:r>
              <a:rPr lang="en-US" b="0" dirty="0" smtClean="0">
                <a:solidFill>
                  <a:srgbClr val="FF0000"/>
                </a:solidFill>
              </a:rPr>
              <a:t> principle" in </a:t>
            </a:r>
            <a:r>
              <a:rPr lang="en-US" b="0" i="1" dirty="0" smtClean="0">
                <a:solidFill>
                  <a:schemeClr val="accent6">
                    <a:lumMod val="50000"/>
                  </a:schemeClr>
                </a:solidFill>
              </a:rPr>
              <a:t>Streptococcus </a:t>
            </a:r>
            <a:r>
              <a:rPr lang="en-US" b="0" i="1" dirty="0" err="1" smtClean="0">
                <a:solidFill>
                  <a:schemeClr val="accent6">
                    <a:lumMod val="50000"/>
                  </a:schemeClr>
                </a:solidFill>
              </a:rPr>
              <a:t>pneumoniae</a:t>
            </a:r>
            <a:r>
              <a:rPr lang="en-US" b="0" i="1" dirty="0" smtClean="0">
                <a:solidFill>
                  <a:schemeClr val="accent6">
                    <a:lumMod val="50000"/>
                  </a:schemeClr>
                </a:solidFill>
              </a:rPr>
              <a:t> </a:t>
            </a:r>
            <a:r>
              <a:rPr lang="en-US" b="0" dirty="0" smtClean="0">
                <a:solidFill>
                  <a:srgbClr val="FF0000"/>
                </a:solidFill>
              </a:rPr>
              <a:t> bacteria</a:t>
            </a:r>
            <a:r>
              <a:rPr lang="en-US" dirty="0" smtClean="0">
                <a:solidFill>
                  <a:srgbClr val="FF0000"/>
                </a:solidFill>
              </a:rPr>
              <a:t> </a:t>
            </a:r>
            <a:endParaRPr lang="en-US" dirty="0">
              <a:solidFill>
                <a:srgbClr val="FF0000"/>
              </a:solidFill>
            </a:endParaRPr>
          </a:p>
        </p:txBody>
      </p:sp>
      <p:pic>
        <p:nvPicPr>
          <p:cNvPr id="4" name="Content Placeholder 3" descr="450px-Griffith_experiment.svg.png"/>
          <p:cNvPicPr>
            <a:picLocks noGrp="1" noChangeAspect="1"/>
          </p:cNvPicPr>
          <p:nvPr>
            <p:ph idx="1"/>
          </p:nvPr>
        </p:nvPicPr>
        <p:blipFill>
          <a:blip r:embed="rId2" cstate="print"/>
          <a:stretch>
            <a:fillRect/>
          </a:stretch>
        </p:blipFill>
        <p:spPr>
          <a:xfrm>
            <a:off x="685800" y="1905000"/>
            <a:ext cx="7010400" cy="4495800"/>
          </a:xfrm>
        </p:spPr>
      </p:pic>
    </p:spTree>
  </p:cSld>
  <p:clrMapOvr>
    <a:masterClrMapping/>
  </p:clrMapOvr>
  <p:transition>
    <p:plu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rtl="1"/>
            <a:r>
              <a:rPr lang="en-US" sz="2800" b="1" dirty="0" smtClean="0">
                <a:solidFill>
                  <a:srgbClr val="FF0000"/>
                </a:solidFill>
              </a:rPr>
              <a:t>Avery–MacLeod–McCarty Experiment</a:t>
            </a:r>
            <a:br>
              <a:rPr lang="en-US" sz="2800" b="1" dirty="0" smtClean="0">
                <a:solidFill>
                  <a:srgbClr val="FF0000"/>
                </a:solidFill>
              </a:rPr>
            </a:br>
            <a:r>
              <a:rPr lang="en-US" sz="2800" b="1" dirty="0" smtClean="0">
                <a:solidFill>
                  <a:srgbClr val="FF0000"/>
                </a:solidFill>
              </a:rPr>
              <a:t>to prove the DNA is the genetic material</a:t>
            </a:r>
            <a:r>
              <a:rPr lang="en-US" sz="2800" b="1" dirty="0" smtClean="0"/>
              <a:t> </a:t>
            </a:r>
            <a:endParaRPr lang="en-US" sz="2800" dirty="0"/>
          </a:p>
        </p:txBody>
      </p:sp>
      <p:sp>
        <p:nvSpPr>
          <p:cNvPr id="3" name="Content Placeholder 2"/>
          <p:cNvSpPr>
            <a:spLocks noGrp="1"/>
          </p:cNvSpPr>
          <p:nvPr>
            <p:ph idx="1"/>
          </p:nvPr>
        </p:nvSpPr>
        <p:spPr>
          <a:xfrm>
            <a:off x="0" y="762000"/>
            <a:ext cx="9144000" cy="6096000"/>
          </a:xfrm>
        </p:spPr>
        <p:txBody>
          <a:bodyPr>
            <a:normAutofit fontScale="92500" lnSpcReduction="20000"/>
          </a:bodyPr>
          <a:lstStyle/>
          <a:p>
            <a:endParaRPr lang="en-US" dirty="0" smtClean="0"/>
          </a:p>
          <a:p>
            <a:pPr algn="just">
              <a:buNone/>
            </a:pPr>
            <a:r>
              <a:rPr lang="en-US" dirty="0" smtClean="0"/>
              <a:t>It was  reported in 1944 ( as first described by  </a:t>
            </a:r>
            <a:r>
              <a:rPr lang="en-US" dirty="0" smtClean="0">
                <a:hlinkClick r:id="rId2" tooltip="Griffith's experiment"/>
              </a:rPr>
              <a:t>Griffith's experiment</a:t>
            </a:r>
            <a:r>
              <a:rPr lang="en-US" dirty="0" smtClean="0"/>
              <a:t> in 1928)  by   </a:t>
            </a:r>
            <a:r>
              <a:rPr lang="en-US" dirty="0" smtClean="0">
                <a:hlinkClick r:id="rId3" tooltip="Oswald Avery"/>
              </a:rPr>
              <a:t>Oswald Avery</a:t>
            </a:r>
            <a:r>
              <a:rPr lang="en-US" dirty="0" smtClean="0"/>
              <a:t>, </a:t>
            </a:r>
            <a:r>
              <a:rPr lang="en-US" dirty="0" smtClean="0">
                <a:hlinkClick r:id="rId4" tooltip="Colin Munro MacLeod"/>
              </a:rPr>
              <a:t>Colin MacLeod</a:t>
            </a:r>
            <a:r>
              <a:rPr lang="en-US" dirty="0" smtClean="0"/>
              <a:t>, and </a:t>
            </a:r>
            <a:r>
              <a:rPr lang="en-US" dirty="0" err="1" smtClean="0">
                <a:hlinkClick r:id="rId5" tooltip="Maclyn McCarty"/>
              </a:rPr>
              <a:t>Maclyn</a:t>
            </a:r>
            <a:r>
              <a:rPr lang="en-US" dirty="0" smtClean="0">
                <a:hlinkClick r:id="rId5" tooltip="Maclyn McCarty"/>
              </a:rPr>
              <a:t> McCarty</a:t>
            </a:r>
            <a:r>
              <a:rPr lang="en-US" dirty="0" smtClean="0"/>
              <a:t>,  to proof that </a:t>
            </a:r>
            <a:r>
              <a:rPr lang="en-US" dirty="0" smtClean="0">
                <a:hlinkClick r:id="rId6" tooltip="DNA"/>
              </a:rPr>
              <a:t>DNA</a:t>
            </a:r>
            <a:r>
              <a:rPr lang="en-US" dirty="0" smtClean="0"/>
              <a:t> is the substance that causes </a:t>
            </a:r>
            <a:r>
              <a:rPr lang="en-US" dirty="0" smtClean="0">
                <a:hlinkClick r:id="rId7" tooltip="Bacterial transformation"/>
              </a:rPr>
              <a:t>bacterial transformation</a:t>
            </a:r>
            <a:r>
              <a:rPr lang="en-US" dirty="0" smtClean="0"/>
              <a:t>.  They repeated the same steps of Griffith as it Start with </a:t>
            </a:r>
          </a:p>
          <a:p>
            <a:pPr algn="just">
              <a:buNone/>
            </a:pPr>
            <a:r>
              <a:rPr lang="en-US" dirty="0" smtClean="0"/>
              <a:t>1- heat -killing  </a:t>
            </a:r>
            <a:r>
              <a:rPr lang="en-US" i="1" dirty="0" smtClean="0">
                <a:hlinkClick r:id="rId8" tooltip="Streptococcus pneumoniae"/>
              </a:rPr>
              <a:t>Streptococcus </a:t>
            </a:r>
            <a:r>
              <a:rPr lang="en-US" i="1" dirty="0" err="1" smtClean="0">
                <a:hlinkClick r:id="rId8" tooltip="Streptococcus pneumoniae"/>
              </a:rPr>
              <a:t>pneumoniae</a:t>
            </a:r>
            <a:r>
              <a:rPr lang="en-US" dirty="0" smtClean="0"/>
              <a:t> ( </a:t>
            </a:r>
            <a:r>
              <a:rPr lang="en-US" dirty="0" smtClean="0">
                <a:solidFill>
                  <a:srgbClr val="00B050"/>
                </a:solidFill>
                <a:hlinkClick r:id="rId9" tooltip="Virulent"/>
              </a:rPr>
              <a:t>virulent</a:t>
            </a:r>
            <a:r>
              <a:rPr lang="en-US" dirty="0" smtClean="0">
                <a:solidFill>
                  <a:srgbClr val="00B050"/>
                </a:solidFill>
              </a:rPr>
              <a:t> strain type III-S,)</a:t>
            </a:r>
            <a:r>
              <a:rPr lang="en-US" dirty="0" smtClean="0"/>
              <a:t> </a:t>
            </a:r>
          </a:p>
          <a:p>
            <a:pPr algn="just">
              <a:buNone/>
            </a:pPr>
            <a:r>
              <a:rPr lang="en-US" dirty="0" smtClean="0"/>
              <a:t>-2- incubation  along with living but non-virulent type II-R </a:t>
            </a:r>
            <a:r>
              <a:rPr lang="en-US" dirty="0" err="1" smtClean="0"/>
              <a:t>pneumococci</a:t>
            </a:r>
            <a:r>
              <a:rPr lang="en-US" dirty="0" smtClean="0"/>
              <a:t>,</a:t>
            </a:r>
          </a:p>
          <a:p>
            <a:pPr algn="just">
              <a:buNone/>
            </a:pPr>
            <a:r>
              <a:rPr lang="en-US" dirty="0" smtClean="0"/>
              <a:t>-3- resulted in production of smooth colonies on media and a deadly infection of type III-S) </a:t>
            </a:r>
          </a:p>
          <a:p>
            <a:pPr algn="just">
              <a:buNone/>
            </a:pPr>
            <a:r>
              <a:rPr lang="en-US" dirty="0"/>
              <a:t> </a:t>
            </a:r>
            <a:r>
              <a:rPr lang="en-US" dirty="0" smtClean="0"/>
              <a:t>-</a:t>
            </a:r>
            <a:r>
              <a:rPr lang="en-US" b="1" dirty="0" smtClean="0">
                <a:solidFill>
                  <a:srgbClr val="FF0000"/>
                </a:solidFill>
              </a:rPr>
              <a:t>4-then they designed new experiment depending on cell filtrate rather than the whole cells  as follow</a:t>
            </a:r>
          </a:p>
          <a:p>
            <a:endParaRPr lang="en-US" dirty="0"/>
          </a:p>
        </p:txBody>
      </p:sp>
    </p:spTree>
  </p:cSld>
  <p:clrMapOvr>
    <a:masterClrMapping/>
  </p:clrMapOvr>
  <p:transition>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pPr algn="just"/>
            <a:endParaRPr lang="en-US" dirty="0" smtClean="0">
              <a:solidFill>
                <a:srgbClr val="7030A0"/>
              </a:solidFill>
            </a:endParaRPr>
          </a:p>
          <a:p>
            <a:pPr algn="just"/>
            <a:r>
              <a:rPr lang="en-US" sz="3600" dirty="0" smtClean="0">
                <a:solidFill>
                  <a:srgbClr val="7030A0"/>
                </a:solidFill>
              </a:rPr>
              <a:t>Avery and his colleagues start to prove DNA is the genetic material responsible for heredity  by  transformation process </a:t>
            </a:r>
            <a:r>
              <a:rPr lang="ar-IQ" sz="3600" dirty="0" smtClean="0">
                <a:solidFill>
                  <a:srgbClr val="7030A0"/>
                </a:solidFill>
              </a:rPr>
              <a:t>  </a:t>
            </a:r>
            <a:endParaRPr lang="en-US" sz="3600" dirty="0" smtClean="0">
              <a:solidFill>
                <a:srgbClr val="7030A0"/>
              </a:solidFill>
            </a:endParaRPr>
          </a:p>
          <a:p>
            <a:pPr algn="just"/>
            <a:r>
              <a:rPr lang="en-US" sz="3600" dirty="0" smtClean="0">
                <a:solidFill>
                  <a:srgbClr val="7030A0"/>
                </a:solidFill>
              </a:rPr>
              <a:t>1-They start with  distraction cells of </a:t>
            </a:r>
            <a:r>
              <a:rPr lang="en-US" sz="3600" dirty="0" smtClean="0">
                <a:solidFill>
                  <a:srgbClr val="FF0000"/>
                </a:solidFill>
              </a:rPr>
              <a:t>virulent s strain </a:t>
            </a:r>
            <a:r>
              <a:rPr lang="en-US" sz="3600" dirty="0" smtClean="0">
                <a:solidFill>
                  <a:srgbClr val="7030A0"/>
                </a:solidFill>
              </a:rPr>
              <a:t>to release the genetic material out side the cell then they took the extract and subjected to centrifuge to get red from all  intact cells</a:t>
            </a:r>
          </a:p>
          <a:p>
            <a:pPr marL="0" indent="0" algn="just">
              <a:buNone/>
            </a:pPr>
            <a:endParaRPr lang="en-US" sz="3600" dirty="0" smtClean="0">
              <a:solidFill>
                <a:srgbClr val="7030A0"/>
              </a:solidFill>
            </a:endParaRPr>
          </a:p>
          <a:p>
            <a:pPr marL="231775" indent="0" algn="just">
              <a:buClr>
                <a:srgbClr val="480CB4"/>
              </a:buClr>
              <a:tabLst>
                <a:tab pos="8694738" algn="l"/>
              </a:tabLst>
            </a:pPr>
            <a:r>
              <a:rPr lang="en-US" sz="3600" dirty="0" smtClean="0">
                <a:solidFill>
                  <a:srgbClr val="002060"/>
                </a:solidFill>
              </a:rPr>
              <a:t>2-They incubated the extract with R strain in cooled condition</a:t>
            </a:r>
            <a:r>
              <a:rPr lang="ar-IQ" sz="3600" dirty="0" smtClean="0">
                <a:solidFill>
                  <a:srgbClr val="002060"/>
                </a:solidFill>
              </a:rPr>
              <a:t> </a:t>
            </a:r>
          </a:p>
          <a:p>
            <a:pPr marL="231775" indent="0" algn="just">
              <a:buClr>
                <a:srgbClr val="480CB4"/>
              </a:buClr>
              <a:buNone/>
              <a:tabLst>
                <a:tab pos="8694738" algn="l"/>
              </a:tabLst>
            </a:pPr>
            <a:r>
              <a:rPr lang="ar-IQ" sz="3600" dirty="0">
                <a:solidFill>
                  <a:srgbClr val="002060"/>
                </a:solidFill>
              </a:rPr>
              <a:t> </a:t>
            </a:r>
            <a:r>
              <a:rPr lang="ar-IQ" sz="3600" dirty="0" smtClean="0">
                <a:solidFill>
                  <a:srgbClr val="002060"/>
                </a:solidFill>
              </a:rPr>
              <a:t>  </a:t>
            </a:r>
            <a:r>
              <a:rPr lang="en-US" sz="3600" dirty="0" smtClean="0">
                <a:solidFill>
                  <a:srgbClr val="002060"/>
                </a:solidFill>
              </a:rPr>
              <a:t>(4 ºC) with the addition of </a:t>
            </a:r>
            <a:r>
              <a:rPr lang="en-US" sz="3600" b="1" dirty="0" smtClean="0">
                <a:solidFill>
                  <a:srgbClr val="FF0000"/>
                </a:solidFill>
              </a:rPr>
              <a:t>CaCL2 then transfer to 42 </a:t>
            </a:r>
            <a:r>
              <a:rPr lang="en-US" sz="3600" dirty="0">
                <a:solidFill>
                  <a:srgbClr val="002060"/>
                </a:solidFill>
              </a:rPr>
              <a:t>ºC</a:t>
            </a:r>
            <a:r>
              <a:rPr lang="en-US" sz="3600" b="1" dirty="0" smtClean="0">
                <a:solidFill>
                  <a:srgbClr val="FF0000"/>
                </a:solidFill>
              </a:rPr>
              <a:t> (heat   shock).</a:t>
            </a:r>
            <a:r>
              <a:rPr lang="en-US" sz="3600" dirty="0" smtClean="0">
                <a:solidFill>
                  <a:srgbClr val="C00000"/>
                </a:solidFill>
              </a:rPr>
              <a:t>The results showed that the R strain convert to S strain after culturing on agar media</a:t>
            </a:r>
            <a:r>
              <a:rPr lang="en-US" sz="3600" dirty="0" smtClean="0"/>
              <a:t>.</a:t>
            </a:r>
          </a:p>
          <a:p>
            <a:pPr marL="0" indent="0" algn="just">
              <a:buClr>
                <a:srgbClr val="480CB4"/>
              </a:buClr>
              <a:buNone/>
            </a:pPr>
            <a:endParaRPr lang="en-US" sz="3600" dirty="0" smtClean="0"/>
          </a:p>
          <a:p>
            <a:pPr algn="just">
              <a:buClr>
                <a:srgbClr val="480CB4"/>
              </a:buClr>
            </a:pPr>
            <a:r>
              <a:rPr lang="en-US" sz="3600" dirty="0" smtClean="0">
                <a:solidFill>
                  <a:srgbClr val="002060"/>
                </a:solidFill>
              </a:rPr>
              <a:t>They repeat the experiment by using only the DNA they notice the R strain converted to </a:t>
            </a:r>
            <a:r>
              <a:rPr lang="en-US" sz="3600" dirty="0" smtClean="0">
                <a:solidFill>
                  <a:srgbClr val="002060"/>
                </a:solidFill>
                <a:latin typeface="Times New Roman"/>
                <a:cs typeface="Times New Roman"/>
              </a:rPr>
              <a:t>→S  strain </a:t>
            </a:r>
          </a:p>
          <a:p>
            <a:pPr marL="0" indent="0" algn="just">
              <a:buClr>
                <a:srgbClr val="480CB4"/>
              </a:buClr>
              <a:buNone/>
            </a:pPr>
            <a:endParaRPr lang="en-US" sz="3600" dirty="0" smtClean="0">
              <a:solidFill>
                <a:srgbClr val="002060"/>
              </a:solidFill>
              <a:latin typeface="Times New Roman"/>
              <a:cs typeface="Times New Roman"/>
            </a:endParaRPr>
          </a:p>
          <a:p>
            <a:pPr algn="just">
              <a:buClr>
                <a:srgbClr val="480CB4"/>
              </a:buClr>
            </a:pPr>
            <a:r>
              <a:rPr lang="en-US" sz="3600" dirty="0" smtClean="0">
                <a:solidFill>
                  <a:srgbClr val="FF0000"/>
                </a:solidFill>
                <a:latin typeface="Times New Roman"/>
                <a:cs typeface="Times New Roman"/>
              </a:rPr>
              <a:t>In the second experiment they used polysaccharide instead of DNA  the result was differ  because the R didn’t transform to S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solidFill>
                  <a:srgbClr val="7030A0"/>
                </a:solidFill>
              </a:rPr>
              <a:t>Finally they treat cell  filtrate of S strain  with </a:t>
            </a:r>
            <a:r>
              <a:rPr lang="en-US" dirty="0">
                <a:solidFill>
                  <a:srgbClr val="FF0000"/>
                </a:solidFill>
              </a:rPr>
              <a:t> protease  and ribonuclease and </a:t>
            </a:r>
            <a:r>
              <a:rPr lang="en-US" dirty="0">
                <a:solidFill>
                  <a:srgbClr val="7030A0"/>
                </a:solidFill>
              </a:rPr>
              <a:t> </a:t>
            </a:r>
            <a:r>
              <a:rPr lang="en-US" dirty="0" err="1">
                <a:solidFill>
                  <a:srgbClr val="FF0000"/>
                </a:solidFill>
              </a:rPr>
              <a:t>deoxyribonuclease</a:t>
            </a:r>
            <a:r>
              <a:rPr lang="en-US" dirty="0">
                <a:solidFill>
                  <a:srgbClr val="FF0000"/>
                </a:solidFill>
              </a:rPr>
              <a:t> </a:t>
            </a:r>
          </a:p>
          <a:p>
            <a:pPr algn="just"/>
            <a:r>
              <a:rPr lang="en-US" dirty="0">
                <a:solidFill>
                  <a:srgbClr val="FF0000"/>
                </a:solidFill>
              </a:rPr>
              <a:t>the process succeed </a:t>
            </a:r>
            <a:r>
              <a:rPr lang="en-US" dirty="0">
                <a:solidFill>
                  <a:srgbClr val="7030A0"/>
                </a:solidFill>
              </a:rPr>
              <a:t>with the first two enzymes  but is inactivated by treatment with the third one. </a:t>
            </a:r>
            <a:endParaRPr lang="en-US" dirty="0">
              <a:solidFill>
                <a:srgbClr val="FF0000"/>
              </a:solidFill>
            </a:endParaRPr>
          </a:p>
          <a:p>
            <a:pPr marL="0" indent="0">
              <a:buNone/>
            </a:pPr>
            <a:endParaRPr lang="en-US" dirty="0"/>
          </a:p>
        </p:txBody>
      </p:sp>
      <p:pic>
        <p:nvPicPr>
          <p:cNvPr id="4" name="Content Placeholder 3" descr="avery.jpg"/>
          <p:cNvPicPr>
            <a:picLocks noChangeAspect="1"/>
          </p:cNvPicPr>
          <p:nvPr/>
        </p:nvPicPr>
        <p:blipFill>
          <a:blip r:embed="rId2" cstate="print"/>
          <a:stretch>
            <a:fillRect/>
          </a:stretch>
        </p:blipFill>
        <p:spPr>
          <a:xfrm>
            <a:off x="609600" y="4648200"/>
            <a:ext cx="7543800" cy="1828800"/>
          </a:xfrm>
          <a:prstGeom prst="rect">
            <a:avLst/>
          </a:prstGeom>
        </p:spPr>
      </p:pic>
    </p:spTree>
    <p:extLst>
      <p:ext uri="{BB962C8B-B14F-4D97-AF65-F5344CB8AC3E}">
        <p14:creationId xmlns:p14="http://schemas.microsoft.com/office/powerpoint/2010/main" val="16303041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705600"/>
          </a:xfrm>
        </p:spPr>
        <p:txBody>
          <a:bodyPr/>
          <a:lstStyle/>
          <a:p>
            <a:pPr algn="just">
              <a:buNone/>
            </a:pPr>
            <a:r>
              <a:rPr lang="en-US" dirty="0" smtClean="0">
                <a:solidFill>
                  <a:srgbClr val="7030A0"/>
                </a:solidFill>
              </a:rPr>
              <a:t>Final conclusion </a:t>
            </a:r>
            <a:r>
              <a:rPr lang="en-US" sz="2400" dirty="0" smtClean="0">
                <a:solidFill>
                  <a:srgbClr val="7030A0"/>
                </a:solidFill>
              </a:rPr>
              <a:t>(1944) </a:t>
            </a:r>
          </a:p>
          <a:p>
            <a:pPr algn="just">
              <a:buNone/>
            </a:pPr>
            <a:r>
              <a:rPr lang="en-US" sz="2400" dirty="0" smtClean="0">
                <a:solidFill>
                  <a:srgbClr val="7030A0"/>
                </a:solidFill>
              </a:rPr>
              <a:t>                  .    </a:t>
            </a:r>
            <a:br>
              <a:rPr lang="en-US" sz="2400" dirty="0" smtClean="0">
                <a:solidFill>
                  <a:srgbClr val="7030A0"/>
                </a:solidFill>
              </a:rPr>
            </a:br>
            <a:r>
              <a:rPr lang="en-US" sz="2400" dirty="0" smtClean="0">
                <a:solidFill>
                  <a:srgbClr val="7030A0"/>
                </a:solidFill>
              </a:rPr>
              <a:t>1-</a:t>
            </a:r>
            <a:r>
              <a:rPr lang="en-US" sz="2400" dirty="0" smtClean="0"/>
              <a:t>The chemical analysis for the transformed cell contain nucleic acid rather than protein or polysaccharide.</a:t>
            </a:r>
          </a:p>
          <a:p>
            <a:pPr algn="just">
              <a:buNone/>
            </a:pPr>
            <a:r>
              <a:rPr lang="en-US" sz="2400" dirty="0" smtClean="0"/>
              <a:t>                                 .   </a:t>
            </a:r>
            <a:br>
              <a:rPr lang="en-US" sz="2400" dirty="0" smtClean="0"/>
            </a:br>
            <a:r>
              <a:rPr lang="en-US" sz="2400" dirty="0" smtClean="0"/>
              <a:t>2-The physical analysis revealed that the nucleic acid was highly vicious rich with phosphoric acid Incubation the extract with Trypsin (protease) or RNase didn’t stop transformation process and only DNase cause complete inhibition to the process thus they realize  that the genetic material is the DNA rather than RNA or the protein</a:t>
            </a:r>
          </a:p>
          <a:p>
            <a:pPr algn="just">
              <a:buNone/>
            </a:pPr>
            <a:r>
              <a:rPr lang="en-US" sz="2400" dirty="0" smtClean="0"/>
              <a:t> </a:t>
            </a:r>
            <a:br>
              <a:rPr lang="en-US" sz="2400" dirty="0" smtClean="0"/>
            </a:br>
            <a:r>
              <a:rPr lang="en-US" sz="2400" dirty="0" smtClean="0"/>
              <a:t>3- </a:t>
            </a:r>
            <a:r>
              <a:rPr lang="en-US" sz="2800" dirty="0" smtClean="0">
                <a:solidFill>
                  <a:srgbClr val="FF0000"/>
                </a:solidFill>
              </a:rPr>
              <a:t>The final process called Transformation</a:t>
            </a:r>
            <a:endParaRPr lang="en-US" sz="2800" dirty="0">
              <a:solidFill>
                <a:srgbClr val="FF0000"/>
              </a:solidFill>
            </a:endParaRP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also Avery.jpg"/>
          <p:cNvPicPr>
            <a:picLocks noChangeAspect="1"/>
          </p:cNvPicPr>
          <p:nvPr/>
        </p:nvPicPr>
        <p:blipFill>
          <a:blip r:embed="rId2" cstate="print"/>
          <a:stretch>
            <a:fillRect/>
          </a:stretch>
        </p:blipFill>
        <p:spPr>
          <a:xfrm>
            <a:off x="0" y="228600"/>
            <a:ext cx="9144000" cy="6629400"/>
          </a:xfrm>
          <a:prstGeom prst="rect">
            <a:avLst/>
          </a:prstGeom>
        </p:spPr>
      </p:pic>
    </p:spTree>
  </p:cSld>
  <p:clrMapOvr>
    <a:masterClrMapping/>
  </p:clrMapOvr>
  <p:transition>
    <p:checker dir="vert"/>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738</TotalTime>
  <Words>589</Words>
  <Application>Microsoft Office PowerPoint</Application>
  <PresentationFormat>On-screen Show (4:3)</PresentationFormat>
  <Paragraphs>61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Molecular biology      Introduction and brief history </vt:lpstr>
      <vt:lpstr>PowerPoint Presentation</vt:lpstr>
      <vt:lpstr>Griffith´s experiment to identify  the genetic material(bacterial model) </vt:lpstr>
      <vt:lpstr>Griffith's experiment discovering the"transforming principle" in Streptococcus pneumoniae  bacteria </vt:lpstr>
      <vt:lpstr>Avery–MacLeod–McCarty Experiment to prove the DNA is the genetic material </vt:lpstr>
      <vt:lpstr>PowerPoint Presentation</vt:lpstr>
      <vt:lpstr>PowerPoint Presentation</vt:lpstr>
      <vt:lpstr>PowerPoint Presentation</vt:lpstr>
      <vt:lpstr>PowerPoint Presentation</vt:lpstr>
      <vt:lpstr>Hershey–Chase experiments  to prove that the DNA IS the genetic material using virus (phage) model   </vt:lpstr>
      <vt:lpstr>PowerPoint Presentation</vt:lpstr>
      <vt:lpstr>PowerPoint Presentation</vt:lpstr>
      <vt:lpstr>Another  important findings in molecular biology science </vt:lpstr>
      <vt:lpstr>PowerPoint Presentation</vt:lpstr>
      <vt:lpstr>PowerPoint Presentation</vt:lpstr>
      <vt:lpstr>biological system as experimental models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molecular biology first and second lecture  Introduction and brief history</dc:title>
  <dc:creator>Dr Sawsan</dc:creator>
  <cp:lastModifiedBy>Maher</cp:lastModifiedBy>
  <cp:revision>79</cp:revision>
  <dcterms:created xsi:type="dcterms:W3CDTF">2016-09-30T05:19:16Z</dcterms:created>
  <dcterms:modified xsi:type="dcterms:W3CDTF">2021-10-14T09:45:39Z</dcterms:modified>
</cp:coreProperties>
</file>