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23"/>
  </p:notesMasterIdLst>
  <p:sldIdLst>
    <p:sldId id="267" r:id="rId3"/>
    <p:sldId id="268" r:id="rId4"/>
    <p:sldId id="258" r:id="rId5"/>
    <p:sldId id="297" r:id="rId6"/>
    <p:sldId id="259" r:id="rId7"/>
    <p:sldId id="300" r:id="rId8"/>
    <p:sldId id="257" r:id="rId9"/>
    <p:sldId id="288" r:id="rId10"/>
    <p:sldId id="260" r:id="rId11"/>
    <p:sldId id="289" r:id="rId12"/>
    <p:sldId id="306" r:id="rId13"/>
    <p:sldId id="293" r:id="rId14"/>
    <p:sldId id="312" r:id="rId15"/>
    <p:sldId id="309" r:id="rId16"/>
    <p:sldId id="310" r:id="rId17"/>
    <p:sldId id="301" r:id="rId18"/>
    <p:sldId id="270" r:id="rId19"/>
    <p:sldId id="262" r:id="rId20"/>
    <p:sldId id="294" r:id="rId21"/>
    <p:sldId id="28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768" autoAdjust="0"/>
  </p:normalViewPr>
  <p:slideViewPr>
    <p:cSldViewPr>
      <p:cViewPr>
        <p:scale>
          <a:sx n="50" d="100"/>
          <a:sy n="50" d="100"/>
        </p:scale>
        <p:origin x="-141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92B637-146A-4BE4-927E-17EE9C6C26C6}" type="datetimeFigureOut">
              <a:rPr lang="en-US" smtClean="0"/>
              <a:t>10/14/2021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4D59D7-80D2-4319-B67A-58C1B0AB544E}" type="slidenum">
              <a:rPr lang="en-US" smtClean="0"/>
              <a:t>‹#›</a:t>
            </a:fld>
            <a:endParaRPr lang="en-US"/>
          </a:p>
        </p:txBody>
      </p:sp>
    </p:spTree>
    <p:extLst>
      <p:ext uri="{BB962C8B-B14F-4D97-AF65-F5344CB8AC3E}">
        <p14:creationId xmlns:p14="http://schemas.microsoft.com/office/powerpoint/2010/main" val="813382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5</a:t>
            </a:fld>
            <a:endParaRPr lang="en-US"/>
          </a:p>
        </p:txBody>
      </p:sp>
    </p:spTree>
    <p:extLst>
      <p:ext uri="{BB962C8B-B14F-4D97-AF65-F5344CB8AC3E}">
        <p14:creationId xmlns:p14="http://schemas.microsoft.com/office/powerpoint/2010/main" val="2219191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smtClean="0">
                <a:solidFill>
                  <a:srgbClr val="0033CC"/>
                </a:solidFill>
                <a:latin typeface="Times New Roman" pitchFamily="18" charset="0"/>
                <a:cs typeface="Times New Roman" pitchFamily="18" charset="0"/>
                <a:sym typeface="Symbol" pitchFamily="18" charset="2"/>
              </a:rPr>
              <a:t>Matter</a:t>
            </a:r>
            <a:r>
              <a:rPr lang="en-US" altLang="en-US" dirty="0" smtClean="0">
                <a:latin typeface="Times New Roman" pitchFamily="18" charset="0"/>
                <a:cs typeface="Times New Roman" pitchFamily="18" charset="0"/>
                <a:sym typeface="Symbol" pitchFamily="18" charset="2"/>
              </a:rPr>
              <a:t> is easy to understand and includes </a:t>
            </a:r>
            <a:r>
              <a:rPr lang="en-US" altLang="en-US" dirty="0" smtClean="0">
                <a:solidFill>
                  <a:srgbClr val="0033CC"/>
                </a:solidFill>
                <a:latin typeface="Times New Roman" pitchFamily="18" charset="0"/>
                <a:cs typeface="Times New Roman" pitchFamily="18" charset="0"/>
                <a:sym typeface="Symbol" pitchFamily="18" charset="2"/>
              </a:rPr>
              <a:t>atoms, ions, electrons,</a:t>
            </a:r>
            <a:r>
              <a:rPr lang="en-US" altLang="en-US" dirty="0" smtClean="0">
                <a:latin typeface="Times New Roman" pitchFamily="18" charset="0"/>
                <a:cs typeface="Times New Roman" pitchFamily="18" charset="0"/>
                <a:sym typeface="Symbol" pitchFamily="18" charset="2"/>
              </a:rPr>
              <a:t> etc.</a:t>
            </a:r>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7</a:t>
            </a:fld>
            <a:endParaRPr lang="en-US"/>
          </a:p>
        </p:txBody>
      </p:sp>
    </p:spTree>
    <p:extLst>
      <p:ext uri="{BB962C8B-B14F-4D97-AF65-F5344CB8AC3E}">
        <p14:creationId xmlns:p14="http://schemas.microsoft.com/office/powerpoint/2010/main" val="3090735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smtClean="0">
                <a:solidFill>
                  <a:srgbClr val="0033CC"/>
                </a:solidFill>
                <a:latin typeface="Times New Roman" pitchFamily="18" charset="0"/>
                <a:cs typeface="Times New Roman" pitchFamily="18" charset="0"/>
                <a:sym typeface="Symbol" pitchFamily="18" charset="2"/>
              </a:rPr>
              <a:t>Matter</a:t>
            </a:r>
            <a:r>
              <a:rPr lang="en-US" altLang="en-US" dirty="0" smtClean="0">
                <a:latin typeface="Times New Roman" pitchFamily="18" charset="0"/>
                <a:cs typeface="Times New Roman" pitchFamily="18" charset="0"/>
                <a:sym typeface="Symbol" pitchFamily="18" charset="2"/>
              </a:rPr>
              <a:t> is easy to understand and includes </a:t>
            </a:r>
            <a:r>
              <a:rPr lang="en-US" altLang="en-US" dirty="0" smtClean="0">
                <a:solidFill>
                  <a:srgbClr val="0033CC"/>
                </a:solidFill>
                <a:latin typeface="Times New Roman" pitchFamily="18" charset="0"/>
                <a:cs typeface="Times New Roman" pitchFamily="18" charset="0"/>
                <a:sym typeface="Symbol" pitchFamily="18" charset="2"/>
              </a:rPr>
              <a:t>atoms, ions, electrons,</a:t>
            </a:r>
            <a:r>
              <a:rPr lang="en-US" altLang="en-US" dirty="0" smtClean="0">
                <a:latin typeface="Times New Roman" pitchFamily="18" charset="0"/>
                <a:cs typeface="Times New Roman" pitchFamily="18" charset="0"/>
                <a:sym typeface="Symbol" pitchFamily="18" charset="2"/>
              </a:rPr>
              <a:t> etc.</a:t>
            </a:r>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8</a:t>
            </a:fld>
            <a:endParaRPr lang="en-US"/>
          </a:p>
        </p:txBody>
      </p:sp>
    </p:spTree>
    <p:extLst>
      <p:ext uri="{BB962C8B-B14F-4D97-AF65-F5344CB8AC3E}">
        <p14:creationId xmlns:p14="http://schemas.microsoft.com/office/powerpoint/2010/main" val="3090735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10</a:t>
            </a:fld>
            <a:endParaRPr lang="en-US"/>
          </a:p>
        </p:txBody>
      </p:sp>
    </p:spTree>
    <p:extLst>
      <p:ext uri="{BB962C8B-B14F-4D97-AF65-F5344CB8AC3E}">
        <p14:creationId xmlns:p14="http://schemas.microsoft.com/office/powerpoint/2010/main" val="575943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ct val="10000"/>
              </a:spcAft>
              <a:buClr>
                <a:srgbClr val="FF0000"/>
              </a:buClr>
              <a:buFont typeface="Wingdings" pitchFamily="2" charset="2"/>
              <a:buChar char="q"/>
            </a:pPr>
            <a:r>
              <a:rPr lang="en-US" altLang="en-US" dirty="0" smtClean="0">
                <a:latin typeface="Times New Roman" pitchFamily="18" charset="0"/>
                <a:cs typeface="Times New Roman" pitchFamily="18" charset="0"/>
                <a:sym typeface="Symbol" pitchFamily="18" charset="2"/>
              </a:rPr>
              <a:t>To a thermodynamic system two ‘things’ may be added/removed: </a:t>
            </a:r>
            <a:br>
              <a:rPr lang="en-US" altLang="en-US" dirty="0" smtClean="0">
                <a:latin typeface="Times New Roman" pitchFamily="18" charset="0"/>
                <a:cs typeface="Times New Roman" pitchFamily="18" charset="0"/>
                <a:sym typeface="Symbol" pitchFamily="18" charset="2"/>
              </a:rPr>
            </a:br>
            <a:r>
              <a:rPr lang="en-US" altLang="en-US" dirty="0" smtClean="0">
                <a:solidFill>
                  <a:srgbClr val="CC3300"/>
                </a:solidFill>
                <a:latin typeface="Times New Roman" pitchFamily="18" charset="0"/>
                <a:cs typeface="Times New Roman" pitchFamily="18" charset="0"/>
                <a:sym typeface="Wingdings" pitchFamily="2" charset="2"/>
              </a:rPr>
              <a:t></a:t>
            </a:r>
            <a:r>
              <a:rPr lang="en-US" altLang="en-US" dirty="0" smtClean="0">
                <a:latin typeface="Times New Roman" pitchFamily="18" charset="0"/>
                <a:cs typeface="Times New Roman" pitchFamily="18" charset="0"/>
                <a:sym typeface="Wingdings" pitchFamily="2" charset="2"/>
              </a:rPr>
              <a:t> </a:t>
            </a:r>
            <a:r>
              <a:rPr lang="en-US" altLang="en-US" b="1" dirty="0" smtClean="0">
                <a:solidFill>
                  <a:srgbClr val="3333FF"/>
                </a:solidFill>
                <a:latin typeface="Times New Roman" pitchFamily="18" charset="0"/>
                <a:cs typeface="Times New Roman" pitchFamily="18" charset="0"/>
                <a:sym typeface="Symbol" pitchFamily="18" charset="2"/>
              </a:rPr>
              <a:t>energy </a:t>
            </a:r>
            <a:r>
              <a:rPr lang="en-US" altLang="en-US" i="1" dirty="0" smtClean="0">
                <a:latin typeface="Times New Roman" pitchFamily="18" charset="0"/>
                <a:cs typeface="Times New Roman" pitchFamily="18" charset="0"/>
                <a:sym typeface="Symbol" pitchFamily="18" charset="2"/>
              </a:rPr>
              <a:t>(in the form of heat &amp;/or work)</a:t>
            </a:r>
            <a:r>
              <a:rPr lang="en-US" altLang="en-US" dirty="0" smtClean="0">
                <a:latin typeface="Times New Roman" pitchFamily="18" charset="0"/>
                <a:cs typeface="Times New Roman" pitchFamily="18" charset="0"/>
                <a:sym typeface="Symbol" pitchFamily="18" charset="2"/>
              </a:rPr>
              <a:t>  </a:t>
            </a:r>
            <a:r>
              <a:rPr lang="en-US" altLang="en-US" dirty="0" smtClean="0">
                <a:solidFill>
                  <a:srgbClr val="CC3300"/>
                </a:solidFill>
                <a:latin typeface="Times New Roman" pitchFamily="18" charset="0"/>
                <a:cs typeface="Times New Roman" pitchFamily="18" charset="0"/>
                <a:sym typeface="Wingdings" pitchFamily="2" charset="2"/>
              </a:rPr>
              <a:t></a:t>
            </a:r>
            <a:r>
              <a:rPr lang="en-US" altLang="en-US" dirty="0" smtClean="0">
                <a:latin typeface="Times New Roman" pitchFamily="18" charset="0"/>
                <a:cs typeface="Times New Roman" pitchFamily="18" charset="0"/>
                <a:sym typeface="Wingdings" pitchFamily="2" charset="2"/>
              </a:rPr>
              <a:t> </a:t>
            </a:r>
            <a:r>
              <a:rPr lang="en-US" altLang="en-US" b="1" dirty="0" smtClean="0">
                <a:solidFill>
                  <a:srgbClr val="3333FF"/>
                </a:solidFill>
                <a:latin typeface="Times New Roman" pitchFamily="18" charset="0"/>
                <a:cs typeface="Times New Roman" pitchFamily="18" charset="0"/>
                <a:sym typeface="Symbol" pitchFamily="18" charset="2"/>
              </a:rPr>
              <a:t>matter</a:t>
            </a:r>
            <a:r>
              <a:rPr lang="en-US" altLang="en-US" dirty="0" smtClean="0">
                <a:latin typeface="Times New Roman" pitchFamily="18" charset="0"/>
                <a:cs typeface="Times New Roman" pitchFamily="18" charset="0"/>
                <a:sym typeface="Symbol" pitchFamily="18" charset="2"/>
              </a:rPr>
              <a:t>.</a:t>
            </a:r>
          </a:p>
          <a:p>
            <a:pPr>
              <a:spcAft>
                <a:spcPct val="10000"/>
              </a:spcAft>
              <a:buClr>
                <a:srgbClr val="FF0000"/>
              </a:buClr>
              <a:buFont typeface="Wingdings" pitchFamily="2" charset="2"/>
              <a:buChar char="q"/>
            </a:pPr>
            <a:r>
              <a:rPr lang="en-US" altLang="en-US" dirty="0" smtClean="0">
                <a:latin typeface="Times New Roman" pitchFamily="18" charset="0"/>
                <a:cs typeface="Times New Roman" pitchFamily="18" charset="0"/>
                <a:sym typeface="Symbol" pitchFamily="18" charset="2"/>
              </a:rPr>
              <a:t>An</a:t>
            </a:r>
            <a:r>
              <a:rPr lang="en-US" altLang="en-US" dirty="0" smtClean="0">
                <a:solidFill>
                  <a:srgbClr val="3333FF"/>
                </a:solidFill>
                <a:latin typeface="Times New Roman" pitchFamily="18" charset="0"/>
                <a:cs typeface="Times New Roman" pitchFamily="18" charset="0"/>
                <a:sym typeface="Symbol" pitchFamily="18" charset="2"/>
              </a:rPr>
              <a:t> </a:t>
            </a:r>
            <a:r>
              <a:rPr lang="en-US" altLang="en-US" b="1" dirty="0" smtClean="0">
                <a:solidFill>
                  <a:srgbClr val="3333FF"/>
                </a:solidFill>
                <a:latin typeface="Times New Roman" pitchFamily="18" charset="0"/>
                <a:cs typeface="Times New Roman" pitchFamily="18" charset="0"/>
                <a:sym typeface="Symbol" pitchFamily="18" charset="2"/>
              </a:rPr>
              <a:t>open system</a:t>
            </a:r>
            <a:r>
              <a:rPr lang="en-US" altLang="en-US" b="1" dirty="0" smtClean="0">
                <a:latin typeface="Times New Roman" pitchFamily="18" charset="0"/>
                <a:cs typeface="Times New Roman" pitchFamily="18" charset="0"/>
                <a:sym typeface="Symbol" pitchFamily="18" charset="2"/>
              </a:rPr>
              <a:t> </a:t>
            </a:r>
            <a:r>
              <a:rPr lang="en-US" altLang="en-US" dirty="0" smtClean="0">
                <a:latin typeface="Times New Roman" pitchFamily="18" charset="0"/>
                <a:cs typeface="Times New Roman" pitchFamily="18" charset="0"/>
                <a:sym typeface="Symbol" pitchFamily="18" charset="2"/>
              </a:rPr>
              <a:t>is one to which you can add/remove matter (e.g. a open beaker to which we can add water). When you add matter- you also end up adding heat (which is contained in that matter).</a:t>
            </a:r>
          </a:p>
          <a:p>
            <a:pPr>
              <a:spcAft>
                <a:spcPct val="10000"/>
              </a:spcAft>
              <a:buClr>
                <a:srgbClr val="FF0000"/>
              </a:buClr>
              <a:buFont typeface="Wingdings" pitchFamily="2" charset="2"/>
              <a:buChar char="q"/>
            </a:pPr>
            <a:r>
              <a:rPr lang="en-US" altLang="en-US" dirty="0" smtClean="0">
                <a:latin typeface="Times New Roman" pitchFamily="18" charset="0"/>
                <a:cs typeface="Times New Roman" pitchFamily="18" charset="0"/>
                <a:sym typeface="Symbol" pitchFamily="18" charset="2"/>
              </a:rPr>
              <a:t>A system to which you cannot add matter is called </a:t>
            </a:r>
            <a:r>
              <a:rPr lang="en-US" altLang="en-US" b="1" dirty="0" smtClean="0">
                <a:solidFill>
                  <a:srgbClr val="3333FF"/>
                </a:solidFill>
                <a:latin typeface="Times New Roman" pitchFamily="18" charset="0"/>
                <a:cs typeface="Times New Roman" pitchFamily="18" charset="0"/>
                <a:sym typeface="Symbol" pitchFamily="18" charset="2"/>
              </a:rPr>
              <a:t>closed</a:t>
            </a:r>
            <a:r>
              <a:rPr lang="en-US" altLang="en-US" dirty="0" smtClean="0">
                <a:latin typeface="Times New Roman" pitchFamily="18" charset="0"/>
                <a:cs typeface="Times New Roman" pitchFamily="18" charset="0"/>
                <a:sym typeface="Symbol" pitchFamily="18" charset="2"/>
              </a:rPr>
              <a:t>. </a:t>
            </a:r>
            <a:br>
              <a:rPr lang="en-US" altLang="en-US" dirty="0" smtClean="0">
                <a:latin typeface="Times New Roman" pitchFamily="18" charset="0"/>
                <a:cs typeface="Times New Roman" pitchFamily="18" charset="0"/>
                <a:sym typeface="Symbol" pitchFamily="18" charset="2"/>
              </a:rPr>
            </a:br>
            <a:r>
              <a:rPr lang="en-US" altLang="en-US" dirty="0" smtClean="0">
                <a:latin typeface="Times New Roman" pitchFamily="18" charset="0"/>
                <a:cs typeface="Times New Roman" pitchFamily="18" charset="0"/>
                <a:sym typeface="Symbol" pitchFamily="18" charset="2"/>
              </a:rPr>
              <a:t>Though you cannot add/remove matter to  a closed system, </a:t>
            </a:r>
            <a:r>
              <a:rPr lang="en-US" altLang="en-US" i="1" dirty="0" smtClean="0">
                <a:latin typeface="Times New Roman" pitchFamily="18" charset="0"/>
                <a:cs typeface="Times New Roman" pitchFamily="18" charset="0"/>
                <a:sym typeface="Symbol" pitchFamily="18" charset="2"/>
              </a:rPr>
              <a:t>you can still add/remove heat </a:t>
            </a:r>
            <a:r>
              <a:rPr lang="en-US" altLang="en-US" dirty="0" smtClean="0">
                <a:latin typeface="Times New Roman" pitchFamily="18" charset="0"/>
                <a:cs typeface="Times New Roman" pitchFamily="18" charset="0"/>
                <a:sym typeface="Symbol" pitchFamily="18" charset="2"/>
              </a:rPr>
              <a:t>(you can cool a closed water bottle in fridge).</a:t>
            </a:r>
          </a:p>
          <a:p>
            <a:pPr>
              <a:spcAft>
                <a:spcPct val="10000"/>
              </a:spcAft>
              <a:buClr>
                <a:srgbClr val="FF0000"/>
              </a:buClr>
              <a:buFont typeface="Wingdings" pitchFamily="2" charset="2"/>
              <a:buChar char="q"/>
            </a:pPr>
            <a:r>
              <a:rPr lang="en-US" altLang="en-US" dirty="0" smtClean="0">
                <a:latin typeface="Times New Roman" pitchFamily="18" charset="0"/>
                <a:cs typeface="Times New Roman" pitchFamily="18" charset="0"/>
                <a:sym typeface="Symbol" pitchFamily="18" charset="2"/>
              </a:rPr>
              <a:t>A system to which </a:t>
            </a:r>
            <a:r>
              <a:rPr lang="en-US" altLang="en-US" i="1" dirty="0" smtClean="0">
                <a:latin typeface="Times New Roman" pitchFamily="18" charset="0"/>
                <a:cs typeface="Times New Roman" pitchFamily="18" charset="0"/>
                <a:sym typeface="Symbol" pitchFamily="18" charset="2"/>
              </a:rPr>
              <a:t>neither matter nor heat</a:t>
            </a:r>
            <a:r>
              <a:rPr lang="en-US" altLang="en-US" dirty="0" smtClean="0">
                <a:latin typeface="Times New Roman" pitchFamily="18" charset="0"/>
                <a:cs typeface="Times New Roman" pitchFamily="18" charset="0"/>
                <a:sym typeface="Symbol" pitchFamily="18" charset="2"/>
              </a:rPr>
              <a:t> can be added/removed is called </a:t>
            </a:r>
            <a:r>
              <a:rPr lang="en-US" altLang="en-US" b="1" dirty="0" smtClean="0">
                <a:solidFill>
                  <a:srgbClr val="3333FF"/>
                </a:solidFill>
                <a:latin typeface="Times New Roman" pitchFamily="18" charset="0"/>
                <a:cs typeface="Times New Roman" pitchFamily="18" charset="0"/>
                <a:sym typeface="Symbol" pitchFamily="18" charset="2"/>
              </a:rPr>
              <a:t>isolated</a:t>
            </a:r>
            <a:r>
              <a:rPr lang="en-US" altLang="en-US" dirty="0" smtClean="0">
                <a:latin typeface="Times New Roman" pitchFamily="18" charset="0"/>
                <a:cs typeface="Times New Roman" pitchFamily="18" charset="0"/>
                <a:sym typeface="Symbol" pitchFamily="18" charset="2"/>
              </a:rPr>
              <a:t>.</a:t>
            </a:r>
            <a:br>
              <a:rPr lang="en-US" altLang="en-US" dirty="0" smtClean="0">
                <a:latin typeface="Times New Roman" pitchFamily="18" charset="0"/>
                <a:cs typeface="Times New Roman" pitchFamily="18" charset="0"/>
                <a:sym typeface="Symbol" pitchFamily="18" charset="2"/>
              </a:rPr>
            </a:br>
            <a:r>
              <a:rPr lang="en-US" altLang="en-US" dirty="0" smtClean="0">
                <a:latin typeface="Times New Roman" pitchFamily="18" charset="0"/>
                <a:cs typeface="Times New Roman" pitchFamily="18" charset="0"/>
                <a:sym typeface="Symbol" pitchFamily="18" charset="2"/>
              </a:rPr>
              <a:t>A closed vacuum ‘thermos’ flask can be considered as isolated.</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11</a:t>
            </a:fld>
            <a:endParaRPr lang="en-US"/>
          </a:p>
        </p:txBody>
      </p:sp>
    </p:spTree>
    <p:extLst>
      <p:ext uri="{BB962C8B-B14F-4D97-AF65-F5344CB8AC3E}">
        <p14:creationId xmlns:p14="http://schemas.microsoft.com/office/powerpoint/2010/main" val="3716373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19</a:t>
            </a:fld>
            <a:endParaRPr lang="en-US"/>
          </a:p>
        </p:txBody>
      </p:sp>
    </p:spTree>
    <p:extLst>
      <p:ext uri="{BB962C8B-B14F-4D97-AF65-F5344CB8AC3E}">
        <p14:creationId xmlns:p14="http://schemas.microsoft.com/office/powerpoint/2010/main" val="39294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59D7-80D2-4319-B67A-58C1B0AB544E}" type="slidenum">
              <a:rPr lang="en-US" smtClean="0"/>
              <a:t>20</a:t>
            </a:fld>
            <a:endParaRPr lang="en-US"/>
          </a:p>
        </p:txBody>
      </p:sp>
    </p:spTree>
    <p:extLst>
      <p:ext uri="{BB962C8B-B14F-4D97-AF65-F5344CB8AC3E}">
        <p14:creationId xmlns:p14="http://schemas.microsoft.com/office/powerpoint/2010/main" val="1807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3307464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214791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233101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4908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9447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8941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8077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429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7020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717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8080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11AC3-1EA2-42D0-9A8D-6233D9637CA1}"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27428609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82063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3180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763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311AC3-1EA2-42D0-9A8D-6233D9637CA1}" type="datetimeFigureOut">
              <a:rPr lang="en-US" smtClean="0"/>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3277751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311AC3-1EA2-42D0-9A8D-6233D9637CA1}"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01069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311AC3-1EA2-42D0-9A8D-6233D9637CA1}" type="datetimeFigureOut">
              <a:rPr lang="en-US" smtClean="0"/>
              <a:t>10/14/2021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2056437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311AC3-1EA2-42D0-9A8D-6233D9637CA1}" type="datetimeFigureOut">
              <a:rPr lang="en-US" smtClean="0"/>
              <a:t>10/14/2021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2783551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311AC3-1EA2-42D0-9A8D-6233D9637CA1}" type="datetimeFigureOut">
              <a:rPr lang="en-US" smtClean="0"/>
              <a:t>10/14/2021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3669718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11AC3-1EA2-42D0-9A8D-6233D9637CA1}"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181363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311AC3-1EA2-42D0-9A8D-6233D9637CA1}" type="datetimeFigureOut">
              <a:rPr lang="en-US" smtClean="0"/>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8894F3-0484-40B8-8B00-40855E9C00C1}" type="slidenum">
              <a:rPr lang="en-US" smtClean="0"/>
              <a:t>‹#›</a:t>
            </a:fld>
            <a:endParaRPr lang="en-US"/>
          </a:p>
        </p:txBody>
      </p:sp>
    </p:spTree>
    <p:extLst>
      <p:ext uri="{BB962C8B-B14F-4D97-AF65-F5344CB8AC3E}">
        <p14:creationId xmlns:p14="http://schemas.microsoft.com/office/powerpoint/2010/main" val="44994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11AC3-1EA2-42D0-9A8D-6233D9637CA1}" type="datetimeFigureOut">
              <a:rPr lang="en-US" smtClean="0"/>
              <a:t>10/14/2021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894F3-0484-40B8-8B00-40855E9C00C1}" type="slidenum">
              <a:rPr lang="en-US" smtClean="0"/>
              <a:t>‹#›</a:t>
            </a:fld>
            <a:endParaRPr lang="en-US"/>
          </a:p>
        </p:txBody>
      </p:sp>
    </p:spTree>
    <p:extLst>
      <p:ext uri="{BB962C8B-B14F-4D97-AF65-F5344CB8AC3E}">
        <p14:creationId xmlns:p14="http://schemas.microsoft.com/office/powerpoint/2010/main" val="2900241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10/14/2021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25673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442410" y="238780"/>
            <a:ext cx="7811689" cy="523220"/>
          </a:xfrm>
          <a:prstGeom prst="rect">
            <a:avLst/>
          </a:prstGeom>
          <a:noFill/>
          <a:ln w="9525">
            <a:noFill/>
            <a:miter lim="800000"/>
            <a:headEnd/>
            <a:tailEnd/>
          </a:ln>
        </p:spPr>
        <p:txBody>
          <a:bodyPr wrap="none">
            <a:spAutoFit/>
          </a:bodyPr>
          <a:lstStyle/>
          <a:p>
            <a:pPr algn="ctr"/>
            <a:r>
              <a:rPr lang="en-US" altLang="en-US" sz="2800" b="1" dirty="0" smtClean="0">
                <a:solidFill>
                  <a:schemeClr val="tx2"/>
                </a:solidFill>
                <a:latin typeface="Times New Roman" panose="02020603050405020304" pitchFamily="18" charset="0"/>
                <a:cs typeface="Times New Roman" panose="02020603050405020304" pitchFamily="18" charset="0"/>
              </a:rPr>
              <a:t>The Course of </a:t>
            </a:r>
            <a:r>
              <a:rPr lang="en-US" sz="2800" b="1" dirty="0">
                <a:solidFill>
                  <a:schemeClr val="tx2"/>
                </a:solidFill>
                <a:latin typeface="Times New Roman" panose="02020603050405020304" pitchFamily="18" charset="0"/>
                <a:cs typeface="Times New Roman" panose="02020603050405020304" pitchFamily="18" charset="0"/>
              </a:rPr>
              <a:t>Fundamentals of Thermodynamics</a:t>
            </a:r>
            <a:endParaRPr lang="en-US" altLang="en-US" sz="2800" b="1" dirty="0">
              <a:solidFill>
                <a:schemeClr val="tx2"/>
              </a:solidFill>
              <a:latin typeface="Times New Roman" panose="02020603050405020304" pitchFamily="18" charset="0"/>
              <a:cs typeface="Times New Roman" panose="02020603050405020304" pitchFamily="18" charset="0"/>
            </a:endParaRPr>
          </a:p>
        </p:txBody>
      </p:sp>
      <p:sp>
        <p:nvSpPr>
          <p:cNvPr id="10" name="Subtitle 2"/>
          <p:cNvSpPr txBox="1">
            <a:spLocks/>
          </p:cNvSpPr>
          <p:nvPr/>
        </p:nvSpPr>
        <p:spPr>
          <a:xfrm>
            <a:off x="1331640" y="4572000"/>
            <a:ext cx="6400800" cy="2133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MUSTANSIRIYAH UNIVERSITY </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COLLEGE OF 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DEPARTMENT OF ATMOSPHERIC </a:t>
            </a:r>
            <a:r>
              <a:rPr lang="en-US" sz="8000" dirty="0">
                <a:solidFill>
                  <a:schemeClr val="tx2"/>
                </a:solidFill>
                <a:latin typeface="Times New Roman" panose="02020603050405020304" pitchFamily="18" charset="0"/>
                <a:cs typeface="Times New Roman" panose="02020603050405020304" pitchFamily="18" charset="0"/>
              </a:rPr>
              <a:t>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dirty="0" smtClean="0">
                <a:solidFill>
                  <a:schemeClr val="tx2"/>
                </a:solidFill>
                <a:latin typeface="Times New Roman" panose="02020603050405020304" pitchFamily="18" charset="0"/>
                <a:cs typeface="Times New Roman" panose="02020603050405020304" pitchFamily="18" charset="0"/>
              </a:rPr>
              <a:t>2021-2022 </a:t>
            </a:r>
            <a:endParaRPr lang="en-GB" sz="8000" b="1"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Dr. </a:t>
            </a:r>
            <a:r>
              <a:rPr lang="en-US" sz="8000" dirty="0" err="1" smtClean="0">
                <a:solidFill>
                  <a:schemeClr val="tx2"/>
                </a:solidFill>
                <a:latin typeface="Times New Roman" panose="02020603050405020304" pitchFamily="18" charset="0"/>
                <a:cs typeface="Times New Roman" panose="02020603050405020304" pitchFamily="18" charset="0"/>
              </a:rPr>
              <a:t>Sama</a:t>
            </a:r>
            <a:r>
              <a:rPr lang="en-US" sz="8000" dirty="0" smtClean="0">
                <a:solidFill>
                  <a:schemeClr val="tx2"/>
                </a:solidFill>
                <a:latin typeface="Times New Roman" panose="02020603050405020304" pitchFamily="18" charset="0"/>
                <a:cs typeface="Times New Roman" panose="02020603050405020304" pitchFamily="18" charset="0"/>
              </a:rPr>
              <a:t> Khalid Mohammed</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SECOND STAGE </a:t>
            </a: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Lecture 1</a:t>
            </a:r>
          </a:p>
          <a:p>
            <a:pPr marL="0" indent="0" algn="ctr">
              <a:buNone/>
            </a:pPr>
            <a:endParaRPr lang="en-US" sz="8000" b="1" cap="small" dirty="0" smtClean="0">
              <a:latin typeface="Times New Roman" panose="02020603050405020304" pitchFamily="18" charset="0"/>
              <a:cs typeface="Times New Roman" panose="02020603050405020304" pitchFamily="18" charset="0"/>
            </a:endParaRP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0867" y="970407"/>
            <a:ext cx="5189533" cy="3458337"/>
          </a:xfrm>
          <a:prstGeom prst="rect">
            <a:avLst/>
          </a:prstGeom>
        </p:spPr>
      </p:pic>
    </p:spTree>
    <p:extLst>
      <p:ext uri="{BB962C8B-B14F-4D97-AF65-F5344CB8AC3E}">
        <p14:creationId xmlns:p14="http://schemas.microsoft.com/office/powerpoint/2010/main" val="4236029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181600" cy="444500"/>
          </a:xfrm>
        </p:spPr>
        <p:txBody>
          <a:bodyPr>
            <a:noAutofit/>
          </a:bodyPr>
          <a:lstStyle/>
          <a:p>
            <a:r>
              <a:rPr lang="en-US" sz="2600" i="1" dirty="0" smtClean="0"/>
              <a:t>Some Notes</a:t>
            </a:r>
            <a:endParaRPr lang="en-US" sz="2600" i="1" dirty="0"/>
          </a:p>
        </p:txBody>
      </p:sp>
      <p:sp>
        <p:nvSpPr>
          <p:cNvPr id="4" name="Text Placeholder 3"/>
          <p:cNvSpPr>
            <a:spLocks noGrp="1"/>
          </p:cNvSpPr>
          <p:nvPr>
            <p:ph type="body" sz="half" idx="2"/>
          </p:nvPr>
        </p:nvSpPr>
        <p:spPr>
          <a:xfrm>
            <a:off x="457200" y="762000"/>
            <a:ext cx="8001000" cy="4191000"/>
          </a:xfrm>
        </p:spPr>
        <p:txBody>
          <a:bodyPr>
            <a:norm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The set of all open systems does not intersect the set of all closed systems.</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Every system is either open or it is closed.</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set of all isolated systems is a subset of the set of all closed systems.</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Any </a:t>
            </a:r>
            <a:r>
              <a:rPr lang="en-US" sz="2400" dirty="0">
                <a:latin typeface="Times New Roman" panose="02020603050405020304" pitchFamily="18" charset="0"/>
                <a:cs typeface="Times New Roman" panose="02020603050405020304" pitchFamily="18" charset="0"/>
              </a:rPr>
              <a:t>isolated system is also a closed system, but a closed system is not necessarily an isolated system.</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An </a:t>
            </a:r>
            <a:r>
              <a:rPr lang="en-US" sz="2400" dirty="0">
                <a:latin typeface="Times New Roman" panose="02020603050405020304" pitchFamily="18" charset="0"/>
                <a:cs typeface="Times New Roman" panose="02020603050405020304" pitchFamily="18" charset="0"/>
              </a:rPr>
              <a:t>open system cannot be an isolated system.</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Any </a:t>
            </a:r>
            <a:r>
              <a:rPr lang="en-US" sz="2400" dirty="0">
                <a:latin typeface="Times New Roman" panose="02020603050405020304" pitchFamily="18" charset="0"/>
                <a:cs typeface="Times New Roman" panose="02020603050405020304" pitchFamily="18" charset="0"/>
              </a:rPr>
              <a:t>matter or energy that is not part of the system is considered to be part of the surroundings or environment.</a:t>
            </a:r>
            <a:endParaRPr lang="en-US" sz="24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8425" y="4953000"/>
            <a:ext cx="386715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465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534400" cy="558922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en-US" sz="2600" u="sng" dirty="0" smtClean="0">
                <a:latin typeface="Times New Roman" panose="02020603050405020304" pitchFamily="18" charset="0"/>
                <a:cs typeface="Times New Roman" panose="02020603050405020304" pitchFamily="18" charset="0"/>
              </a:rPr>
              <a:t>Riddles</a:t>
            </a:r>
          </a:p>
          <a:p>
            <a:pPr marL="285750" indent="-285750">
              <a:buFont typeface="Wingdings" panose="05000000000000000000" pitchFamily="2" charset="2"/>
              <a:buChar char="q"/>
            </a:pPr>
            <a:r>
              <a:rPr lang="en-US" sz="2600" dirty="0" smtClean="0">
                <a:latin typeface="Times New Roman" panose="02020603050405020304" pitchFamily="18" charset="0"/>
                <a:cs typeface="Times New Roman" panose="02020603050405020304" pitchFamily="18" charset="0"/>
              </a:rPr>
              <a:t> What is the Matter?</a:t>
            </a:r>
          </a:p>
          <a:p>
            <a:pPr marL="285750" indent="-285750">
              <a:buFont typeface="Wingdings" panose="05000000000000000000" pitchFamily="2" charset="2"/>
              <a:buChar char="q"/>
            </a:pPr>
            <a:r>
              <a:rPr lang="en-US" sz="2600" dirty="0" smtClean="0">
                <a:latin typeface="Times New Roman" panose="02020603050405020304" pitchFamily="18" charset="0"/>
                <a:cs typeface="Times New Roman" panose="02020603050405020304" pitchFamily="18" charset="0"/>
              </a:rPr>
              <a:t> In a closed system, is there an energy exchange?</a:t>
            </a:r>
          </a:p>
          <a:p>
            <a:pPr marL="285750" indent="-285750">
              <a:buFont typeface="Wingdings" panose="05000000000000000000" pitchFamily="2" charset="2"/>
              <a:buChar char="q"/>
            </a:pPr>
            <a:r>
              <a:rPr lang="en-US" altLang="en-US" sz="2800" dirty="0" smtClean="0">
                <a:latin typeface="Times New Roman" pitchFamily="18" charset="0"/>
                <a:cs typeface="Times New Roman" pitchFamily="18" charset="0"/>
                <a:sym typeface="Symbol" pitchFamily="18" charset="2"/>
              </a:rPr>
              <a:t> To </a:t>
            </a:r>
            <a:r>
              <a:rPr lang="en-US" altLang="en-US" sz="2800" dirty="0">
                <a:latin typeface="Times New Roman" pitchFamily="18" charset="0"/>
                <a:cs typeface="Times New Roman" pitchFamily="18" charset="0"/>
                <a:sym typeface="Symbol" pitchFamily="18" charset="2"/>
              </a:rPr>
              <a:t>a thermodynamic system two ‘things’ may be added/removed: </a:t>
            </a:r>
            <a:r>
              <a:rPr lang="en-US" altLang="en-US" sz="2800" b="1" dirty="0" smtClean="0">
                <a:solidFill>
                  <a:srgbClr val="3333FF"/>
                </a:solidFill>
                <a:latin typeface="Times New Roman" pitchFamily="18" charset="0"/>
                <a:cs typeface="Times New Roman" pitchFamily="18" charset="0"/>
                <a:sym typeface="Symbol" pitchFamily="18" charset="2"/>
              </a:rPr>
              <a:t>energy </a:t>
            </a:r>
            <a:r>
              <a:rPr lang="en-US" altLang="en-US" sz="2800" i="1" dirty="0">
                <a:latin typeface="Times New Roman" pitchFamily="18" charset="0"/>
                <a:cs typeface="Times New Roman" pitchFamily="18" charset="0"/>
                <a:sym typeface="Symbol" pitchFamily="18" charset="2"/>
              </a:rPr>
              <a:t>(in the form of heat &amp;/or work)</a:t>
            </a:r>
            <a:r>
              <a:rPr lang="en-US" altLang="en-US" sz="2800" dirty="0">
                <a:latin typeface="Times New Roman" pitchFamily="18" charset="0"/>
                <a:cs typeface="Times New Roman" pitchFamily="18" charset="0"/>
                <a:sym typeface="Symbol" pitchFamily="18" charset="2"/>
              </a:rPr>
              <a:t>  </a:t>
            </a:r>
            <a:r>
              <a:rPr lang="en-US" altLang="en-US" sz="2800" b="1" u="sng" dirty="0">
                <a:solidFill>
                  <a:srgbClr val="CC3300"/>
                </a:solidFill>
                <a:latin typeface="Times New Roman" pitchFamily="18" charset="0"/>
                <a:cs typeface="Times New Roman" pitchFamily="18" charset="0"/>
                <a:sym typeface="Wingdings" pitchFamily="2" charset="2"/>
              </a:rPr>
              <a:t>and</a:t>
            </a:r>
            <a:r>
              <a:rPr lang="en-US" altLang="en-US" sz="2800" dirty="0">
                <a:solidFill>
                  <a:srgbClr val="CC3300"/>
                </a:solidFill>
                <a:latin typeface="Times New Roman" pitchFamily="18" charset="0"/>
                <a:cs typeface="Times New Roman" pitchFamily="18" charset="0"/>
                <a:sym typeface="Wingdings" pitchFamily="2" charset="2"/>
              </a:rPr>
              <a:t> </a:t>
            </a:r>
            <a:r>
              <a:rPr lang="en-US" altLang="en-US" sz="2800" dirty="0">
                <a:latin typeface="Times New Roman" pitchFamily="18" charset="0"/>
                <a:cs typeface="Times New Roman" pitchFamily="18" charset="0"/>
                <a:sym typeface="Wingdings" pitchFamily="2" charset="2"/>
              </a:rPr>
              <a:t> </a:t>
            </a:r>
            <a:r>
              <a:rPr lang="en-US" altLang="en-US" sz="2800" b="1" dirty="0">
                <a:solidFill>
                  <a:srgbClr val="3333FF"/>
                </a:solidFill>
                <a:latin typeface="Times New Roman" pitchFamily="18" charset="0"/>
                <a:cs typeface="Times New Roman" pitchFamily="18" charset="0"/>
                <a:sym typeface="Symbol" pitchFamily="18" charset="2"/>
              </a:rPr>
              <a:t>matter</a:t>
            </a:r>
            <a:r>
              <a:rPr lang="en-US" altLang="en-US" sz="2800" dirty="0">
                <a:latin typeface="Times New Roman" pitchFamily="18" charset="0"/>
                <a:cs typeface="Times New Roman" pitchFamily="18" charset="0"/>
                <a:sym typeface="Symbol" pitchFamily="18" charset="2"/>
              </a:rPr>
              <a:t>, </a:t>
            </a:r>
            <a:r>
              <a:rPr lang="en-US" sz="2800" dirty="0">
                <a:latin typeface="Times New Roman" panose="02020603050405020304" pitchFamily="18" charset="0"/>
                <a:cs typeface="Times New Roman" panose="02020603050405020304" pitchFamily="18" charset="0"/>
              </a:rPr>
              <a:t>What are the type of a system in the following examples(open, closed or isolated)?</a:t>
            </a:r>
          </a:p>
          <a:p>
            <a:pPr marL="457200" indent="-457200">
              <a:spcAft>
                <a:spcPct val="10000"/>
              </a:spcAft>
              <a:buClr>
                <a:srgbClr val="FF0000"/>
              </a:buClr>
              <a:buFont typeface="+mj-lt"/>
              <a:buAutoNum type="alphaLcPeriod"/>
            </a:pPr>
            <a:r>
              <a:rPr lang="en-US" altLang="en-US" sz="2800" dirty="0">
                <a:latin typeface="Times New Roman" pitchFamily="18" charset="0"/>
                <a:cs typeface="Times New Roman" pitchFamily="18" charset="0"/>
                <a:sym typeface="Symbol" pitchFamily="18" charset="2"/>
              </a:rPr>
              <a:t>an open cup to which we can add water.      </a:t>
            </a:r>
          </a:p>
          <a:p>
            <a:pPr marL="457200" indent="-457200">
              <a:spcAft>
                <a:spcPct val="10000"/>
              </a:spcAft>
              <a:buClr>
                <a:srgbClr val="FF0000"/>
              </a:buClr>
              <a:buFont typeface="+mj-lt"/>
              <a:buAutoNum type="alphaLcPeriod"/>
            </a:pPr>
            <a:r>
              <a:rPr lang="en-US" altLang="en-US" sz="2800" dirty="0">
                <a:latin typeface="Times New Roman" pitchFamily="18" charset="0"/>
                <a:cs typeface="Times New Roman" pitchFamily="18" charset="0"/>
                <a:sym typeface="Symbol" pitchFamily="18" charset="2"/>
              </a:rPr>
              <a:t>cool a closed water bottle in fridge.</a:t>
            </a:r>
          </a:p>
          <a:p>
            <a:pPr marL="457200" indent="-457200">
              <a:spcAft>
                <a:spcPct val="10000"/>
              </a:spcAft>
              <a:buClr>
                <a:srgbClr val="FF0000"/>
              </a:buClr>
              <a:buFont typeface="+mj-lt"/>
              <a:buAutoNum type="alphaLcPeriod"/>
            </a:pPr>
            <a:r>
              <a:rPr lang="en-US" altLang="en-US" sz="2800" dirty="0">
                <a:latin typeface="Times New Roman" pitchFamily="18" charset="0"/>
                <a:cs typeface="Times New Roman" pitchFamily="18" charset="0"/>
                <a:sym typeface="Symbol" pitchFamily="18" charset="2"/>
              </a:rPr>
              <a:t>A closed vacuum ‘thermos’ flask</a:t>
            </a:r>
            <a:r>
              <a:rPr lang="en-US" altLang="en-US" sz="2800" dirty="0" smtClean="0">
                <a:latin typeface="Times New Roman" pitchFamily="18" charset="0"/>
                <a:cs typeface="Times New Roman" pitchFamily="18" charset="0"/>
                <a:sym typeface="Symbol" pitchFamily="18" charset="2"/>
              </a:rPr>
              <a:t>.</a:t>
            </a:r>
          </a:p>
          <a:p>
            <a:pPr marL="457200" indent="-457200">
              <a:spcAft>
                <a:spcPct val="10000"/>
              </a:spcAft>
              <a:buClr>
                <a:srgbClr val="FF0000"/>
              </a:buClr>
              <a:buFont typeface="+mj-lt"/>
              <a:buAutoNum type="alphaLcPeriod"/>
            </a:pPr>
            <a:endParaRPr lang="en-US" altLang="en-US" sz="2800" dirty="0">
              <a:latin typeface="Times New Roman" pitchFamily="18" charset="0"/>
              <a:cs typeface="Times New Roman" pitchFamily="18" charset="0"/>
              <a:sym typeface="Symbol" pitchFamily="18" charset="2"/>
            </a:endParaRPr>
          </a:p>
          <a:p>
            <a:pPr marL="285750" indent="-285750">
              <a:buFont typeface="Wingdings" panose="05000000000000000000" pitchFamily="2" charset="2"/>
              <a:buChar char="q"/>
            </a:pPr>
            <a:endParaRPr lang="en-US" sz="2600" dirty="0" smtClean="0">
              <a:latin typeface="Times New Roman" panose="02020603050405020304" pitchFamily="18" charset="0"/>
              <a:cs typeface="Times New Roman" panose="02020603050405020304" pitchFamily="18" charset="0"/>
            </a:endParaRPr>
          </a:p>
          <a:p>
            <a:endParaRPr lang="en-US" dirty="0"/>
          </a:p>
        </p:txBody>
      </p:sp>
      <p:pic>
        <p:nvPicPr>
          <p:cNvPr id="3" name="Picture 54"/>
          <p:cNvPicPr>
            <a:picLocks noChangeAspect="1" noChangeArrowheads="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6626772" y="3593737"/>
            <a:ext cx="1983828" cy="22736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1">
                      <a:gamma/>
                      <a:shade val="60000"/>
                      <a:invGamma/>
                    </a:schemeClr>
                  </a:outerShdw>
                </a:effectLst>
              </a14:hiddenEffects>
            </a:ext>
          </a:extLst>
        </p:spPr>
      </p:pic>
    </p:spTree>
    <p:extLst>
      <p:ext uri="{BB962C8B-B14F-4D97-AF65-F5344CB8AC3E}">
        <p14:creationId xmlns:p14="http://schemas.microsoft.com/office/powerpoint/2010/main" val="1300761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335"/>
            <a:ext cx="9144000" cy="4924425"/>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Energy</a:t>
            </a: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When a system has been chosen, </a:t>
            </a:r>
            <a:r>
              <a:rPr lang="en-US" sz="2400" b="1" dirty="0" smtClean="0">
                <a:latin typeface="Times New Roman" panose="02020603050405020304" pitchFamily="18" charset="0"/>
                <a:cs typeface="Times New Roman" panose="02020603050405020304" pitchFamily="18" charset="0"/>
              </a:rPr>
              <a:t>the next step is to describe it in terms of quantities related to the behavior of the system or its interactions with the surrounding or both</a:t>
            </a:r>
            <a:r>
              <a:rPr lang="en-US" sz="2400" dirty="0" smtClean="0">
                <a:latin typeface="Times New Roman" panose="02020603050405020304" pitchFamily="18" charset="0"/>
                <a:cs typeface="Times New Roman" panose="02020603050405020304" pitchFamily="18" charset="0"/>
              </a:rPr>
              <a:t>.  </a:t>
            </a:r>
          </a:p>
          <a:p>
            <a:pPr algn="just"/>
            <a:r>
              <a:rPr lang="en-US" sz="2400" dirty="0" smtClean="0">
                <a:latin typeface="Times New Roman" panose="02020603050405020304" pitchFamily="18" charset="0"/>
                <a:cs typeface="Times New Roman" panose="02020603050405020304" pitchFamily="18" charset="0"/>
              </a:rPr>
              <a:t>In thermodynamics, we deal with change of the </a:t>
            </a:r>
            <a:r>
              <a:rPr lang="en-US" sz="2400" u="sng" dirty="0" smtClean="0">
                <a:latin typeface="Times New Roman" panose="02020603050405020304" pitchFamily="18" charset="0"/>
                <a:cs typeface="Times New Roman" panose="02020603050405020304" pitchFamily="18" charset="0"/>
              </a:rPr>
              <a:t>total energy only</a:t>
            </a:r>
            <a:r>
              <a:rPr lang="en-US" sz="2400" dirty="0" smtClean="0">
                <a:latin typeface="Times New Roman" panose="02020603050405020304" pitchFamily="18" charset="0"/>
                <a:cs typeface="Times New Roman" panose="02020603050405020304" pitchFamily="18" charset="0"/>
              </a:rPr>
              <a:t> which has two groups: </a:t>
            </a:r>
            <a:r>
              <a:rPr lang="en-US" sz="2400" b="1" dirty="0" smtClean="0">
                <a:solidFill>
                  <a:srgbClr val="FF0000"/>
                </a:solidFill>
                <a:latin typeface="Times New Roman" panose="02020603050405020304" pitchFamily="18" charset="0"/>
                <a:cs typeface="Times New Roman" panose="02020603050405020304" pitchFamily="18" charset="0"/>
              </a:rPr>
              <a:t>macroscopic and microscopic.</a:t>
            </a:r>
          </a:p>
          <a:p>
            <a:pPr algn="just"/>
            <a:r>
              <a:rPr lang="en-US" sz="2400" dirty="0">
                <a:latin typeface="Times New Roman" panose="02020603050405020304" pitchFamily="18" charset="0"/>
                <a:cs typeface="Times New Roman" panose="02020603050405020304" pitchFamily="18" charset="0"/>
              </a:rPr>
              <a:t>Microscopic approach </a:t>
            </a:r>
            <a:r>
              <a:rPr lang="en-US" sz="2400" dirty="0" smtClean="0">
                <a:latin typeface="Times New Roman" panose="02020603050405020304" pitchFamily="18" charset="0"/>
                <a:cs typeface="Times New Roman" panose="02020603050405020304" pitchFamily="18" charset="0"/>
              </a:rPr>
              <a:t>( also called statistical thermodynamics) considers </a:t>
            </a:r>
            <a:r>
              <a:rPr lang="en-US" sz="2400" dirty="0">
                <a:latin typeface="Times New Roman" panose="02020603050405020304" pitchFamily="18" charset="0"/>
                <a:cs typeface="Times New Roman" panose="02020603050405020304" pitchFamily="18" charset="0"/>
              </a:rPr>
              <a:t>the behavior of </a:t>
            </a:r>
            <a:r>
              <a:rPr lang="en-US" sz="2400" u="sng" dirty="0">
                <a:latin typeface="Times New Roman" panose="02020603050405020304" pitchFamily="18" charset="0"/>
                <a:cs typeface="Times New Roman" panose="02020603050405020304" pitchFamily="18" charset="0"/>
              </a:rPr>
              <a:t>every molecule </a:t>
            </a:r>
            <a:r>
              <a:rPr lang="en-US" sz="2400" dirty="0">
                <a:latin typeface="Times New Roman" panose="02020603050405020304" pitchFamily="18" charset="0"/>
                <a:cs typeface="Times New Roman" panose="02020603050405020304" pitchFamily="18" charset="0"/>
              </a:rPr>
              <a:t>by using statistical </a:t>
            </a:r>
            <a:r>
              <a:rPr lang="en-US" sz="2400" dirty="0" smtClean="0">
                <a:latin typeface="Times New Roman" panose="02020603050405020304" pitchFamily="18" charset="0"/>
                <a:cs typeface="Times New Roman" panose="02020603050405020304" pitchFamily="18" charset="0"/>
              </a:rPr>
              <a:t>methods, it is related </a:t>
            </a:r>
            <a:r>
              <a:rPr lang="en-US" sz="2400" dirty="0">
                <a:latin typeface="Times New Roman" panose="02020603050405020304" pitchFamily="18" charset="0"/>
                <a:cs typeface="Times New Roman" panose="02020603050405020304" pitchFamily="18" charset="0"/>
              </a:rPr>
              <a:t>to molecular structure of a </a:t>
            </a:r>
            <a:r>
              <a:rPr lang="en-US" sz="2400" dirty="0" smtClean="0">
                <a:latin typeface="Times New Roman" panose="02020603050405020304" pitchFamily="18" charset="0"/>
                <a:cs typeface="Times New Roman" panose="02020603050405020304" pitchFamily="18" charset="0"/>
              </a:rPr>
              <a:t>system, and it is independent </a:t>
            </a:r>
            <a:r>
              <a:rPr lang="en-US" sz="2400" dirty="0">
                <a:latin typeface="Times New Roman" panose="02020603050405020304" pitchFamily="18" charset="0"/>
                <a:cs typeface="Times New Roman" panose="02020603050405020304" pitchFamily="18" charset="0"/>
              </a:rPr>
              <a:t>of outside reference frames.</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r="4884"/>
          <a:stretch/>
        </p:blipFill>
        <p:spPr>
          <a:xfrm>
            <a:off x="4095819" y="4419600"/>
            <a:ext cx="4708795" cy="2437598"/>
          </a:xfrm>
          <a:prstGeom prst="rect">
            <a:avLst/>
          </a:prstGeom>
        </p:spPr>
      </p:pic>
    </p:spTree>
    <p:extLst>
      <p:ext uri="{BB962C8B-B14F-4D97-AF65-F5344CB8AC3E}">
        <p14:creationId xmlns:p14="http://schemas.microsoft.com/office/powerpoint/2010/main" val="3292346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335"/>
            <a:ext cx="9144000" cy="3816429"/>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Energy</a:t>
            </a: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b="1" dirty="0" smtClean="0">
                <a:solidFill>
                  <a:srgbClr val="FF0000"/>
                </a:solidFill>
                <a:latin typeface="Times New Roman" panose="02020603050405020304" pitchFamily="18" charset="0"/>
                <a:cs typeface="Times New Roman" panose="02020603050405020304" pitchFamily="18" charset="0"/>
              </a:rPr>
              <a:t>Macroscopic approach : </a:t>
            </a:r>
            <a:r>
              <a:rPr lang="en-US" sz="2400" dirty="0" smtClean="0">
                <a:latin typeface="Times New Roman" panose="02020603050405020304" pitchFamily="18" charset="0"/>
                <a:cs typeface="Times New Roman" panose="02020603050405020304" pitchFamily="18" charset="0"/>
              </a:rPr>
              <a:t>a system posses as a whole with respect to some outside reference frame, such as kinetic and potential energy. </a:t>
            </a:r>
          </a:p>
          <a:p>
            <a:pPr algn="just"/>
            <a:r>
              <a:rPr lang="en-US" sz="2400" dirty="0" smtClean="0">
                <a:latin typeface="Times New Roman" panose="02020603050405020304" pitchFamily="18" charset="0"/>
                <a:cs typeface="Times New Roman" panose="02020603050405020304" pitchFamily="18" charset="0"/>
              </a:rPr>
              <a:t>It is related to motion and the influence of some external effects such as gravity, magnetism, electricity, and surface tension. Here we </a:t>
            </a:r>
            <a:r>
              <a:rPr lang="en-US" sz="2400" dirty="0">
                <a:latin typeface="Times New Roman" panose="02020603050405020304" pitchFamily="18" charset="0"/>
                <a:cs typeface="Times New Roman" panose="02020603050405020304" pitchFamily="18" charset="0"/>
              </a:rPr>
              <a:t>are concerned with the </a:t>
            </a:r>
            <a:r>
              <a:rPr lang="en-US" sz="2400" u="sng" dirty="0">
                <a:latin typeface="Times New Roman" panose="02020603050405020304" pitchFamily="18" charset="0"/>
                <a:cs typeface="Times New Roman" panose="02020603050405020304" pitchFamily="18" charset="0"/>
              </a:rPr>
              <a:t>average effects </a:t>
            </a:r>
            <a:r>
              <a:rPr lang="en-US" sz="2400" dirty="0">
                <a:latin typeface="Times New Roman" panose="02020603050405020304" pitchFamily="18" charset="0"/>
                <a:cs typeface="Times New Roman" panose="02020603050405020304" pitchFamily="18" charset="0"/>
              </a:rPr>
              <a:t>of many molecules' infractions. </a:t>
            </a: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approach greatly reduces the complexity of the problem and we use this approach in this course.  This is known as "Classical Thermodynamics</a:t>
            </a:r>
            <a:r>
              <a:rPr lang="en-US" sz="2400" dirty="0" smtClean="0">
                <a:latin typeface="Times New Roman" panose="02020603050405020304" pitchFamily="18" charset="0"/>
                <a:cs typeface="Times New Roman" panose="02020603050405020304" pitchFamily="18" charset="0"/>
              </a:rPr>
              <a:t>".</a:t>
            </a:r>
          </a:p>
          <a:p>
            <a:pPr algn="just"/>
            <a:endParaRPr lang="en-US" sz="2400"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r="4884"/>
          <a:stretch/>
        </p:blipFill>
        <p:spPr>
          <a:xfrm>
            <a:off x="3948621" y="4343400"/>
            <a:ext cx="4855993" cy="2513798"/>
          </a:xfrm>
          <a:prstGeom prst="rect">
            <a:avLst/>
          </a:prstGeom>
        </p:spPr>
      </p:pic>
    </p:spTree>
    <p:extLst>
      <p:ext uri="{BB962C8B-B14F-4D97-AF65-F5344CB8AC3E}">
        <p14:creationId xmlns:p14="http://schemas.microsoft.com/office/powerpoint/2010/main" val="28056969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335"/>
            <a:ext cx="9144000" cy="6032421"/>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Energy</a:t>
            </a: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total energy of a system consists of the kinetic, potential, and internal energies:</a:t>
            </a: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where </a:t>
            </a:r>
            <a:r>
              <a:rPr lang="en-US" sz="2400" dirty="0">
                <a:latin typeface="Times New Roman" panose="02020603050405020304" pitchFamily="18" charset="0"/>
                <a:cs typeface="Times New Roman" panose="02020603050405020304" pitchFamily="18" charset="0"/>
              </a:rPr>
              <a:t>the contributions of magnetic, electric, nuclear energy are neglected</a:t>
            </a:r>
            <a:r>
              <a:rPr lang="en-US" sz="24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Internal energy </a:t>
            </a:r>
            <a:r>
              <a:rPr lang="en-US" sz="2400" dirty="0">
                <a:latin typeface="Times New Roman" panose="02020603050405020304" pitchFamily="18" charset="0"/>
                <a:cs typeface="Times New Roman" panose="02020603050405020304" pitchFamily="18" charset="0"/>
              </a:rPr>
              <a:t>is related to the molecular structure and the degree of molecular activity and </a:t>
            </a:r>
            <a:r>
              <a:rPr lang="en-US" sz="2400" dirty="0" smtClean="0">
                <a:latin typeface="Times New Roman" panose="02020603050405020304" pitchFamily="18" charset="0"/>
                <a:cs typeface="Times New Roman" panose="02020603050405020304" pitchFamily="18" charset="0"/>
              </a:rPr>
              <a:t>it may </a:t>
            </a:r>
            <a:r>
              <a:rPr lang="en-US" sz="2400" dirty="0">
                <a:latin typeface="Times New Roman" panose="02020603050405020304" pitchFamily="18" charset="0"/>
                <a:cs typeface="Times New Roman" panose="02020603050405020304" pitchFamily="18" charset="0"/>
              </a:rPr>
              <a:t>be viewed as the sum of the kinetic and potential energies of molecules.</a:t>
            </a:r>
          </a:p>
          <a:p>
            <a:pPr marL="342900" indent="-342900" algn="just">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Potential energy</a:t>
            </a:r>
            <a:r>
              <a:rPr lang="en-US" sz="2400" dirty="0">
                <a:latin typeface="Times New Roman" panose="02020603050405020304" pitchFamily="18" charset="0"/>
                <a:cs typeface="Times New Roman" panose="02020603050405020304" pitchFamily="18" charset="0"/>
              </a:rPr>
              <a:t>: is the energy that a system posses as a result of its elevation in </a:t>
            </a:r>
            <a:r>
              <a:rPr lang="en-US" sz="2400" dirty="0" smtClean="0">
                <a:latin typeface="Times New Roman" panose="02020603050405020304" pitchFamily="18" charset="0"/>
                <a:cs typeface="Times New Roman" panose="02020603050405020304" pitchFamily="18" charset="0"/>
              </a:rPr>
              <a:t>a gravitational </a:t>
            </a:r>
            <a:r>
              <a:rPr lang="en-US" sz="2400" dirty="0">
                <a:latin typeface="Times New Roman" panose="02020603050405020304" pitchFamily="18" charset="0"/>
                <a:cs typeface="Times New Roman" panose="02020603050405020304" pitchFamily="18" charset="0"/>
              </a:rPr>
              <a:t>field, PE</a:t>
            </a:r>
          </a:p>
        </p:txBody>
      </p:sp>
      <p:pic>
        <p:nvPicPr>
          <p:cNvPr id="2050" name="Picture 2"/>
          <p:cNvPicPr>
            <a:picLocks noChangeAspect="1" noChangeArrowheads="1"/>
          </p:cNvPicPr>
          <p:nvPr/>
        </p:nvPicPr>
        <p:blipFill>
          <a:blip r:embed="rId2">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1399446" y="2024063"/>
            <a:ext cx="6525354" cy="871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4356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335"/>
            <a:ext cx="9144000" cy="6032421"/>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Energy</a:t>
            </a:r>
          </a:p>
          <a:p>
            <a:pPr algn="just"/>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sum of translational, vibrational, and rotational energies of molecules is the </a:t>
            </a:r>
            <a:r>
              <a:rPr lang="en-US" sz="2400" b="1" u="sng" dirty="0">
                <a:latin typeface="Times New Roman" panose="02020603050405020304" pitchFamily="18" charset="0"/>
                <a:cs typeface="Times New Roman" panose="02020603050405020304" pitchFamily="18" charset="0"/>
              </a:rPr>
              <a:t>kinetic energy of molecules</a:t>
            </a:r>
            <a:r>
              <a:rPr lang="en-US" sz="2400" dirty="0">
                <a:latin typeface="Times New Roman" panose="02020603050405020304" pitchFamily="18" charset="0"/>
                <a:cs typeface="Times New Roman" panose="02020603050405020304" pitchFamily="18" charset="0"/>
              </a:rPr>
              <a:t>, and it is also called the </a:t>
            </a:r>
            <a:r>
              <a:rPr lang="en-US" sz="2400" u="sng" dirty="0">
                <a:latin typeface="Times New Roman" panose="02020603050405020304" pitchFamily="18" charset="0"/>
                <a:cs typeface="Times New Roman" panose="02020603050405020304" pitchFamily="18" charset="0"/>
              </a:rPr>
              <a:t>sensible energy</a:t>
            </a:r>
            <a:r>
              <a:rPr lang="en-US" sz="2400" dirty="0">
                <a:latin typeface="Times New Roman" panose="02020603050405020304" pitchFamily="18" charset="0"/>
                <a:cs typeface="Times New Roman" panose="02020603050405020304" pitchFamily="18" charset="0"/>
              </a:rPr>
              <a:t>. At higher temperatures, system will have higher sensible energy</a:t>
            </a:r>
            <a:r>
              <a:rPr lang="en-US" sz="24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Internal </a:t>
            </a:r>
            <a:r>
              <a:rPr lang="en-US" sz="2400" b="1" dirty="0">
                <a:latin typeface="Times New Roman" panose="02020603050405020304" pitchFamily="18" charset="0"/>
                <a:cs typeface="Times New Roman" panose="02020603050405020304" pitchFamily="18" charset="0"/>
              </a:rPr>
              <a:t>energy</a:t>
            </a:r>
            <a:r>
              <a:rPr lang="en-US" sz="2400" dirty="0">
                <a:latin typeface="Times New Roman" panose="02020603050405020304" pitchFamily="18" charset="0"/>
                <a:cs typeface="Times New Roman" panose="02020603050405020304" pitchFamily="18" charset="0"/>
              </a:rPr>
              <a:t> associated </a:t>
            </a:r>
            <a:r>
              <a:rPr lang="en-US" sz="2400" u="sng" dirty="0">
                <a:latin typeface="Times New Roman" panose="02020603050405020304" pitchFamily="18" charset="0"/>
                <a:cs typeface="Times New Roman" panose="02020603050405020304" pitchFamily="18" charset="0"/>
              </a:rPr>
              <a:t>with the phase of a system </a:t>
            </a:r>
            <a:r>
              <a:rPr lang="en-US" sz="2400" dirty="0">
                <a:latin typeface="Times New Roman" panose="02020603050405020304" pitchFamily="18" charset="0"/>
                <a:cs typeface="Times New Roman" panose="02020603050405020304" pitchFamily="18" charset="0"/>
              </a:rPr>
              <a:t>is called </a:t>
            </a:r>
            <a:r>
              <a:rPr lang="en-US" sz="2400" b="1" dirty="0">
                <a:latin typeface="Times New Roman" panose="02020603050405020304" pitchFamily="18" charset="0"/>
                <a:cs typeface="Times New Roman" panose="02020603050405020304" pitchFamily="18" charset="0"/>
              </a:rPr>
              <a:t>latent heat</a:t>
            </a:r>
            <a:r>
              <a:rPr lang="en-US" sz="2400" dirty="0">
                <a:latin typeface="Times New Roman" panose="02020603050405020304" pitchFamily="18" charset="0"/>
                <a:cs typeface="Times New Roman" panose="02020603050405020304" pitchFamily="18" charset="0"/>
              </a:rPr>
              <a:t>. The intermolecular forces are strongest in solids and weakest in gases.</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Internal </a:t>
            </a:r>
            <a:r>
              <a:rPr lang="en-US" sz="2400" b="1" dirty="0">
                <a:latin typeface="Times New Roman" panose="02020603050405020304" pitchFamily="18" charset="0"/>
                <a:cs typeface="Times New Roman" panose="02020603050405020304" pitchFamily="18" charset="0"/>
              </a:rPr>
              <a:t>energy</a:t>
            </a:r>
            <a:r>
              <a:rPr lang="en-US" sz="2400" dirty="0">
                <a:latin typeface="Times New Roman" panose="02020603050405020304" pitchFamily="18" charset="0"/>
                <a:cs typeface="Times New Roman" panose="02020603050405020304" pitchFamily="18" charset="0"/>
              </a:rPr>
              <a:t> associated </a:t>
            </a:r>
            <a:r>
              <a:rPr lang="en-US" sz="2400" b="1" dirty="0">
                <a:latin typeface="Times New Roman" panose="02020603050405020304" pitchFamily="18" charset="0"/>
                <a:cs typeface="Times New Roman" panose="02020603050405020304" pitchFamily="18" charset="0"/>
              </a:rPr>
              <a:t>with the atomic bonds </a:t>
            </a:r>
            <a:r>
              <a:rPr lang="en-US" sz="2400" dirty="0">
                <a:latin typeface="Times New Roman" panose="02020603050405020304" pitchFamily="18" charset="0"/>
                <a:cs typeface="Times New Roman" panose="02020603050405020304" pitchFamily="18" charset="0"/>
              </a:rPr>
              <a:t>in a molecule is called </a:t>
            </a:r>
            <a:r>
              <a:rPr lang="en-US" sz="2400" b="1" dirty="0">
                <a:latin typeface="Times New Roman" panose="02020603050405020304" pitchFamily="18" charset="0"/>
                <a:cs typeface="Times New Roman" panose="02020603050405020304" pitchFamily="18" charset="0"/>
              </a:rPr>
              <a:t>chemical or bond energy</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tremendous amount of energy associated with the bonds within the nucleolus of atom itself is called </a:t>
            </a:r>
            <a:r>
              <a:rPr lang="en-US" sz="2400" b="1" dirty="0">
                <a:latin typeface="Times New Roman" panose="02020603050405020304" pitchFamily="18" charset="0"/>
                <a:cs typeface="Times New Roman" panose="02020603050405020304" pitchFamily="18" charset="0"/>
              </a:rPr>
              <a:t>atomic energy</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Energy </a:t>
            </a:r>
            <a:r>
              <a:rPr lang="en-US" sz="2400" dirty="0">
                <a:latin typeface="Times New Roman" panose="02020603050405020304" pitchFamily="18" charset="0"/>
                <a:cs typeface="Times New Roman" panose="02020603050405020304" pitchFamily="18" charset="0"/>
              </a:rPr>
              <a:t>interactions with a closed system can occur via heat transfer and work.</a:t>
            </a:r>
          </a:p>
        </p:txBody>
      </p:sp>
    </p:spTree>
    <p:extLst>
      <p:ext uri="{BB962C8B-B14F-4D97-AF65-F5344CB8AC3E}">
        <p14:creationId xmlns:p14="http://schemas.microsoft.com/office/powerpoint/2010/main" val="2532787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750" y="809625"/>
            <a:ext cx="7048500" cy="5238750"/>
          </a:xfrm>
          <a:prstGeom prst="rect">
            <a:avLst/>
          </a:prstGeom>
        </p:spPr>
      </p:pic>
      <p:sp>
        <p:nvSpPr>
          <p:cNvPr id="6" name="Title 5"/>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Forms of Energy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4658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444500"/>
          </a:xfrm>
        </p:spPr>
        <p:txBody>
          <a:bodyPr>
            <a:noAutofit/>
          </a:bodyPr>
          <a:lstStyle/>
          <a:p>
            <a:r>
              <a:rPr lang="en-US" sz="2600" dirty="0">
                <a:latin typeface="Times New Roman" panose="02020603050405020304" pitchFamily="18" charset="0"/>
                <a:cs typeface="Times New Roman" panose="02020603050405020304" pitchFamily="18" charset="0"/>
              </a:rPr>
              <a:t>Homogeneous and heterogeneous thermodynamic systems</a:t>
            </a:r>
          </a:p>
        </p:txBody>
      </p:sp>
      <p:sp>
        <p:nvSpPr>
          <p:cNvPr id="4" name="Text Placeholder 3"/>
          <p:cNvSpPr>
            <a:spLocks noGrp="1"/>
          </p:cNvSpPr>
          <p:nvPr>
            <p:ph type="body" sz="half" idx="2"/>
          </p:nvPr>
        </p:nvSpPr>
        <p:spPr>
          <a:xfrm>
            <a:off x="0" y="762000"/>
            <a:ext cx="8839200" cy="6172200"/>
          </a:xfrm>
        </p:spPr>
        <p:txBody>
          <a:bodyPr>
            <a:normAutofit/>
          </a:bodyPr>
          <a:lstStyle/>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 </a:t>
            </a:r>
            <a:r>
              <a:rPr lang="en-US" sz="2400" dirty="0">
                <a:solidFill>
                  <a:srgbClr val="FF0000"/>
                </a:solidFill>
                <a:latin typeface="Times New Roman" panose="02020603050405020304" pitchFamily="18" charset="0"/>
                <a:cs typeface="Times New Roman" panose="02020603050405020304" pitchFamily="18" charset="0"/>
              </a:rPr>
              <a:t>homogeneous </a:t>
            </a:r>
            <a:r>
              <a:rPr lang="en-US" sz="2400" dirty="0" smtClean="0">
                <a:solidFill>
                  <a:srgbClr val="FF0000"/>
                </a:solidFill>
                <a:latin typeface="Times New Roman" panose="02020603050405020304" pitchFamily="18" charset="0"/>
                <a:cs typeface="Times New Roman" panose="02020603050405020304" pitchFamily="18" charset="0"/>
              </a:rPr>
              <a:t>system</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defined as the one whose </a:t>
            </a:r>
            <a:r>
              <a:rPr lang="en-US" sz="2400" u="sng" dirty="0">
                <a:latin typeface="Times New Roman" panose="02020603050405020304" pitchFamily="18" charset="0"/>
                <a:cs typeface="Times New Roman" panose="02020603050405020304" pitchFamily="18" charset="0"/>
              </a:rPr>
              <a:t>chemical composition and physical properties are the same in all parts of the system</a:t>
            </a:r>
            <a:r>
              <a:rPr lang="en-US" sz="2400" dirty="0">
                <a:latin typeface="Times New Roman" panose="02020603050405020304" pitchFamily="18" charset="0"/>
                <a:cs typeface="Times New Roman" panose="02020603050405020304" pitchFamily="18" charset="0"/>
              </a:rPr>
              <a:t>, or </a:t>
            </a:r>
            <a:r>
              <a:rPr lang="en-US" sz="2400" u="sng" dirty="0">
                <a:latin typeface="Times New Roman" panose="02020603050405020304" pitchFamily="18" charset="0"/>
                <a:cs typeface="Times New Roman" panose="02020603050405020304" pitchFamily="18" charset="0"/>
              </a:rPr>
              <a:t>change continuously from one point to another</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Example (a </a:t>
            </a:r>
            <a:r>
              <a:rPr lang="en-US" sz="2400" dirty="0">
                <a:latin typeface="Times New Roman" panose="02020603050405020304" pitchFamily="18" charset="0"/>
                <a:cs typeface="Times New Roman" panose="02020603050405020304" pitchFamily="18" charset="0"/>
              </a:rPr>
              <a:t>column of atmospheric air, which is a mixture of a number of gases, mainly nitrogen and </a:t>
            </a:r>
            <a:r>
              <a:rPr lang="en-US" sz="2400" dirty="0" smtClean="0">
                <a:latin typeface="Times New Roman" panose="02020603050405020304" pitchFamily="18" charset="0"/>
                <a:cs typeface="Times New Roman" panose="02020603050405020304" pitchFamily="18" charset="0"/>
              </a:rPr>
              <a:t>oxygen, acted </a:t>
            </a:r>
            <a:r>
              <a:rPr lang="en-US" sz="2400" dirty="0">
                <a:latin typeface="Times New Roman" panose="02020603050405020304" pitchFamily="18" charset="0"/>
                <a:cs typeface="Times New Roman" panose="02020603050405020304" pitchFamily="18" charset="0"/>
              </a:rPr>
              <a:t>upon by the force of gravity, both the composition of the system and its physical properties will continuously change from one point to another.</a:t>
            </a:r>
          </a:p>
          <a:p>
            <a:pPr marL="342900"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 </a:t>
            </a:r>
            <a:r>
              <a:rPr lang="en-US" sz="2400" dirty="0">
                <a:solidFill>
                  <a:srgbClr val="FF0000"/>
                </a:solidFill>
                <a:latin typeface="Times New Roman" panose="02020603050405020304" pitchFamily="18" charset="0"/>
                <a:cs typeface="Times New Roman" panose="02020603050405020304" pitchFamily="18" charset="0"/>
              </a:rPr>
              <a:t>heterogeneous system </a:t>
            </a:r>
            <a:r>
              <a:rPr lang="en-US" sz="2400" dirty="0">
                <a:latin typeface="Times New Roman" panose="02020603050405020304" pitchFamily="18" charset="0"/>
                <a:cs typeface="Times New Roman" panose="02020603050405020304" pitchFamily="18" charset="0"/>
              </a:rPr>
              <a:t>is </a:t>
            </a:r>
            <a:r>
              <a:rPr lang="en-US" sz="2400" u="sng" dirty="0" smtClean="0">
                <a:latin typeface="Times New Roman" panose="02020603050405020304" pitchFamily="18" charset="0"/>
                <a:cs typeface="Times New Roman" panose="02020603050405020304" pitchFamily="18" charset="0"/>
              </a:rPr>
              <a:t>defined as </a:t>
            </a:r>
            <a:r>
              <a:rPr lang="en-US" sz="2400" u="sng" dirty="0">
                <a:latin typeface="Times New Roman" panose="02020603050405020304" pitchFamily="18" charset="0"/>
                <a:cs typeface="Times New Roman" panose="02020603050405020304" pitchFamily="18" charset="0"/>
              </a:rPr>
              <a:t>one consisting of two or more homogeneous bodies</a:t>
            </a:r>
            <a:r>
              <a:rPr lang="en-US" sz="2400" dirty="0">
                <a:latin typeface="Times New Roman" panose="02020603050405020304" pitchFamily="18" charset="0"/>
                <a:cs typeface="Times New Roman" panose="02020603050405020304" pitchFamily="18" charset="0"/>
              </a:rPr>
              <a:t>. The homogeneous bodies of a heterogeneous system are referred to as </a:t>
            </a:r>
            <a:r>
              <a:rPr lang="en-US" sz="2400" dirty="0" smtClean="0">
                <a:latin typeface="Times New Roman" panose="02020603050405020304" pitchFamily="18" charset="0"/>
                <a:cs typeface="Times New Roman" panose="02020603050405020304" pitchFamily="18" charset="0"/>
              </a:rPr>
              <a:t>phases ( i.e</a:t>
            </a:r>
            <a:r>
              <a:rPr lang="en-US" sz="2400" dirty="0">
                <a:latin typeface="Times New Roman" panose="02020603050405020304" pitchFamily="18" charset="0"/>
                <a:cs typeface="Times New Roman" panose="02020603050405020304" pitchFamily="18" charset="0"/>
              </a:rPr>
              <a:t>. The system that has more than one </a:t>
            </a:r>
            <a:r>
              <a:rPr lang="en-US" sz="2400" dirty="0" smtClean="0">
                <a:latin typeface="Times New Roman" panose="02020603050405020304" pitchFamily="18" charset="0"/>
                <a:cs typeface="Times New Roman" panose="02020603050405020304" pitchFamily="18" charset="0"/>
              </a:rPr>
              <a:t>phase). An </a:t>
            </a:r>
            <a:r>
              <a:rPr lang="en-US" sz="2400" dirty="0">
                <a:latin typeface="Times New Roman" panose="02020603050405020304" pitchFamily="18" charset="0"/>
                <a:cs typeface="Times New Roman" panose="02020603050405020304" pitchFamily="18" charset="0"/>
              </a:rPr>
              <a:t>example of a heterogeneous system is water with ice floating in it. This system has two homogeneous bodies, water and ice. The chemical composition of the two phases is the same, but their physical properties differ drastically.</a:t>
            </a:r>
            <a:endParaRPr lang="en-US" sz="2400" dirty="0"/>
          </a:p>
        </p:txBody>
      </p:sp>
    </p:spTree>
    <p:extLst>
      <p:ext uri="{BB962C8B-B14F-4D97-AF65-F5344CB8AC3E}">
        <p14:creationId xmlns:p14="http://schemas.microsoft.com/office/powerpoint/2010/main" val="4180971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01000" cy="444500"/>
          </a:xfrm>
        </p:spPr>
        <p:txBody>
          <a:bodyPr>
            <a:noAutofit/>
          </a:bodyPr>
          <a:lstStyle/>
          <a:p>
            <a:r>
              <a:rPr lang="en-US" sz="2600" dirty="0">
                <a:latin typeface="Times New Roman" panose="02020603050405020304" pitchFamily="18" charset="0"/>
                <a:cs typeface="Times New Roman" panose="02020603050405020304" pitchFamily="18" charset="0"/>
              </a:rPr>
              <a:t>Phase, State and State variables</a:t>
            </a:r>
          </a:p>
        </p:txBody>
      </p:sp>
      <p:sp>
        <p:nvSpPr>
          <p:cNvPr id="4" name="Text Placeholder 3"/>
          <p:cNvSpPr>
            <a:spLocks noGrp="1"/>
          </p:cNvSpPr>
          <p:nvPr>
            <p:ph type="body" sz="half" idx="2"/>
          </p:nvPr>
        </p:nvSpPr>
        <p:spPr>
          <a:xfrm>
            <a:off x="457200" y="762000"/>
            <a:ext cx="8001000" cy="5943600"/>
          </a:xfrm>
        </p:spPr>
        <p:txBody>
          <a:bodyPr>
            <a:normAutofit/>
          </a:bodyPr>
          <a:lstStyle/>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Phase</a:t>
            </a:r>
            <a:r>
              <a:rPr lang="en-US" sz="2400" dirty="0">
                <a:latin typeface="Times New Roman" panose="02020603050405020304" pitchFamily="18" charset="0"/>
                <a:cs typeface="Times New Roman" panose="02020603050405020304" pitchFamily="18" charset="0"/>
              </a:rPr>
              <a:t>: a quantity of matter that is homogeneous throughout, and </a:t>
            </a:r>
            <a:r>
              <a:rPr lang="en-US" sz="2400" dirty="0" smtClean="0">
                <a:latin typeface="Times New Roman" panose="02020603050405020304" pitchFamily="18" charset="0"/>
                <a:cs typeface="Times New Roman" panose="02020603050405020304" pitchFamily="18" charset="0"/>
              </a:rPr>
              <a:t>Phase Boundaries</a:t>
            </a:r>
            <a:r>
              <a:rPr lang="en-US" sz="2400" dirty="0">
                <a:latin typeface="Times New Roman" panose="02020603050405020304" pitchFamily="18" charset="0"/>
                <a:cs typeface="Times New Roman" panose="02020603050405020304" pitchFamily="18" charset="0"/>
              </a:rPr>
              <a:t>: interfaces between different phases (an example of a single phase is ice. Another single phase is liquid water; a glass of ice water is a two-phase mixture with the phase boundaries at the edge of each ice cube).</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State</a:t>
            </a:r>
            <a:r>
              <a:rPr lang="en-US" sz="2400" dirty="0">
                <a:latin typeface="Times New Roman" panose="02020603050405020304" pitchFamily="18" charset="0"/>
                <a:cs typeface="Times New Roman" panose="02020603050405020304" pitchFamily="18" charset="0"/>
              </a:rPr>
              <a:t>: condition described by observable macroscopic properties (state variable).</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state variable:  </a:t>
            </a:r>
            <a:r>
              <a:rPr lang="en-US" sz="2400" dirty="0">
                <a:latin typeface="Times New Roman" panose="02020603050405020304" pitchFamily="18" charset="0"/>
                <a:cs typeface="Times New Roman" panose="02020603050405020304" pitchFamily="18" charset="0"/>
              </a:rPr>
              <a:t>is a property of a system that depends only on the current, equilibrium state of the system and  thus do not depend on the path by which the system arrived at its present state(independent of the history of the system), for example, internal energy, enthalpy, and entropy etc.</a:t>
            </a:r>
          </a:p>
          <a:p>
            <a:pPr marL="285750" indent="-285750">
              <a:buFont typeface="Wingdings" panose="05000000000000000000" pitchFamily="2" charset="2"/>
              <a:buChar char="q"/>
            </a:pPr>
            <a:endParaRPr lang="en-US" sz="2400" dirty="0"/>
          </a:p>
        </p:txBody>
      </p:sp>
    </p:spTree>
    <p:extLst>
      <p:ext uri="{BB962C8B-B14F-4D97-AF65-F5344CB8AC3E}">
        <p14:creationId xmlns:p14="http://schemas.microsoft.com/office/powerpoint/2010/main" val="120901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749300"/>
          </a:xfrm>
        </p:spPr>
        <p:txBody>
          <a:bodyPr>
            <a:noAutofit/>
          </a:bodyPr>
          <a:lstStyle/>
          <a:p>
            <a:r>
              <a:rPr lang="en-US" sz="2600" dirty="0">
                <a:latin typeface="Times New Roman" panose="02020603050405020304" pitchFamily="18" charset="0"/>
                <a:cs typeface="Times New Roman" panose="02020603050405020304" pitchFamily="18" charset="0"/>
              </a:rPr>
              <a:t>How to specify the state of a system thermodynamically?</a:t>
            </a:r>
          </a:p>
        </p:txBody>
      </p:sp>
      <p:sp>
        <p:nvSpPr>
          <p:cNvPr id="4" name="Text Placeholder 3"/>
          <p:cNvSpPr>
            <a:spLocks noGrp="1"/>
          </p:cNvSpPr>
          <p:nvPr>
            <p:ph type="body" sz="half" idx="2"/>
          </p:nvPr>
        </p:nvSpPr>
        <p:spPr>
          <a:xfrm>
            <a:off x="457200" y="762000"/>
            <a:ext cx="8001000" cy="5943600"/>
          </a:xfrm>
        </p:spPr>
        <p:txBody>
          <a:bodyPr>
            <a:normAutofit fontScale="77500" lnSpcReduction="20000"/>
          </a:bodyPr>
          <a:lstStyle/>
          <a:p>
            <a:pPr marL="342900" indent="-342900" algn="just">
              <a:lnSpc>
                <a:spcPct val="120000"/>
              </a:lnSpc>
              <a:buFont typeface="Wingdings" panose="05000000000000000000" pitchFamily="2" charset="2"/>
              <a:buChar char="q"/>
            </a:pPr>
            <a:r>
              <a:rPr lang="en-US" sz="3100" dirty="0">
                <a:latin typeface="Times New Roman" panose="02020603050405020304" pitchFamily="18" charset="0"/>
                <a:cs typeface="Times New Roman" panose="02020603050405020304" pitchFamily="18" charset="0"/>
              </a:rPr>
              <a:t>The thermodynamic state of a system is defined by specifying values of a set of state variables. For fluid systems, typical properties are pressure, volume and temperature. More complex systems may require the specification of more unusual properties ( ex. the state of an electric battery requires the specification of the amount of electric charge it contains).</a:t>
            </a:r>
          </a:p>
          <a:p>
            <a:pPr marL="342900" indent="-342900" algn="just">
              <a:lnSpc>
                <a:spcPct val="120000"/>
              </a:lnSpc>
              <a:buFont typeface="Wingdings" panose="05000000000000000000" pitchFamily="2" charset="2"/>
              <a:buChar char="q"/>
            </a:pPr>
            <a:r>
              <a:rPr lang="en-US" sz="3100" dirty="0">
                <a:latin typeface="Times New Roman" panose="02020603050405020304" pitchFamily="18" charset="0"/>
                <a:cs typeface="Times New Roman" panose="02020603050405020304" pitchFamily="18" charset="0"/>
              </a:rPr>
              <a:t>Since p, V, and T determine the state of the system, they must be connected by functional relationship f (p, V, T) = 0 which is called the equation of state. </a:t>
            </a:r>
          </a:p>
          <a:p>
            <a:pPr marL="342900" indent="-342900" algn="just">
              <a:lnSpc>
                <a:spcPct val="120000"/>
              </a:lnSpc>
              <a:buFont typeface="Wingdings" panose="05000000000000000000" pitchFamily="2" charset="2"/>
              <a:buChar char="q"/>
            </a:pPr>
            <a:r>
              <a:rPr lang="en-US" sz="3100" dirty="0">
                <a:latin typeface="Times New Roman" panose="02020603050405020304" pitchFamily="18" charset="0"/>
                <a:cs typeface="Times New Roman" panose="02020603050405020304" pitchFamily="18" charset="0"/>
              </a:rPr>
              <a:t>Any other thermodynamic variables that depend on the state defined by the two independent state variables are called </a:t>
            </a:r>
            <a:r>
              <a:rPr lang="en-US" sz="3100" b="1" dirty="0">
                <a:latin typeface="Times New Roman" panose="02020603050405020304" pitchFamily="18" charset="0"/>
                <a:cs typeface="Times New Roman" panose="02020603050405020304" pitchFamily="18" charset="0"/>
              </a:rPr>
              <a:t>state functions</a:t>
            </a:r>
            <a:r>
              <a:rPr lang="en-US" sz="3100" dirty="0">
                <a:latin typeface="Times New Roman" panose="02020603050405020304" pitchFamily="18" charset="0"/>
                <a:cs typeface="Times New Roman" panose="02020603050405020304" pitchFamily="18" charset="0"/>
              </a:rPr>
              <a:t>. State functions are thus </a:t>
            </a:r>
            <a:r>
              <a:rPr lang="en-US" sz="3100" b="1" dirty="0">
                <a:latin typeface="Times New Roman" panose="02020603050405020304" pitchFamily="18" charset="0"/>
                <a:cs typeface="Times New Roman" panose="02020603050405020304" pitchFamily="18" charset="0"/>
              </a:rPr>
              <a:t>dependent variables </a:t>
            </a:r>
            <a:r>
              <a:rPr lang="en-US" sz="3100" dirty="0">
                <a:latin typeface="Times New Roman" panose="02020603050405020304" pitchFamily="18" charset="0"/>
                <a:cs typeface="Times New Roman" panose="02020603050405020304" pitchFamily="18" charset="0"/>
              </a:rPr>
              <a:t>and </a:t>
            </a:r>
            <a:r>
              <a:rPr lang="en-US" sz="3100" b="1" dirty="0">
                <a:latin typeface="Times New Roman" panose="02020603050405020304" pitchFamily="18" charset="0"/>
                <a:cs typeface="Times New Roman" panose="02020603050405020304" pitchFamily="18" charset="0"/>
              </a:rPr>
              <a:t>state variables are independent variables</a:t>
            </a:r>
            <a:r>
              <a:rPr lang="en-US" sz="3100" dirty="0">
                <a:latin typeface="Times New Roman" panose="02020603050405020304" pitchFamily="18" charset="0"/>
                <a:cs typeface="Times New Roman" panose="02020603050405020304" pitchFamily="18" charset="0"/>
              </a:rPr>
              <a:t>.</a:t>
            </a:r>
          </a:p>
          <a:p>
            <a:pPr algn="just"/>
            <a:endParaRPr lang="en-US" sz="24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en-US" sz="2400" dirty="0"/>
          </a:p>
        </p:txBody>
      </p:sp>
    </p:spTree>
    <p:extLst>
      <p:ext uri="{BB962C8B-B14F-4D97-AF65-F5344CB8AC3E}">
        <p14:creationId xmlns:p14="http://schemas.microsoft.com/office/powerpoint/2010/main" val="120077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2708" y="1219200"/>
            <a:ext cx="6480720" cy="3970318"/>
          </a:xfrm>
          <a:prstGeom prst="rect">
            <a:avLst/>
          </a:prstGeom>
          <a:blipFill>
            <a:blip r:embed="rId2"/>
            <a:tile tx="0" ty="0" sx="100000" sy="100000" flip="none" algn="tl"/>
          </a:blip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Welcome Students In The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New Course </a:t>
            </a:r>
          </a:p>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And In The </a:t>
            </a:r>
            <a:r>
              <a:rPr lang="en-US" sz="28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First Lecture </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sym typeface="Wingdings" pitchFamily="2" charset="2"/>
              </a:rPr>
              <a:t> </a:t>
            </a:r>
          </a:p>
          <a:p>
            <a:pPr algn="ctr">
              <a:lnSpc>
                <a:spcPct val="300000"/>
              </a:lnSpc>
            </a:pP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endParaRPr>
          </a:p>
        </p:txBody>
      </p:sp>
    </p:spTree>
    <p:extLst>
      <p:ext uri="{BB962C8B-B14F-4D97-AF65-F5344CB8AC3E}">
        <p14:creationId xmlns:p14="http://schemas.microsoft.com/office/powerpoint/2010/main" val="973299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THE END </a:t>
            </a:r>
            <a:r>
              <a:rPr lang="en-US" dirty="0">
                <a:latin typeface="Times New Roman" panose="02020603050405020304" pitchFamily="18" charset="0"/>
                <a:cs typeface="Times New Roman" panose="02020603050405020304" pitchFamily="18" charset="0"/>
              </a:rPr>
              <a:t>OF LECTURE </a:t>
            </a:r>
            <a:r>
              <a:rPr lang="en-US" dirty="0" smtClean="0">
                <a:latin typeface="Times New Roman" panose="02020603050405020304" pitchFamily="18" charset="0"/>
                <a:cs typeface="Times New Roman" panose="02020603050405020304" pitchFamily="18" charset="0"/>
              </a:rPr>
              <a:t>ONE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6156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1569660"/>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Definitions</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Systems, </a:t>
            </a:r>
            <a:r>
              <a:rPr lang="en-US" sz="2400" dirty="0" smtClean="0">
                <a:latin typeface="Times New Roman" panose="02020603050405020304" pitchFamily="18" charset="0"/>
                <a:cs typeface="Times New Roman" panose="02020603050405020304" pitchFamily="18" charset="0"/>
              </a:rPr>
              <a:t>equilibrium</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types </a:t>
            </a:r>
            <a:r>
              <a:rPr lang="en-US" sz="2400" dirty="0">
                <a:latin typeface="Times New Roman" panose="02020603050405020304" pitchFamily="18" charset="0"/>
                <a:cs typeface="Times New Roman" panose="02020603050405020304" pitchFamily="18" charset="0"/>
              </a:rPr>
              <a:t>of </a:t>
            </a:r>
            <a:r>
              <a:rPr lang="en-US" sz="2400" dirty="0" smtClean="0">
                <a:latin typeface="Times New Roman" panose="02020603050405020304" pitchFamily="18" charset="0"/>
                <a:cs typeface="Times New Roman" panose="02020603050405020304" pitchFamily="18" charset="0"/>
              </a:rPr>
              <a:t>energy</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state variables</a:t>
            </a:r>
          </a:p>
        </p:txBody>
      </p:sp>
      <p:sp>
        <p:nvSpPr>
          <p:cNvPr id="3" name="Title 2"/>
          <p:cNvSpPr>
            <a:spLocks noGrp="1"/>
          </p:cNvSpPr>
          <p:nvPr>
            <p:ph type="title"/>
          </p:nvPr>
        </p:nvSpPr>
        <p:spPr/>
        <p:txBody>
          <a:bodyPr>
            <a:normAutofit/>
          </a:bodyPr>
          <a:lstStyle/>
          <a:p>
            <a:r>
              <a:rPr lang="en-US" sz="2600" dirty="0" smtClean="0">
                <a:latin typeface="Times New Roman" panose="02020603050405020304" pitchFamily="18" charset="0"/>
                <a:cs typeface="Times New Roman" panose="02020603050405020304" pitchFamily="18" charset="0"/>
              </a:rPr>
              <a:t>This lecture </a:t>
            </a:r>
            <a:r>
              <a:rPr lang="en-US" sz="2600" dirty="0" smtClean="0">
                <a:latin typeface="Times New Roman" panose="02020603050405020304" pitchFamily="18" charset="0"/>
                <a:cs typeface="Times New Roman" panose="02020603050405020304" pitchFamily="18" charset="0"/>
              </a:rPr>
              <a:t>includes </a:t>
            </a:r>
            <a:r>
              <a:rPr lang="en-US" sz="2600" dirty="0" smtClean="0">
                <a:latin typeface="Times New Roman" panose="02020603050405020304" pitchFamily="18" charset="0"/>
                <a:cs typeface="Times New Roman" panose="02020603050405020304" pitchFamily="18" charset="0"/>
              </a:rPr>
              <a:t>the following items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900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5650558" cy="5262979"/>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theory of </a:t>
            </a:r>
            <a:r>
              <a:rPr lang="en-US" sz="2400" dirty="0" smtClean="0">
                <a:latin typeface="Times New Roman" panose="02020603050405020304" pitchFamily="18" charset="0"/>
                <a:cs typeface="Times New Roman" panose="02020603050405020304" pitchFamily="18" charset="0"/>
              </a:rPr>
              <a:t>thermodynamics or “TD”  </a:t>
            </a:r>
            <a:r>
              <a:rPr lang="en-US" sz="2400" dirty="0">
                <a:latin typeface="Times New Roman" panose="02020603050405020304" pitchFamily="18" charset="0"/>
                <a:cs typeface="Times New Roman" panose="02020603050405020304" pitchFamily="18" charset="0"/>
              </a:rPr>
              <a:t>is one of the </a:t>
            </a:r>
            <a:r>
              <a:rPr lang="en-US" sz="2400" dirty="0" smtClean="0">
                <a:latin typeface="Times New Roman" panose="02020603050405020304" pitchFamily="18" charset="0"/>
                <a:cs typeface="Times New Roman" panose="02020603050405020304" pitchFamily="18" charset="0"/>
              </a:rPr>
              <a:t>cornerstones of </a:t>
            </a:r>
            <a:r>
              <a:rPr lang="en-US" sz="2400" dirty="0">
                <a:latin typeface="Times New Roman" panose="02020603050405020304" pitchFamily="18" charset="0"/>
                <a:cs typeface="Times New Roman" panose="02020603050405020304" pitchFamily="18" charset="0"/>
              </a:rPr>
              <a:t>classical physics.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It has applications in </a:t>
            </a:r>
            <a:r>
              <a:rPr lang="en-US" sz="2400" dirty="0" smtClean="0">
                <a:solidFill>
                  <a:srgbClr val="00B050"/>
                </a:solidFill>
                <a:latin typeface="Times New Roman" panose="02020603050405020304" pitchFamily="18" charset="0"/>
                <a:cs typeface="Times New Roman" panose="02020603050405020304" pitchFamily="18" charset="0"/>
              </a:rPr>
              <a:t>Physics</a:t>
            </a:r>
            <a:r>
              <a:rPr lang="en-US" sz="2400" dirty="0">
                <a:latin typeface="Times New Roman" panose="02020603050405020304" pitchFamily="18" charset="0"/>
                <a:cs typeface="Times New Roman" panose="02020603050405020304" pitchFamily="18" charset="0"/>
              </a:rPr>
              <a:t>, </a:t>
            </a:r>
            <a:r>
              <a:rPr lang="en-US" sz="2400" dirty="0" smtClean="0">
                <a:solidFill>
                  <a:srgbClr val="00B050"/>
                </a:solidFill>
                <a:latin typeface="Times New Roman" panose="02020603050405020304" pitchFamily="18" charset="0"/>
                <a:cs typeface="Times New Roman" panose="02020603050405020304" pitchFamily="18" charset="0"/>
              </a:rPr>
              <a:t>Chemistry</a:t>
            </a:r>
            <a:r>
              <a:rPr lang="en-US" sz="2400" dirty="0">
                <a:latin typeface="Times New Roman" panose="02020603050405020304" pitchFamily="18" charset="0"/>
                <a:cs typeface="Times New Roman" panose="02020603050405020304" pitchFamily="18" charset="0"/>
              </a:rPr>
              <a:t>, </a:t>
            </a:r>
            <a:r>
              <a:rPr lang="en-US" sz="2400" dirty="0">
                <a:solidFill>
                  <a:srgbClr val="00B050"/>
                </a:solidFill>
                <a:latin typeface="Times New Roman" panose="02020603050405020304" pitchFamily="18" charset="0"/>
                <a:cs typeface="Times New Roman" panose="02020603050405020304" pitchFamily="18" charset="0"/>
              </a:rPr>
              <a:t>Earth </a:t>
            </a:r>
            <a:r>
              <a:rPr lang="en-US" sz="2400" dirty="0" smtClean="0">
                <a:solidFill>
                  <a:srgbClr val="00B050"/>
                </a:solidFill>
                <a:latin typeface="Times New Roman" panose="02020603050405020304" pitchFamily="18" charset="0"/>
                <a:cs typeface="Times New Roman" panose="02020603050405020304" pitchFamily="18" charset="0"/>
              </a:rPr>
              <a:t>Sciences</a:t>
            </a:r>
            <a:r>
              <a:rPr lang="en-US" sz="2400" dirty="0">
                <a:latin typeface="Times New Roman" panose="02020603050405020304" pitchFamily="18" charset="0"/>
                <a:cs typeface="Times New Roman" panose="02020603050405020304" pitchFamily="18" charset="0"/>
              </a:rPr>
              <a:t>, </a:t>
            </a:r>
            <a:r>
              <a:rPr lang="en-US" sz="2400" dirty="0" smtClean="0">
                <a:solidFill>
                  <a:srgbClr val="00B050"/>
                </a:solidFill>
                <a:latin typeface="Times New Roman" panose="02020603050405020304" pitchFamily="18" charset="0"/>
                <a:cs typeface="Times New Roman" panose="02020603050405020304" pitchFamily="18" charset="0"/>
              </a:rPr>
              <a:t>Biology</a:t>
            </a:r>
            <a:r>
              <a:rPr lang="en-US" sz="2400" dirty="0" smtClean="0">
                <a:latin typeface="Times New Roman" panose="02020603050405020304" pitchFamily="18" charset="0"/>
                <a:cs typeface="Times New Roman" panose="02020603050405020304" pitchFamily="18" charset="0"/>
              </a:rPr>
              <a:t> and </a:t>
            </a:r>
            <a:r>
              <a:rPr lang="en-US" sz="2400" dirty="0" smtClean="0">
                <a:solidFill>
                  <a:srgbClr val="00B050"/>
                </a:solidFill>
                <a:latin typeface="Times New Roman" panose="02020603050405020304" pitchFamily="18" charset="0"/>
                <a:cs typeface="Times New Roman" panose="02020603050405020304" pitchFamily="18" charset="0"/>
              </a:rPr>
              <a:t>Economics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TD </a:t>
            </a:r>
            <a:r>
              <a:rPr lang="en-US" sz="2400" dirty="0">
                <a:latin typeface="Times New Roman" panose="02020603050405020304" pitchFamily="18" charset="0"/>
                <a:cs typeface="Times New Roman" panose="02020603050405020304" pitchFamily="18" charset="0"/>
              </a:rPr>
              <a:t>plays an </a:t>
            </a:r>
            <a:r>
              <a:rPr lang="en-US" sz="2400" dirty="0" smtClean="0">
                <a:latin typeface="Times New Roman" panose="02020603050405020304" pitchFamily="18" charset="0"/>
                <a:cs typeface="Times New Roman" panose="02020603050405020304" pitchFamily="18" charset="0"/>
              </a:rPr>
              <a:t>important role </a:t>
            </a:r>
            <a:r>
              <a:rPr lang="en-US" sz="2400" dirty="0">
                <a:latin typeface="Times New Roman" panose="02020603050405020304" pitchFamily="18" charset="0"/>
                <a:cs typeface="Times New Roman" panose="02020603050405020304" pitchFamily="18" charset="0"/>
              </a:rPr>
              <a:t>in our </a:t>
            </a:r>
            <a:r>
              <a:rPr lang="en-US" sz="2400" dirty="0" smtClean="0">
                <a:latin typeface="Times New Roman" panose="02020603050405020304" pitchFamily="18" charset="0"/>
                <a:cs typeface="Times New Roman" panose="02020603050405020304" pitchFamily="18" charset="0"/>
              </a:rPr>
              <a:t> quantitative </a:t>
            </a:r>
            <a:r>
              <a:rPr lang="en-US" sz="2400" dirty="0">
                <a:latin typeface="Times New Roman" panose="02020603050405020304" pitchFamily="18" charset="0"/>
                <a:cs typeface="Times New Roman" panose="02020603050405020304" pitchFamily="18" charset="0"/>
              </a:rPr>
              <a:t>understanding of </a:t>
            </a:r>
            <a:r>
              <a:rPr lang="en-US" sz="2400" dirty="0" smtClean="0">
                <a:latin typeface="Times New Roman" panose="02020603050405020304" pitchFamily="18" charset="0"/>
                <a:cs typeface="Times New Roman" panose="02020603050405020304" pitchFamily="18" charset="0"/>
              </a:rPr>
              <a:t>atmospheric phenomena </a:t>
            </a:r>
            <a:r>
              <a:rPr lang="en-US" sz="2400" dirty="0">
                <a:latin typeface="Times New Roman" panose="02020603050405020304" pitchFamily="18" charset="0"/>
                <a:cs typeface="Times New Roman" panose="02020603050405020304" pitchFamily="18" charset="0"/>
              </a:rPr>
              <a:t>ranging from the </a:t>
            </a:r>
            <a:r>
              <a:rPr lang="en-US" sz="2400" b="1" dirty="0">
                <a:latin typeface="Times New Roman" panose="02020603050405020304" pitchFamily="18" charset="0"/>
                <a:cs typeface="Times New Roman" panose="02020603050405020304" pitchFamily="18" charset="0"/>
              </a:rPr>
              <a:t>smallest </a:t>
            </a:r>
            <a:r>
              <a:rPr lang="en-US" sz="2400" b="1" dirty="0" smtClean="0">
                <a:latin typeface="Times New Roman" panose="02020603050405020304" pitchFamily="18" charset="0"/>
                <a:cs typeface="Times New Roman" panose="02020603050405020304" pitchFamily="18" charset="0"/>
              </a:rPr>
              <a:t>cloud microphysical </a:t>
            </a:r>
            <a:r>
              <a:rPr lang="en-US" sz="2400" b="1" dirty="0">
                <a:latin typeface="Times New Roman" panose="02020603050405020304" pitchFamily="18" charset="0"/>
                <a:cs typeface="Times New Roman" panose="02020603050405020304" pitchFamily="18" charset="0"/>
              </a:rPr>
              <a:t>processes </a:t>
            </a:r>
            <a:r>
              <a:rPr lang="en-US" sz="2400" dirty="0">
                <a:latin typeface="Times New Roman" panose="02020603050405020304" pitchFamily="18" charset="0"/>
                <a:cs typeface="Times New Roman" panose="02020603050405020304" pitchFamily="18" charset="0"/>
              </a:rPr>
              <a:t>to the </a:t>
            </a:r>
            <a:r>
              <a:rPr lang="en-US" sz="2400" b="1" dirty="0">
                <a:latin typeface="Times New Roman" panose="02020603050405020304" pitchFamily="18" charset="0"/>
                <a:cs typeface="Times New Roman" panose="02020603050405020304" pitchFamily="18" charset="0"/>
              </a:rPr>
              <a:t>general circulation </a:t>
            </a:r>
            <a:r>
              <a:rPr lang="en-US" sz="2400" b="1" dirty="0" smtClean="0">
                <a:latin typeface="Times New Roman" panose="02020603050405020304" pitchFamily="18" charset="0"/>
                <a:cs typeface="Times New Roman" panose="02020603050405020304" pitchFamily="18" charset="0"/>
              </a:rPr>
              <a:t>of the </a:t>
            </a:r>
            <a:r>
              <a:rPr lang="en-US" sz="2400" b="1" dirty="0">
                <a:latin typeface="Times New Roman" panose="02020603050405020304" pitchFamily="18" charset="0"/>
                <a:cs typeface="Times New Roman" panose="02020603050405020304" pitchFamily="18" charset="0"/>
              </a:rPr>
              <a:t>atmosphere</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u="sng" dirty="0" smtClean="0">
                <a:latin typeface="Times New Roman" panose="02020603050405020304" pitchFamily="18" charset="0"/>
                <a:cs typeface="Times New Roman" panose="02020603050405020304" pitchFamily="18" charset="0"/>
              </a:rPr>
              <a:t>TD deals </a:t>
            </a:r>
            <a:r>
              <a:rPr lang="en-US" sz="2400" u="sng" dirty="0">
                <a:latin typeface="Times New Roman" panose="02020603050405020304" pitchFamily="18" charset="0"/>
                <a:cs typeface="Times New Roman" panose="02020603050405020304" pitchFamily="18" charset="0"/>
              </a:rPr>
              <a:t>with the transfer of energy from one </a:t>
            </a:r>
            <a:r>
              <a:rPr lang="en-US" sz="2400" u="sng" dirty="0">
                <a:solidFill>
                  <a:srgbClr val="FF0000"/>
                </a:solidFill>
                <a:latin typeface="Times New Roman" panose="02020603050405020304" pitchFamily="18" charset="0"/>
                <a:cs typeface="Times New Roman" panose="02020603050405020304" pitchFamily="18" charset="0"/>
              </a:rPr>
              <a:t>place</a:t>
            </a:r>
            <a:r>
              <a:rPr lang="en-US" sz="2400" u="sng" dirty="0">
                <a:latin typeface="Times New Roman" panose="02020603050405020304" pitchFamily="18" charset="0"/>
                <a:cs typeface="Times New Roman" panose="02020603050405020304" pitchFamily="18" charset="0"/>
              </a:rPr>
              <a:t> to another and from one </a:t>
            </a:r>
            <a:r>
              <a:rPr lang="en-US" sz="2400" u="sng" dirty="0">
                <a:solidFill>
                  <a:srgbClr val="00B050"/>
                </a:solidFill>
                <a:latin typeface="Times New Roman" panose="02020603050405020304" pitchFamily="18" charset="0"/>
                <a:cs typeface="Times New Roman" panose="02020603050405020304" pitchFamily="18" charset="0"/>
              </a:rPr>
              <a:t>form</a:t>
            </a:r>
            <a:r>
              <a:rPr lang="en-US" sz="2400" u="sng" dirty="0">
                <a:latin typeface="Times New Roman" panose="02020603050405020304" pitchFamily="18" charset="0"/>
                <a:cs typeface="Times New Roman" panose="02020603050405020304" pitchFamily="18" charset="0"/>
              </a:rPr>
              <a:t> to another</a:t>
            </a:r>
            <a:r>
              <a:rPr lang="en-US" sz="2400" u="sng"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pPr algn="l"/>
            <a:r>
              <a:rPr lang="en-US" sz="3000" dirty="0" smtClean="0">
                <a:latin typeface="Times New Roman" panose="02020603050405020304" pitchFamily="18" charset="0"/>
                <a:cs typeface="Times New Roman" panose="02020603050405020304" pitchFamily="18" charset="0"/>
              </a:rPr>
              <a:t>Why We Should Study Thermo-Dynamics “TD” ?</a:t>
            </a:r>
            <a:endParaRPr lang="en-US" sz="3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3505200"/>
            <a:ext cx="2773304" cy="2550111"/>
          </a:xfrm>
          <a:prstGeom prst="rect">
            <a:avLst/>
          </a:prstGeom>
        </p:spPr>
      </p:pic>
      <p:pic>
        <p:nvPicPr>
          <p:cNvPr id="5"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447800"/>
            <a:ext cx="1726104" cy="1904999"/>
          </a:xfrm>
          <a:prstGeom prst="rect">
            <a:avLst/>
          </a:prstGeom>
        </p:spPr>
      </p:pic>
    </p:spTree>
    <p:extLst>
      <p:ext uri="{BB962C8B-B14F-4D97-AF65-F5344CB8AC3E}">
        <p14:creationId xmlns:p14="http://schemas.microsoft.com/office/powerpoint/2010/main" val="4263894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2976" y="609600"/>
            <a:ext cx="3262537" cy="596900"/>
          </a:xfrm>
        </p:spPr>
        <p:txBody>
          <a:bodyPr>
            <a:normAutofit/>
          </a:bodyPr>
          <a:lstStyle/>
          <a:p>
            <a:r>
              <a:rPr lang="en-US" sz="2600" i="1" dirty="0" smtClean="0"/>
              <a:t>Thermodynamics</a:t>
            </a:r>
            <a:endParaRPr lang="en-US" sz="2600" dirty="0"/>
          </a:p>
        </p:txBody>
      </p:sp>
      <p:sp>
        <p:nvSpPr>
          <p:cNvPr id="6" name="Text Placeholder 5"/>
          <p:cNvSpPr>
            <a:spLocks noGrp="1"/>
          </p:cNvSpPr>
          <p:nvPr>
            <p:ph type="body" sz="half" idx="2"/>
          </p:nvPr>
        </p:nvSpPr>
        <p:spPr>
          <a:xfrm>
            <a:off x="304800" y="1206500"/>
            <a:ext cx="8686800" cy="3441700"/>
          </a:xfrm>
        </p:spPr>
        <p:txBody>
          <a:bodyPr>
            <a:noAutofit/>
          </a:bodyPr>
          <a:lstStyle/>
          <a:p>
            <a:pPr marL="342900" indent="-342900" algn="just">
              <a:buFont typeface="Wingdings" panose="05000000000000000000" pitchFamily="2" charset="2"/>
              <a:buChar char="Ø"/>
            </a:pPr>
            <a:r>
              <a:rPr lang="en-US" sz="2400" u="sng" dirty="0" smtClean="0">
                <a:latin typeface="Times New Roman" panose="02020603050405020304" pitchFamily="18" charset="0"/>
                <a:cs typeface="Times New Roman" panose="02020603050405020304" pitchFamily="18" charset="0"/>
              </a:rPr>
              <a:t>The </a:t>
            </a:r>
            <a:r>
              <a:rPr lang="en-US" sz="2400" u="sng" dirty="0">
                <a:latin typeface="Times New Roman" panose="02020603050405020304" pitchFamily="18" charset="0"/>
                <a:cs typeface="Times New Roman" panose="02020603050405020304" pitchFamily="18" charset="0"/>
              </a:rPr>
              <a:t>key concept is that heat is a form of energy corresponding to a definite amount of mechanical work</a:t>
            </a:r>
            <a:r>
              <a:rPr lang="en-US" sz="2400" u="sng"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en-US" sz="2400" u="sng" dirty="0">
                <a:solidFill>
                  <a:schemeClr val="accent2">
                    <a:lumMod val="75000"/>
                  </a:schemeClr>
                </a:solidFill>
                <a:latin typeface="Times New Roman" panose="02020603050405020304" pitchFamily="18" charset="0"/>
                <a:cs typeface="Times New Roman" panose="02020603050405020304" pitchFamily="18" charset="0"/>
              </a:rPr>
              <a:t>Thermodynamics</a:t>
            </a:r>
            <a:r>
              <a:rPr lang="en-US" sz="2400" u="sng"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the study of equilibrium states of a system which has been subjected to some energy transformation, </a:t>
            </a:r>
            <a:r>
              <a:rPr lang="en-US" sz="2400" u="sng" dirty="0">
                <a:latin typeface="Times New Roman" panose="02020603050405020304" pitchFamily="18" charset="0"/>
                <a:cs typeface="Times New Roman" panose="02020603050405020304" pitchFamily="18" charset="0"/>
              </a:rPr>
              <a:t>or the study of energy, energy transformations and its relation to </a:t>
            </a:r>
            <a:r>
              <a:rPr lang="en-US" sz="2400" u="sng" dirty="0" smtClean="0">
                <a:latin typeface="Times New Roman" panose="02020603050405020304" pitchFamily="18" charset="0"/>
                <a:cs typeface="Times New Roman" panose="02020603050405020304" pitchFamily="18" charset="0"/>
              </a:rPr>
              <a:t>matter </a:t>
            </a:r>
            <a:r>
              <a:rPr lang="en-US" sz="2400" dirty="0" smtClean="0">
                <a:latin typeface="Times New Roman" panose="02020603050405020304" pitchFamily="18" charset="0"/>
                <a:cs typeface="Times New Roman" panose="02020603050405020304" pitchFamily="18" charset="0"/>
              </a:rPr>
              <a:t>(transformations of </a:t>
            </a:r>
            <a:r>
              <a:rPr lang="en-US" sz="2400" dirty="0">
                <a:latin typeface="Times New Roman" panose="02020603050405020304" pitchFamily="18" charset="0"/>
                <a:cs typeface="Times New Roman" panose="02020603050405020304" pitchFamily="18" charset="0"/>
              </a:rPr>
              <a:t>heat into mechanical work and of mechanical work </a:t>
            </a:r>
            <a:r>
              <a:rPr lang="en-US" sz="2400" dirty="0" smtClean="0">
                <a:latin typeface="Times New Roman" panose="02020603050405020304" pitchFamily="18" charset="0"/>
                <a:cs typeface="Times New Roman" panose="02020603050405020304" pitchFamily="18" charset="0"/>
              </a:rPr>
              <a:t>into heat).</a:t>
            </a:r>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3657600"/>
            <a:ext cx="4899314" cy="3124200"/>
          </a:xfrm>
          <a:prstGeom prst="rect">
            <a:avLst/>
          </a:prstGeom>
        </p:spPr>
      </p:pic>
    </p:spTree>
    <p:extLst>
      <p:ext uri="{BB962C8B-B14F-4D97-AF65-F5344CB8AC3E}">
        <p14:creationId xmlns:p14="http://schemas.microsoft.com/office/powerpoint/2010/main" val="439458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2663" y="152400"/>
            <a:ext cx="3262537" cy="596900"/>
          </a:xfrm>
        </p:spPr>
        <p:txBody>
          <a:bodyPr>
            <a:normAutofit/>
          </a:bodyPr>
          <a:lstStyle/>
          <a:p>
            <a:r>
              <a:rPr lang="en-US" sz="2600" i="1" dirty="0" smtClean="0"/>
              <a:t>Some Definitions </a:t>
            </a:r>
            <a:endParaRPr lang="en-US" sz="2600" dirty="0"/>
          </a:p>
        </p:txBody>
      </p:sp>
      <p:sp>
        <p:nvSpPr>
          <p:cNvPr id="6" name="Text Placeholder 5"/>
          <p:cNvSpPr>
            <a:spLocks noGrp="1"/>
          </p:cNvSpPr>
          <p:nvPr>
            <p:ph type="body" sz="half" idx="2"/>
          </p:nvPr>
        </p:nvSpPr>
        <p:spPr>
          <a:xfrm>
            <a:off x="304800" y="762000"/>
            <a:ext cx="8839200" cy="2286000"/>
          </a:xfrm>
        </p:spPr>
        <p:txBody>
          <a:bodyPr>
            <a:noAutofit/>
          </a:bodyPr>
          <a:lstStyle/>
          <a:p>
            <a:pPr algn="just"/>
            <a:r>
              <a:rPr lang="en-US" sz="2400" b="1" dirty="0">
                <a:latin typeface="Times New Roman" panose="02020603050405020304" pitchFamily="18" charset="0"/>
                <a:cs typeface="Times New Roman" panose="02020603050405020304" pitchFamily="18" charset="0"/>
              </a:rPr>
              <a:t>Thermodynamic system</a:t>
            </a:r>
            <a:r>
              <a:rPr lang="en-US" sz="2400" dirty="0">
                <a:latin typeface="Times New Roman" panose="02020603050405020304" pitchFamily="18" charset="0"/>
                <a:cs typeface="Times New Roman" panose="02020603050405020304" pitchFamily="18" charset="0"/>
              </a:rPr>
              <a:t>: a quantity of fixed mass under </a:t>
            </a:r>
            <a:r>
              <a:rPr lang="en-US" sz="2400" dirty="0" smtClean="0">
                <a:latin typeface="Times New Roman" panose="02020603050405020304" pitchFamily="18" charset="0"/>
                <a:cs typeface="Times New Roman" panose="02020603050405020304" pitchFamily="18" charset="0"/>
              </a:rPr>
              <a:t>investigation (</a:t>
            </a:r>
            <a:r>
              <a:rPr lang="en-US" sz="2400" u="sng" dirty="0">
                <a:latin typeface="Times New Roman" panose="02020603050405020304" pitchFamily="18" charset="0"/>
                <a:cs typeface="Times New Roman" panose="02020603050405020304" pitchFamily="18" charset="0"/>
              </a:rPr>
              <a:t>matter and or </a:t>
            </a:r>
            <a:r>
              <a:rPr lang="en-US" sz="2400" u="sng" dirty="0" smtClean="0">
                <a:latin typeface="Times New Roman" panose="02020603050405020304" pitchFamily="18" charset="0"/>
                <a:cs typeface="Times New Roman" panose="02020603050405020304" pitchFamily="18" charset="0"/>
              </a:rPr>
              <a:t>energy). </a:t>
            </a:r>
            <a:r>
              <a:rPr lang="en-US" sz="2400" u="sng" dirty="0">
                <a:latin typeface="Times New Roman" panose="02020603050405020304" pitchFamily="18" charset="0"/>
                <a:cs typeface="Times New Roman" panose="02020603050405020304" pitchFamily="18" charset="0"/>
              </a:rPr>
              <a:t>Examples of systems are </a:t>
            </a: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parcel of air ,  A glass of water ,  An ice cube, The entire atmosphere , The entire Earth and atmosphere ,  The Universe )</a:t>
            </a:r>
          </a:p>
          <a:p>
            <a:pPr algn="just"/>
            <a:r>
              <a:rPr lang="en-US" sz="2400" b="1" dirty="0" smtClean="0">
                <a:latin typeface="Times New Roman" panose="02020603050405020304" pitchFamily="18" charset="0"/>
                <a:cs typeface="Times New Roman" panose="02020603050405020304" pitchFamily="18" charset="0"/>
              </a:rPr>
              <a:t>Surroundings</a:t>
            </a:r>
            <a:r>
              <a:rPr lang="en-US" sz="2400" dirty="0">
                <a:latin typeface="Times New Roman" panose="02020603050405020304" pitchFamily="18" charset="0"/>
                <a:cs typeface="Times New Roman" panose="02020603050405020304" pitchFamily="18" charset="0"/>
              </a:rPr>
              <a:t>: everything external to the system,</a:t>
            </a:r>
          </a:p>
          <a:p>
            <a:pPr algn="just"/>
            <a:r>
              <a:rPr lang="en-US" sz="2400" b="1" dirty="0" smtClean="0">
                <a:latin typeface="Times New Roman" panose="02020603050405020304" pitchFamily="18" charset="0"/>
                <a:cs typeface="Times New Roman" panose="02020603050405020304" pitchFamily="18" charset="0"/>
              </a:rPr>
              <a:t>System </a:t>
            </a:r>
            <a:r>
              <a:rPr lang="en-US" sz="2400" b="1" dirty="0">
                <a:latin typeface="Times New Roman" panose="02020603050405020304" pitchFamily="18" charset="0"/>
                <a:cs typeface="Times New Roman" panose="02020603050405020304" pitchFamily="18" charset="0"/>
              </a:rPr>
              <a:t>boundary</a:t>
            </a:r>
            <a:r>
              <a:rPr lang="en-US" sz="2400" dirty="0">
                <a:latin typeface="Times New Roman" panose="02020603050405020304" pitchFamily="18" charset="0"/>
                <a:cs typeface="Times New Roman" panose="02020603050405020304" pitchFamily="18" charset="0"/>
              </a:rPr>
              <a:t>: interface separating system and surroundings, and</a:t>
            </a:r>
          </a:p>
          <a:p>
            <a:pPr algn="just"/>
            <a:r>
              <a:rPr lang="en-US" sz="2400" b="1" dirty="0" smtClean="0">
                <a:latin typeface="Times New Roman" panose="02020603050405020304" pitchFamily="18" charset="0"/>
                <a:cs typeface="Times New Roman" panose="02020603050405020304" pitchFamily="18" charset="0"/>
              </a:rPr>
              <a:t>Universe</a:t>
            </a:r>
            <a:r>
              <a:rPr lang="en-US" sz="2400" dirty="0">
                <a:latin typeface="Times New Roman" panose="02020603050405020304" pitchFamily="18" charset="0"/>
                <a:cs typeface="Times New Roman" panose="02020603050405020304" pitchFamily="18" charset="0"/>
              </a:rPr>
              <a:t>: combination of system and surroundings</a:t>
            </a:r>
            <a:r>
              <a:rPr lang="en-US"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We allow two important interactions between the system and its surroundings:</a:t>
            </a:r>
          </a:p>
          <a:p>
            <a:pPr algn="just"/>
            <a:endParaRPr lang="en-US" sz="2400" dirty="0" smtClean="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4191000"/>
            <a:ext cx="3581400"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04800" y="4450140"/>
            <a:ext cx="4572000" cy="1569660"/>
          </a:xfrm>
          <a:prstGeom prst="rect">
            <a:avLst/>
          </a:prstGeom>
        </p:spPr>
        <p:txBody>
          <a:bodyPr>
            <a:spAutoFit/>
          </a:bodyPr>
          <a:lstStyle/>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heat can cross into the system (our potato can get hot), and</a:t>
            </a:r>
          </a:p>
          <a:p>
            <a:pPr algn="just"/>
            <a:r>
              <a:rPr lang="en-US" sz="2400" dirty="0">
                <a:latin typeface="Times New Roman" panose="02020603050405020304" pitchFamily="18" charset="0"/>
                <a:cs typeface="Times New Roman" panose="02020603050405020304" pitchFamily="18" charset="0"/>
              </a:rPr>
              <a:t>• work can cross out of the system (our potato can expand).</a:t>
            </a:r>
          </a:p>
        </p:txBody>
      </p:sp>
    </p:spTree>
    <p:extLst>
      <p:ext uri="{BB962C8B-B14F-4D97-AF65-F5344CB8AC3E}">
        <p14:creationId xmlns:p14="http://schemas.microsoft.com/office/powerpoint/2010/main" val="1673155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105400" cy="444500"/>
          </a:xfrm>
        </p:spPr>
        <p:txBody>
          <a:bodyPr>
            <a:noAutofit/>
          </a:bodyPr>
          <a:lstStyle/>
          <a:p>
            <a:r>
              <a:rPr lang="en-US" sz="2600" i="1" dirty="0" smtClean="0"/>
              <a:t>The Types of a SYSTEM</a:t>
            </a:r>
            <a:endParaRPr lang="en-US" sz="2600" i="1" dirty="0"/>
          </a:p>
        </p:txBody>
      </p:sp>
      <p:sp>
        <p:nvSpPr>
          <p:cNvPr id="4" name="Text Placeholder 3"/>
          <p:cNvSpPr>
            <a:spLocks noGrp="1"/>
          </p:cNvSpPr>
          <p:nvPr>
            <p:ph type="body" sz="half" idx="2"/>
          </p:nvPr>
        </p:nvSpPr>
        <p:spPr>
          <a:xfrm>
            <a:off x="457200" y="762000"/>
            <a:ext cx="5334000" cy="5105400"/>
          </a:xfrm>
        </p:spPr>
        <p:txBody>
          <a:bodyPr>
            <a:normAutofit/>
          </a:bodyPr>
          <a:lstStyle/>
          <a:p>
            <a:pPr marL="342900" indent="-342900" algn="just">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system is called </a:t>
            </a:r>
            <a:r>
              <a:rPr lang="en-US" sz="2400" u="sng" dirty="0" smtClean="0">
                <a:latin typeface="Times New Roman" panose="02020603050405020304" pitchFamily="18" charset="0"/>
                <a:cs typeface="Times New Roman" panose="02020603050405020304" pitchFamily="18" charset="0"/>
              </a:rPr>
              <a:t>open (control volume) </a:t>
            </a:r>
            <a:r>
              <a:rPr lang="en-US" sz="2400" u="sng" dirty="0">
                <a:latin typeface="Times New Roman" panose="02020603050405020304" pitchFamily="18" charset="0"/>
                <a:cs typeface="Times New Roman" panose="02020603050405020304" pitchFamily="18" charset="0"/>
              </a:rPr>
              <a:t>when it exchanges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matter and energy </a:t>
            </a:r>
            <a:r>
              <a:rPr lang="en-US" sz="2400" u="sng" dirty="0">
                <a:latin typeface="Times New Roman" panose="02020603050405020304" pitchFamily="18" charset="0"/>
                <a:cs typeface="Times New Roman" panose="02020603050405020304" pitchFamily="18" charset="0"/>
              </a:rPr>
              <a:t>with its </a:t>
            </a:r>
            <a:r>
              <a:rPr lang="en-US" sz="2400" u="sng" dirty="0" smtClean="0">
                <a:latin typeface="Times New Roman" panose="02020603050405020304" pitchFamily="18" charset="0"/>
                <a:cs typeface="Times New Roman" panose="02020603050405020304" pitchFamily="18" charset="0"/>
              </a:rPr>
              <a:t>surroundings. </a:t>
            </a:r>
            <a:r>
              <a:rPr lang="en-US" sz="2400" u="sng" dirty="0">
                <a:latin typeface="Times New Roman" panose="02020603050405020304" pitchFamily="18" charset="0"/>
                <a:cs typeface="Times New Roman" panose="02020603050405020304" pitchFamily="18" charset="0"/>
              </a:rPr>
              <a:t>In the atmosphere all systems are more or less open. </a:t>
            </a:r>
          </a:p>
          <a:p>
            <a:r>
              <a:rPr lang="en-US" sz="2400" u="sng" dirty="0">
                <a:latin typeface="Times New Roman" panose="02020603050405020304" pitchFamily="18" charset="0"/>
                <a:cs typeface="Times New Roman" panose="02020603050405020304" pitchFamily="18" charset="0"/>
              </a:rPr>
              <a:t>Examples of open systems are:</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glass of water with no lid, allowing evaporation into the air above it.</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An </a:t>
            </a:r>
            <a:r>
              <a:rPr lang="en-US" sz="2400" u="sng" dirty="0">
                <a:latin typeface="Times New Roman" panose="02020603050405020304" pitchFamily="18" charset="0"/>
                <a:cs typeface="Times New Roman" panose="02020603050405020304" pitchFamily="18" charset="0"/>
              </a:rPr>
              <a:t>internal combustion engine, since it gains matter through the intake valves and loses matter through the exhaust manifold.</a:t>
            </a:r>
          </a:p>
        </p:txBody>
      </p:sp>
      <p:sp>
        <p:nvSpPr>
          <p:cNvPr id="11" name="Rectangle 10"/>
          <p:cNvSpPr/>
          <p:nvPr/>
        </p:nvSpPr>
        <p:spPr>
          <a:xfrm>
            <a:off x="5943600" y="3767078"/>
            <a:ext cx="2971800" cy="923330"/>
          </a:xfrm>
          <a:prstGeom prst="rect">
            <a:avLst/>
          </a:prstGeom>
        </p:spPr>
        <p:txBody>
          <a:bodyPr wrap="square">
            <a:spAutoFit/>
          </a:bodyPr>
          <a:lstStyle/>
          <a:p>
            <a:pPr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an open system </a:t>
            </a:r>
            <a:r>
              <a:rPr lang="en-US" dirty="0" smtClean="0">
                <a:latin typeface="Times New Roman" panose="02020603050405020304" pitchFamily="18" charset="0"/>
                <a:cs typeface="Times New Roman" panose="02020603050405020304" pitchFamily="18" charset="0"/>
              </a:rPr>
              <a:t>mass and </a:t>
            </a:r>
            <a:r>
              <a:rPr lang="en-US" dirty="0">
                <a:latin typeface="Times New Roman" panose="02020603050405020304" pitchFamily="18" charset="0"/>
                <a:cs typeface="Times New Roman" panose="02020603050405020304" pitchFamily="18" charset="0"/>
              </a:rPr>
              <a:t>energy can </a:t>
            </a:r>
            <a:r>
              <a:rPr lang="en-US" dirty="0" smtClean="0">
                <a:latin typeface="Times New Roman" panose="02020603050405020304" pitchFamily="18" charset="0"/>
                <a:cs typeface="Times New Roman" panose="02020603050405020304" pitchFamily="18" charset="0"/>
              </a:rPr>
              <a:t>be exchanged </a:t>
            </a:r>
            <a:r>
              <a:rPr lang="en-US" dirty="0">
                <a:latin typeface="Times New Roman" panose="02020603050405020304" pitchFamily="18" charset="0"/>
                <a:cs typeface="Times New Roman" panose="02020603050405020304" pitchFamily="18" charset="0"/>
              </a:rPr>
              <a:t>with </a:t>
            </a:r>
            <a:r>
              <a:rPr lang="en-US" dirty="0" smtClean="0">
                <a:latin typeface="Times New Roman" panose="02020603050405020304" pitchFamily="18" charset="0"/>
                <a:cs typeface="Times New Roman" panose="02020603050405020304" pitchFamily="18" charset="0"/>
              </a:rPr>
              <a:t>its environment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725"/>
          <a:stretch/>
        </p:blipFill>
        <p:spPr>
          <a:xfrm>
            <a:off x="5833242" y="1371600"/>
            <a:ext cx="3255580" cy="2076450"/>
          </a:xfrm>
          <a:prstGeom prst="rect">
            <a:avLst/>
          </a:prstGeom>
        </p:spPr>
      </p:pic>
    </p:spTree>
    <p:extLst>
      <p:ext uri="{BB962C8B-B14F-4D97-AF65-F5344CB8AC3E}">
        <p14:creationId xmlns:p14="http://schemas.microsoft.com/office/powerpoint/2010/main" val="1962572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105400" cy="444500"/>
          </a:xfrm>
        </p:spPr>
        <p:txBody>
          <a:bodyPr>
            <a:noAutofit/>
          </a:bodyPr>
          <a:lstStyle/>
          <a:p>
            <a:r>
              <a:rPr lang="en-US" sz="2600" i="1" dirty="0" smtClean="0"/>
              <a:t>The Types of a SYSTEM</a:t>
            </a:r>
            <a:endParaRPr lang="en-US" sz="2600" i="1" dirty="0"/>
          </a:p>
        </p:txBody>
      </p:sp>
      <p:sp>
        <p:nvSpPr>
          <p:cNvPr id="4" name="Text Placeholder 3"/>
          <p:cNvSpPr>
            <a:spLocks noGrp="1"/>
          </p:cNvSpPr>
          <p:nvPr>
            <p:ph type="body" sz="half" idx="2"/>
          </p:nvPr>
        </p:nvSpPr>
        <p:spPr>
          <a:xfrm>
            <a:off x="457200" y="762000"/>
            <a:ext cx="5334000" cy="5105400"/>
          </a:xfrm>
        </p:spPr>
        <p:txBody>
          <a:bodyPr>
            <a:normAutofit lnSpcReduction="10000"/>
          </a:bodyPr>
          <a:lstStyle/>
          <a:p>
            <a:pPr marL="342900" indent="-342900" algn="just">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closed system is a system that does not exchange </a:t>
            </a:r>
            <a:r>
              <a:rPr lang="en-US" sz="2400" u="sng" dirty="0">
                <a:solidFill>
                  <a:schemeClr val="accent2">
                    <a:lumMod val="75000"/>
                  </a:schemeClr>
                </a:solidFill>
                <a:latin typeface="Times New Roman" panose="02020603050405020304" pitchFamily="18" charset="0"/>
                <a:cs typeface="Times New Roman" panose="02020603050405020304" pitchFamily="18" charset="0"/>
              </a:rPr>
              <a:t>matter</a:t>
            </a:r>
            <a:r>
              <a:rPr lang="en-US" sz="2400" u="sng" dirty="0">
                <a:latin typeface="Times New Roman" panose="02020603050405020304" pitchFamily="18" charset="0"/>
                <a:cs typeface="Times New Roman" panose="02020603050405020304" pitchFamily="18" charset="0"/>
              </a:rPr>
              <a:t> with its surroundings. In this case, the system is always composed of the same point masses (a point-mass refers to a very small object, for example a molecule).</a:t>
            </a:r>
          </a:p>
          <a:p>
            <a:r>
              <a:rPr lang="en-US" sz="2400" u="sng" dirty="0">
                <a:latin typeface="Times New Roman" panose="02020603050405020304" pitchFamily="18" charset="0"/>
                <a:cs typeface="Times New Roman" panose="02020603050405020304" pitchFamily="18" charset="0"/>
              </a:rPr>
              <a:t>Examples would be:</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glass of water with a lid.</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A </a:t>
            </a:r>
            <a:r>
              <a:rPr lang="en-US" sz="2400" u="sng" dirty="0">
                <a:latin typeface="Times New Roman" panose="02020603050405020304" pitchFamily="18" charset="0"/>
                <a:cs typeface="Times New Roman" panose="02020603050405020304" pitchFamily="18" charset="0"/>
              </a:rPr>
              <a:t>sealed soda can.</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The </a:t>
            </a:r>
            <a:r>
              <a:rPr lang="en-US" sz="2400" u="sng" dirty="0">
                <a:latin typeface="Times New Roman" panose="02020603050405020304" pitchFamily="18" charset="0"/>
                <a:cs typeface="Times New Roman" panose="02020603050405020304" pitchFamily="18" charset="0"/>
              </a:rPr>
              <a:t>inside of a </a:t>
            </a:r>
            <a:r>
              <a:rPr lang="en-US" sz="2400" u="sng" dirty="0" err="1">
                <a:latin typeface="Times New Roman" panose="02020603050405020304" pitchFamily="18" charset="0"/>
                <a:cs typeface="Times New Roman" panose="02020603050405020304" pitchFamily="18" charset="0"/>
              </a:rPr>
              <a:t>ThermosTM</a:t>
            </a:r>
            <a:r>
              <a:rPr lang="en-US" sz="2400" u="sng" dirty="0">
                <a:latin typeface="Times New Roman" panose="02020603050405020304" pitchFamily="18" charset="0"/>
                <a:cs typeface="Times New Roman" panose="02020603050405020304" pitchFamily="18" charset="0"/>
              </a:rPr>
              <a:t> bottle with the top screwed on.</a:t>
            </a:r>
          </a:p>
          <a:p>
            <a:pPr marL="285750" indent="-285750">
              <a:buFont typeface="Wingdings" panose="05000000000000000000" pitchFamily="2" charset="2"/>
              <a:buChar char="q"/>
            </a:pPr>
            <a:r>
              <a:rPr lang="en-US" sz="2400" u="sng" dirty="0" smtClean="0">
                <a:latin typeface="Times New Roman" panose="02020603050405020304" pitchFamily="18" charset="0"/>
                <a:cs typeface="Times New Roman" panose="02020603050405020304" pitchFamily="18" charset="0"/>
              </a:rPr>
              <a:t>The </a:t>
            </a:r>
            <a:r>
              <a:rPr lang="en-US" sz="2400" u="sng" dirty="0">
                <a:latin typeface="Times New Roman" panose="02020603050405020304" pitchFamily="18" charset="0"/>
                <a:cs typeface="Times New Roman" panose="02020603050405020304" pitchFamily="18" charset="0"/>
              </a:rPr>
              <a:t>entire Universe (as far as we know).</a:t>
            </a:r>
          </a:p>
        </p:txBody>
      </p:sp>
      <p:sp>
        <p:nvSpPr>
          <p:cNvPr id="11" name="Rectangle 10"/>
          <p:cNvSpPr/>
          <p:nvPr/>
        </p:nvSpPr>
        <p:spPr>
          <a:xfrm>
            <a:off x="5943600" y="3767078"/>
            <a:ext cx="2971800" cy="1754326"/>
          </a:xfrm>
          <a:prstGeom prst="rect">
            <a:avLst/>
          </a:prstGeom>
        </p:spPr>
        <p:txBody>
          <a:bodyPr wrap="square">
            <a:spAutoFit/>
          </a:bodyPr>
          <a:lstStyle/>
          <a:p>
            <a:pPr algn="just"/>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system </a:t>
            </a:r>
            <a:r>
              <a:rPr lang="en-US" dirty="0" smtClean="0">
                <a:latin typeface="Times New Roman" panose="02020603050405020304" pitchFamily="18" charset="0"/>
                <a:cs typeface="Times New Roman" panose="02020603050405020304" pitchFamily="18" charset="0"/>
              </a:rPr>
              <a:t>is defined </a:t>
            </a:r>
            <a:r>
              <a:rPr lang="en-US" dirty="0">
                <a:latin typeface="Times New Roman" panose="02020603050405020304" pitchFamily="18" charset="0"/>
                <a:cs typeface="Times New Roman" panose="02020603050405020304" pitchFamily="18" charset="0"/>
              </a:rPr>
              <a:t>as closed when </a:t>
            </a:r>
            <a:r>
              <a:rPr lang="en-US" dirty="0" smtClean="0">
                <a:latin typeface="Times New Roman" panose="02020603050405020304" pitchFamily="18" charset="0"/>
                <a:cs typeface="Times New Roman" panose="02020603050405020304" pitchFamily="18" charset="0"/>
              </a:rPr>
              <a:t>it exchanges </a:t>
            </a:r>
            <a:r>
              <a:rPr lang="en-US" dirty="0">
                <a:latin typeface="Times New Roman" panose="02020603050405020304" pitchFamily="18" charset="0"/>
                <a:cs typeface="Times New Roman" panose="02020603050405020304" pitchFamily="18" charset="0"/>
              </a:rPr>
              <a:t>energy but </a:t>
            </a:r>
            <a:r>
              <a:rPr lang="en-US" dirty="0" smtClean="0">
                <a:latin typeface="Times New Roman" panose="02020603050405020304" pitchFamily="18" charset="0"/>
                <a:cs typeface="Times New Roman" panose="02020603050405020304" pitchFamily="18" charset="0"/>
              </a:rPr>
              <a:t>not matter </a:t>
            </a:r>
            <a:r>
              <a:rPr lang="en-US" dirty="0">
                <a:latin typeface="Times New Roman" panose="02020603050405020304" pitchFamily="18" charset="0"/>
                <a:cs typeface="Times New Roman" panose="02020603050405020304" pitchFamily="18" charset="0"/>
              </a:rPr>
              <a:t>with </a:t>
            </a:r>
            <a:r>
              <a:rPr lang="en-US" dirty="0" smtClean="0">
                <a:latin typeface="Times New Roman" panose="02020603050405020304" pitchFamily="18" charset="0"/>
                <a:cs typeface="Times New Roman" panose="02020603050405020304" pitchFamily="18" charset="0"/>
              </a:rPr>
              <a:t>its environment</a:t>
            </a:r>
            <a:r>
              <a:rPr lang="en-US" dirty="0">
                <a:latin typeface="Times New Roman" panose="02020603050405020304" pitchFamily="18" charset="0"/>
                <a:cs typeface="Times New Roman" panose="02020603050405020304" pitchFamily="18" charset="0"/>
              </a:rPr>
              <a:t>, and </a:t>
            </a:r>
            <a:r>
              <a:rPr lang="en-US" dirty="0" smtClean="0">
                <a:latin typeface="Times New Roman" panose="02020603050405020304" pitchFamily="18" charset="0"/>
                <a:cs typeface="Times New Roman" panose="02020603050405020304" pitchFamily="18" charset="0"/>
              </a:rPr>
              <a:t>as isolated </a:t>
            </a:r>
            <a:r>
              <a:rPr lang="en-US" dirty="0">
                <a:latin typeface="Times New Roman" panose="02020603050405020304" pitchFamily="18" charset="0"/>
                <a:cs typeface="Times New Roman" panose="02020603050405020304" pitchFamily="18" charset="0"/>
              </a:rPr>
              <a:t>if it </a:t>
            </a:r>
            <a:r>
              <a:rPr lang="en-US" dirty="0" smtClean="0">
                <a:latin typeface="Times New Roman" panose="02020603050405020304" pitchFamily="18" charset="0"/>
                <a:cs typeface="Times New Roman" panose="02020603050405020304" pitchFamily="18" charset="0"/>
              </a:rPr>
              <a:t>exchanges neither </a:t>
            </a:r>
            <a:r>
              <a:rPr lang="en-US" dirty="0">
                <a:latin typeface="Times New Roman" panose="02020603050405020304" pitchFamily="18" charset="0"/>
                <a:cs typeface="Times New Roman" panose="02020603050405020304" pitchFamily="18" charset="0"/>
              </a:rPr>
              <a:t>mass nor energy</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1371600"/>
            <a:ext cx="3200400" cy="2076450"/>
          </a:xfrm>
          <a:prstGeom prst="rect">
            <a:avLst/>
          </a:prstGeom>
        </p:spPr>
      </p:pic>
    </p:spTree>
    <p:extLst>
      <p:ext uri="{BB962C8B-B14F-4D97-AF65-F5344CB8AC3E}">
        <p14:creationId xmlns:p14="http://schemas.microsoft.com/office/powerpoint/2010/main" val="3535038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5181600" cy="444500"/>
          </a:xfrm>
        </p:spPr>
        <p:txBody>
          <a:bodyPr>
            <a:noAutofit/>
          </a:bodyPr>
          <a:lstStyle/>
          <a:p>
            <a:r>
              <a:rPr lang="en-US" sz="2600" i="1" dirty="0"/>
              <a:t>The Types of a SYSTEM</a:t>
            </a:r>
          </a:p>
        </p:txBody>
      </p:sp>
      <p:sp>
        <p:nvSpPr>
          <p:cNvPr id="4" name="Text Placeholder 3"/>
          <p:cNvSpPr>
            <a:spLocks noGrp="1"/>
          </p:cNvSpPr>
          <p:nvPr>
            <p:ph type="body" sz="half" idx="2"/>
          </p:nvPr>
        </p:nvSpPr>
        <p:spPr>
          <a:xfrm>
            <a:off x="457200" y="762000"/>
            <a:ext cx="8001000" cy="6096000"/>
          </a:xfrm>
        </p:spPr>
        <p:txBody>
          <a:bodyPr>
            <a:normAutofit lnSpcReduction="10000"/>
          </a:bodyPr>
          <a:lstStyle/>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in </a:t>
            </a:r>
            <a:r>
              <a:rPr lang="en-US" sz="2400" dirty="0" smtClean="0">
                <a:solidFill>
                  <a:schemeClr val="accent2">
                    <a:lumMod val="75000"/>
                  </a:schemeClr>
                </a:solidFill>
                <a:latin typeface="Times New Roman" panose="02020603050405020304" pitchFamily="18" charset="0"/>
                <a:cs typeface="Times New Roman" panose="02020603050405020304" pitchFamily="18" charset="0"/>
              </a:rPr>
              <a:t>atmospheric thermodynamics</a:t>
            </a:r>
            <a:r>
              <a:rPr lang="en-US" sz="2400" dirty="0" smtClean="0">
                <a:latin typeface="Times New Roman" panose="02020603050405020304" pitchFamily="18" charset="0"/>
                <a:cs typeface="Times New Roman" panose="02020603050405020304" pitchFamily="18" charset="0"/>
              </a:rPr>
              <a:t>, we assume that </a:t>
            </a:r>
            <a:r>
              <a:rPr lang="en-US" sz="2400" u="sng" dirty="0" smtClean="0">
                <a:latin typeface="Times New Roman" panose="02020603050405020304" pitchFamily="18" charset="0"/>
                <a:cs typeface="Times New Roman" panose="02020603050405020304" pitchFamily="18" charset="0"/>
              </a:rPr>
              <a:t>most systems are closed</a:t>
            </a:r>
            <a:r>
              <a:rPr lang="en-US" sz="2400" dirty="0" smtClean="0">
                <a:latin typeface="Times New Roman" panose="02020603050405020304" pitchFamily="18" charset="0"/>
                <a:cs typeface="Times New Roman" panose="02020603050405020304" pitchFamily="18" charset="0"/>
              </a:rPr>
              <a:t>, when the interactions associated with open systems can be neglected. This is approximately true in the following cases. </a:t>
            </a:r>
          </a:p>
          <a:p>
            <a:pPr lvl="1" algn="just"/>
            <a:r>
              <a:rPr lang="en-US" sz="2400" dirty="0" smtClean="0">
                <a:latin typeface="Times New Roman" panose="02020603050405020304" pitchFamily="18" charset="0"/>
                <a:cs typeface="Times New Roman" panose="02020603050405020304" pitchFamily="18" charset="0"/>
              </a:rPr>
              <a:t>(a) The system is large enough to ignore mixing with its surroundings at the boundaries, ex., a large cumulonimbus cloud may be considered as a closed system but a small cumulus may not. </a:t>
            </a:r>
          </a:p>
          <a:p>
            <a:pPr lvl="1" algn="just"/>
            <a:r>
              <a:rPr lang="en-US" sz="2400" dirty="0" smtClean="0">
                <a:latin typeface="Times New Roman" panose="02020603050405020304" pitchFamily="18" charset="0"/>
                <a:cs typeface="Times New Roman" panose="02020603050405020304" pitchFamily="18" charset="0"/>
              </a:rPr>
              <a:t>(b) The system is part of a larger homogeneous system. In this case mixing does not significantly change its composition. </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 system is called isolated when it exchanges </a:t>
            </a:r>
            <a:r>
              <a:rPr lang="en-US" sz="2400" b="1" dirty="0" smtClean="0">
                <a:solidFill>
                  <a:schemeClr val="accent2">
                    <a:lumMod val="75000"/>
                  </a:schemeClr>
                </a:solidFill>
                <a:latin typeface="Times New Roman" panose="02020603050405020304" pitchFamily="18" charset="0"/>
                <a:cs typeface="Times New Roman" panose="02020603050405020304" pitchFamily="18" charset="0"/>
              </a:rPr>
              <a:t>neither matter nor energy</a:t>
            </a:r>
            <a:r>
              <a:rPr lang="en-US" sz="2400" dirty="0" smtClean="0">
                <a:latin typeface="Times New Roman" panose="02020603050405020304" pitchFamily="18" charset="0"/>
                <a:cs typeface="Times New Roman" panose="02020603050405020304" pitchFamily="18" charset="0"/>
              </a:rPr>
              <a:t> with its surroundings. </a:t>
            </a:r>
            <a:r>
              <a:rPr lang="en-US" sz="2400" dirty="0">
                <a:latin typeface="Times New Roman" panose="02020603050405020304" pitchFamily="18" charset="0"/>
                <a:cs typeface="Times New Roman" panose="02020603050405020304" pitchFamily="18" charset="0"/>
              </a:rPr>
              <a:t>Examples would be:</a:t>
            </a:r>
          </a:p>
          <a:p>
            <a:pPr marL="800100" lvl="1" indent="-342900" algn="just">
              <a:buFont typeface="Wingdings" panose="05000000000000000000" pitchFamily="2" charset="2"/>
              <a:buChar char="§"/>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inside of a </a:t>
            </a:r>
            <a:r>
              <a:rPr lang="en-US" sz="2200" dirty="0" smtClean="0">
                <a:latin typeface="Times New Roman" panose="02020603050405020304" pitchFamily="18" charset="0"/>
                <a:cs typeface="Times New Roman" panose="02020603050405020304" pitchFamily="18" charset="0"/>
              </a:rPr>
              <a:t>Thermos </a:t>
            </a:r>
            <a:r>
              <a:rPr lang="en-US" sz="2200" dirty="0">
                <a:latin typeface="Times New Roman" panose="02020603050405020304" pitchFamily="18" charset="0"/>
                <a:cs typeface="Times New Roman" panose="02020603050405020304" pitchFamily="18" charset="0"/>
              </a:rPr>
              <a:t>bottle with the top screwed on (assuming it was perfectly insulated).</a:t>
            </a:r>
          </a:p>
          <a:p>
            <a:pPr marL="800100" lvl="1" indent="-342900" algn="just">
              <a:buFont typeface="Wingdings" panose="05000000000000000000" pitchFamily="2" charset="2"/>
              <a:buChar char="§"/>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entire Universe (as far as we know).</a:t>
            </a:r>
            <a:endParaRPr lang="en-US" sz="22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en-US" sz="2400" dirty="0"/>
          </a:p>
        </p:txBody>
      </p:sp>
    </p:spTree>
    <p:extLst>
      <p:ext uri="{BB962C8B-B14F-4D97-AF65-F5344CB8AC3E}">
        <p14:creationId xmlns:p14="http://schemas.microsoft.com/office/powerpoint/2010/main" val="814099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8783</TotalTime>
  <Words>1743</Words>
  <Application>Microsoft Office PowerPoint</Application>
  <PresentationFormat>On-screen Show (4:3)</PresentationFormat>
  <Paragraphs>122</Paragraphs>
  <Slides>20</Slides>
  <Notes>7</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2_Office Theme</vt:lpstr>
      <vt:lpstr>PowerPoint Presentation</vt:lpstr>
      <vt:lpstr>PowerPoint Presentation</vt:lpstr>
      <vt:lpstr>This lecture includes the following items</vt:lpstr>
      <vt:lpstr>Why We Should Study Thermo-Dynamics “TD” ?</vt:lpstr>
      <vt:lpstr>Thermodynamics</vt:lpstr>
      <vt:lpstr>Some Definitions </vt:lpstr>
      <vt:lpstr>The Types of a SYSTEM</vt:lpstr>
      <vt:lpstr>The Types of a SYSTEM</vt:lpstr>
      <vt:lpstr>The Types of a SYSTEM</vt:lpstr>
      <vt:lpstr>Some Notes</vt:lpstr>
      <vt:lpstr>PowerPoint Presentation</vt:lpstr>
      <vt:lpstr>PowerPoint Presentation</vt:lpstr>
      <vt:lpstr>PowerPoint Presentation</vt:lpstr>
      <vt:lpstr>PowerPoint Presentation</vt:lpstr>
      <vt:lpstr>PowerPoint Presentation</vt:lpstr>
      <vt:lpstr>Forms of Energy</vt:lpstr>
      <vt:lpstr>Homogeneous and heterogeneous thermodynamic systems</vt:lpstr>
      <vt:lpstr>Phase, State and State variables</vt:lpstr>
      <vt:lpstr>How to specify the state of a system thermodynamically?</vt:lpstr>
      <vt:lpstr>THE END OF LECTURE ONE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Atmospheric  Thermodynamics</dc:title>
  <dc:creator>L</dc:creator>
  <cp:lastModifiedBy>L</cp:lastModifiedBy>
  <cp:revision>49</cp:revision>
  <dcterms:created xsi:type="dcterms:W3CDTF">2019-10-20T07:48:39Z</dcterms:created>
  <dcterms:modified xsi:type="dcterms:W3CDTF">2021-10-14T06:08:59Z</dcterms:modified>
</cp:coreProperties>
</file>