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92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93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4" r:id="rId30"/>
    <p:sldId id="297" r:id="rId31"/>
    <p:sldId id="299" r:id="rId32"/>
    <p:sldId id="304" r:id="rId33"/>
    <p:sldId id="285" r:id="rId34"/>
    <p:sldId id="309" r:id="rId35"/>
    <p:sldId id="310" r:id="rId36"/>
    <p:sldId id="311" r:id="rId37"/>
    <p:sldId id="286" r:id="rId38"/>
    <p:sldId id="287" r:id="rId39"/>
    <p:sldId id="300" r:id="rId40"/>
    <p:sldId id="288" r:id="rId41"/>
    <p:sldId id="301" r:id="rId42"/>
    <p:sldId id="294" r:id="rId43"/>
    <p:sldId id="289" r:id="rId44"/>
    <p:sldId id="302" r:id="rId45"/>
    <p:sldId id="290" r:id="rId46"/>
    <p:sldId id="291" r:id="rId47"/>
    <p:sldId id="296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88" autoAdjust="0"/>
    <p:restoredTop sz="94671" autoAdjust="0"/>
  </p:normalViewPr>
  <p:slideViewPr>
    <p:cSldViewPr>
      <p:cViewPr varScale="1">
        <p:scale>
          <a:sx n="67" d="100"/>
          <a:sy n="67" d="100"/>
        </p:scale>
        <p:origin x="-1269" y="-5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8" d="100"/>
        <a:sy n="7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Lipid_bilayer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etinol" TargetMode="External"/><Relationship Id="rId7" Type="http://schemas.openxmlformats.org/officeDocument/2006/relationships/hyperlink" Target="https://en.wikipedia.org/wiki/Squalene" TargetMode="External"/><Relationship Id="rId2" Type="http://schemas.openxmlformats.org/officeDocument/2006/relationships/hyperlink" Target="https://en.wikipedia.org/wiki/Caroten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Vitamin_E" TargetMode="External"/><Relationship Id="rId5" Type="http://schemas.openxmlformats.org/officeDocument/2006/relationships/hyperlink" Target="https://en.wikipedia.org/wiki/Tocopherol" TargetMode="External"/><Relationship Id="rId4" Type="http://schemas.openxmlformats.org/officeDocument/2006/relationships/hyperlink" Target="https://en.wikipedia.org/wiki/Vitamin_A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etinol" TargetMode="External"/><Relationship Id="rId7" Type="http://schemas.openxmlformats.org/officeDocument/2006/relationships/hyperlink" Target="https://en.wikipedia.org/wiki/Squalene" TargetMode="External"/><Relationship Id="rId2" Type="http://schemas.openxmlformats.org/officeDocument/2006/relationships/hyperlink" Target="https://en.wikipedia.org/wiki/Caroten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Vitamin_E" TargetMode="External"/><Relationship Id="rId5" Type="http://schemas.openxmlformats.org/officeDocument/2006/relationships/hyperlink" Target="https://en.wikipedia.org/wiki/Tocopherol" TargetMode="External"/><Relationship Id="rId4" Type="http://schemas.openxmlformats.org/officeDocument/2006/relationships/hyperlink" Target="https://en.wikipedia.org/wiki/Vitamin_A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gif"/><Relationship Id="rId4" Type="http://schemas.openxmlformats.org/officeDocument/2006/relationships/image" Target="../media/image36.gi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issue_(biology)" TargetMode="External"/><Relationship Id="rId2" Type="http://schemas.openxmlformats.org/officeDocument/2006/relationships/hyperlink" Target="https://en.wikipedia.org/wiki/Hormone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366" y="1371600"/>
            <a:ext cx="7315200" cy="3124199"/>
          </a:xfrm>
        </p:spPr>
        <p:txBody>
          <a:bodyPr>
            <a:normAutofit fontScale="90000"/>
          </a:bodyPr>
          <a:lstStyle/>
          <a:p>
            <a:pPr algn="l">
              <a:tabLst>
                <a:tab pos="1069975" algn="l"/>
                <a:tab pos="1430338" algn="l"/>
                <a:tab pos="1430338" algn="l"/>
                <a:tab pos="1069975" algn="l"/>
              </a:tabLst>
            </a:pPr>
            <a:r>
              <a:rPr lang="en-US" sz="2000" u="sng" dirty="0">
                <a:latin typeface="Arial Black" panose="020B0A04020102020204" pitchFamily="34" charset="0"/>
              </a:rPr>
              <a:t/>
            </a:r>
            <a:br>
              <a:rPr lang="en-US" sz="2000" u="sng" dirty="0">
                <a:latin typeface="Arial Black" panose="020B0A04020102020204" pitchFamily="34" charset="0"/>
              </a:rPr>
            </a:br>
            <a:r>
              <a:rPr lang="en-US" sz="2000" u="sng" dirty="0">
                <a:latin typeface="Arial Black" panose="020B0A04020102020204" pitchFamily="34" charset="0"/>
              </a:rPr>
              <a:t/>
            </a:r>
            <a:br>
              <a:rPr lang="en-US" sz="2000" u="sng" dirty="0">
                <a:latin typeface="Arial Black" panose="020B0A04020102020204" pitchFamily="34" charset="0"/>
              </a:rPr>
            </a:br>
            <a:r>
              <a:rPr lang="en-US" sz="2000" u="sng" dirty="0">
                <a:latin typeface="Arial Black" panose="020B0A04020102020204" pitchFamily="34" charset="0"/>
              </a:rPr>
              <a:t/>
            </a:r>
            <a:br>
              <a:rPr lang="en-US" sz="2000" u="sng" dirty="0">
                <a:latin typeface="Arial Black" panose="020B0A04020102020204" pitchFamily="34" charset="0"/>
              </a:rPr>
            </a:br>
            <a:r>
              <a:rPr lang="en-US" sz="2000" u="sng" dirty="0">
                <a:latin typeface="Arial Black" panose="020B0A04020102020204" pitchFamily="34" charset="0"/>
              </a:rPr>
              <a:t/>
            </a:r>
            <a:br>
              <a:rPr lang="en-US" sz="2000" u="sng" dirty="0">
                <a:latin typeface="Arial Black" panose="020B0A04020102020204" pitchFamily="34" charset="0"/>
              </a:rPr>
            </a:br>
            <a:r>
              <a:rPr lang="en-US" sz="2000" u="sng" dirty="0">
                <a:latin typeface="Arial Black" panose="020B0A04020102020204" pitchFamily="34" charset="0"/>
              </a:rPr>
              <a:t/>
            </a:r>
            <a:br>
              <a:rPr lang="en-US" sz="2000" u="sng" dirty="0">
                <a:latin typeface="Arial Black" panose="020B0A04020102020204" pitchFamily="34" charset="0"/>
              </a:rPr>
            </a:br>
            <a:r>
              <a:rPr lang="en-US" sz="2000" u="sng" dirty="0">
                <a:latin typeface="Arial Black" panose="020B0A04020102020204" pitchFamily="34" charset="0"/>
              </a:rPr>
              <a:t/>
            </a:r>
            <a:br>
              <a:rPr lang="en-US" sz="2000" u="sng" dirty="0">
                <a:latin typeface="Arial Black" panose="020B0A04020102020204" pitchFamily="34" charset="0"/>
              </a:rPr>
            </a:br>
            <a:r>
              <a:rPr lang="en-US" sz="2000" u="sng" dirty="0">
                <a:latin typeface="Arial Black" panose="020B0A04020102020204" pitchFamily="34" charset="0"/>
              </a:rPr>
              <a:t/>
            </a:r>
            <a:br>
              <a:rPr lang="en-US" sz="2000" u="sng" dirty="0">
                <a:latin typeface="Arial Black" panose="020B0A04020102020204" pitchFamily="34" charset="0"/>
              </a:rPr>
            </a:br>
            <a:r>
              <a:rPr lang="en-US" sz="2000" u="sng" dirty="0">
                <a:latin typeface="Arial Black" panose="020B0A04020102020204" pitchFamily="34" charset="0"/>
              </a:rPr>
              <a:t/>
            </a:r>
            <a:br>
              <a:rPr lang="en-US" sz="2000" u="sng" dirty="0">
                <a:latin typeface="Arial Black" panose="020B0A04020102020204" pitchFamily="34" charset="0"/>
              </a:rPr>
            </a:br>
            <a:r>
              <a:rPr lang="en-US" sz="2000" u="sng" dirty="0">
                <a:latin typeface="Arial Black" panose="020B0A04020102020204" pitchFamily="34" charset="0"/>
              </a:rPr>
              <a:t/>
            </a:r>
            <a:br>
              <a:rPr lang="en-US" sz="2000" u="sng" dirty="0">
                <a:latin typeface="Arial Black" panose="020B0A04020102020204" pitchFamily="34" charset="0"/>
              </a:rPr>
            </a:br>
            <a:r>
              <a:rPr lang="en-US" sz="2000" u="sng" dirty="0">
                <a:latin typeface="Arial Black" panose="020B0A04020102020204" pitchFamily="34" charset="0"/>
              </a:rPr>
              <a:t/>
            </a:r>
            <a:br>
              <a:rPr lang="en-US" sz="2000" u="sng" dirty="0">
                <a:latin typeface="Arial Black" panose="020B0A04020102020204" pitchFamily="34" charset="0"/>
              </a:rPr>
            </a:br>
            <a:r>
              <a:rPr lang="en-US" sz="2000" u="sng" dirty="0">
                <a:latin typeface="Arial Black" panose="020B0A04020102020204" pitchFamily="34" charset="0"/>
              </a:rPr>
              <a:t/>
            </a:r>
            <a:br>
              <a:rPr lang="en-US" sz="2000" u="sng" dirty="0">
                <a:latin typeface="Arial Black" panose="020B0A04020102020204" pitchFamily="34" charset="0"/>
              </a:rPr>
            </a:br>
            <a:r>
              <a:rPr lang="en-US" sz="2000" u="sng" dirty="0">
                <a:latin typeface="Arial Black" panose="020B0A04020102020204" pitchFamily="34" charset="0"/>
              </a:rPr>
              <a:t/>
            </a:r>
            <a:br>
              <a:rPr lang="en-US" sz="2000" u="sng" dirty="0">
                <a:latin typeface="Arial Black" panose="020B0A04020102020204" pitchFamily="34" charset="0"/>
              </a:rPr>
            </a:br>
            <a:r>
              <a:rPr lang="en-US" sz="2000" u="sng" dirty="0">
                <a:latin typeface="Arial Black" panose="020B0A04020102020204" pitchFamily="34" charset="0"/>
              </a:rPr>
              <a:t/>
            </a:r>
            <a:br>
              <a:rPr lang="en-US" sz="2000" u="sng" dirty="0">
                <a:latin typeface="Arial Black" panose="020B0A04020102020204" pitchFamily="34" charset="0"/>
              </a:rPr>
            </a:br>
            <a:r>
              <a:rPr lang="en-US" sz="2000" u="sng" dirty="0">
                <a:latin typeface="Arial Black" panose="020B0A04020102020204" pitchFamily="34" charset="0"/>
              </a:rPr>
              <a:t/>
            </a:r>
            <a:br>
              <a:rPr lang="en-US" sz="2000" u="sng" dirty="0">
                <a:latin typeface="Arial Black" panose="020B0A04020102020204" pitchFamily="34" charset="0"/>
              </a:rPr>
            </a:br>
            <a:r>
              <a:rPr lang="en-US" altLang="ar-IQ" sz="2700" dirty="0"/>
              <a:t>Lipids are hydrophobic, nonpolar organic molecules.</a:t>
            </a:r>
            <a:br>
              <a:rPr lang="en-US" altLang="ar-IQ" sz="2700" dirty="0"/>
            </a:br>
            <a:r>
              <a:rPr lang="en-US" altLang="ar-IQ" sz="2700" dirty="0"/>
              <a:t/>
            </a:r>
            <a:br>
              <a:rPr lang="en-US" altLang="ar-IQ" sz="2700" dirty="0"/>
            </a:br>
            <a:r>
              <a:rPr lang="en-US" altLang="ar-IQ" sz="2700" dirty="0"/>
              <a:t>They are insoluble in water and  highly soluble  in  one or more  of the following solvents: ether, chloroform, benzene and acetone. </a:t>
            </a:r>
            <a:br>
              <a:rPr lang="en-US" altLang="ar-IQ" sz="2700" dirty="0"/>
            </a:br>
            <a:r>
              <a:rPr lang="en-US" altLang="ar-IQ" sz="2700" dirty="0"/>
              <a:t/>
            </a:r>
            <a:br>
              <a:rPr lang="en-US" altLang="ar-IQ" sz="2700" dirty="0"/>
            </a:br>
            <a:r>
              <a:rPr lang="en-US" altLang="ar-IQ" sz="2700" dirty="0"/>
              <a:t>Make up about 5% from organic substances which enter in the structure of living cell .</a:t>
            </a:r>
            <a:br>
              <a:rPr lang="en-US" altLang="ar-IQ" sz="2700" dirty="0"/>
            </a:br>
            <a:r>
              <a:rPr lang="en-US" sz="2700" u="sng" dirty="0">
                <a:latin typeface="Arial Black" panose="020B0A04020102020204" pitchFamily="34" charset="0"/>
              </a:rPr>
              <a:t/>
            </a:r>
            <a:br>
              <a:rPr lang="en-US" sz="2700" u="sng" dirty="0">
                <a:latin typeface="Arial Black" panose="020B0A04020102020204" pitchFamily="34" charset="0"/>
              </a:rPr>
            </a:br>
            <a:r>
              <a:rPr lang="en-US" sz="2000" u="sng" dirty="0">
                <a:latin typeface="Arial Black" panose="020B0A04020102020204" pitchFamily="34" charset="0"/>
              </a:rPr>
              <a:t/>
            </a:r>
            <a:br>
              <a:rPr lang="en-US" sz="2000" u="sng" dirty="0">
                <a:latin typeface="Arial Black" panose="020B0A04020102020204" pitchFamily="34" charset="0"/>
              </a:rPr>
            </a:br>
            <a:r>
              <a:rPr lang="en-US" sz="2000" u="sng" dirty="0">
                <a:latin typeface="Arial Black" panose="020B0A04020102020204" pitchFamily="34" charset="0"/>
              </a:rPr>
              <a:t/>
            </a:r>
            <a:br>
              <a:rPr lang="en-US" sz="2000" u="sng" dirty="0">
                <a:latin typeface="Arial Black" panose="020B0A04020102020204" pitchFamily="34" charset="0"/>
              </a:rPr>
            </a:br>
            <a:r>
              <a:rPr lang="en-US" sz="2000" u="sng" dirty="0">
                <a:latin typeface="Arial Black" panose="020B0A04020102020204" pitchFamily="34" charset="0"/>
              </a:rPr>
              <a:t/>
            </a:r>
            <a:br>
              <a:rPr lang="en-US" sz="2000" u="sng" dirty="0">
                <a:latin typeface="Arial Black" panose="020B0A04020102020204" pitchFamily="34" charset="0"/>
              </a:rPr>
            </a:br>
            <a:r>
              <a:rPr lang="en-US" sz="2000" u="sng" dirty="0">
                <a:latin typeface="Arial Black" panose="020B0A04020102020204" pitchFamily="34" charset="0"/>
              </a:rPr>
              <a:t/>
            </a:r>
            <a:br>
              <a:rPr lang="en-US" sz="2000" u="sng" dirty="0">
                <a:latin typeface="Arial Black" panose="020B0A04020102020204" pitchFamily="34" charset="0"/>
              </a:rPr>
            </a:br>
            <a:r>
              <a:rPr lang="en-US" sz="2000" u="sng" dirty="0">
                <a:latin typeface="Arial Black" panose="020B0A04020102020204" pitchFamily="34" charset="0"/>
              </a:rPr>
              <a:t/>
            </a:r>
            <a:br>
              <a:rPr lang="en-US" sz="2000" u="sng" dirty="0">
                <a:latin typeface="Arial Black" panose="020B0A04020102020204" pitchFamily="34" charset="0"/>
              </a:rPr>
            </a:br>
            <a:r>
              <a:rPr lang="en-US" sz="2000" u="sng" dirty="0">
                <a:latin typeface="Arial Black" panose="020B0A04020102020204" pitchFamily="34" charset="0"/>
              </a:rPr>
              <a:t/>
            </a:r>
            <a:br>
              <a:rPr lang="en-US" sz="2000" u="sng" dirty="0">
                <a:latin typeface="Arial Black" panose="020B0A04020102020204" pitchFamily="34" charset="0"/>
              </a:rPr>
            </a:br>
            <a:r>
              <a:rPr lang="en-US" sz="2000" u="sng" dirty="0">
                <a:latin typeface="Arial Black" panose="020B0A04020102020204" pitchFamily="34" charset="0"/>
              </a:rPr>
              <a:t/>
            </a:r>
            <a:br>
              <a:rPr lang="en-US" sz="2000" u="sng" dirty="0">
                <a:latin typeface="Arial Black" panose="020B0A04020102020204" pitchFamily="34" charset="0"/>
              </a:rPr>
            </a:br>
            <a:r>
              <a:rPr lang="en-US" sz="2000" u="sng" dirty="0">
                <a:latin typeface="Arial Black" panose="020B0A04020102020204" pitchFamily="34" charset="0"/>
              </a:rPr>
              <a:t/>
            </a:r>
            <a:br>
              <a:rPr lang="en-US" sz="2000" u="sng" dirty="0">
                <a:latin typeface="Arial Black" panose="020B0A04020102020204" pitchFamily="34" charset="0"/>
              </a:rPr>
            </a:br>
            <a:r>
              <a:rPr lang="en-US" sz="2000" u="sng" dirty="0">
                <a:latin typeface="Arial Black" panose="020B0A04020102020204" pitchFamily="34" charset="0"/>
              </a:rPr>
              <a:t/>
            </a:r>
            <a:br>
              <a:rPr lang="en-US" sz="2000" u="sng" dirty="0">
                <a:latin typeface="Arial Black" panose="020B0A04020102020204" pitchFamily="34" charset="0"/>
              </a:rPr>
            </a:br>
            <a:r>
              <a:rPr lang="en-US" altLang="ar-IQ" sz="3600" dirty="0"/>
              <a:t/>
            </a:r>
            <a:br>
              <a:rPr lang="en-US" altLang="ar-IQ" sz="3600" dirty="0"/>
            </a:br>
            <a:r>
              <a:rPr lang="en-US" altLang="ar-IQ" sz="3600" dirty="0"/>
              <a:t/>
            </a:r>
            <a:br>
              <a:rPr lang="en-US" altLang="ar-IQ" sz="3600" dirty="0"/>
            </a:br>
            <a:endParaRPr lang="ar-IQ" sz="2000" u="sng" dirty="0">
              <a:latin typeface="Arial Black" panose="020B0A040201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26535" y="76200"/>
            <a:ext cx="2699197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>
                <a:latin typeface="Arial Black" panose="020B0A04020102020204" pitchFamily="34" charset="0"/>
              </a:rPr>
              <a:t>Lipids</a:t>
            </a:r>
            <a:endParaRPr lang="ar-IQ" u="sng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182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r.najlaa\Pictures\1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3113" y="-350838"/>
            <a:ext cx="10690226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79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dr.najlaa\Pictures\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3113" y="-350838"/>
            <a:ext cx="10690226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43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dr.najlaa\Pictures\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3113" y="-350838"/>
            <a:ext cx="10690226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37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dr.najlaa\Desktop\download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3400"/>
            <a:ext cx="73152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12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dr.najlaa\Pictures\1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-350838"/>
            <a:ext cx="10690226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99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dr.najlaa\Pictures\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-609600"/>
            <a:ext cx="10690226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4743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dr.najlaa\Pictures\1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3113" y="-350838"/>
            <a:ext cx="10690226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0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dr.najlaa\Pictures\1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3113" y="-320676"/>
            <a:ext cx="10690226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52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dr.najlaa\Pictures\1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3113" y="-350838"/>
            <a:ext cx="10690226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85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dr.najlaa\Pictures\1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3113" y="-168276"/>
            <a:ext cx="10690226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16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r.najlaa\Pictures\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3113" y="-350838"/>
            <a:ext cx="10690226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3310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dr.najlaa\Pictures\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228600"/>
            <a:ext cx="10690226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0" y="2533481"/>
            <a:ext cx="12954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 err="1" smtClean="0"/>
              <a:t>f</a:t>
            </a:r>
            <a:r>
              <a:rPr lang="en-US" sz="2000" dirty="0" err="1" smtClean="0">
                <a:solidFill>
                  <a:srgbClr val="FF0000"/>
                </a:solidFill>
              </a:rPr>
              <a:t>Fatty</a:t>
            </a:r>
            <a:r>
              <a:rPr lang="en-US" sz="2000" dirty="0" smtClean="0">
                <a:solidFill>
                  <a:srgbClr val="FF0000"/>
                </a:solidFill>
              </a:rPr>
              <a:t> acid</a:t>
            </a:r>
            <a:endParaRPr lang="ar-IQ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172200" y="2514600"/>
            <a:ext cx="21336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Long chain alcohol</a:t>
            </a:r>
            <a:endParaRPr lang="ar-IQ" sz="2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33010" y="3567422"/>
            <a:ext cx="533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29</a:t>
            </a:r>
            <a:endParaRPr lang="ar-IQ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49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311" y="762000"/>
            <a:ext cx="5941777" cy="4525963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rgbClr val="6C5C77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860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C:\Users\dr.najlaa\Pictures\2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-350838"/>
            <a:ext cx="10690226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67201" y="2590800"/>
            <a:ext cx="11430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Glycerol</a:t>
            </a:r>
            <a:endParaRPr lang="ar-IQ" sz="2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48401" y="2280861"/>
            <a:ext cx="1828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Fatty acid </a:t>
            </a:r>
            <a:endParaRPr lang="ar-IQ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48400" y="2789208"/>
            <a:ext cx="1828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Fatty acid </a:t>
            </a:r>
            <a:endParaRPr lang="ar-IQ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91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نتيجة بحث الصور عن ‪glycerophospholipid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458200" cy="610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3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dr.najlaa\Pictures\2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3113" y="-350838"/>
            <a:ext cx="10690226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4989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dr.najlaa\Pictures\2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3113" y="-350838"/>
            <a:ext cx="10690226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1857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dr.najlaa\Pictures\2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3113" y="-350838"/>
            <a:ext cx="10690226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4259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dr.najlaa\Pictures\2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3113" y="-350838"/>
            <a:ext cx="10690226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9671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dr.najlaa\Pictures\2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3113" y="-350838"/>
            <a:ext cx="10690226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JAD\Desktop\KM5xRY5.jpg.crdownl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5287962"/>
            <a:ext cx="4114800" cy="157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9207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dr.najlaa\Pictures\2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3113" y="-350838"/>
            <a:ext cx="10690226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160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r.najlaa\Pictures\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3113" y="-350838"/>
            <a:ext cx="10690226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5332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Biological Membrane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tabLst>
                <a:tab pos="1069975" algn="l"/>
                <a:tab pos="1430338" algn="l"/>
              </a:tabLst>
            </a:pPr>
            <a:r>
              <a:rPr lang="en-US" dirty="0"/>
              <a:t>Membranes are lipid bilayers that act as a boundary to various cellular structures; however they also allow for careful transfer of ions and organic molecules into and out of the cell. </a:t>
            </a:r>
          </a:p>
          <a:p>
            <a:pPr>
              <a:tabLst>
                <a:tab pos="1069975" algn="l"/>
                <a:tab pos="1430338" algn="l"/>
              </a:tabLst>
            </a:pPr>
            <a:r>
              <a:rPr lang="en-US" altLang="ar-IQ" dirty="0"/>
              <a:t>The stuff that biological membranes are made of Phospholipids and Glycolipids.</a:t>
            </a:r>
          </a:p>
          <a:p>
            <a:pPr lvl="1">
              <a:spcBef>
                <a:spcPts val="1500"/>
              </a:spcBef>
              <a:tabLst>
                <a:tab pos="1069975" algn="l"/>
                <a:tab pos="1430338" algn="l"/>
              </a:tabLst>
            </a:pPr>
            <a:r>
              <a:rPr lang="en-US" altLang="ar-IQ" dirty="0"/>
              <a:t>Like the soaps, these molecules are highly amphipathic, and when mixed with water spontaneously form membranes that are described as </a:t>
            </a:r>
            <a:r>
              <a:rPr lang="en-US" altLang="ar-IQ" b="1" u="sng" dirty="0">
                <a:hlinkClick r:id="rId2"/>
              </a:rPr>
              <a:t>lipid bilayers</a:t>
            </a:r>
            <a:r>
              <a:rPr lang="en-US" altLang="ar-IQ" dirty="0"/>
              <a:t>.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7363685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37890" name="Picture 2" descr="C:\Users\dr.najlaa\Desktop\biological-membranes-9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475" y="1600200"/>
            <a:ext cx="4657726" cy="448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1" name="Picture 3" descr="C:\Users\dr.najlaa\Desktop\biological-membranes-5-6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3876675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449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Terpenes and </a:t>
            </a:r>
            <a:r>
              <a:rPr lang="en-US" dirty="0" err="1"/>
              <a:t>terpenoids</a:t>
            </a:r>
            <a:r>
              <a:rPr lang="en-US" dirty="0"/>
              <a:t> are the most important constituents in essential oils Terpenes are built from C5 isoprene units</a:t>
            </a:r>
          </a:p>
          <a:p>
            <a:r>
              <a:rPr lang="en-US" dirty="0"/>
              <a:t>Terpenes are repeating isoprene units.</a:t>
            </a:r>
          </a:p>
          <a:p>
            <a:r>
              <a:rPr lang="en-US" dirty="0"/>
              <a:t>Terpenes may be substituted, cyclic</a:t>
            </a:r>
          </a:p>
          <a:p>
            <a:r>
              <a:rPr lang="en-US" dirty="0"/>
              <a:t>Examples of Terpenes include </a:t>
            </a:r>
            <a:r>
              <a:rPr lang="en-US" dirty="0">
                <a:hlinkClick r:id="rId2" tooltip="Carotene"/>
              </a:rPr>
              <a:t>carotene</a:t>
            </a:r>
            <a:r>
              <a:rPr lang="en-US" dirty="0"/>
              <a:t>, </a:t>
            </a:r>
            <a:r>
              <a:rPr lang="en-US" dirty="0">
                <a:hlinkClick r:id="rId3" tooltip="Retinol"/>
              </a:rPr>
              <a:t>retinol</a:t>
            </a:r>
            <a:r>
              <a:rPr lang="en-US" dirty="0"/>
              <a:t> (</a:t>
            </a:r>
            <a:r>
              <a:rPr lang="en-US" dirty="0">
                <a:hlinkClick r:id="rId4" tooltip="Vitamin A"/>
              </a:rPr>
              <a:t>vitamin A</a:t>
            </a:r>
            <a:r>
              <a:rPr lang="en-US" dirty="0"/>
              <a:t>), </a:t>
            </a:r>
            <a:r>
              <a:rPr lang="en-US" dirty="0">
                <a:hlinkClick r:id="rId5" tooltip="Tocopherol"/>
              </a:rPr>
              <a:t>tocopherol</a:t>
            </a:r>
            <a:r>
              <a:rPr lang="en-US" dirty="0"/>
              <a:t> (</a:t>
            </a:r>
            <a:r>
              <a:rPr lang="en-US" dirty="0">
                <a:hlinkClick r:id="rId6" tooltip="Vitamin E"/>
              </a:rPr>
              <a:t>vitamin E</a:t>
            </a:r>
            <a:r>
              <a:rPr lang="en-US" dirty="0"/>
              <a:t>), and </a:t>
            </a:r>
            <a:r>
              <a:rPr lang="en-US" dirty="0">
                <a:hlinkClick r:id="rId7" tooltip="Squalene"/>
              </a:rPr>
              <a:t>squalene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2713198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dr.najlaa\Pictures\2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3113" y="-350838"/>
            <a:ext cx="10690226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49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ar-IQ" dirty="0"/>
              <a:t>Isoprenoids  are molecules contained  Isoprene unit  or</a:t>
            </a:r>
            <a:r>
              <a:rPr lang="en-US" dirty="0"/>
              <a:t>, or (2-methyl-1,3-butadiene) with </a:t>
            </a:r>
            <a:r>
              <a:rPr lang="en-US" altLang="ar-IQ" dirty="0"/>
              <a:t>five carbon atom </a:t>
            </a:r>
            <a:r>
              <a:rPr lang="en-US" altLang="ar-IQ" sz="4400" dirty="0">
                <a:latin typeface="Bernard MT Condensed" pitchFamily="18" charset="0"/>
              </a:rPr>
              <a:t>.</a:t>
            </a:r>
            <a:endParaRPr lang="ar-IQ" sz="4400" dirty="0"/>
          </a:p>
          <a:p>
            <a:endParaRPr lang="ar-IQ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IQ" dirty="0">
                <a:latin typeface="Bernard MT Condensed" pitchFamily="18" charset="0"/>
              </a:rPr>
              <a:t>Isoprenoids</a:t>
            </a:r>
            <a:endParaRPr lang="ar-IQ" dirty="0"/>
          </a:p>
        </p:txBody>
      </p:sp>
      <p:pic>
        <p:nvPicPr>
          <p:cNvPr id="5" name="Picture 2" descr="C:\Users\dr.najlaa\Desktop\100px-Isoprene-Struc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895600"/>
            <a:ext cx="1600200" cy="105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4800" y="4191000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isoprene skeleton can be found in naturally occurring compounds called </a:t>
            </a:r>
          </a:p>
          <a:p>
            <a:r>
              <a:rPr lang="en-US" dirty="0"/>
              <a:t>Terpenes</a:t>
            </a:r>
          </a:p>
        </p:txBody>
      </p:sp>
    </p:spTree>
    <p:extLst>
      <p:ext uri="{BB962C8B-B14F-4D97-AF65-F5344CB8AC3E}">
        <p14:creationId xmlns:p14="http://schemas.microsoft.com/office/powerpoint/2010/main" val="28270322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Terpenes and </a:t>
            </a:r>
            <a:r>
              <a:rPr lang="en-US" dirty="0" err="1"/>
              <a:t>terpenoids</a:t>
            </a:r>
            <a:r>
              <a:rPr lang="en-US" dirty="0"/>
              <a:t> are the most important constituents in essential oils Terpenes are built from C5 isoprene units</a:t>
            </a:r>
          </a:p>
          <a:p>
            <a:r>
              <a:rPr lang="en-US" dirty="0"/>
              <a:t>Terpenes are repeating isoprene units.</a:t>
            </a:r>
          </a:p>
          <a:p>
            <a:r>
              <a:rPr lang="en-US" dirty="0"/>
              <a:t>Terpenes may be substituted, cyclic</a:t>
            </a:r>
          </a:p>
          <a:p>
            <a:r>
              <a:rPr lang="en-US" dirty="0"/>
              <a:t>Examples of Terpenes include </a:t>
            </a:r>
            <a:r>
              <a:rPr lang="en-US" dirty="0">
                <a:hlinkClick r:id="rId2" tooltip="Carotene"/>
              </a:rPr>
              <a:t>carotene</a:t>
            </a:r>
            <a:r>
              <a:rPr lang="en-US" dirty="0"/>
              <a:t>, </a:t>
            </a:r>
            <a:r>
              <a:rPr lang="en-US" dirty="0">
                <a:hlinkClick r:id="rId3" tooltip="Retinol"/>
              </a:rPr>
              <a:t>retinol</a:t>
            </a:r>
            <a:r>
              <a:rPr lang="en-US" dirty="0"/>
              <a:t> (</a:t>
            </a:r>
            <a:r>
              <a:rPr lang="en-US" dirty="0">
                <a:hlinkClick r:id="rId4" tooltip="Vitamin A"/>
              </a:rPr>
              <a:t>vitamin A</a:t>
            </a:r>
            <a:r>
              <a:rPr lang="en-US" dirty="0"/>
              <a:t>), </a:t>
            </a:r>
            <a:r>
              <a:rPr lang="en-US" dirty="0">
                <a:hlinkClick r:id="rId5" tooltip="Tocopherol"/>
              </a:rPr>
              <a:t>tocopherol</a:t>
            </a:r>
            <a:r>
              <a:rPr lang="en-US" dirty="0"/>
              <a:t> (</a:t>
            </a:r>
            <a:r>
              <a:rPr lang="en-US" dirty="0">
                <a:hlinkClick r:id="rId6" tooltip="Vitamin E"/>
              </a:rPr>
              <a:t>vitamin E</a:t>
            </a:r>
            <a:r>
              <a:rPr lang="en-US" dirty="0"/>
              <a:t>), and </a:t>
            </a:r>
            <a:r>
              <a:rPr lang="en-US" dirty="0">
                <a:hlinkClick r:id="rId7" tooltip="Squalene"/>
              </a:rPr>
              <a:t>squalene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6392470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r.najlaa\Desktop\download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52537"/>
            <a:ext cx="350520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dr.najlaa\Desktop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575" y="890587"/>
            <a:ext cx="27622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dr.najlaa\Desktop\Figure10_7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88127"/>
            <a:ext cx="47625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dr.najlaa\Desktop\Image21 (1)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575" y="3352800"/>
            <a:ext cx="3506821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9117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dr.najlaa\Pictures\3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3113" y="-350838"/>
            <a:ext cx="10690226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3976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dr.najlaa\Pictures\3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3113" y="-350838"/>
            <a:ext cx="10690226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5108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pPr marL="0" indent="0" algn="ctr">
              <a:buNone/>
            </a:pPr>
            <a:r>
              <a:rPr lang="en-US" sz="4400" dirty="0">
                <a:solidFill>
                  <a:srgbClr val="FF0000"/>
                </a:solidFill>
              </a:rPr>
              <a:t>Steroids</a:t>
            </a:r>
            <a:r>
              <a:rPr lang="en-US" sz="4400" u="sng" dirty="0">
                <a:solidFill>
                  <a:srgbClr val="FF0000"/>
                </a:solidFill>
              </a:rPr>
              <a:t> Hormones</a:t>
            </a:r>
            <a:endParaRPr lang="en-US" sz="4400" dirty="0"/>
          </a:p>
          <a:p>
            <a:pPr algn="just"/>
            <a:r>
              <a:rPr lang="en-US" dirty="0"/>
              <a:t>The chemical messengers in our bodies are known as </a:t>
            </a:r>
            <a:r>
              <a:rPr lang="en-US" u="sng" dirty="0">
                <a:solidFill>
                  <a:srgbClr val="FF0000"/>
                </a:solidFill>
              </a:rPr>
              <a:t>Hormones</a:t>
            </a:r>
            <a:r>
              <a:rPr lang="en-US" dirty="0"/>
              <a:t> which are organic compounds synthesized in glands and delivered by the bloodstream to certain tissues in order to stimulate or inhibit a desired process. </a:t>
            </a:r>
          </a:p>
          <a:p>
            <a:pPr algn="just"/>
            <a:r>
              <a:rPr lang="en-US" dirty="0">
                <a:solidFill>
                  <a:srgbClr val="FF0000"/>
                </a:solidFill>
              </a:rPr>
              <a:t>Steroids</a:t>
            </a:r>
            <a:r>
              <a:rPr lang="en-US" u="sng" dirty="0">
                <a:solidFill>
                  <a:srgbClr val="FF0000"/>
                </a:solidFill>
              </a:rPr>
              <a:t> Hormones</a:t>
            </a:r>
            <a:r>
              <a:rPr lang="en-US" dirty="0"/>
              <a:t> are a type of hormone which are usually recognized by their tetracyclic skeleton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580505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r.najlaa\Pictures\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3113" y="-350838"/>
            <a:ext cx="10690226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2199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501650" y="971550"/>
            <a:ext cx="81407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Char char="z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Char char="y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Char char="x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lnSpc>
                <a:spcPct val="90000"/>
              </a:lnSpc>
              <a:buFontTx/>
              <a:buChar char="•"/>
            </a:pPr>
            <a:r>
              <a:rPr lang="en-GB" altLang="ar-IQ" sz="2000" b="1" dirty="0"/>
              <a:t>These  are derived from </a:t>
            </a:r>
            <a:r>
              <a:rPr lang="en-GB" altLang="ar-IQ" sz="2000" b="1" dirty="0">
                <a:solidFill>
                  <a:schemeClr val="accent1"/>
                </a:solidFill>
              </a:rPr>
              <a:t>cholesterol</a:t>
            </a:r>
            <a:r>
              <a:rPr lang="en-GB" altLang="ar-IQ" sz="2000" b="1" dirty="0"/>
              <a:t> from the diet and  exert their effects in two ways:</a:t>
            </a:r>
          </a:p>
          <a:p>
            <a:pPr algn="just">
              <a:lnSpc>
                <a:spcPct val="90000"/>
              </a:lnSpc>
              <a:buFontTx/>
              <a:buChar char="•"/>
            </a:pPr>
            <a:r>
              <a:rPr lang="en-GB" altLang="ar-IQ" sz="2000" b="1" dirty="0" err="1">
                <a:solidFill>
                  <a:srgbClr val="3366FF"/>
                </a:solidFill>
              </a:rPr>
              <a:t>i</a:t>
            </a:r>
            <a:r>
              <a:rPr lang="en-GB" altLang="ar-IQ" sz="2000" b="1" dirty="0">
                <a:solidFill>
                  <a:srgbClr val="3366FF"/>
                </a:solidFill>
              </a:rPr>
              <a:t>)</a:t>
            </a:r>
            <a:r>
              <a:rPr lang="en-GB" altLang="ar-IQ" sz="2000" b="1" dirty="0"/>
              <a:t> They bind directly to membrane receptors. </a:t>
            </a:r>
          </a:p>
          <a:p>
            <a:pPr algn="just">
              <a:lnSpc>
                <a:spcPct val="90000"/>
              </a:lnSpc>
              <a:buFontTx/>
              <a:buChar char="•"/>
            </a:pPr>
            <a:r>
              <a:rPr lang="en-GB" altLang="ar-IQ" sz="2000" b="1" dirty="0">
                <a:solidFill>
                  <a:srgbClr val="3366FF"/>
                </a:solidFill>
              </a:rPr>
              <a:t>ii)</a:t>
            </a:r>
            <a:r>
              <a:rPr lang="en-GB" altLang="ar-IQ" sz="2000" b="1" dirty="0"/>
              <a:t> As they are fat soluble they pass through cell membranes where they attach to receptors in the cytoplasm. There are several types of steroid hormones: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en-GB" altLang="ar-IQ" b="1" dirty="0">
                <a:solidFill>
                  <a:schemeClr val="accent1"/>
                </a:solidFill>
              </a:rPr>
              <a:t>A) Corticoids</a:t>
            </a:r>
            <a:r>
              <a:rPr lang="en-GB" altLang="ar-IQ" b="1" dirty="0"/>
              <a:t>.</a:t>
            </a:r>
          </a:p>
          <a:p>
            <a:pPr algn="just">
              <a:lnSpc>
                <a:spcPct val="90000"/>
              </a:lnSpc>
              <a:buFontTx/>
              <a:buChar char="•"/>
            </a:pPr>
            <a:r>
              <a:rPr lang="en-GB" altLang="ar-IQ" sz="2000" b="1" dirty="0">
                <a:solidFill>
                  <a:srgbClr val="3366FF"/>
                </a:solidFill>
              </a:rPr>
              <a:t>Glucocorticoids</a:t>
            </a:r>
            <a:r>
              <a:rPr lang="en-GB" altLang="ar-IQ" sz="2000" b="1" dirty="0"/>
              <a:t> (principally </a:t>
            </a:r>
            <a:r>
              <a:rPr lang="en-GB" altLang="ar-IQ" sz="2000" b="1" dirty="0">
                <a:solidFill>
                  <a:srgbClr val="3366FF"/>
                </a:solidFill>
              </a:rPr>
              <a:t>cortisol</a:t>
            </a:r>
            <a:r>
              <a:rPr lang="en-GB" altLang="ar-IQ" sz="2000" b="1" dirty="0"/>
              <a:t>) are released by the </a:t>
            </a:r>
            <a:r>
              <a:rPr lang="en-GB" altLang="ar-IQ" sz="2000" b="1" dirty="0">
                <a:solidFill>
                  <a:srgbClr val="3366FF"/>
                </a:solidFill>
              </a:rPr>
              <a:t>adrenal glands</a:t>
            </a:r>
            <a:r>
              <a:rPr lang="en-GB" altLang="ar-IQ" sz="2000" b="1" dirty="0"/>
              <a:t> in response to stress. 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en-GB" altLang="ar-IQ" sz="2000" b="1" dirty="0"/>
              <a:t>   They increase the breakdown of fats and proteins into glucose to trigger     escape or </a:t>
            </a:r>
            <a:r>
              <a:rPr lang="en-GB" altLang="ar-IQ" sz="2000" b="1" dirty="0" err="1"/>
              <a:t>defense</a:t>
            </a:r>
            <a:r>
              <a:rPr lang="en-GB" altLang="ar-IQ" sz="2000" b="1" dirty="0"/>
              <a:t> ("fight or flight"). </a:t>
            </a:r>
          </a:p>
          <a:p>
            <a:pPr algn="just">
              <a:lnSpc>
                <a:spcPct val="90000"/>
              </a:lnSpc>
              <a:buFontTx/>
              <a:buChar char="•"/>
            </a:pPr>
            <a:r>
              <a:rPr lang="en-GB" altLang="ar-IQ" sz="2000" b="1" dirty="0">
                <a:solidFill>
                  <a:srgbClr val="3366FF"/>
                </a:solidFill>
              </a:rPr>
              <a:t>Mineralocorticoids</a:t>
            </a:r>
            <a:r>
              <a:rPr lang="en-GB" altLang="ar-IQ" sz="2000" b="1" dirty="0"/>
              <a:t> (e.g. </a:t>
            </a:r>
            <a:r>
              <a:rPr lang="en-GB" altLang="ar-IQ" sz="2000" b="1" dirty="0">
                <a:solidFill>
                  <a:srgbClr val="3366FF"/>
                </a:solidFill>
              </a:rPr>
              <a:t>aldosterone</a:t>
            </a:r>
            <a:r>
              <a:rPr lang="en-GB" altLang="ar-IQ" sz="2000" b="1" dirty="0"/>
              <a:t>) are also produced by the adrenal glands and reduce salt secretion in the kidneys.</a:t>
            </a:r>
            <a:endParaRPr lang="en-GB" altLang="ar-IQ" sz="2000" dirty="0"/>
          </a:p>
        </p:txBody>
      </p:sp>
    </p:spTree>
    <p:extLst>
      <p:ext uri="{BB962C8B-B14F-4D97-AF65-F5344CB8AC3E}">
        <p14:creationId xmlns:p14="http://schemas.microsoft.com/office/powerpoint/2010/main" val="12664348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-304800" y="228600"/>
            <a:ext cx="4648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r>
              <a:rPr lang="en-GB" altLang="ar-IQ" sz="3200" b="1" dirty="0">
                <a:latin typeface="Tahoma" pitchFamily="34" charset="0"/>
              </a:rPr>
              <a:t>	</a:t>
            </a:r>
            <a:r>
              <a:rPr lang="en-GB" altLang="ar-IQ" sz="3200" b="1" dirty="0">
                <a:solidFill>
                  <a:schemeClr val="accent1"/>
                </a:solidFill>
                <a:latin typeface="Tahoma" pitchFamily="34" charset="0"/>
              </a:rPr>
              <a:t>b) Sex Steroids.   </a:t>
            </a:r>
            <a:endParaRPr lang="en-GB" altLang="ar-IQ" sz="2800" b="1" dirty="0">
              <a:solidFill>
                <a:schemeClr val="accent1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482600" y="1262063"/>
            <a:ext cx="8178800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Char char="z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Char char="y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Char char="x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en-GB" altLang="ar-IQ" sz="2000" b="1" dirty="0"/>
              <a:t> These are released mainly by the </a:t>
            </a:r>
            <a:r>
              <a:rPr lang="en-GB" altLang="ar-IQ" sz="2000" b="1" dirty="0">
                <a:solidFill>
                  <a:srgbClr val="3366FF"/>
                </a:solidFill>
              </a:rPr>
              <a:t>ovaries</a:t>
            </a:r>
            <a:r>
              <a:rPr lang="en-GB" altLang="ar-IQ" sz="2000" b="1" dirty="0"/>
              <a:t> and </a:t>
            </a:r>
            <a:r>
              <a:rPr lang="en-GB" altLang="ar-IQ" sz="2000" b="1" dirty="0">
                <a:solidFill>
                  <a:srgbClr val="3366FF"/>
                </a:solidFill>
              </a:rPr>
              <a:t>testes</a:t>
            </a:r>
            <a:r>
              <a:rPr lang="en-GB" altLang="ar-IQ" sz="2000" b="1" dirty="0"/>
              <a:t> but also by the </a:t>
            </a:r>
            <a:r>
              <a:rPr lang="en-GB" altLang="ar-IQ" sz="2000" b="1" dirty="0">
                <a:solidFill>
                  <a:srgbClr val="3366FF"/>
                </a:solidFill>
              </a:rPr>
              <a:t>adrenal glands</a:t>
            </a:r>
            <a:r>
              <a:rPr lang="en-GB" altLang="ar-IQ" sz="2000" b="1" dirty="0"/>
              <a:t>. They comprise: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GB" altLang="ar-IQ" sz="2000" b="1" dirty="0">
                <a:solidFill>
                  <a:schemeClr val="accent1"/>
                </a:solidFill>
              </a:rPr>
              <a:t>Androgens</a:t>
            </a:r>
            <a:r>
              <a:rPr lang="en-GB" altLang="ar-IQ" sz="2000" b="1" dirty="0"/>
              <a:t>: </a:t>
            </a:r>
            <a:r>
              <a:rPr lang="en-GB" altLang="ar-IQ" sz="2000" b="1" dirty="0">
                <a:solidFill>
                  <a:srgbClr val="3366FF"/>
                </a:solidFill>
              </a:rPr>
              <a:t>Testosterone</a:t>
            </a:r>
            <a:r>
              <a:rPr lang="en-GB" altLang="ar-IQ" sz="2000" b="1" dirty="0"/>
              <a:t> is produced in large amounts in males and has masculinising and defeminising effects; maintaining male secondary sexual characteristics and promoting courtship, aggressive and sexual behaviours.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GB" altLang="ar-IQ" sz="2000" b="1" dirty="0" err="1">
                <a:solidFill>
                  <a:schemeClr val="accent1"/>
                </a:solidFill>
              </a:rPr>
              <a:t>Estrogens</a:t>
            </a:r>
            <a:r>
              <a:rPr lang="en-GB" altLang="ar-IQ" sz="2000" b="1" dirty="0"/>
              <a:t>: </a:t>
            </a:r>
            <a:r>
              <a:rPr lang="en-GB" altLang="ar-IQ" sz="2000" b="1" dirty="0" err="1">
                <a:solidFill>
                  <a:srgbClr val="3366FF"/>
                </a:solidFill>
              </a:rPr>
              <a:t>Estradiol</a:t>
            </a:r>
            <a:r>
              <a:rPr lang="en-GB" altLang="ar-IQ" sz="2000" b="1" dirty="0"/>
              <a:t> is produced in large amounts in females and has feminising effects, promoting female secondary sexual characteristics, water retention, calcium metabolism, sexual behaviour and maternal behaviours.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GB" altLang="ar-IQ" sz="2000" b="1" dirty="0">
                <a:solidFill>
                  <a:srgbClr val="3366FF"/>
                </a:solidFill>
              </a:rPr>
              <a:t>Progesterone</a:t>
            </a:r>
            <a:r>
              <a:rPr lang="en-GB" altLang="ar-IQ" sz="2000" b="1" dirty="0"/>
              <a:t> prepares the uterus for the implantation of a fertilised ovum and regulates the stages of pregnancy.</a:t>
            </a:r>
            <a:endParaRPr lang="en-GB" altLang="ar-IQ" dirty="0"/>
          </a:p>
        </p:txBody>
      </p:sp>
    </p:spTree>
    <p:extLst>
      <p:ext uri="{BB962C8B-B14F-4D97-AF65-F5344CB8AC3E}">
        <p14:creationId xmlns:p14="http://schemas.microsoft.com/office/powerpoint/2010/main" val="30879069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020050" cy="639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97136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1720840"/>
            <a:ext cx="7391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/>
              <a:t>Prostaglandin is “any member of a group of lipid compounds that are derived enzymatically from unsaturated fatty acids having diverse </a:t>
            </a:r>
            <a:r>
              <a:rPr lang="en-US" dirty="0">
                <a:hlinkClick r:id="rId2" tooltip="Hormone"/>
              </a:rPr>
              <a:t>hormone</a:t>
            </a:r>
            <a:r>
              <a:rPr lang="en-US" dirty="0"/>
              <a:t>-like effects in animals. Prostaglandins have been found in almost every </a:t>
            </a:r>
            <a:r>
              <a:rPr lang="en-US" dirty="0">
                <a:hlinkClick r:id="rId3" tooltip="Tissue (biology)"/>
              </a:rPr>
              <a:t>tissue</a:t>
            </a:r>
            <a:r>
              <a:rPr lang="en-US" dirty="0"/>
              <a:t> in humans and other animals.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/>
              <a:t>Every prostaglandin contains 20 carbon atoms, including a 5-carbon ring .” Prostaglandins are responsible for an array of physiological effects, such as inflammation, blood pressure ,blood clotting, fever, pain, the induction of labor ,and sleep-wake cycle</a:t>
            </a:r>
            <a:endParaRPr lang="ar-IQ" dirty="0"/>
          </a:p>
        </p:txBody>
      </p:sp>
      <p:sp>
        <p:nvSpPr>
          <p:cNvPr id="5" name="Rectangle 4"/>
          <p:cNvSpPr/>
          <p:nvPr/>
        </p:nvSpPr>
        <p:spPr>
          <a:xfrm>
            <a:off x="3886200" y="1066800"/>
            <a:ext cx="1587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b="1" dirty="0"/>
              <a:t>Prostaglandins</a:t>
            </a:r>
            <a:endParaRPr lang="ar-IQ" b="1" dirty="0"/>
          </a:p>
        </p:txBody>
      </p:sp>
    </p:spTree>
    <p:extLst>
      <p:ext uri="{BB962C8B-B14F-4D97-AF65-F5344CB8AC3E}">
        <p14:creationId xmlns:p14="http://schemas.microsoft.com/office/powerpoint/2010/main" val="25002508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dr.najlaa\Desktop\prostaglandins-4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85800"/>
            <a:ext cx="6076950" cy="494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5226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1371600" y="457200"/>
            <a:ext cx="11887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ts val="300"/>
              </a:spcBef>
              <a:spcAft>
                <a:spcPct val="0"/>
              </a:spcAft>
              <a:defRPr sz="5000">
                <a:solidFill>
                  <a:srgbClr val="1A00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  <a:sym typeface="Times New Roman" pitchFamily="84" charset="0"/>
              </a:defRPr>
            </a:lvl1pPr>
            <a:lvl2pPr algn="ctr" rtl="0" fontAlgn="base">
              <a:spcBef>
                <a:spcPts val="300"/>
              </a:spcBef>
              <a:spcAft>
                <a:spcPct val="0"/>
              </a:spcAft>
              <a:defRPr sz="5000">
                <a:solidFill>
                  <a:srgbClr val="1A00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84" charset="0"/>
                <a:ea typeface="ヒラギノ明朝 Pro W3" pitchFamily="84" charset="-128"/>
                <a:sym typeface="Times New Roman" pitchFamily="84" charset="0"/>
              </a:defRPr>
            </a:lvl2pPr>
            <a:lvl3pPr algn="ctr" rtl="0" fontAlgn="base">
              <a:spcBef>
                <a:spcPts val="300"/>
              </a:spcBef>
              <a:spcAft>
                <a:spcPct val="0"/>
              </a:spcAft>
              <a:defRPr sz="5000">
                <a:solidFill>
                  <a:srgbClr val="1A00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84" charset="0"/>
                <a:ea typeface="ヒラギノ明朝 Pro W3" pitchFamily="84" charset="-128"/>
                <a:sym typeface="Times New Roman" pitchFamily="84" charset="0"/>
              </a:defRPr>
            </a:lvl3pPr>
            <a:lvl4pPr algn="ctr" rtl="0" fontAlgn="base">
              <a:spcBef>
                <a:spcPts val="300"/>
              </a:spcBef>
              <a:spcAft>
                <a:spcPct val="0"/>
              </a:spcAft>
              <a:defRPr sz="5000">
                <a:solidFill>
                  <a:srgbClr val="1A00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84" charset="0"/>
                <a:ea typeface="ヒラギノ明朝 Pro W3" pitchFamily="84" charset="-128"/>
                <a:sym typeface="Times New Roman" pitchFamily="84" charset="0"/>
              </a:defRPr>
            </a:lvl4pPr>
            <a:lvl5pPr algn="ctr" rtl="0" fontAlgn="base">
              <a:spcBef>
                <a:spcPts val="300"/>
              </a:spcBef>
              <a:spcAft>
                <a:spcPct val="0"/>
              </a:spcAft>
              <a:defRPr sz="5000">
                <a:solidFill>
                  <a:srgbClr val="1A00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84" charset="0"/>
                <a:ea typeface="ヒラギノ明朝 Pro W3" pitchFamily="84" charset="-128"/>
                <a:sym typeface="Times New Roman" pitchFamily="84" charset="0"/>
              </a:defRPr>
            </a:lvl5pPr>
            <a:lvl6pPr marL="457200" algn="ctr" rtl="0" fontAlgn="base">
              <a:spcBef>
                <a:spcPts val="300"/>
              </a:spcBef>
              <a:spcAft>
                <a:spcPct val="0"/>
              </a:spcAft>
              <a:defRPr sz="5000">
                <a:solidFill>
                  <a:srgbClr val="1A00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84" charset="0"/>
                <a:ea typeface="ヒラギノ明朝 Pro W3" pitchFamily="84" charset="-128"/>
                <a:sym typeface="Times New Roman" pitchFamily="84" charset="0"/>
              </a:defRPr>
            </a:lvl6pPr>
            <a:lvl7pPr marL="914400" algn="ctr" rtl="0" fontAlgn="base">
              <a:spcBef>
                <a:spcPts val="300"/>
              </a:spcBef>
              <a:spcAft>
                <a:spcPct val="0"/>
              </a:spcAft>
              <a:defRPr sz="5000">
                <a:solidFill>
                  <a:srgbClr val="1A00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84" charset="0"/>
                <a:ea typeface="ヒラギノ明朝 Pro W3" pitchFamily="84" charset="-128"/>
                <a:sym typeface="Times New Roman" pitchFamily="84" charset="0"/>
              </a:defRPr>
            </a:lvl7pPr>
            <a:lvl8pPr marL="1371600" algn="ctr" rtl="0" fontAlgn="base">
              <a:spcBef>
                <a:spcPts val="300"/>
              </a:spcBef>
              <a:spcAft>
                <a:spcPct val="0"/>
              </a:spcAft>
              <a:defRPr sz="5000">
                <a:solidFill>
                  <a:srgbClr val="1A00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84" charset="0"/>
                <a:ea typeface="ヒラギノ明朝 Pro W3" pitchFamily="84" charset="-128"/>
                <a:sym typeface="Times New Roman" pitchFamily="84" charset="0"/>
              </a:defRPr>
            </a:lvl8pPr>
            <a:lvl9pPr marL="1828800" algn="ctr" rtl="0" fontAlgn="base">
              <a:spcBef>
                <a:spcPts val="300"/>
              </a:spcBef>
              <a:spcAft>
                <a:spcPct val="0"/>
              </a:spcAft>
              <a:defRPr sz="5000">
                <a:solidFill>
                  <a:srgbClr val="1A00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84" charset="0"/>
                <a:ea typeface="ヒラギノ明朝 Pro W3" pitchFamily="84" charset="-128"/>
                <a:sym typeface="Times New Roman" pitchFamily="84" charset="0"/>
              </a:defRPr>
            </a:lvl9pPr>
          </a:lstStyle>
          <a:p>
            <a:pPr>
              <a:tabLst>
                <a:tab pos="952500" algn="l"/>
              </a:tabLst>
            </a:pPr>
            <a:r>
              <a:rPr lang="en-US" altLang="ar-IQ" dirty="0"/>
              <a:t>Lipoproteins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28600" y="1219200"/>
            <a:ext cx="8382000" cy="695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4735068" bIns="5080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ts val="300"/>
              </a:spcBef>
              <a:spcAft>
                <a:spcPct val="0"/>
              </a:spcAft>
              <a:defRPr sz="3400">
                <a:solidFill>
                  <a:srgbClr val="1A00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  <a:sym typeface="Arial" charset="0"/>
              </a:defRPr>
            </a:lvl1pPr>
            <a:lvl2pPr marL="457200" indent="-457200" algn="l" rtl="0" fontAlgn="base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25000"/>
              <a:buFont typeface="Lucida Grande" pitchFamily="84" charset="0"/>
              <a:buChar char="•"/>
              <a:defRPr sz="3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sym typeface="Arial" charset="0"/>
              </a:defRPr>
            </a:lvl2pPr>
            <a:lvl3pPr marL="863600" indent="-457200" algn="l" rtl="0" fontAlgn="base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25000"/>
              <a:buFont typeface="Lucida Grande" pitchFamily="84" charset="0"/>
              <a:buChar char="-"/>
              <a:defRPr sz="2800">
                <a:solidFill>
                  <a:srgbClr val="1A00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sym typeface="Arial" charset="0"/>
              </a:defRPr>
            </a:lvl3pPr>
            <a:lvl4pPr marL="1333500" indent="-457200" algn="l" rtl="0" fontAlgn="base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25000"/>
              <a:buFont typeface="Lucida Grande" pitchFamily="84" charset="0"/>
              <a:buChar char="‣"/>
              <a:defRPr sz="2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sym typeface="Arial" charset="0"/>
              </a:defRPr>
            </a:lvl4pPr>
            <a:lvl5pPr marL="1778000" indent="-457200" algn="l" rtl="0" fontAlgn="base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25000"/>
              <a:buFont typeface="Lucida Grande" pitchFamily="84" charset="0"/>
              <a:buChar char="-"/>
              <a:defRPr sz="2600">
                <a:solidFill>
                  <a:srgbClr val="1A00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sym typeface="Arial" charset="0"/>
              </a:defRPr>
            </a:lvl5pPr>
            <a:lvl6pPr marL="2235200" indent="-457200" algn="l" rtl="0" fontAlgn="base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25000"/>
              <a:buFont typeface="Lucida Grande" pitchFamily="84" charset="0"/>
              <a:buChar char="-"/>
              <a:defRPr sz="2600">
                <a:solidFill>
                  <a:srgbClr val="1A00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sym typeface="Arial" charset="0"/>
              </a:defRPr>
            </a:lvl6pPr>
            <a:lvl7pPr marL="2692400" indent="-457200" algn="l" rtl="0" fontAlgn="base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25000"/>
              <a:buFont typeface="Lucida Grande" pitchFamily="84" charset="0"/>
              <a:buChar char="-"/>
              <a:defRPr sz="2600">
                <a:solidFill>
                  <a:srgbClr val="1A00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sym typeface="Arial" charset="0"/>
              </a:defRPr>
            </a:lvl7pPr>
            <a:lvl8pPr marL="3149600" indent="-457200" algn="l" rtl="0" fontAlgn="base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25000"/>
              <a:buFont typeface="Lucida Grande" pitchFamily="84" charset="0"/>
              <a:buChar char="-"/>
              <a:defRPr sz="2600">
                <a:solidFill>
                  <a:srgbClr val="1A00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sym typeface="Arial" charset="0"/>
              </a:defRPr>
            </a:lvl8pPr>
            <a:lvl9pPr marL="3606800" indent="-457200" algn="l" rtl="0" fontAlgn="base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25000"/>
              <a:buFont typeface="Lucida Grande" pitchFamily="84" charset="0"/>
              <a:buChar char="-"/>
              <a:defRPr sz="2600">
                <a:solidFill>
                  <a:srgbClr val="1A00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sym typeface="Arial" charset="0"/>
              </a:defRPr>
            </a:lvl9pPr>
          </a:lstStyle>
          <a:p>
            <a:pPr algn="just">
              <a:tabLst>
                <a:tab pos="1069975" algn="l"/>
                <a:tab pos="1430338" algn="l"/>
                <a:tab pos="1430338" algn="l"/>
                <a:tab pos="1816100" algn="l"/>
                <a:tab pos="1816100" algn="l"/>
                <a:tab pos="1816100" algn="l"/>
              </a:tabLst>
            </a:pPr>
            <a:r>
              <a:rPr lang="en-US" altLang="ar-IQ" b="1" dirty="0"/>
              <a:t>Lipoproteins</a:t>
            </a:r>
            <a:r>
              <a:rPr lang="en-US" altLang="ar-IQ" dirty="0"/>
              <a:t> are used to transport the water insoluble lipids such as triglycerides, phospholipids and cholesterol, in the blood.</a:t>
            </a:r>
          </a:p>
        </p:txBody>
      </p:sp>
    </p:spTree>
    <p:extLst>
      <p:ext uri="{BB962C8B-B14F-4D97-AF65-F5344CB8AC3E}">
        <p14:creationId xmlns:p14="http://schemas.microsoft.com/office/powerpoint/2010/main" val="19885468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dr.najlaa\Pictures\3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3113" y="-350838"/>
            <a:ext cx="10690226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9745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  <a:normAutofit fontScale="77500" lnSpcReduction="20000"/>
          </a:bodyPr>
          <a:lstStyle>
            <a:lvl1pPr algn="l" rtl="0" fontAlgn="base">
              <a:spcBef>
                <a:spcPts val="300"/>
              </a:spcBef>
              <a:spcAft>
                <a:spcPct val="0"/>
              </a:spcAft>
              <a:defRPr sz="3400">
                <a:solidFill>
                  <a:srgbClr val="1A00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  <a:sym typeface="Arial" charset="0"/>
              </a:defRPr>
            </a:lvl1pPr>
            <a:lvl2pPr marL="457200" indent="-457200" algn="l" rtl="0" fontAlgn="base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25000"/>
              <a:buFont typeface="Lucida Grande" pitchFamily="84" charset="0"/>
              <a:buChar char="•"/>
              <a:defRPr sz="3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sym typeface="Arial" charset="0"/>
              </a:defRPr>
            </a:lvl2pPr>
            <a:lvl3pPr marL="863600" indent="-457200" algn="l" rtl="0" fontAlgn="base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25000"/>
              <a:buFont typeface="Lucida Grande" pitchFamily="84" charset="0"/>
              <a:buChar char="-"/>
              <a:defRPr sz="2800">
                <a:solidFill>
                  <a:srgbClr val="1A00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sym typeface="Arial" charset="0"/>
              </a:defRPr>
            </a:lvl3pPr>
            <a:lvl4pPr marL="1333500" indent="-457200" algn="l" rtl="0" fontAlgn="base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25000"/>
              <a:buFont typeface="Lucida Grande" pitchFamily="84" charset="0"/>
              <a:buChar char="‣"/>
              <a:defRPr sz="2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sym typeface="Arial" charset="0"/>
              </a:defRPr>
            </a:lvl4pPr>
            <a:lvl5pPr marL="1778000" indent="-457200" algn="l" rtl="0" fontAlgn="base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25000"/>
              <a:buFont typeface="Lucida Grande" pitchFamily="84" charset="0"/>
              <a:buChar char="-"/>
              <a:defRPr sz="2600">
                <a:solidFill>
                  <a:srgbClr val="1A00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sym typeface="Arial" charset="0"/>
              </a:defRPr>
            </a:lvl5pPr>
            <a:lvl6pPr marL="2235200" indent="-457200" algn="l" rtl="0" fontAlgn="base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25000"/>
              <a:buFont typeface="Lucida Grande" pitchFamily="84" charset="0"/>
              <a:buChar char="-"/>
              <a:defRPr sz="2600">
                <a:solidFill>
                  <a:srgbClr val="1A00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sym typeface="Arial" charset="0"/>
              </a:defRPr>
            </a:lvl6pPr>
            <a:lvl7pPr marL="2692400" indent="-457200" algn="l" rtl="0" fontAlgn="base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25000"/>
              <a:buFont typeface="Lucida Grande" pitchFamily="84" charset="0"/>
              <a:buChar char="-"/>
              <a:defRPr sz="2600">
                <a:solidFill>
                  <a:srgbClr val="1A00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sym typeface="Arial" charset="0"/>
              </a:defRPr>
            </a:lvl7pPr>
            <a:lvl8pPr marL="3149600" indent="-457200" algn="l" rtl="0" fontAlgn="base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25000"/>
              <a:buFont typeface="Lucida Grande" pitchFamily="84" charset="0"/>
              <a:buChar char="-"/>
              <a:defRPr sz="2600">
                <a:solidFill>
                  <a:srgbClr val="1A00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sym typeface="Arial" charset="0"/>
              </a:defRPr>
            </a:lvl8pPr>
            <a:lvl9pPr marL="3606800" indent="-457200" algn="l" rtl="0" fontAlgn="base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25000"/>
              <a:buFont typeface="Lucida Grande" pitchFamily="84" charset="0"/>
              <a:buChar char="-"/>
              <a:defRPr sz="2600">
                <a:solidFill>
                  <a:srgbClr val="1A00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sym typeface="Arial" charset="0"/>
              </a:defRPr>
            </a:lvl9pPr>
          </a:lstStyle>
          <a:p>
            <a:pPr>
              <a:spcBef>
                <a:spcPct val="0"/>
              </a:spcBef>
              <a:tabLst>
                <a:tab pos="1069975" algn="l"/>
                <a:tab pos="1430338" algn="l"/>
                <a:tab pos="1816100" algn="l"/>
                <a:tab pos="1816100" algn="l"/>
                <a:tab pos="1430338" algn="l"/>
                <a:tab pos="1816100" algn="l"/>
                <a:tab pos="1816100" algn="l"/>
              </a:tabLst>
            </a:pPr>
            <a:r>
              <a:rPr lang="en-US" altLang="ar-IQ"/>
              <a:t>The HDL and LDL levels in the blood can be used to assess ones risk for atherosclerosis.</a:t>
            </a:r>
          </a:p>
          <a:p>
            <a:pPr lvl="1">
              <a:spcBef>
                <a:spcPts val="2100"/>
              </a:spcBef>
              <a:tabLst>
                <a:tab pos="1069975" algn="l"/>
                <a:tab pos="1430338" algn="l"/>
                <a:tab pos="1816100" algn="l"/>
                <a:tab pos="1816100" algn="l"/>
                <a:tab pos="1430338" algn="l"/>
                <a:tab pos="1816100" algn="l"/>
                <a:tab pos="1816100" algn="l"/>
              </a:tabLst>
            </a:pPr>
            <a:r>
              <a:rPr lang="en-US" altLang="ar-IQ"/>
              <a:t>High levels of HDL is considered good</a:t>
            </a:r>
          </a:p>
          <a:p>
            <a:pPr marL="914400" lvl="2">
              <a:spcBef>
                <a:spcPts val="2100"/>
              </a:spcBef>
              <a:buFont typeface="Lucida Grande" pitchFamily="84" charset="0"/>
              <a:buChar char="•"/>
              <a:tabLst>
                <a:tab pos="1069975" algn="l"/>
                <a:tab pos="1430338" algn="l"/>
                <a:tab pos="1816100" algn="l"/>
                <a:tab pos="1816100" algn="l"/>
                <a:tab pos="1430338" algn="l"/>
                <a:tab pos="1816100" algn="l"/>
                <a:tab pos="1816100" algn="l"/>
              </a:tabLst>
            </a:pPr>
            <a:r>
              <a:rPr lang="en-US" altLang="ar-IQ"/>
              <a:t>This is why HDL is sometimes referred to as “good cholesterol”</a:t>
            </a:r>
          </a:p>
          <a:p>
            <a:pPr marL="914400" lvl="2">
              <a:spcBef>
                <a:spcPts val="2100"/>
              </a:spcBef>
              <a:buFont typeface="Lucida Grande" pitchFamily="84" charset="0"/>
              <a:buChar char="•"/>
              <a:tabLst>
                <a:tab pos="1069975" algn="l"/>
                <a:tab pos="1430338" algn="l"/>
                <a:tab pos="1816100" algn="l"/>
                <a:tab pos="1816100" algn="l"/>
                <a:tab pos="1430338" algn="l"/>
                <a:tab pos="1816100" algn="l"/>
                <a:tab pos="1816100" algn="l"/>
              </a:tabLst>
            </a:pPr>
            <a:r>
              <a:rPr lang="en-US" altLang="ar-IQ"/>
              <a:t>&gt; 40 mg/dL is good.</a:t>
            </a:r>
          </a:p>
          <a:p>
            <a:pPr lvl="1">
              <a:spcBef>
                <a:spcPts val="2100"/>
              </a:spcBef>
              <a:tabLst>
                <a:tab pos="1069975" algn="l"/>
                <a:tab pos="1430338" algn="l"/>
                <a:tab pos="1816100" algn="l"/>
                <a:tab pos="1816100" algn="l"/>
                <a:tab pos="1430338" algn="l"/>
                <a:tab pos="1816100" algn="l"/>
                <a:tab pos="1816100" algn="l"/>
              </a:tabLst>
            </a:pPr>
            <a:r>
              <a:rPr lang="en-US" altLang="ar-IQ"/>
              <a:t>High levels of LDL is considered bad</a:t>
            </a:r>
          </a:p>
          <a:p>
            <a:pPr marL="914400" lvl="2">
              <a:spcBef>
                <a:spcPts val="2100"/>
              </a:spcBef>
              <a:buFont typeface="Lucida Grande" pitchFamily="84" charset="0"/>
              <a:buChar char="•"/>
              <a:tabLst>
                <a:tab pos="1069975" algn="l"/>
                <a:tab pos="1430338" algn="l"/>
                <a:tab pos="1816100" algn="l"/>
                <a:tab pos="1816100" algn="l"/>
                <a:tab pos="1430338" algn="l"/>
                <a:tab pos="1816100" algn="l"/>
                <a:tab pos="1816100" algn="l"/>
              </a:tabLst>
            </a:pPr>
            <a:r>
              <a:rPr lang="en-US" altLang="ar-IQ"/>
              <a:t>This is why LDL is sometimes referred to as “bad cholesterol”</a:t>
            </a:r>
          </a:p>
          <a:p>
            <a:pPr marL="914400" lvl="2">
              <a:spcBef>
                <a:spcPts val="2100"/>
              </a:spcBef>
              <a:buFont typeface="Lucida Grande" pitchFamily="84" charset="0"/>
              <a:buChar char="•"/>
              <a:tabLst>
                <a:tab pos="1069975" algn="l"/>
                <a:tab pos="1430338" algn="l"/>
                <a:tab pos="1816100" algn="l"/>
                <a:tab pos="1816100" algn="l"/>
                <a:tab pos="1430338" algn="l"/>
                <a:tab pos="1816100" algn="l"/>
                <a:tab pos="1816100" algn="l"/>
              </a:tabLst>
            </a:pPr>
            <a:r>
              <a:rPr lang="en-US" altLang="ar-IQ"/>
              <a:t>&gt; 100 mg/dL is bad.</a:t>
            </a:r>
          </a:p>
        </p:txBody>
      </p:sp>
    </p:spTree>
    <p:extLst>
      <p:ext uri="{BB962C8B-B14F-4D97-AF65-F5344CB8AC3E}">
        <p14:creationId xmlns:p14="http://schemas.microsoft.com/office/powerpoint/2010/main" val="1695998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r.najlaa\Pictures\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3113" y="-350838"/>
            <a:ext cx="10690226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636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r.najlaa\Pictures\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3113" y="-350838"/>
            <a:ext cx="10690226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532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r.najlaa\Pictures\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3113" y="-350838"/>
            <a:ext cx="10690226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20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r.najlaa\Pictures\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3113" y="-350838"/>
            <a:ext cx="10690226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957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r.najlaa\Pictures\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3113" y="-350838"/>
            <a:ext cx="10690226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0123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1091</TotalTime>
  <Words>557</Words>
  <Application>Microsoft Office PowerPoint</Application>
  <PresentationFormat>On-screen Show (4:3)</PresentationFormat>
  <Paragraphs>52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              Lipids are hydrophobic, nonpolar organic molecules.  They are insoluble in water and  highly soluble  in  one or more  of the following solvents: ether, chloroform, benzene and acetone.   Make up about 5% from organic substances which enter in the structure of living cell .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Biological Membrane </vt:lpstr>
      <vt:lpstr>PowerPoint Presentation</vt:lpstr>
      <vt:lpstr>PowerPoint Presentation</vt:lpstr>
      <vt:lpstr>PowerPoint Presentation</vt:lpstr>
      <vt:lpstr>Isoprenoids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lipids</dc:title>
  <dc:creator>dr.najlaa</dc:creator>
  <cp:lastModifiedBy>DR.Ahmed Saker</cp:lastModifiedBy>
  <cp:revision>42</cp:revision>
  <dcterms:created xsi:type="dcterms:W3CDTF">2006-08-16T00:00:00Z</dcterms:created>
  <dcterms:modified xsi:type="dcterms:W3CDTF">2021-02-12T00:40:42Z</dcterms:modified>
</cp:coreProperties>
</file>